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Oswald-bold.fntdata"/><Relationship Id="rId23" Type="http://schemas.openxmlformats.org/officeDocument/2006/relationships/font" Target="fonts/Oswal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a17ea6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a17ea6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b47f7ba54_1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b47f7ba54_1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b47f7ba54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eb47f7ba54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b47f7ba54_1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b47f7ba54_1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eb47f7ba54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eb47f7ba54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b47f7ba54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eb47f7ba54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b47f7ba54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b47f7ba54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b47f7ba54_1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eb47f7ba54_1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b47f7ba54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b47f7ba54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b47f7ba54_1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b47f7ba54_1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b47f7ba54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b47f7ba54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eb47f7ba54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eb47f7ba54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b47f7ba54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b47f7ba54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b47f7ba54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b47f7ba54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eb47f7ba54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eb47f7ba54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b47f7ba54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b47f7ba54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eb47f7ba54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eb47f7ba54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hyperlink" Target="https://www.glassdoor.com/index.ht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8.png"/><Relationship Id="rId22" Type="http://schemas.openxmlformats.org/officeDocument/2006/relationships/image" Target="../media/image22.png"/><Relationship Id="rId21" Type="http://schemas.openxmlformats.org/officeDocument/2006/relationships/image" Target="../media/image25.png"/><Relationship Id="rId24" Type="http://schemas.openxmlformats.org/officeDocument/2006/relationships/image" Target="../media/image32.png"/><Relationship Id="rId23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26" Type="http://schemas.openxmlformats.org/officeDocument/2006/relationships/image" Target="../media/image30.png"/><Relationship Id="rId25" Type="http://schemas.openxmlformats.org/officeDocument/2006/relationships/image" Target="../media/image18.png"/><Relationship Id="rId28" Type="http://schemas.openxmlformats.org/officeDocument/2006/relationships/image" Target="../media/image17.png"/><Relationship Id="rId27" Type="http://schemas.openxmlformats.org/officeDocument/2006/relationships/image" Target="../media/image2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29" Type="http://schemas.openxmlformats.org/officeDocument/2006/relationships/image" Target="../media/image36.png"/><Relationship Id="rId7" Type="http://schemas.openxmlformats.org/officeDocument/2006/relationships/image" Target="../media/image7.png"/><Relationship Id="rId8" Type="http://schemas.openxmlformats.org/officeDocument/2006/relationships/image" Target="../media/image23.png"/><Relationship Id="rId31" Type="http://schemas.openxmlformats.org/officeDocument/2006/relationships/image" Target="../media/image20.png"/><Relationship Id="rId30" Type="http://schemas.openxmlformats.org/officeDocument/2006/relationships/image" Target="../media/image24.png"/><Relationship Id="rId11" Type="http://schemas.openxmlformats.org/officeDocument/2006/relationships/image" Target="../media/image2.png"/><Relationship Id="rId33" Type="http://schemas.openxmlformats.org/officeDocument/2006/relationships/image" Target="../media/image27.png"/><Relationship Id="rId10" Type="http://schemas.openxmlformats.org/officeDocument/2006/relationships/image" Target="../media/image4.png"/><Relationship Id="rId32" Type="http://schemas.openxmlformats.org/officeDocument/2006/relationships/image" Target="../media/image26.png"/><Relationship Id="rId13" Type="http://schemas.openxmlformats.org/officeDocument/2006/relationships/image" Target="../media/image21.png"/><Relationship Id="rId12" Type="http://schemas.openxmlformats.org/officeDocument/2006/relationships/image" Target="../media/image12.png"/><Relationship Id="rId15" Type="http://schemas.openxmlformats.org/officeDocument/2006/relationships/image" Target="../media/image11.png"/><Relationship Id="rId14" Type="http://schemas.openxmlformats.org/officeDocument/2006/relationships/image" Target="../media/image15.png"/><Relationship Id="rId17" Type="http://schemas.openxmlformats.org/officeDocument/2006/relationships/image" Target="../media/image1.png"/><Relationship Id="rId16" Type="http://schemas.openxmlformats.org/officeDocument/2006/relationships/image" Target="../media/image29.png"/><Relationship Id="rId19" Type="http://schemas.openxmlformats.org/officeDocument/2006/relationships/image" Target="../media/image6.png"/><Relationship Id="rId1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0" y="2496725"/>
            <a:ext cx="9144000" cy="2646900"/>
          </a:xfrm>
          <a:prstGeom prst="rect">
            <a:avLst/>
          </a:prstGeom>
          <a:solidFill>
            <a:srgbClr val="F3F3F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1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5"/>
          <p:cNvSpPr txBox="1"/>
          <p:nvPr/>
        </p:nvSpPr>
        <p:spPr>
          <a:xfrm>
            <a:off x="4034750" y="1546400"/>
            <a:ext cx="10113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532425" y="1342425"/>
            <a:ext cx="1856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47537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5"/>
          <p:cNvSpPr txBox="1"/>
          <p:nvPr/>
        </p:nvSpPr>
        <p:spPr>
          <a:xfrm>
            <a:off x="7057200" y="2496725"/>
            <a:ext cx="2086800" cy="26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2078975" y="2103800"/>
            <a:ext cx="4098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550" y="2908799"/>
            <a:ext cx="4712952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//Developers</a:t>
            </a:r>
            <a:r>
              <a:rPr lang="en" sz="24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_Institute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_                  </a:t>
            </a:r>
            <a:r>
              <a:rPr lang="en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TLV Coding Bootcamp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4572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&lt;/Build a </a:t>
            </a:r>
            <a:r>
              <a:rPr lang="en" sz="2500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coding</a:t>
            </a:r>
            <a:r>
              <a:rPr lang="en" sz="25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community with us&gt;</a:t>
            </a:r>
            <a:endParaRPr sz="2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16" y="728800"/>
            <a:ext cx="2264217" cy="2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/>
        </p:nvSpPr>
        <p:spPr>
          <a:xfrm>
            <a:off x="257125" y="3132000"/>
            <a:ext cx="24462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FFFFFF"/>
                </a:solidFill>
                <a:highlight>
                  <a:srgbClr val="222529"/>
                </a:highlight>
              </a:rPr>
              <a:t>Developers Institute ranked for </a:t>
            </a:r>
            <a:r>
              <a:rPr b="1" lang="en" sz="1150">
                <a:solidFill>
                  <a:srgbClr val="FF0000"/>
                </a:solidFill>
                <a:highlight>
                  <a:srgbClr val="222529"/>
                </a:highlight>
              </a:rPr>
              <a:t>Best Coding Bootcamp Worldwide</a:t>
            </a:r>
            <a:r>
              <a:rPr b="1" lang="en" sz="1150">
                <a:solidFill>
                  <a:srgbClr val="FFFFFF"/>
                </a:solidFill>
                <a:highlight>
                  <a:srgbClr val="222529"/>
                </a:highlight>
              </a:rPr>
              <a:t> for 2023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-4525" y="4789500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México 🇲🇽 - Cameroon 🇨🇲 - Senegal 🇸🇳 - Burkina Faso 🇧🇫 - Togo 🇹🇬 - Mauritius 🇲🇺 - Ethiopia - Kenya - Israël 🇮🇱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/>
        </p:nvSpPr>
        <p:spPr>
          <a:xfrm>
            <a:off x="0" y="134205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the Recruiter’s Point of View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Recruiters Screen Your Personality With a lot of Criteria &amp; Biases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90" name="Google Shape;2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525" y="1549800"/>
            <a:ext cx="3222850" cy="322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35"/>
          <p:cNvGrpSpPr/>
          <p:nvPr/>
        </p:nvGrpSpPr>
        <p:grpSpPr>
          <a:xfrm>
            <a:off x="7591445" y="1618693"/>
            <a:ext cx="1237822" cy="298513"/>
            <a:chOff x="2108350" y="1382400"/>
            <a:chExt cx="1521600" cy="579300"/>
          </a:xfrm>
        </p:grpSpPr>
        <p:sp>
          <p:nvSpPr>
            <p:cNvPr id="292" name="Google Shape;292;p35"/>
            <p:cNvSpPr/>
            <p:nvPr/>
          </p:nvSpPr>
          <p:spPr>
            <a:xfrm>
              <a:off x="2108350" y="1382400"/>
              <a:ext cx="1521600" cy="579300"/>
            </a:xfrm>
            <a:prstGeom prst="wedgeRoundRectCallout">
              <a:avLst>
                <a:gd fmla="val -135458" name="adj1"/>
                <a:gd fmla="val 136803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 txBox="1"/>
            <p:nvPr/>
          </p:nvSpPr>
          <p:spPr>
            <a:xfrm>
              <a:off x="2131608" y="1413304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Geek?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94" name="Google Shape;294;p35"/>
          <p:cNvGrpSpPr/>
          <p:nvPr/>
        </p:nvGrpSpPr>
        <p:grpSpPr>
          <a:xfrm>
            <a:off x="7591444" y="934068"/>
            <a:ext cx="1237822" cy="518626"/>
            <a:chOff x="2848854" y="2148265"/>
            <a:chExt cx="1521600" cy="585290"/>
          </a:xfrm>
        </p:grpSpPr>
        <p:sp>
          <p:nvSpPr>
            <p:cNvPr id="295" name="Google Shape;295;p35"/>
            <p:cNvSpPr/>
            <p:nvPr/>
          </p:nvSpPr>
          <p:spPr>
            <a:xfrm>
              <a:off x="2848854" y="2148265"/>
              <a:ext cx="1521600" cy="579300"/>
            </a:xfrm>
            <a:prstGeom prst="wedgeRoundRectCallout">
              <a:avLst>
                <a:gd fmla="val -143569" name="adj1"/>
                <a:gd fmla="val 262392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 txBox="1"/>
            <p:nvPr/>
          </p:nvSpPr>
          <p:spPr>
            <a:xfrm>
              <a:off x="2941794" y="2227155"/>
              <a:ext cx="1227300" cy="5064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Is he independent?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97" name="Google Shape;297;p35"/>
          <p:cNvGrpSpPr/>
          <p:nvPr/>
        </p:nvGrpSpPr>
        <p:grpSpPr>
          <a:xfrm>
            <a:off x="7591445" y="2547543"/>
            <a:ext cx="1237822" cy="298513"/>
            <a:chOff x="3442616" y="3981080"/>
            <a:chExt cx="1521600" cy="579300"/>
          </a:xfrm>
        </p:grpSpPr>
        <p:sp>
          <p:nvSpPr>
            <p:cNvPr id="298" name="Google Shape;298;p35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9217" name="adj1"/>
                <a:gd fmla="val -94150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Ambitious?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300" name="Google Shape;300;p35"/>
          <p:cNvGrpSpPr/>
          <p:nvPr/>
        </p:nvGrpSpPr>
        <p:grpSpPr>
          <a:xfrm>
            <a:off x="7591451" y="3011975"/>
            <a:ext cx="1521652" cy="298513"/>
            <a:chOff x="3442623" y="3981094"/>
            <a:chExt cx="1870500" cy="579300"/>
          </a:xfrm>
        </p:grpSpPr>
        <p:sp>
          <p:nvSpPr>
            <p:cNvPr id="301" name="Google Shape;301;p35"/>
            <p:cNvSpPr/>
            <p:nvPr/>
          </p:nvSpPr>
          <p:spPr>
            <a:xfrm>
              <a:off x="3442623" y="3981094"/>
              <a:ext cx="1870500" cy="579300"/>
            </a:xfrm>
            <a:prstGeom prst="wedgeRoundRectCallout">
              <a:avLst>
                <a:gd fmla="val -132962" name="adj1"/>
                <a:gd fmla="val -218684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 txBox="1"/>
            <p:nvPr/>
          </p:nvSpPr>
          <p:spPr>
            <a:xfrm>
              <a:off x="3501718" y="4016753"/>
              <a:ext cx="17259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Too strong personality?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303" name="Google Shape;303;p35"/>
          <p:cNvGrpSpPr/>
          <p:nvPr/>
        </p:nvGrpSpPr>
        <p:grpSpPr>
          <a:xfrm>
            <a:off x="7591445" y="3535043"/>
            <a:ext cx="1237822" cy="298513"/>
            <a:chOff x="3442616" y="3981080"/>
            <a:chExt cx="1521600" cy="579300"/>
          </a:xfrm>
        </p:grpSpPr>
        <p:sp>
          <p:nvSpPr>
            <p:cNvPr id="304" name="Google Shape;304;p35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7971" name="adj1"/>
                <a:gd fmla="val -339583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Too introvert?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306" name="Google Shape;306;p35"/>
          <p:cNvGrpSpPr/>
          <p:nvPr/>
        </p:nvGrpSpPr>
        <p:grpSpPr>
          <a:xfrm>
            <a:off x="7307626" y="4019550"/>
            <a:ext cx="1521652" cy="298513"/>
            <a:chOff x="3442623" y="3981094"/>
            <a:chExt cx="1870500" cy="579300"/>
          </a:xfrm>
        </p:grpSpPr>
        <p:sp>
          <p:nvSpPr>
            <p:cNvPr id="307" name="Google Shape;307;p35"/>
            <p:cNvSpPr/>
            <p:nvPr/>
          </p:nvSpPr>
          <p:spPr>
            <a:xfrm>
              <a:off x="3442623" y="3981094"/>
              <a:ext cx="1870500" cy="579300"/>
            </a:xfrm>
            <a:prstGeom prst="wedgeRoundRectCallout">
              <a:avLst>
                <a:gd fmla="val -100866" name="adj1"/>
                <a:gd fmla="val -488950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 txBox="1"/>
            <p:nvPr/>
          </p:nvSpPr>
          <p:spPr>
            <a:xfrm>
              <a:off x="3501718" y="4016753"/>
              <a:ext cx="17427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Pretentious?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309" name="Google Shape;309;p35"/>
          <p:cNvGrpSpPr/>
          <p:nvPr/>
        </p:nvGrpSpPr>
        <p:grpSpPr>
          <a:xfrm>
            <a:off x="7591445" y="2083118"/>
            <a:ext cx="1237822" cy="298513"/>
            <a:chOff x="3442616" y="3981080"/>
            <a:chExt cx="1521600" cy="579300"/>
          </a:xfrm>
        </p:grpSpPr>
        <p:sp>
          <p:nvSpPr>
            <p:cNvPr id="310" name="Google Shape;310;p35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9841" name="adj1"/>
                <a:gd fmla="val 27796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Team worker?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sp>
        <p:nvSpPr>
          <p:cNvPr id="312" name="Google Shape;312;p35"/>
          <p:cNvSpPr/>
          <p:nvPr/>
        </p:nvSpPr>
        <p:spPr>
          <a:xfrm>
            <a:off x="332100" y="1171300"/>
            <a:ext cx="3027402" cy="2139210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00" y="1171300"/>
            <a:ext cx="1369025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5"/>
          <p:cNvSpPr txBox="1"/>
          <p:nvPr/>
        </p:nvSpPr>
        <p:spPr>
          <a:xfrm>
            <a:off x="1760825" y="1171300"/>
            <a:ext cx="15987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The best WLB companies have a real “company culture”. The recruiter will make his best to match this mindset.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You Have to Pass the 1st Step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36900" y="1018900"/>
            <a:ext cx="7359930" cy="1892646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0" y="1018900"/>
            <a:ext cx="1369025" cy="12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/>
        </p:nvSpPr>
        <p:spPr>
          <a:xfrm>
            <a:off x="2065624" y="1066250"/>
            <a:ext cx="27381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The 1st step of recruitment is usually done by HR: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They are like bots, they need to match key points and keywords.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Their idea about the field is VERY vague.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323" name="Google Shape;323;p36"/>
          <p:cNvSpPr/>
          <p:nvPr/>
        </p:nvSpPr>
        <p:spPr>
          <a:xfrm>
            <a:off x="636900" y="3067025"/>
            <a:ext cx="7359930" cy="156470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4" name="Google Shape;3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0" y="3067025"/>
            <a:ext cx="1369025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6"/>
          <p:cNvSpPr txBox="1"/>
          <p:nvPr/>
        </p:nvSpPr>
        <p:spPr>
          <a:xfrm>
            <a:off x="2181575" y="3067025"/>
            <a:ext cx="58152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The 2nd step of recruitment is usually done by the manager: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He has a checklist for skills and experience.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A PERSONAL idea of what your personality should be.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A will to hire somebody who will relieve him from tasks and work and DELIVERS 100% reliable results. 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326" name="Google Shape;326;p36"/>
          <p:cNvSpPr txBox="1"/>
          <p:nvPr/>
        </p:nvSpPr>
        <p:spPr>
          <a:xfrm>
            <a:off x="5106399" y="1066250"/>
            <a:ext cx="2738100" cy="12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Make sure your CV matches the requirements of the job description or more.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0" y="134205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Your Point of View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Non Negotiable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121500" y="1334050"/>
            <a:ext cx="2086200" cy="3070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Suitable Technological Environment: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Big data technology?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Which tools do they use to make their analyses?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Which data warehouse system?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Research-to-integration process tight?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38" name="Google Shape;338;p38"/>
          <p:cNvSpPr txBox="1"/>
          <p:nvPr/>
        </p:nvSpPr>
        <p:spPr>
          <a:xfrm>
            <a:off x="2322975" y="1334050"/>
            <a:ext cx="2086200" cy="3070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A team you can learn from:</a:t>
            </a:r>
            <a:endParaRPr b="1" sz="12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You HAVE TO know who will be your direct colleagues.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Prioritize jobs where there is a team, otherwise the odds are high that you’ll remain alone for a long time.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39" name="Google Shape;339;p38"/>
          <p:cNvSpPr txBox="1"/>
          <p:nvPr/>
        </p:nvSpPr>
        <p:spPr>
          <a:xfrm>
            <a:off x="4524450" y="1334050"/>
            <a:ext cx="2086200" cy="3070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A job you’ll be able to easily “sell”:</a:t>
            </a:r>
            <a:endParaRPr b="1" sz="12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Renowned industry field?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Cutting edge technology and tools?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40" name="Google Shape;340;p38"/>
          <p:cNvSpPr txBox="1"/>
          <p:nvPr/>
        </p:nvSpPr>
        <p:spPr>
          <a:xfrm>
            <a:off x="6725925" y="1334050"/>
            <a:ext cx="2086200" cy="31014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How about AFTER this position?</a:t>
            </a:r>
            <a:endParaRPr b="1" sz="12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Prioritize companies where you can move forward to other positions.</a:t>
            </a:r>
            <a:endParaRPr sz="1200">
              <a:solidFill>
                <a:srgbClr val="3C78D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Employment</a:t>
            </a:r>
            <a:r>
              <a:rPr lang="en" sz="1800">
                <a:solidFill>
                  <a:schemeClr val="dk1"/>
                </a:solidFill>
              </a:rPr>
              <a:t> Conditions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571500" y="973600"/>
            <a:ext cx="4479408" cy="165218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7" name="Google Shape;3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00" y="973600"/>
            <a:ext cx="1369025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2000225" y="973600"/>
            <a:ext cx="3050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You must investigate the hiring conditions BEFORE and know those 4 parameters: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Salary (and social conditions)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Bonuses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Stocks / options</a:t>
            </a:r>
            <a:endParaRPr b="1" sz="1300">
              <a:solidFill>
                <a:srgbClr val="F1C23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Vacation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71500" y="2744250"/>
            <a:ext cx="2046600" cy="2197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Salary: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Juniors start around 20k but it’s HIGHLY variable depending on what you ask and your background.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Ask something and always mention that you are flexible and prioritize experience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0" name="Google Shape;350;p39"/>
          <p:cNvSpPr txBox="1"/>
          <p:nvPr/>
        </p:nvSpPr>
        <p:spPr>
          <a:xfrm>
            <a:off x="2724050" y="2744250"/>
            <a:ext cx="2046600" cy="2197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Bonuses</a:t>
            </a:r>
            <a:r>
              <a:rPr b="1" lang="en" sz="1200">
                <a:solidFill>
                  <a:srgbClr val="3C78D8"/>
                </a:solidFill>
              </a:rPr>
              <a:t>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Recruiters will tell you about this only upon sending you an offer. You have to ask or investigate.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Don’t expect a lot, max 2 salaries yearly with a lot of “ifs”...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1" name="Google Shape;351;p39"/>
          <p:cNvSpPr txBox="1"/>
          <p:nvPr/>
        </p:nvSpPr>
        <p:spPr>
          <a:xfrm>
            <a:off x="4876725" y="2744250"/>
            <a:ext cx="2046600" cy="2197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Stocks &amp; options</a:t>
            </a:r>
            <a:r>
              <a:rPr b="1" lang="en" sz="1200">
                <a:solidFill>
                  <a:srgbClr val="3C78D8"/>
                </a:solidFill>
              </a:rPr>
              <a:t>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Companies have  salary-to-stock/options to meet..it is defined by boards.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Ask about the vesting period.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Check trends!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2" name="Google Shape;352;p39"/>
          <p:cNvSpPr txBox="1"/>
          <p:nvPr/>
        </p:nvSpPr>
        <p:spPr>
          <a:xfrm>
            <a:off x="7029400" y="2744250"/>
            <a:ext cx="2015700" cy="21975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Vacations</a:t>
            </a:r>
            <a:r>
              <a:rPr b="1" lang="en" sz="1200">
                <a:solidFill>
                  <a:srgbClr val="3C78D8"/>
                </a:solidFill>
              </a:rPr>
              <a:t>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Some companies apply the unlimited policy. 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For others, minimum 18 days. </a:t>
            </a:r>
            <a:endParaRPr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It’s negotiable! But before signing.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53" name="Google Shape;353;p39"/>
          <p:cNvSpPr/>
          <p:nvPr/>
        </p:nvSpPr>
        <p:spPr>
          <a:xfrm>
            <a:off x="5180050" y="973600"/>
            <a:ext cx="3809430" cy="165218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750" y="973600"/>
            <a:ext cx="1369025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9"/>
          <p:cNvSpPr txBox="1"/>
          <p:nvPr/>
        </p:nvSpPr>
        <p:spPr>
          <a:xfrm>
            <a:off x="6608775" y="973600"/>
            <a:ext cx="2149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Sites like </a:t>
            </a:r>
            <a:r>
              <a:rPr b="1" lang="en" sz="1300" u="sng">
                <a:solidFill>
                  <a:schemeClr val="hlink"/>
                </a:solidFill>
                <a:hlinkClick r:id="rId4"/>
              </a:rPr>
              <a:t>GLASSDOOR</a:t>
            </a:r>
            <a:r>
              <a:rPr b="1" lang="en" sz="1300">
                <a:solidFill>
                  <a:srgbClr val="F1C232"/>
                </a:solidFill>
              </a:rPr>
              <a:t> can help you investigate things.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StartUps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1" name="Google Shape;361;p40"/>
          <p:cNvSpPr/>
          <p:nvPr/>
        </p:nvSpPr>
        <p:spPr>
          <a:xfrm>
            <a:off x="571500" y="973600"/>
            <a:ext cx="4479408" cy="142052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200" y="973600"/>
            <a:ext cx="1369025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0"/>
          <p:cNvSpPr txBox="1"/>
          <p:nvPr/>
        </p:nvSpPr>
        <p:spPr>
          <a:xfrm>
            <a:off x="2000225" y="973600"/>
            <a:ext cx="3050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They require the most efforts investigating potential. Think twice before diving!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571500" y="2515650"/>
            <a:ext cx="2046600" cy="10401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Salary: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lower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2724050" y="2515650"/>
            <a:ext cx="2046600" cy="10401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Bonuses: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rare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66" name="Google Shape;366;p40"/>
          <p:cNvSpPr txBox="1"/>
          <p:nvPr/>
        </p:nvSpPr>
        <p:spPr>
          <a:xfrm>
            <a:off x="4876725" y="2515650"/>
            <a:ext cx="2046600" cy="10401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Stocks &amp; options:</a:t>
            </a:r>
            <a:endParaRPr b="1" sz="1200">
              <a:solidFill>
                <a:srgbClr val="3C78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Can be game changer…but it’s a bet. 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67" name="Google Shape;367;p40"/>
          <p:cNvSpPr txBox="1"/>
          <p:nvPr/>
        </p:nvSpPr>
        <p:spPr>
          <a:xfrm>
            <a:off x="7029400" y="2515650"/>
            <a:ext cx="2015700" cy="10401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C78D8"/>
                </a:solidFill>
              </a:rPr>
              <a:t>Vacations and WLB</a:t>
            </a:r>
            <a:endParaRPr b="1" sz="1200">
              <a:solidFill>
                <a:srgbClr val="3C78D8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Char char="●"/>
            </a:pPr>
            <a:r>
              <a:rPr lang="en" sz="1200">
                <a:solidFill>
                  <a:srgbClr val="3C78D8"/>
                </a:solidFill>
              </a:rPr>
              <a:t>bad.</a:t>
            </a:r>
            <a:endParaRPr sz="1200">
              <a:solidFill>
                <a:srgbClr val="3C78D8"/>
              </a:solidFill>
            </a:endParaRPr>
          </a:p>
        </p:txBody>
      </p:sp>
      <p:sp>
        <p:nvSpPr>
          <p:cNvPr id="368" name="Google Shape;368;p40"/>
          <p:cNvSpPr/>
          <p:nvPr/>
        </p:nvSpPr>
        <p:spPr>
          <a:xfrm>
            <a:off x="571488" y="3677275"/>
            <a:ext cx="4479408" cy="142052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188" y="3677275"/>
            <a:ext cx="1369025" cy="13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0"/>
          <p:cNvSpPr txBox="1"/>
          <p:nvPr/>
        </p:nvSpPr>
        <p:spPr>
          <a:xfrm>
            <a:off x="2000212" y="3677275"/>
            <a:ext cx="30507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300"/>
              <a:buChar char="●"/>
            </a:pPr>
            <a:r>
              <a:rPr b="1" lang="en" sz="1300">
                <a:solidFill>
                  <a:srgbClr val="F1C232"/>
                </a:solidFill>
              </a:rPr>
              <a:t>They can be great places to learn and gain </a:t>
            </a:r>
            <a:r>
              <a:rPr b="1" lang="en" sz="1300">
                <a:solidFill>
                  <a:srgbClr val="F1C232"/>
                </a:solidFill>
              </a:rPr>
              <a:t>responsibility, but it’s often on the account of your WLB.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/>
        </p:nvSpPr>
        <p:spPr>
          <a:xfrm>
            <a:off x="0" y="134205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There is a position for you…find it!</a:t>
            </a:r>
            <a:br>
              <a:rPr lang="en" sz="5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5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Good Luck</a:t>
            </a:r>
            <a:endParaRPr sz="5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 txBox="1"/>
          <p:nvPr/>
        </p:nvSpPr>
        <p:spPr>
          <a:xfrm>
            <a:off x="0" y="134205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Ecosystem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106075" y="824550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7"/>
          <p:cNvSpPr txBox="1"/>
          <p:nvPr/>
        </p:nvSpPr>
        <p:spPr>
          <a:xfrm>
            <a:off x="106075" y="123550"/>
            <a:ext cx="89067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Israeli Industrial </a:t>
            </a:r>
            <a:r>
              <a:rPr lang="en" sz="1800">
                <a:solidFill>
                  <a:schemeClr val="dk1"/>
                </a:solidFill>
              </a:rPr>
              <a:t>Ecosystem - a Huge Offer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1" name="Google Shape;12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09" y="1962374"/>
            <a:ext cx="779066" cy="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25" y="1394450"/>
            <a:ext cx="976275" cy="26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398" y="2030275"/>
            <a:ext cx="1189601" cy="2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8700" y="2265050"/>
            <a:ext cx="690900" cy="45976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7"/>
          <p:cNvSpPr txBox="1"/>
          <p:nvPr/>
        </p:nvSpPr>
        <p:spPr>
          <a:xfrm>
            <a:off x="106075" y="824550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Technology and Software Development</a:t>
            </a:r>
            <a:endParaRPr b="1" sz="1000"/>
          </a:p>
        </p:txBody>
      </p:sp>
      <p:pic>
        <p:nvPicPr>
          <p:cNvPr id="126" name="Google Shape;126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5538" y="1328849"/>
            <a:ext cx="976275" cy="7312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>
            <a:off x="2198225" y="824550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 txBox="1"/>
          <p:nvPr/>
        </p:nvSpPr>
        <p:spPr>
          <a:xfrm>
            <a:off x="2198225" y="824563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Healthcare and Biotechnology</a:t>
            </a:r>
            <a:endParaRPr b="1" sz="1000"/>
          </a:p>
        </p:txBody>
      </p:sp>
      <p:pic>
        <p:nvPicPr>
          <p:cNvPr id="129" name="Google Shape;129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38100" y="1321648"/>
            <a:ext cx="611475" cy="24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274427" y="1672949"/>
            <a:ext cx="831900" cy="495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90126" y="1975972"/>
            <a:ext cx="786059" cy="5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92180" y="2307225"/>
            <a:ext cx="864047" cy="296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323600" y="1246850"/>
            <a:ext cx="786050" cy="6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/>
          <p:nvPr/>
        </p:nvSpPr>
        <p:spPr>
          <a:xfrm>
            <a:off x="4250850" y="824538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4250850" y="824550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Telecommunications</a:t>
            </a:r>
            <a:endParaRPr b="1" sz="800"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820844" y="1288261"/>
            <a:ext cx="327553" cy="5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148300" y="1864240"/>
            <a:ext cx="786050" cy="386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99754" y="1295060"/>
            <a:ext cx="611478" cy="45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26103" y="1837112"/>
            <a:ext cx="611475" cy="510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07870" y="2307226"/>
            <a:ext cx="387442" cy="4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/>
          <p:nvPr/>
        </p:nvSpPr>
        <p:spPr>
          <a:xfrm>
            <a:off x="4222075" y="2931900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7"/>
          <p:cNvSpPr txBox="1"/>
          <p:nvPr/>
        </p:nvSpPr>
        <p:spPr>
          <a:xfrm>
            <a:off x="4222075" y="2931913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AgTech</a:t>
            </a:r>
            <a:endParaRPr b="1" sz="1000"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284800" y="3395625"/>
            <a:ext cx="934674" cy="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296100" y="3562175"/>
            <a:ext cx="864050" cy="47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281825" y="3950525"/>
            <a:ext cx="979075" cy="29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429000" y="4199684"/>
            <a:ext cx="831900" cy="500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5534048" y="4156398"/>
            <a:ext cx="611475" cy="6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90800" y="2931950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90800" y="2931950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Defense and Security</a:t>
            </a:r>
            <a:endParaRPr b="1" sz="100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151519" y="3395647"/>
            <a:ext cx="864050" cy="304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1128900" y="3395649"/>
            <a:ext cx="934675" cy="295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25">
            <a:alphaModFix/>
          </a:blip>
          <a:stretch>
            <a:fillRect/>
          </a:stretch>
        </p:blipFill>
        <p:spPr>
          <a:xfrm>
            <a:off x="103548" y="3775173"/>
            <a:ext cx="779075" cy="48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26">
            <a:alphaModFix/>
          </a:blip>
          <a:stretch>
            <a:fillRect/>
          </a:stretch>
        </p:blipFill>
        <p:spPr>
          <a:xfrm>
            <a:off x="1081225" y="3766316"/>
            <a:ext cx="934675" cy="4914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684200" y="4182125"/>
            <a:ext cx="690900" cy="44722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2160225" y="2931900"/>
            <a:ext cx="2018700" cy="1955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2160225" y="2931900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Retail and e-commerce</a:t>
            </a:r>
            <a:endParaRPr b="1" sz="1000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2265797" y="3395572"/>
            <a:ext cx="4794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2467438" y="3963848"/>
            <a:ext cx="1404276" cy="2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>
          <a:blip r:embed="rId30">
            <a:alphaModFix/>
          </a:blip>
          <a:stretch>
            <a:fillRect/>
          </a:stretch>
        </p:blipFill>
        <p:spPr>
          <a:xfrm>
            <a:off x="2265800" y="4195497"/>
            <a:ext cx="786050" cy="221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31">
            <a:alphaModFix/>
          </a:blip>
          <a:stretch>
            <a:fillRect/>
          </a:stretch>
        </p:blipFill>
        <p:spPr>
          <a:xfrm>
            <a:off x="2506927" y="4448800"/>
            <a:ext cx="1241529" cy="24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32">
            <a:alphaModFix/>
          </a:blip>
          <a:stretch>
            <a:fillRect/>
          </a:stretch>
        </p:blipFill>
        <p:spPr>
          <a:xfrm>
            <a:off x="3378565" y="3402265"/>
            <a:ext cx="479400" cy="4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/>
          <p:nvPr/>
        </p:nvSpPr>
        <p:spPr>
          <a:xfrm>
            <a:off x="6410749" y="1328850"/>
            <a:ext cx="2437506" cy="2233332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6473819" y="1328850"/>
            <a:ext cx="945228" cy="1027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7364175" y="1328850"/>
            <a:ext cx="1484100" cy="11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Some domains are “</a:t>
            </a:r>
            <a:r>
              <a:rPr b="1" lang="en" sz="1300">
                <a:solidFill>
                  <a:srgbClr val="F1C232"/>
                </a:solidFill>
              </a:rPr>
              <a:t>absorbent</a:t>
            </a:r>
            <a:r>
              <a:rPr b="1" lang="en" sz="1300">
                <a:solidFill>
                  <a:srgbClr val="F1C232"/>
                </a:solidFill>
              </a:rPr>
              <a:t>”, others are “transitory”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6620150" y="4041563"/>
            <a:ext cx="2018700" cy="3882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And many other fields…</a:t>
            </a:r>
            <a:endParaRPr b="1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341625" y="1162075"/>
            <a:ext cx="1179900" cy="194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the Data from the application / software</a:t>
            </a:r>
            <a:endParaRPr/>
          </a:p>
        </p:txBody>
      </p:sp>
      <p:sp>
        <p:nvSpPr>
          <p:cNvPr id="171" name="Google Shape;171;p28"/>
          <p:cNvSpPr txBox="1"/>
          <p:nvPr/>
        </p:nvSpPr>
        <p:spPr>
          <a:xfrm>
            <a:off x="106075" y="123550"/>
            <a:ext cx="89067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Industrial Process in which you’ll work is FIXED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1938525" y="1162075"/>
            <a:ext cx="1647000" cy="194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Release, clean, structure, normalization</a:t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002525" y="1162075"/>
            <a:ext cx="936900" cy="194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it</a:t>
            </a:r>
            <a:endParaRPr/>
          </a:p>
        </p:txBody>
      </p:sp>
      <p:sp>
        <p:nvSpPr>
          <p:cNvPr id="174" name="Google Shape;174;p28"/>
          <p:cNvSpPr txBox="1"/>
          <p:nvPr/>
        </p:nvSpPr>
        <p:spPr>
          <a:xfrm>
            <a:off x="4939425" y="1162050"/>
            <a:ext cx="1752600" cy="97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Vizualize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4939425" y="2136200"/>
            <a:ext cx="1752600" cy="974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</a:t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7109025" y="1162075"/>
            <a:ext cx="1647000" cy="1948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521525" y="1510675"/>
            <a:ext cx="417000" cy="1251000"/>
          </a:xfrm>
          <a:prstGeom prst="stripedRightArrow">
            <a:avLst>
              <a:gd fmla="val 50624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3585525" y="1510675"/>
            <a:ext cx="417000" cy="1251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6692025" y="1510675"/>
            <a:ext cx="417000" cy="12510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"/>
          <p:cNvSpPr txBox="1"/>
          <p:nvPr/>
        </p:nvSpPr>
        <p:spPr>
          <a:xfrm>
            <a:off x="341625" y="3370900"/>
            <a:ext cx="3243900" cy="563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End &amp; Data Engineering</a:t>
            </a:r>
            <a:endParaRPr/>
          </a:p>
        </p:txBody>
      </p:sp>
      <p:sp>
        <p:nvSpPr>
          <p:cNvPr id="181" name="Google Shape;181;p28"/>
          <p:cNvSpPr txBox="1"/>
          <p:nvPr/>
        </p:nvSpPr>
        <p:spPr>
          <a:xfrm>
            <a:off x="4002525" y="3370900"/>
            <a:ext cx="2689500" cy="5637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182" name="Google Shape;182;p28"/>
          <p:cNvSpPr txBox="1"/>
          <p:nvPr/>
        </p:nvSpPr>
        <p:spPr>
          <a:xfrm>
            <a:off x="4002525" y="4119000"/>
            <a:ext cx="4753500" cy="563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Science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129225" y="123550"/>
            <a:ext cx="8868000" cy="46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Knowledge Scope</a:t>
            </a:r>
            <a:endParaRPr sz="1800">
              <a:solidFill>
                <a:schemeClr val="dk1"/>
              </a:solidFill>
            </a:endParaRPr>
          </a:p>
        </p:txBody>
      </p:sp>
      <p:grpSp>
        <p:nvGrpSpPr>
          <p:cNvPr id="188" name="Google Shape;188;p29"/>
          <p:cNvGrpSpPr/>
          <p:nvPr/>
        </p:nvGrpSpPr>
        <p:grpSpPr>
          <a:xfrm>
            <a:off x="2199893" y="2399310"/>
            <a:ext cx="5220564" cy="2513412"/>
            <a:chOff x="2776150" y="2405475"/>
            <a:chExt cx="3405900" cy="2116201"/>
          </a:xfrm>
        </p:grpSpPr>
        <p:sp>
          <p:nvSpPr>
            <p:cNvPr id="189" name="Google Shape;189;p29"/>
            <p:cNvSpPr/>
            <p:nvPr/>
          </p:nvSpPr>
          <p:spPr>
            <a:xfrm>
              <a:off x="2776150" y="2405475"/>
              <a:ext cx="3405900" cy="2116200"/>
            </a:xfrm>
            <a:prstGeom prst="rect">
              <a:avLst/>
            </a:prstGeom>
            <a:solidFill>
              <a:srgbClr val="F4CCCC">
                <a:alpha val="45570"/>
              </a:srgbClr>
            </a:solidFill>
            <a:ln cap="flat" cmpd="sng" w="19050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990000"/>
                </a:solidFill>
              </a:endParaRPr>
            </a:p>
          </p:txBody>
        </p:sp>
        <p:sp>
          <p:nvSpPr>
            <p:cNvPr id="190" name="Google Shape;190;p29"/>
            <p:cNvSpPr txBox="1"/>
            <p:nvPr/>
          </p:nvSpPr>
          <p:spPr>
            <a:xfrm>
              <a:off x="2776150" y="4210576"/>
              <a:ext cx="3405900" cy="311100"/>
            </a:xfrm>
            <a:prstGeom prst="rect">
              <a:avLst/>
            </a:prstGeom>
            <a:solidFill>
              <a:srgbClr val="F4CCCC">
                <a:alpha val="45570"/>
              </a:srgbClr>
            </a:solidFill>
            <a:ln cap="flat" cmpd="sng" w="19050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990000"/>
                  </a:solidFill>
                </a:rPr>
                <a:t>DBA / Data Engineering / Data Architecture</a:t>
              </a:r>
              <a:endParaRPr sz="1200">
                <a:solidFill>
                  <a:srgbClr val="990000"/>
                </a:solidFill>
              </a:endParaRPr>
            </a:p>
          </p:txBody>
        </p:sp>
      </p:grpSp>
      <p:grpSp>
        <p:nvGrpSpPr>
          <p:cNvPr id="191" name="Google Shape;191;p29"/>
          <p:cNvGrpSpPr/>
          <p:nvPr/>
        </p:nvGrpSpPr>
        <p:grpSpPr>
          <a:xfrm>
            <a:off x="3581022" y="734742"/>
            <a:ext cx="5035097" cy="2695432"/>
            <a:chOff x="3962075" y="932425"/>
            <a:chExt cx="3799500" cy="2391900"/>
          </a:xfrm>
        </p:grpSpPr>
        <p:sp>
          <p:nvSpPr>
            <p:cNvPr id="192" name="Google Shape;192;p29"/>
            <p:cNvSpPr/>
            <p:nvPr/>
          </p:nvSpPr>
          <p:spPr>
            <a:xfrm>
              <a:off x="3962075" y="932425"/>
              <a:ext cx="3799500" cy="2391900"/>
            </a:xfrm>
            <a:prstGeom prst="rect">
              <a:avLst/>
            </a:prstGeom>
            <a:solidFill>
              <a:srgbClr val="CFE2F3">
                <a:alpha val="46200"/>
              </a:srgbClr>
            </a:solidFill>
            <a:ln cap="flat" cmpd="sng" w="1905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B5394"/>
                </a:solidFill>
              </a:endParaRPr>
            </a:p>
          </p:txBody>
        </p:sp>
        <p:sp>
          <p:nvSpPr>
            <p:cNvPr id="193" name="Google Shape;193;p29"/>
            <p:cNvSpPr txBox="1"/>
            <p:nvPr/>
          </p:nvSpPr>
          <p:spPr>
            <a:xfrm>
              <a:off x="3962075" y="932425"/>
              <a:ext cx="3799500" cy="327900"/>
            </a:xfrm>
            <a:prstGeom prst="rect">
              <a:avLst/>
            </a:prstGeom>
            <a:solidFill>
              <a:srgbClr val="CFE2F3">
                <a:alpha val="46200"/>
              </a:srgbClr>
            </a:solidFill>
            <a:ln cap="flat" cmpd="sng" w="19050">
              <a:solidFill>
                <a:srgbClr val="0B539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B5394"/>
                  </a:solidFill>
                </a:rPr>
                <a:t>Data Science / ML Engineering</a:t>
              </a:r>
              <a:endParaRPr sz="1200">
                <a:solidFill>
                  <a:srgbClr val="0B5394"/>
                </a:solidFill>
              </a:endParaRPr>
            </a:p>
          </p:txBody>
        </p:sp>
      </p:grpSp>
      <p:grpSp>
        <p:nvGrpSpPr>
          <p:cNvPr id="194" name="Google Shape;194;p29"/>
          <p:cNvGrpSpPr/>
          <p:nvPr/>
        </p:nvGrpSpPr>
        <p:grpSpPr>
          <a:xfrm>
            <a:off x="460823" y="1221245"/>
            <a:ext cx="4363346" cy="2605018"/>
            <a:chOff x="1405575" y="1510841"/>
            <a:chExt cx="3799500" cy="2391900"/>
          </a:xfrm>
        </p:grpSpPr>
        <p:sp>
          <p:nvSpPr>
            <p:cNvPr id="195" name="Google Shape;195;p29"/>
            <p:cNvSpPr/>
            <p:nvPr/>
          </p:nvSpPr>
          <p:spPr>
            <a:xfrm>
              <a:off x="1405575" y="1510841"/>
              <a:ext cx="3799500" cy="2391900"/>
            </a:xfrm>
            <a:prstGeom prst="rect">
              <a:avLst/>
            </a:prstGeom>
            <a:solidFill>
              <a:srgbClr val="D9EAD3">
                <a:alpha val="45570"/>
              </a:srgbClr>
            </a:solidFill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38761D"/>
                </a:solidFill>
              </a:endParaRPr>
            </a:p>
          </p:txBody>
        </p:sp>
        <p:sp>
          <p:nvSpPr>
            <p:cNvPr id="196" name="Google Shape;196;p29"/>
            <p:cNvSpPr txBox="1"/>
            <p:nvPr/>
          </p:nvSpPr>
          <p:spPr>
            <a:xfrm>
              <a:off x="1405575" y="1510841"/>
              <a:ext cx="3799500" cy="339300"/>
            </a:xfrm>
            <a:prstGeom prst="rect">
              <a:avLst/>
            </a:prstGeom>
            <a:solidFill>
              <a:srgbClr val="D9EAD3">
                <a:alpha val="45570"/>
              </a:srgbClr>
            </a:solidFill>
            <a:ln cap="flat" cmpd="sng" w="1905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38761D"/>
                  </a:solidFill>
                </a:rPr>
                <a:t>Data Analysis / Dashboarding</a:t>
              </a:r>
              <a:endParaRPr sz="1200">
                <a:solidFill>
                  <a:srgbClr val="38761D"/>
                </a:solidFill>
              </a:endParaRPr>
            </a:p>
          </p:txBody>
        </p:sp>
      </p:grpSp>
      <p:sp>
        <p:nvSpPr>
          <p:cNvPr id="197" name="Google Shape;197;p29"/>
          <p:cNvSpPr txBox="1"/>
          <p:nvPr/>
        </p:nvSpPr>
        <p:spPr>
          <a:xfrm>
            <a:off x="576625" y="1708963"/>
            <a:ext cx="1569300" cy="74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SQL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Python / R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Statistics &amp; Probabilities</a:t>
            </a:r>
            <a:endParaRPr sz="10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8761D"/>
                </a:solidFill>
              </a:rPr>
              <a:t>Visualization Tools</a:t>
            </a:r>
            <a:endParaRPr sz="1000">
              <a:solidFill>
                <a:srgbClr val="38761D"/>
              </a:solidFill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6167925" y="1275675"/>
            <a:ext cx="2239800" cy="103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SQL</a:t>
            </a:r>
            <a:endParaRPr sz="1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Python / R</a:t>
            </a:r>
            <a:endParaRPr sz="1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Statistics &amp; Probabilities</a:t>
            </a:r>
            <a:endParaRPr sz="1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ML Algos</a:t>
            </a:r>
            <a:br>
              <a:rPr lang="en" sz="1000">
                <a:solidFill>
                  <a:srgbClr val="0B5394"/>
                </a:solidFill>
              </a:rPr>
            </a:br>
            <a:r>
              <a:rPr lang="en" sz="1000">
                <a:solidFill>
                  <a:srgbClr val="0B5394"/>
                </a:solidFill>
              </a:rPr>
              <a:t>Optimization Methods</a:t>
            </a:r>
            <a:endParaRPr sz="10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B5394"/>
                </a:solidFill>
              </a:rPr>
              <a:t>Integration Tools</a:t>
            </a:r>
            <a:endParaRPr sz="1000">
              <a:solidFill>
                <a:srgbClr val="0B5394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924525" y="3536425"/>
            <a:ext cx="2372700" cy="926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SQL / Python</a:t>
            </a:r>
            <a:endParaRPr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Big Data Technologies</a:t>
            </a:r>
            <a:endParaRPr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Data Integration and API technologies</a:t>
            </a:r>
            <a:endParaRPr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DB Management Systems</a:t>
            </a:r>
            <a:endParaRPr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00"/>
                </a:solidFill>
              </a:rPr>
              <a:t>ETL processes</a:t>
            </a:r>
            <a:endParaRPr sz="10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00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0" y="2399375"/>
            <a:ext cx="1030800" cy="10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/>
        </p:nvSpPr>
        <p:spPr>
          <a:xfrm>
            <a:off x="0" y="1342050"/>
            <a:ext cx="9144000" cy="24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 Title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Title Does NOT Tell About the Job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425" y="976225"/>
            <a:ext cx="3369275" cy="1895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/>
        </p:nvSpPr>
        <p:spPr>
          <a:xfrm>
            <a:off x="4306600" y="976225"/>
            <a:ext cx="3998700" cy="8460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Data Scientist</a:t>
            </a:r>
            <a:r>
              <a:rPr lang="en">
                <a:solidFill>
                  <a:srgbClr val="3C78D8"/>
                </a:solidFill>
              </a:rPr>
              <a:t>: actually a data analyst position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306600" y="1978150"/>
            <a:ext cx="3998700" cy="846000"/>
          </a:xfrm>
          <a:prstGeom prst="rect">
            <a:avLst/>
          </a:prstGeom>
          <a:solidFill>
            <a:srgbClr val="C9DAF8"/>
          </a:solidFill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</a:rPr>
              <a:t>Data Scientist:</a:t>
            </a:r>
            <a:r>
              <a:rPr lang="en">
                <a:solidFill>
                  <a:srgbClr val="3C78D8"/>
                </a:solidFill>
              </a:rPr>
              <a:t> hardcore NN applications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1364900" y="3313725"/>
            <a:ext cx="5956470" cy="143132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600" y="3313725"/>
            <a:ext cx="1369025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1"/>
          <p:cNvSpPr txBox="1"/>
          <p:nvPr/>
        </p:nvSpPr>
        <p:spPr>
          <a:xfrm>
            <a:off x="2793625" y="3313725"/>
            <a:ext cx="44661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The Title Does not Tell About the Job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/>
          <p:nvPr/>
        </p:nvSpPr>
        <p:spPr>
          <a:xfrm>
            <a:off x="332100" y="1171300"/>
            <a:ext cx="3027402" cy="2975940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Title Does NOT Tell About the Job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00" y="1171300"/>
            <a:ext cx="1369025" cy="136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525" y="1549800"/>
            <a:ext cx="3222850" cy="322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5" name="Google Shape;225;p32"/>
          <p:cNvGrpSpPr/>
          <p:nvPr/>
        </p:nvGrpSpPr>
        <p:grpSpPr>
          <a:xfrm>
            <a:off x="7591445" y="1618693"/>
            <a:ext cx="1237822" cy="298513"/>
            <a:chOff x="2108350" y="1382400"/>
            <a:chExt cx="1521600" cy="579300"/>
          </a:xfrm>
        </p:grpSpPr>
        <p:sp>
          <p:nvSpPr>
            <p:cNvPr id="226" name="Google Shape;226;p32"/>
            <p:cNvSpPr/>
            <p:nvPr/>
          </p:nvSpPr>
          <p:spPr>
            <a:xfrm>
              <a:off x="2108350" y="1382400"/>
              <a:ext cx="1521600" cy="579300"/>
            </a:xfrm>
            <a:prstGeom prst="wedgeRoundRectCallout">
              <a:avLst>
                <a:gd fmla="val -135458" name="adj1"/>
                <a:gd fmla="val 136803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2"/>
            <p:cNvSpPr txBox="1"/>
            <p:nvPr/>
          </p:nvSpPr>
          <p:spPr>
            <a:xfrm>
              <a:off x="2131608" y="1413304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Data Analyst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28" name="Google Shape;228;p32"/>
          <p:cNvGrpSpPr/>
          <p:nvPr/>
        </p:nvGrpSpPr>
        <p:grpSpPr>
          <a:xfrm>
            <a:off x="7591445" y="1151118"/>
            <a:ext cx="1237822" cy="301653"/>
            <a:chOff x="2848854" y="2148265"/>
            <a:chExt cx="1521600" cy="585393"/>
          </a:xfrm>
        </p:grpSpPr>
        <p:sp>
          <p:nvSpPr>
            <p:cNvPr id="229" name="Google Shape;229;p32"/>
            <p:cNvSpPr/>
            <p:nvPr/>
          </p:nvSpPr>
          <p:spPr>
            <a:xfrm>
              <a:off x="2848854" y="2148265"/>
              <a:ext cx="1521600" cy="579300"/>
            </a:xfrm>
            <a:prstGeom prst="wedgeRoundRectCallout">
              <a:avLst>
                <a:gd fmla="val -143569" name="adj1"/>
                <a:gd fmla="val 262392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2"/>
            <p:cNvSpPr txBox="1"/>
            <p:nvPr/>
          </p:nvSpPr>
          <p:spPr>
            <a:xfrm>
              <a:off x="2941791" y="2225757"/>
              <a:ext cx="12273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Fraud Analyst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31" name="Google Shape;231;p32"/>
          <p:cNvGrpSpPr/>
          <p:nvPr/>
        </p:nvGrpSpPr>
        <p:grpSpPr>
          <a:xfrm>
            <a:off x="7591445" y="2547543"/>
            <a:ext cx="1237822" cy="298513"/>
            <a:chOff x="3442616" y="3981080"/>
            <a:chExt cx="1521600" cy="579300"/>
          </a:xfrm>
        </p:grpSpPr>
        <p:sp>
          <p:nvSpPr>
            <p:cNvPr id="232" name="Google Shape;232;p32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9217" name="adj1"/>
                <a:gd fmla="val -94150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2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Statistical Analyst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34" name="Google Shape;234;p32"/>
          <p:cNvGrpSpPr/>
          <p:nvPr/>
        </p:nvGrpSpPr>
        <p:grpSpPr>
          <a:xfrm>
            <a:off x="7591445" y="3011968"/>
            <a:ext cx="1237822" cy="298513"/>
            <a:chOff x="3442616" y="3981080"/>
            <a:chExt cx="1521600" cy="579300"/>
          </a:xfrm>
        </p:grpSpPr>
        <p:sp>
          <p:nvSpPr>
            <p:cNvPr id="235" name="Google Shape;235;p32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32962" name="adj1"/>
                <a:gd fmla="val -218684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2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Decision Scientist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37" name="Google Shape;237;p32"/>
          <p:cNvGrpSpPr/>
          <p:nvPr/>
        </p:nvGrpSpPr>
        <p:grpSpPr>
          <a:xfrm>
            <a:off x="7591445" y="3535043"/>
            <a:ext cx="1237822" cy="298513"/>
            <a:chOff x="3442616" y="3981080"/>
            <a:chExt cx="1521600" cy="579300"/>
          </a:xfrm>
        </p:grpSpPr>
        <p:sp>
          <p:nvSpPr>
            <p:cNvPr id="238" name="Google Shape;238;p32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7971" name="adj1"/>
                <a:gd fmla="val -339583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2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Prediction Modeler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40" name="Google Shape;240;p32"/>
          <p:cNvGrpSpPr/>
          <p:nvPr/>
        </p:nvGrpSpPr>
        <p:grpSpPr>
          <a:xfrm>
            <a:off x="7307626" y="4019550"/>
            <a:ext cx="1521652" cy="298513"/>
            <a:chOff x="3442623" y="3981094"/>
            <a:chExt cx="1870500" cy="579300"/>
          </a:xfrm>
        </p:grpSpPr>
        <p:sp>
          <p:nvSpPr>
            <p:cNvPr id="241" name="Google Shape;241;p32"/>
            <p:cNvSpPr/>
            <p:nvPr/>
          </p:nvSpPr>
          <p:spPr>
            <a:xfrm>
              <a:off x="3442623" y="3981094"/>
              <a:ext cx="1870500" cy="579300"/>
            </a:xfrm>
            <a:prstGeom prst="wedgeRoundRectCallout">
              <a:avLst>
                <a:gd fmla="val -100866" name="adj1"/>
                <a:gd fmla="val -488950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2"/>
            <p:cNvSpPr txBox="1"/>
            <p:nvPr/>
          </p:nvSpPr>
          <p:spPr>
            <a:xfrm>
              <a:off x="3501718" y="4016753"/>
              <a:ext cx="17427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Quant Analyst (Quant)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43" name="Google Shape;243;p32"/>
          <p:cNvGrpSpPr/>
          <p:nvPr/>
        </p:nvGrpSpPr>
        <p:grpSpPr>
          <a:xfrm>
            <a:off x="7591445" y="2083118"/>
            <a:ext cx="1237822" cy="298513"/>
            <a:chOff x="3442616" y="3981080"/>
            <a:chExt cx="1521600" cy="579300"/>
          </a:xfrm>
        </p:grpSpPr>
        <p:sp>
          <p:nvSpPr>
            <p:cNvPr id="244" name="Google Shape;244;p32"/>
            <p:cNvSpPr/>
            <p:nvPr/>
          </p:nvSpPr>
          <p:spPr>
            <a:xfrm>
              <a:off x="3442616" y="3981080"/>
              <a:ext cx="1521600" cy="579300"/>
            </a:xfrm>
            <a:prstGeom prst="wedgeRoundRectCallout">
              <a:avLst>
                <a:gd fmla="val -129841" name="adj1"/>
                <a:gd fmla="val 27796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2"/>
            <p:cNvSpPr txBox="1"/>
            <p:nvPr/>
          </p:nvSpPr>
          <p:spPr>
            <a:xfrm>
              <a:off x="3501721" y="4016763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Data Consultant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sp>
        <p:nvSpPr>
          <p:cNvPr id="246" name="Google Shape;246;p32"/>
          <p:cNvSpPr txBox="1"/>
          <p:nvPr/>
        </p:nvSpPr>
        <p:spPr>
          <a:xfrm>
            <a:off x="1760825" y="1171300"/>
            <a:ext cx="1598700" cy="23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Ask and search for jobs by the skills you want to acquire / deepen, not by title.</a:t>
            </a:r>
            <a:br>
              <a:rPr b="1" lang="en" sz="1300">
                <a:solidFill>
                  <a:srgbClr val="F1C232"/>
                </a:solidFill>
              </a:rPr>
            </a:br>
            <a:br>
              <a:rPr b="1" lang="en" sz="1300">
                <a:solidFill>
                  <a:srgbClr val="F1C232"/>
                </a:solidFill>
              </a:rPr>
            </a:br>
            <a:r>
              <a:rPr b="1" lang="en" sz="1300">
                <a:solidFill>
                  <a:srgbClr val="F1C232"/>
                </a:solidFill>
              </a:rPr>
              <a:t>Same title can have two completely different meanings.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/>
          <p:nvPr/>
        </p:nvSpPr>
        <p:spPr>
          <a:xfrm>
            <a:off x="121488" y="1020725"/>
            <a:ext cx="3027402" cy="143132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 txBox="1"/>
          <p:nvPr/>
        </p:nvSpPr>
        <p:spPr>
          <a:xfrm>
            <a:off x="121500" y="139000"/>
            <a:ext cx="8868000" cy="62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Title Does NOT Tell About the Job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125" y="1920650"/>
            <a:ext cx="3222850" cy="3222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33"/>
          <p:cNvGrpSpPr/>
          <p:nvPr/>
        </p:nvGrpSpPr>
        <p:grpSpPr>
          <a:xfrm>
            <a:off x="3372400" y="1020725"/>
            <a:ext cx="1521600" cy="579300"/>
            <a:chOff x="2131600" y="1382400"/>
            <a:chExt cx="1521600" cy="579300"/>
          </a:xfrm>
        </p:grpSpPr>
        <p:sp>
          <p:nvSpPr>
            <p:cNvPr id="255" name="Google Shape;255;p33"/>
            <p:cNvSpPr/>
            <p:nvPr/>
          </p:nvSpPr>
          <p:spPr>
            <a:xfrm>
              <a:off x="2131600" y="1382400"/>
              <a:ext cx="1521600" cy="579300"/>
            </a:xfrm>
            <a:prstGeom prst="wedgeRoundRectCallout">
              <a:avLst>
                <a:gd fmla="val 145914" name="adj1"/>
                <a:gd fmla="val 212407" name="adj2"/>
                <a:gd fmla="val 0" name="adj3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 txBox="1"/>
            <p:nvPr/>
          </p:nvSpPr>
          <p:spPr>
            <a:xfrm>
              <a:off x="2131600" y="1413300"/>
              <a:ext cx="1475100" cy="50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Who will be my manager? (search him on Linkedin)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57" name="Google Shape;257;p33"/>
          <p:cNvGrpSpPr/>
          <p:nvPr/>
        </p:nvGrpSpPr>
        <p:grpSpPr>
          <a:xfrm>
            <a:off x="4994280" y="1020724"/>
            <a:ext cx="1237822" cy="447104"/>
            <a:chOff x="2108350" y="1382400"/>
            <a:chExt cx="1521600" cy="579300"/>
          </a:xfrm>
        </p:grpSpPr>
        <p:sp>
          <p:nvSpPr>
            <p:cNvPr id="258" name="Google Shape;258;p33"/>
            <p:cNvSpPr/>
            <p:nvPr/>
          </p:nvSpPr>
          <p:spPr>
            <a:xfrm>
              <a:off x="2108350" y="1382400"/>
              <a:ext cx="1521600" cy="579300"/>
            </a:xfrm>
            <a:prstGeom prst="wedgeRoundRectCallout">
              <a:avLst>
                <a:gd fmla="val 66664" name="adj1"/>
                <a:gd fmla="val 269266" name="adj2"/>
                <a:gd fmla="val 0" name="adj3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3"/>
            <p:cNvSpPr txBox="1"/>
            <p:nvPr/>
          </p:nvSpPr>
          <p:spPr>
            <a:xfrm>
              <a:off x="2131608" y="1413304"/>
              <a:ext cx="14034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Is he techy? Or more “product”?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60" name="Google Shape;260;p33"/>
          <p:cNvGrpSpPr/>
          <p:nvPr/>
        </p:nvGrpSpPr>
        <p:grpSpPr>
          <a:xfrm>
            <a:off x="6332380" y="1020724"/>
            <a:ext cx="1237822" cy="447104"/>
            <a:chOff x="1495228" y="590096"/>
            <a:chExt cx="1521600" cy="579300"/>
          </a:xfrm>
        </p:grpSpPr>
        <p:sp>
          <p:nvSpPr>
            <p:cNvPr id="261" name="Google Shape;261;p33"/>
            <p:cNvSpPr/>
            <p:nvPr/>
          </p:nvSpPr>
          <p:spPr>
            <a:xfrm>
              <a:off x="1495228" y="590096"/>
              <a:ext cx="1521600" cy="579300"/>
            </a:xfrm>
            <a:prstGeom prst="wedgeRoundRectCallout">
              <a:avLst>
                <a:gd fmla="val -29581" name="adj1"/>
                <a:gd fmla="val 260633" name="adj2"/>
                <a:gd fmla="val 0" name="adj3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 txBox="1"/>
            <p:nvPr/>
          </p:nvSpPr>
          <p:spPr>
            <a:xfrm>
              <a:off x="1518485" y="621000"/>
              <a:ext cx="14034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Why does he need me?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7670470" y="1029805"/>
            <a:ext cx="1237822" cy="625528"/>
            <a:chOff x="2108350" y="1382400"/>
            <a:chExt cx="1521600" cy="579300"/>
          </a:xfrm>
        </p:grpSpPr>
        <p:sp>
          <p:nvSpPr>
            <p:cNvPr id="264" name="Google Shape;264;p33"/>
            <p:cNvSpPr/>
            <p:nvPr/>
          </p:nvSpPr>
          <p:spPr>
            <a:xfrm>
              <a:off x="2108350" y="1382400"/>
              <a:ext cx="1521600" cy="579300"/>
            </a:xfrm>
            <a:prstGeom prst="wedgeRoundRectCallout">
              <a:avLst>
                <a:gd fmla="val -117800" name="adj1"/>
                <a:gd fmla="val 175513" name="adj2"/>
                <a:gd fmla="val 0" name="adj3"/>
              </a:avLst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 txBox="1"/>
            <p:nvPr/>
          </p:nvSpPr>
          <p:spPr>
            <a:xfrm>
              <a:off x="2131608" y="1413304"/>
              <a:ext cx="1403400" cy="507900"/>
            </a:xfrm>
            <a:prstGeom prst="rect">
              <a:avLst/>
            </a:prstGeom>
            <a:solidFill>
              <a:srgbClr val="D9D2E9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Who will I interact with? Which teams?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66" name="Google Shape;266;p33"/>
          <p:cNvGrpSpPr/>
          <p:nvPr/>
        </p:nvGrpSpPr>
        <p:grpSpPr>
          <a:xfrm>
            <a:off x="3431003" y="2965584"/>
            <a:ext cx="1771803" cy="447104"/>
            <a:chOff x="2108341" y="1382401"/>
            <a:chExt cx="2178000" cy="579300"/>
          </a:xfrm>
        </p:grpSpPr>
        <p:sp>
          <p:nvSpPr>
            <p:cNvPr id="267" name="Google Shape;267;p33"/>
            <p:cNvSpPr/>
            <p:nvPr/>
          </p:nvSpPr>
          <p:spPr>
            <a:xfrm>
              <a:off x="2108341" y="1382401"/>
              <a:ext cx="2178000" cy="579300"/>
            </a:xfrm>
            <a:prstGeom prst="wedgeRoundRectCallout">
              <a:avLst>
                <a:gd fmla="val 112762" name="adj1"/>
                <a:gd fmla="val -62368" name="adj2"/>
                <a:gd fmla="val 0" name="adj3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 txBox="1"/>
            <p:nvPr/>
          </p:nvSpPr>
          <p:spPr>
            <a:xfrm>
              <a:off x="2131608" y="1413303"/>
              <a:ext cx="2154600" cy="50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What are their professional and academic backgrounds?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69" name="Google Shape;269;p33"/>
          <p:cNvGrpSpPr/>
          <p:nvPr/>
        </p:nvGrpSpPr>
        <p:grpSpPr>
          <a:xfrm>
            <a:off x="3431003" y="2395884"/>
            <a:ext cx="1771803" cy="447104"/>
            <a:chOff x="2108341" y="1382401"/>
            <a:chExt cx="2178000" cy="579300"/>
          </a:xfrm>
        </p:grpSpPr>
        <p:sp>
          <p:nvSpPr>
            <p:cNvPr id="270" name="Google Shape;270;p33"/>
            <p:cNvSpPr/>
            <p:nvPr/>
          </p:nvSpPr>
          <p:spPr>
            <a:xfrm>
              <a:off x="2108341" y="1382401"/>
              <a:ext cx="2178000" cy="579300"/>
            </a:xfrm>
            <a:prstGeom prst="wedgeRoundRectCallout">
              <a:avLst>
                <a:gd fmla="val 117672" name="adj1"/>
                <a:gd fmla="val 44607" name="adj2"/>
                <a:gd fmla="val 0" name="adj3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 txBox="1"/>
            <p:nvPr/>
          </p:nvSpPr>
          <p:spPr>
            <a:xfrm>
              <a:off x="2226132" y="1418085"/>
              <a:ext cx="1870500" cy="50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Who will be my team members?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grpSp>
        <p:nvGrpSpPr>
          <p:cNvPr id="272" name="Google Shape;272;p33"/>
          <p:cNvGrpSpPr/>
          <p:nvPr/>
        </p:nvGrpSpPr>
        <p:grpSpPr>
          <a:xfrm>
            <a:off x="3431003" y="3535284"/>
            <a:ext cx="1771803" cy="447104"/>
            <a:chOff x="2108341" y="1382401"/>
            <a:chExt cx="2178000" cy="579300"/>
          </a:xfrm>
        </p:grpSpPr>
        <p:sp>
          <p:nvSpPr>
            <p:cNvPr id="273" name="Google Shape;273;p33"/>
            <p:cNvSpPr/>
            <p:nvPr/>
          </p:nvSpPr>
          <p:spPr>
            <a:xfrm>
              <a:off x="2108341" y="1382401"/>
              <a:ext cx="2178000" cy="579300"/>
            </a:xfrm>
            <a:prstGeom prst="wedgeRoundRectCallout">
              <a:avLst>
                <a:gd fmla="val 118661" name="adj1"/>
                <a:gd fmla="val -188186" name="adj2"/>
                <a:gd fmla="val 0" name="adj3"/>
              </a:avLst>
            </a:prstGeom>
            <a:solidFill>
              <a:srgbClr val="CFE2F3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 txBox="1"/>
            <p:nvPr/>
          </p:nvSpPr>
          <p:spPr>
            <a:xfrm>
              <a:off x="2226132" y="1418085"/>
              <a:ext cx="2003100" cy="5079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Which tools and techniques do they use?</a:t>
              </a:r>
              <a:endParaRPr sz="1500">
                <a:solidFill>
                  <a:schemeClr val="lt2"/>
                </a:solidFill>
              </a:endParaRPr>
            </a:p>
          </p:txBody>
        </p:sp>
      </p:grpSp>
      <p:pic>
        <p:nvPicPr>
          <p:cNvPr id="275" name="Google Shape;27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188" y="1020725"/>
            <a:ext cx="1369025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1550213" y="1020725"/>
            <a:ext cx="1598700" cy="1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Be </a:t>
            </a:r>
            <a:r>
              <a:rPr b="1" lang="en" sz="1300">
                <a:solidFill>
                  <a:srgbClr val="F1C232"/>
                </a:solidFill>
              </a:rPr>
              <a:t>proactive</a:t>
            </a:r>
            <a:r>
              <a:rPr b="1" lang="en" sz="1300">
                <a:solidFill>
                  <a:srgbClr val="F1C232"/>
                </a:solidFill>
              </a:rPr>
              <a:t> during the recruitment process. </a:t>
            </a:r>
            <a:endParaRPr b="1" sz="1300">
              <a:solidFill>
                <a:srgbClr val="F1C232"/>
              </a:solidFill>
            </a:endParaRPr>
          </a:p>
        </p:txBody>
      </p:sp>
      <p:sp>
        <p:nvSpPr>
          <p:cNvPr id="277" name="Google Shape;277;p33"/>
          <p:cNvSpPr/>
          <p:nvPr/>
        </p:nvSpPr>
        <p:spPr>
          <a:xfrm>
            <a:off x="121500" y="3321450"/>
            <a:ext cx="3027402" cy="1431324"/>
          </a:xfrm>
          <a:prstGeom prst="flowChartDocument">
            <a:avLst/>
          </a:prstGeom>
          <a:solidFill>
            <a:srgbClr val="FFF2CC">
              <a:alpha val="45570"/>
            </a:srgbClr>
          </a:solidFill>
          <a:ln cap="flat" cmpd="sng" w="28575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00" y="3321450"/>
            <a:ext cx="1369025" cy="13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3"/>
          <p:cNvSpPr txBox="1"/>
          <p:nvPr/>
        </p:nvSpPr>
        <p:spPr>
          <a:xfrm>
            <a:off x="1550225" y="3321450"/>
            <a:ext cx="15987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1C232"/>
                </a:solidFill>
              </a:rPr>
              <a:t>Try to evaluate the gap between the job title &amp; description and the truth</a:t>
            </a:r>
            <a:endParaRPr b="1" sz="13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