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dtmag.com/articles/2014/10/24/~/media/ECG/adtmag/Images/2014/01/outsystems_survey.png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059f3145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059f3145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05d066f6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05d066f6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05d066f6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05d066f6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05d066f6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05d066f6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05d066ff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05d066ff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05d066ff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05d066ff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05d066ff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05d066ff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Developers müssen schnell entwickeln, um kostengünstig zu bleiben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Developers sollen keine Kompromisse mit der Performance machen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05d066ff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05d066ff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fc919281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fc919281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05d066f6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05d066f6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59f31450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59f31450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fc919281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fc919281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fc919281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fc919281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fc919281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fc919281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fc919281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fc919281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fc919281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fc919281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fc919281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fc919281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2"/>
              </a:rPr>
              <a:t>https://adtmag.com/articles/2014/10/24/~/media/ECG/adtmag/Images/2014/01/outsystems_survey.png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"/>
              <a:t>Beautiful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"/>
              <a:t>Great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"/>
              <a:t>Working auf allen Geräten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05d066f6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05d066f6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5d066ff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5d066ff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05d066ff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05d066ff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05d066ff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05d066ff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05d066f6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05d066f6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05d066f6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05d066f6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075" y="949113"/>
            <a:ext cx="4595848" cy="229792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727350" y="3298850"/>
            <a:ext cx="76893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Native Experiences für </a:t>
            </a:r>
            <a:br>
              <a:rPr b="1" lang="de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de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Android und iOS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/>
        </p:nvSpPr>
        <p:spPr>
          <a:xfrm>
            <a:off x="0" y="1967475"/>
            <a:ext cx="9144000" cy="21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6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“iOS is a sch***”</a:t>
            </a:r>
            <a:endParaRPr b="1" sz="6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2"/>
          <p:cNvSpPr txBox="1"/>
          <p:nvPr/>
        </p:nvSpPr>
        <p:spPr>
          <a:xfrm>
            <a:off x="727350" y="753775"/>
            <a:ext cx="76893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>
                <a:latin typeface="Montserrat"/>
                <a:ea typeface="Montserrat"/>
                <a:cs typeface="Montserrat"/>
                <a:sym typeface="Montserrat"/>
              </a:rPr>
              <a:t>Klassischer Android Developer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/>
        </p:nvSpPr>
        <p:spPr>
          <a:xfrm>
            <a:off x="0" y="1967475"/>
            <a:ext cx="9144000" cy="21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6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“Android is a sch***”</a:t>
            </a:r>
            <a:endParaRPr b="1" sz="6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3"/>
          <p:cNvSpPr txBox="1"/>
          <p:nvPr/>
        </p:nvSpPr>
        <p:spPr>
          <a:xfrm>
            <a:off x="727350" y="753775"/>
            <a:ext cx="76893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>
                <a:latin typeface="Montserrat"/>
                <a:ea typeface="Montserrat"/>
                <a:cs typeface="Montserrat"/>
                <a:sym typeface="Montserrat"/>
              </a:rPr>
              <a:t>Klassischer iOS Developer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/>
        </p:nvSpPr>
        <p:spPr>
          <a:xfrm>
            <a:off x="0" y="1967475"/>
            <a:ext cx="9144000" cy="21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6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“Windows is a sch***”</a:t>
            </a:r>
            <a:endParaRPr b="1" sz="6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4"/>
          <p:cNvSpPr txBox="1"/>
          <p:nvPr/>
        </p:nvSpPr>
        <p:spPr>
          <a:xfrm>
            <a:off x="727350" y="753775"/>
            <a:ext cx="76893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>
                <a:latin typeface="Montserrat"/>
                <a:ea typeface="Montserrat"/>
                <a:cs typeface="Montserrat"/>
                <a:sym typeface="Montserrat"/>
              </a:rPr>
              <a:t>Klassischer Windows Phone Developer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/>
        </p:nvSpPr>
        <p:spPr>
          <a:xfrm>
            <a:off x="0" y="1487100"/>
            <a:ext cx="9144000" cy="21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4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schnelle Entwicklung</a:t>
            </a:r>
            <a:endParaRPr b="1" sz="4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5"/>
          <p:cNvSpPr txBox="1"/>
          <p:nvPr/>
        </p:nvSpPr>
        <p:spPr>
          <a:xfrm>
            <a:off x="727350" y="753775"/>
            <a:ext cx="76893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>
                <a:latin typeface="Montserrat"/>
                <a:ea typeface="Montserrat"/>
                <a:cs typeface="Montserrat"/>
                <a:sym typeface="Montserrat"/>
              </a:rPr>
              <a:t>Developers </a:t>
            </a:r>
            <a:r>
              <a:rPr lang="de" sz="3000">
                <a:latin typeface="Montserrat"/>
                <a:ea typeface="Montserrat"/>
                <a:cs typeface="Montserrat"/>
                <a:sym typeface="Montserrat"/>
              </a:rPr>
              <a:t>wollen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/>
        </p:nvSpPr>
        <p:spPr>
          <a:xfrm>
            <a:off x="0" y="1487100"/>
            <a:ext cx="9144000" cy="21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4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keine Kompromisse bei Performance und Qualität</a:t>
            </a:r>
            <a:endParaRPr b="1" sz="4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6"/>
          <p:cNvSpPr txBox="1"/>
          <p:nvPr/>
        </p:nvSpPr>
        <p:spPr>
          <a:xfrm>
            <a:off x="727350" y="753775"/>
            <a:ext cx="76893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>
                <a:latin typeface="Montserrat"/>
                <a:ea typeface="Montserrat"/>
                <a:cs typeface="Montserrat"/>
                <a:sym typeface="Montserrat"/>
              </a:rPr>
              <a:t>Developers wollen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/>
        </p:nvSpPr>
        <p:spPr>
          <a:xfrm>
            <a:off x="0" y="1487100"/>
            <a:ext cx="9144000" cy="21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4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Minimalste Anpassung an unterschiedliche OS</a:t>
            </a:r>
            <a:endParaRPr b="1" sz="4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727350" y="753775"/>
            <a:ext cx="76893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>
                <a:latin typeface="Montserrat"/>
                <a:ea typeface="Montserrat"/>
                <a:cs typeface="Montserrat"/>
                <a:sym typeface="Montserrat"/>
              </a:rPr>
              <a:t>Developers wollen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075" y="1422788"/>
            <a:ext cx="4595848" cy="229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/>
          <p:nvPr/>
        </p:nvSpPr>
        <p:spPr>
          <a:xfrm>
            <a:off x="552300" y="1647675"/>
            <a:ext cx="1429800" cy="2734800"/>
          </a:xfrm>
          <a:prstGeom prst="rect">
            <a:avLst/>
          </a:prstGeom>
          <a:solidFill>
            <a:srgbClr val="60CA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</a:rPr>
              <a:t>Native Code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" name="Google Shape;150;p29"/>
          <p:cNvSpPr/>
          <p:nvPr/>
        </p:nvSpPr>
        <p:spPr>
          <a:xfrm>
            <a:off x="1982100" y="1913800"/>
            <a:ext cx="1429800" cy="857700"/>
          </a:xfrm>
          <a:prstGeom prst="rect">
            <a:avLst/>
          </a:prstGeom>
          <a:solidFill>
            <a:srgbClr val="60CAF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</a:rPr>
              <a:t>Widget,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</a:rPr>
              <a:t>Rendering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1" name="Google Shape;151;p29"/>
          <p:cNvSpPr/>
          <p:nvPr/>
        </p:nvSpPr>
        <p:spPr>
          <a:xfrm>
            <a:off x="1982100" y="3358025"/>
            <a:ext cx="1429800" cy="857700"/>
          </a:xfrm>
          <a:prstGeom prst="rect">
            <a:avLst/>
          </a:prstGeom>
          <a:solidFill>
            <a:srgbClr val="60CAF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</a:rPr>
              <a:t>Platform</a:t>
            </a:r>
            <a:br>
              <a:rPr lang="de">
                <a:solidFill>
                  <a:srgbClr val="FFFFFF"/>
                </a:solidFill>
              </a:rPr>
            </a:br>
            <a:r>
              <a:rPr lang="de">
                <a:solidFill>
                  <a:srgbClr val="FFFFFF"/>
                </a:solidFill>
              </a:rPr>
              <a:t>Channels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2" name="Google Shape;152;p29"/>
          <p:cNvSpPr/>
          <p:nvPr/>
        </p:nvSpPr>
        <p:spPr>
          <a:xfrm>
            <a:off x="5535775" y="1913800"/>
            <a:ext cx="1429800" cy="857700"/>
          </a:xfrm>
          <a:prstGeom prst="rect">
            <a:avLst/>
          </a:prstGeom>
          <a:solidFill>
            <a:srgbClr val="075B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</a:rPr>
              <a:t>Canvas,</a:t>
            </a:r>
            <a:br>
              <a:rPr lang="de">
                <a:solidFill>
                  <a:srgbClr val="FFFFFF"/>
                </a:solidFill>
              </a:rPr>
            </a:br>
            <a:r>
              <a:rPr lang="de">
                <a:solidFill>
                  <a:srgbClr val="FFFFFF"/>
                </a:solidFill>
              </a:rPr>
              <a:t>Events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3" name="Google Shape;153;p29"/>
          <p:cNvSpPr/>
          <p:nvPr/>
        </p:nvSpPr>
        <p:spPr>
          <a:xfrm>
            <a:off x="5549875" y="3156425"/>
            <a:ext cx="2373600" cy="1260900"/>
          </a:xfrm>
          <a:prstGeom prst="rect">
            <a:avLst/>
          </a:prstGeom>
          <a:solidFill>
            <a:srgbClr val="075B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</a:rPr>
              <a:t>Services (Audio, Bluetooth, Location, Sensors, Camera, etc.)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" name="Google Shape;154;p29"/>
          <p:cNvSpPr txBox="1"/>
          <p:nvPr/>
        </p:nvSpPr>
        <p:spPr>
          <a:xfrm>
            <a:off x="1070350" y="537375"/>
            <a:ext cx="23736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Your App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9"/>
          <p:cNvSpPr txBox="1"/>
          <p:nvPr/>
        </p:nvSpPr>
        <p:spPr>
          <a:xfrm>
            <a:off x="5351200" y="537375"/>
            <a:ext cx="23736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Platform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9"/>
          <p:cNvCxnSpPr/>
          <p:nvPr/>
        </p:nvCxnSpPr>
        <p:spPr>
          <a:xfrm>
            <a:off x="4397575" y="1497000"/>
            <a:ext cx="0" cy="29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9"/>
          <p:cNvCxnSpPr/>
          <p:nvPr/>
        </p:nvCxnSpPr>
        <p:spPr>
          <a:xfrm>
            <a:off x="3411900" y="3786875"/>
            <a:ext cx="212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8" name="Google Shape;158;p29"/>
          <p:cNvCxnSpPr/>
          <p:nvPr/>
        </p:nvCxnSpPr>
        <p:spPr>
          <a:xfrm>
            <a:off x="3411900" y="2342650"/>
            <a:ext cx="212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/>
        </p:nvSpPr>
        <p:spPr>
          <a:xfrm>
            <a:off x="814075" y="362625"/>
            <a:ext cx="76893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6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Eigene </a:t>
            </a:r>
            <a:r>
              <a:rPr b="1" lang="de" sz="6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SDK</a:t>
            </a:r>
            <a:endParaRPr b="1" sz="6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600" y="1453775"/>
            <a:ext cx="6164798" cy="346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0"/>
          <p:cNvSpPr/>
          <p:nvPr/>
        </p:nvSpPr>
        <p:spPr>
          <a:xfrm>
            <a:off x="4049775" y="2239200"/>
            <a:ext cx="982800" cy="2047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/>
        </p:nvSpPr>
        <p:spPr>
          <a:xfrm>
            <a:off x="814075" y="362625"/>
            <a:ext cx="76893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6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Eigene </a:t>
            </a:r>
            <a:r>
              <a:rPr b="1" lang="de" sz="6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Widgets</a:t>
            </a:r>
            <a:endParaRPr b="1" sz="6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600" y="1453775"/>
            <a:ext cx="6164798" cy="346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749550" y="710800"/>
            <a:ext cx="5156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6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Simon Hell</a:t>
            </a:r>
            <a:endParaRPr b="1" sz="6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749550" y="1876125"/>
            <a:ext cx="6194400" cy="2819700"/>
          </a:xfrm>
          <a:prstGeom prst="rect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Montserrat"/>
                <a:ea typeface="Montserrat"/>
                <a:cs typeface="Montserrat"/>
                <a:sym typeface="Montserrat"/>
              </a:rPr>
              <a:t>Co-Founder @Deckweiss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Montserrat"/>
                <a:ea typeface="Montserrat"/>
                <a:cs typeface="Montserrat"/>
                <a:sym typeface="Montserrat"/>
              </a:rPr>
              <a:t>Organizer @Devtreff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Montserrat"/>
                <a:ea typeface="Montserrat"/>
                <a:cs typeface="Montserrat"/>
                <a:sym typeface="Montserrat"/>
              </a:rPr>
              <a:t>CSS-Freak und VueJs-Lover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Montserrat"/>
                <a:ea typeface="Montserrat"/>
                <a:cs typeface="Montserrat"/>
                <a:sym typeface="Montserrat"/>
              </a:rPr>
              <a:t>Great Teams &gt; 10x Programmer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Montserrat"/>
                <a:ea typeface="Montserrat"/>
                <a:cs typeface="Montserrat"/>
                <a:sym typeface="Montserrat"/>
              </a:rPr>
              <a:t>Arbeite mit Flutter seit Dezember 2018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1775" y="710800"/>
            <a:ext cx="2611800" cy="2611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550" y="1488466"/>
            <a:ext cx="5298898" cy="29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2"/>
          <p:cNvSpPr txBox="1"/>
          <p:nvPr/>
        </p:nvSpPr>
        <p:spPr>
          <a:xfrm>
            <a:off x="814075" y="362625"/>
            <a:ext cx="76893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6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 Platform</a:t>
            </a:r>
            <a:endParaRPr b="1" sz="6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550" y="1488466"/>
            <a:ext cx="5298898" cy="29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3"/>
          <p:cNvSpPr txBox="1"/>
          <p:nvPr/>
        </p:nvSpPr>
        <p:spPr>
          <a:xfrm>
            <a:off x="814075" y="362625"/>
            <a:ext cx="76893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6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 Development</a:t>
            </a:r>
            <a:endParaRPr b="1" sz="6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4" name="Google Shape;184;p33"/>
          <p:cNvPicPr preferRelativeResize="0"/>
          <p:nvPr/>
        </p:nvPicPr>
        <p:blipFill rotWithShape="1">
          <a:blip r:embed="rId4">
            <a:alphaModFix/>
          </a:blip>
          <a:srcRect b="0" l="0" r="0" t="25177"/>
          <a:stretch/>
        </p:blipFill>
        <p:spPr>
          <a:xfrm>
            <a:off x="671825" y="1524550"/>
            <a:ext cx="7800350" cy="328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/>
        </p:nvSpPr>
        <p:spPr>
          <a:xfrm>
            <a:off x="814075" y="362625"/>
            <a:ext cx="76893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6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Native Experience</a:t>
            </a:r>
            <a:endParaRPr b="1" sz="6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0" name="Google Shape;190;p34"/>
          <p:cNvPicPr preferRelativeResize="0"/>
          <p:nvPr/>
        </p:nvPicPr>
        <p:blipFill rotWithShape="1">
          <a:blip r:embed="rId3">
            <a:alphaModFix/>
          </a:blip>
          <a:srcRect b="0" l="0" r="0" t="17273"/>
          <a:stretch/>
        </p:blipFill>
        <p:spPr>
          <a:xfrm>
            <a:off x="751725" y="1472750"/>
            <a:ext cx="7640549" cy="355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563" y="1669038"/>
            <a:ext cx="6796876" cy="180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6667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213" y="285750"/>
            <a:ext cx="3457575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0" y="1487100"/>
            <a:ext cx="9144000" cy="21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4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Schönes Design</a:t>
            </a:r>
            <a:endParaRPr b="1" sz="4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727350" y="753775"/>
            <a:ext cx="76893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>
                <a:latin typeface="Montserrat"/>
                <a:ea typeface="Montserrat"/>
                <a:cs typeface="Montserrat"/>
                <a:sym typeface="Montserrat"/>
              </a:rPr>
              <a:t>User wollen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0" y="1487100"/>
            <a:ext cx="9144000" cy="21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4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Einwandfreie Performance</a:t>
            </a:r>
            <a:endParaRPr b="1" sz="4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727350" y="753775"/>
            <a:ext cx="76893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>
                <a:latin typeface="Montserrat"/>
                <a:ea typeface="Montserrat"/>
                <a:cs typeface="Montserrat"/>
                <a:sym typeface="Montserrat"/>
              </a:rPr>
              <a:t>User wollen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0" y="1487100"/>
            <a:ext cx="9144000" cy="21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4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die App auf ihrem Gerät</a:t>
            </a:r>
            <a:endParaRPr b="1" sz="4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727350" y="753775"/>
            <a:ext cx="76893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>
                <a:latin typeface="Montserrat"/>
                <a:ea typeface="Montserrat"/>
                <a:cs typeface="Montserrat"/>
                <a:sym typeface="Montserrat"/>
              </a:rPr>
              <a:t>User wollen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0" y="1967475"/>
            <a:ext cx="9144000" cy="21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6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“Oiso bei mir gehts”</a:t>
            </a:r>
            <a:endParaRPr b="1" sz="6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9"/>
          <p:cNvSpPr txBox="1"/>
          <p:nvPr/>
        </p:nvSpPr>
        <p:spPr>
          <a:xfrm>
            <a:off x="727350" y="753775"/>
            <a:ext cx="76893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>
                <a:latin typeface="Montserrat"/>
                <a:ea typeface="Montserrat"/>
                <a:cs typeface="Montserrat"/>
                <a:sym typeface="Montserrat"/>
              </a:rPr>
              <a:t>Testen auf anderem Gerät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0" y="1967475"/>
            <a:ext cx="9144000" cy="21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6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“Des schaut jo komplett aundas aus”</a:t>
            </a:r>
            <a:endParaRPr b="1" sz="6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727350" y="753775"/>
            <a:ext cx="76893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>
                <a:latin typeface="Montserrat"/>
                <a:ea typeface="Montserrat"/>
                <a:cs typeface="Montserrat"/>
                <a:sym typeface="Montserrat"/>
              </a:rPr>
              <a:t>Ältere Betriebssystem Version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/>
        </p:nvSpPr>
        <p:spPr>
          <a:xfrm>
            <a:off x="0" y="1967475"/>
            <a:ext cx="9144000" cy="21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6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“Support ma des no,</a:t>
            </a:r>
            <a:br>
              <a:rPr b="1" lang="de" sz="6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de" sz="6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oder is es uns wurscht”</a:t>
            </a:r>
            <a:endParaRPr b="1" sz="6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21"/>
          <p:cNvSpPr txBox="1"/>
          <p:nvPr/>
        </p:nvSpPr>
        <p:spPr>
          <a:xfrm>
            <a:off x="727350" y="753775"/>
            <a:ext cx="76893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" sz="3000">
                <a:latin typeface="Montserrat"/>
                <a:ea typeface="Montserrat"/>
                <a:cs typeface="Montserrat"/>
                <a:sym typeface="Montserrat"/>
              </a:rPr>
              <a:t>Noch ä</a:t>
            </a:r>
            <a:r>
              <a:rPr lang="de" sz="3000">
                <a:latin typeface="Montserrat"/>
                <a:ea typeface="Montserrat"/>
                <a:cs typeface="Montserrat"/>
                <a:sym typeface="Montserrat"/>
              </a:rPr>
              <a:t>ltere Betriebssystem Version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