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Thin"/>
      <p:regular r:id="rId20"/>
      <p:bold r:id="rId21"/>
      <p:italic r:id="rId22"/>
      <p:boldItalic r:id="rId23"/>
    </p:embeddedFont>
    <p:embeddedFont>
      <p:font typeface="Roboto"/>
      <p:regular r:id="rId24"/>
      <p:bold r:id="rId25"/>
      <p:italic r:id="rId26"/>
      <p:boldItalic r:id="rId27"/>
    </p:embeddedFont>
    <p:embeddedFont>
      <p:font typeface="Roboto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2F49DF-110D-4A4F-8EBC-F24AEF9CBE5A}">
  <a:tblStyle styleId="{952F49DF-110D-4A4F-8EBC-F24AEF9CBE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eguardian.com/books/2020/nov/02/this-is-revolutionary-new-online-bookshop-unites-indies-to-rival-amazon" TargetMode="External"/><Relationship Id="rId3" Type="http://schemas.openxmlformats.org/officeDocument/2006/relationships/hyperlink" Target="https://socialjusticebooks.org/about/why-boycott-amazo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mazonuk.gcs-web.com/history-timelin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fd23fb3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fd23fb3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200">
                <a:solidFill>
                  <a:schemeClr val="dk1"/>
                </a:solidFill>
                <a:highlight>
                  <a:srgbClr val="FFFFFF"/>
                </a:highlight>
              </a:rPr>
              <a:t>Amazon’s growing popularity is built more than ever on one chief advantage: shipping efficiency. Two of the top three reasons respondents cited for using Amazon are related to delivery: 73 percent said they choose the site for its fast, free shipping, while 67 percent are members of the company’s Prime shipping club, with guaranteed one- or two-day delivery on most items. An efficient site experience is also important, with 58 percent of respondents saying they choose Amazon for its easy and convenient purchase process.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5c8c3e9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5c8c3e9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centric - more user-friendly </a:t>
            </a:r>
            <a:endParaRPr/>
          </a:p>
          <a:p>
            <a:pPr indent="-317500" lvl="0" marL="457200" rtl="0" algn="l">
              <a:spcBef>
                <a:spcPts val="0"/>
              </a:spcBef>
              <a:spcAft>
                <a:spcPts val="0"/>
              </a:spcAft>
              <a:buSzPts val="1400"/>
              <a:buChar char="-"/>
            </a:pPr>
            <a:r>
              <a:rPr lang="en"/>
              <a:t>It has to adapt behaviour of the country (preferences, behaviour)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promotional effort </a:t>
            </a:r>
            <a:endParaRPr/>
          </a:p>
          <a:p>
            <a:pPr indent="-317500" lvl="0" marL="457200" rtl="0" algn="l">
              <a:spcBef>
                <a:spcPts val="0"/>
              </a:spcBef>
              <a:spcAft>
                <a:spcPts val="0"/>
              </a:spcAft>
              <a:buSzPts val="1400"/>
              <a:buChar char="-"/>
            </a:pPr>
            <a:r>
              <a:rPr lang="en"/>
              <a:t>In india: they provide free streaming service, they provide hallyu wave content (start offering products relating to that)</a:t>
            </a:r>
            <a:endParaRPr/>
          </a:p>
          <a:p>
            <a:pPr indent="-317500" lvl="0" marL="457200" rtl="0" algn="l">
              <a:spcBef>
                <a:spcPts val="0"/>
              </a:spcBef>
              <a:spcAft>
                <a:spcPts val="0"/>
              </a:spcAft>
              <a:buSzPts val="1400"/>
              <a:buChar char="-"/>
            </a:pPr>
            <a:r>
              <a:rPr lang="en"/>
              <a:t>Free delivery service </a:t>
            </a:r>
            <a:endParaRPr/>
          </a:p>
          <a:p>
            <a:pPr indent="0" lvl="0" marL="0" rtl="0" algn="l">
              <a:spcBef>
                <a:spcPts val="0"/>
              </a:spcBef>
              <a:spcAft>
                <a:spcPts val="0"/>
              </a:spcAft>
              <a:buNone/>
            </a:pPr>
            <a:r>
              <a:t/>
            </a:r>
            <a:endParaRPr/>
          </a:p>
          <a:p>
            <a:pPr indent="0" lvl="0" marL="457200" rtl="0" algn="l">
              <a:lnSpc>
                <a:spcPct val="140000"/>
              </a:lnSpc>
              <a:spcBef>
                <a:spcPts val="0"/>
              </a:spcBef>
              <a:spcAft>
                <a:spcPts val="0"/>
              </a:spcAft>
              <a:buClr>
                <a:schemeClr val="dk1"/>
              </a:buClr>
              <a:buSzPts val="1100"/>
              <a:buFont typeface="Arial"/>
              <a:buNone/>
            </a:pPr>
            <a:r>
              <a:rPr b="1" lang="en" sz="1200" u="sng">
                <a:solidFill>
                  <a:srgbClr val="4FC3F7"/>
                </a:solidFill>
                <a:highlight>
                  <a:srgbClr val="FFFFFF"/>
                </a:highlight>
                <a:hlinkClick r:id="rId2">
                  <a:extLst>
                    <a:ext uri="{A12FA001-AC4F-418D-AE19-62706E023703}">
                      <ahyp:hlinkClr val="tx"/>
                    </a:ext>
                  </a:extLst>
                </a:hlinkClick>
              </a:rPr>
              <a:t>https://www.theguardian.com/books/2020/nov/02/this-is-revolutionary-new-online-bookshop-unites-indies-to-rival-amazon</a:t>
            </a:r>
            <a:endParaRPr b="1" sz="1200">
              <a:solidFill>
                <a:schemeClr val="dk1"/>
              </a:solidFill>
              <a:highlight>
                <a:srgbClr val="FFFFFF"/>
              </a:highlight>
            </a:endParaRPr>
          </a:p>
          <a:p>
            <a:pPr indent="0" lvl="0" marL="457200" rtl="0" algn="l">
              <a:lnSpc>
                <a:spcPct val="140000"/>
              </a:lnSpc>
              <a:spcBef>
                <a:spcPts val="0"/>
              </a:spcBef>
              <a:spcAft>
                <a:spcPts val="0"/>
              </a:spcAft>
              <a:buClr>
                <a:schemeClr val="dk1"/>
              </a:buClr>
              <a:buSzPts val="1100"/>
              <a:buFont typeface="Arial"/>
              <a:buNone/>
            </a:pPr>
            <a:r>
              <a:rPr b="1" lang="en" sz="1200" u="sng">
                <a:solidFill>
                  <a:srgbClr val="4FC3F7"/>
                </a:solidFill>
                <a:highlight>
                  <a:srgbClr val="FFFFFF"/>
                </a:highlight>
                <a:hlinkClick r:id="rId3">
                  <a:extLst>
                    <a:ext uri="{A12FA001-AC4F-418D-AE19-62706E023703}">
                      <ahyp:hlinkClr val="tx"/>
                    </a:ext>
                  </a:extLst>
                </a:hlinkClick>
              </a:rPr>
              <a:t>https://socialjusticebooks.org/about/why-boycott-amazon/</a:t>
            </a:r>
            <a:endParaRPr/>
          </a:p>
          <a:p>
            <a:pPr indent="0" lvl="0" marL="4572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6e5da5f27_0_3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6e5da5f27_0_3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https://www.independent.co.uk/arts-entertainment/books/indie-bookstores-launch-antiamazon-boxed-out-campaign-threats-dominance-bookstores-new-york-b1016641.html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6fab366c1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6fab366c1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5c8c3e9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5c8c3e9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653655d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653655d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fab36b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6fab36b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fab366c1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fab366c1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Clr>
                <a:schemeClr val="dk1"/>
              </a:buClr>
              <a:buSzPts val="1100"/>
              <a:buNone/>
            </a:pPr>
            <a:r>
              <a:rPr lang="en">
                <a:solidFill>
                  <a:schemeClr val="dk1"/>
                </a:solidFill>
              </a:rPr>
              <a:t>In the early stages of its business model evolution, Rakuten </a:t>
            </a:r>
            <a:r>
              <a:rPr b="1" lang="en">
                <a:solidFill>
                  <a:schemeClr val="dk1"/>
                </a:solidFill>
              </a:rPr>
              <a:t>focused on its core business </a:t>
            </a:r>
            <a:r>
              <a:rPr lang="en">
                <a:solidFill>
                  <a:schemeClr val="dk1"/>
                </a:solidFill>
              </a:rPr>
              <a:t>of providing an </a:t>
            </a:r>
            <a:r>
              <a:rPr b="1" lang="en">
                <a:solidFill>
                  <a:schemeClr val="dk1"/>
                </a:solidFill>
              </a:rPr>
              <a:t>electronic marketplace </a:t>
            </a:r>
            <a:r>
              <a:rPr lang="en">
                <a:solidFill>
                  <a:schemeClr val="dk1"/>
                </a:solidFill>
              </a:rPr>
              <a:t>where consumers and merchants can interact and effect purchases</a:t>
            </a:r>
            <a:br>
              <a:rPr lang="en">
                <a:solidFill>
                  <a:schemeClr val="dk1"/>
                </a:solidFill>
              </a:rPr>
            </a:b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None/>
            </a:pPr>
            <a:r>
              <a:rPr lang="en">
                <a:solidFill>
                  <a:schemeClr val="dk1"/>
                </a:solidFill>
              </a:rPr>
              <a:t>							 								</a:t>
            </a:r>
            <a:br>
              <a:rPr lang="en">
                <a:solidFill>
                  <a:schemeClr val="dk1"/>
                </a:solidFill>
              </a:rPr>
            </a:br>
            <a:r>
              <a:rPr lang="en">
                <a:solidFill>
                  <a:schemeClr val="dk1"/>
                </a:solidFill>
              </a:rPr>
              <a:t>•  It became clear that </a:t>
            </a:r>
            <a:r>
              <a:rPr b="1" lang="en">
                <a:solidFill>
                  <a:schemeClr val="dk1"/>
                </a:solidFill>
              </a:rPr>
              <a:t>many other types of value added services </a:t>
            </a:r>
            <a:r>
              <a:rPr lang="en">
                <a:solidFill>
                  <a:schemeClr val="dk1"/>
                </a:solidFill>
              </a:rPr>
              <a:t>were required or desirable to make the marketplace functional, highly integrated, and scalable, and so to </a:t>
            </a:r>
            <a:r>
              <a:rPr b="1" lang="en">
                <a:solidFill>
                  <a:schemeClr val="dk1"/>
                </a:solidFill>
              </a:rPr>
              <a:t>create the competitive value proposition </a:t>
            </a:r>
            <a:r>
              <a:rPr lang="en">
                <a:solidFill>
                  <a:schemeClr val="dk1"/>
                </a:solidFill>
              </a:rPr>
              <a:t>for which Rakuten is now so well known</a:t>
            </a:r>
            <a:br>
              <a:rPr lang="en">
                <a:solidFill>
                  <a:schemeClr val="dk1"/>
                </a:solidFill>
              </a:rPr>
            </a:b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None/>
            </a:pPr>
            <a:r>
              <a:rPr lang="en">
                <a:solidFill>
                  <a:schemeClr val="dk1"/>
                </a:solidFill>
              </a:rPr>
              <a:t>							 								</a:t>
            </a:r>
            <a:br>
              <a:rPr lang="en">
                <a:solidFill>
                  <a:schemeClr val="dk1"/>
                </a:solidFill>
              </a:rPr>
            </a:br>
            <a:r>
              <a:rPr lang="en">
                <a:solidFill>
                  <a:schemeClr val="dk1"/>
                </a:solidFill>
              </a:rPr>
              <a:t>•  Initially these value adding complementary services were supplied by third party vendors, however Mikitani saw an opportunity to create a </a:t>
            </a:r>
            <a:r>
              <a:rPr b="1" lang="en">
                <a:solidFill>
                  <a:schemeClr val="dk1"/>
                </a:solidFill>
              </a:rPr>
              <a:t>better customer experience </a:t>
            </a:r>
            <a:r>
              <a:rPr lang="en">
                <a:solidFill>
                  <a:schemeClr val="dk1"/>
                </a:solidFill>
              </a:rPr>
              <a:t>and drive greater profitability by incorporating these services into the Rakuten business model – to </a:t>
            </a:r>
            <a:r>
              <a:rPr b="1" lang="en">
                <a:solidFill>
                  <a:schemeClr val="dk1"/>
                </a:solidFill>
              </a:rPr>
              <a:t>supply more of the components of the full ecommerce Market Ecosystem </a:t>
            </a:r>
            <a:br>
              <a:rPr b="1" lang="en">
                <a:solidFill>
                  <a:schemeClr val="dk1"/>
                </a:solidFill>
              </a:rPr>
            </a:b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53655d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53655d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in progress </a:t>
            </a:r>
            <a:br>
              <a:rPr lang="en"/>
            </a:br>
            <a:r>
              <a:rPr lang="en"/>
              <a:t>* guys I deleted other partner in the UK to play.com only… From the essay Rakuten only acquire one company? (Play.com)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fd23fb3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fd23fb3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53655d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53655d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just">
              <a:lnSpc>
                <a:spcPct val="115000"/>
              </a:lnSpc>
              <a:spcBef>
                <a:spcPts val="0"/>
              </a:spcBef>
              <a:spcAft>
                <a:spcPts val="0"/>
              </a:spcAft>
              <a:buNone/>
            </a:pPr>
            <a:r>
              <a:rPr lang="en" sz="1300">
                <a:solidFill>
                  <a:srgbClr val="3F3F42"/>
                </a:solidFill>
                <a:highlight>
                  <a:schemeClr val="lt1"/>
                </a:highlight>
              </a:rPr>
              <a:t>Instead solving one major problems, they have two major problems: 1. Restructuring the whole business model (they had change Play.com from retailer to a platform-based service) 2. Marketing</a:t>
            </a:r>
            <a:endParaRPr sz="1300">
              <a:solidFill>
                <a:srgbClr val="3F3F42"/>
              </a:solidFill>
              <a:highlight>
                <a:schemeClr val="lt1"/>
              </a:highlight>
            </a:endParaRPr>
          </a:p>
          <a:p>
            <a:pPr indent="-311150" lvl="0" marL="457200" rtl="0" algn="just">
              <a:lnSpc>
                <a:spcPct val="115000"/>
              </a:lnSpc>
              <a:spcBef>
                <a:spcPts val="1600"/>
              </a:spcBef>
              <a:spcAft>
                <a:spcPts val="0"/>
              </a:spcAft>
              <a:buClr>
                <a:srgbClr val="3F3F42"/>
              </a:buClr>
              <a:buSzPts val="1300"/>
              <a:buFont typeface="Arial"/>
              <a:buChar char="●"/>
            </a:pPr>
            <a:r>
              <a:rPr lang="en" sz="1300">
                <a:solidFill>
                  <a:srgbClr val="3F3F42"/>
                </a:solidFill>
                <a:highlight>
                  <a:schemeClr val="lt1"/>
                </a:highlight>
              </a:rPr>
              <a:t>Then, play.com start to rebrand themselves and there’s when Rakuten comes in. They adopt Rakuten business model. At that time, Amazon &amp; Ebay already invade the UK market.</a:t>
            </a:r>
            <a:endParaRPr sz="1300">
              <a:solidFill>
                <a:srgbClr val="3F3F42"/>
              </a:solidFill>
              <a:highlight>
                <a:schemeClr val="lt1"/>
              </a:highlight>
            </a:endParaRPr>
          </a:p>
          <a:p>
            <a:pPr indent="-311150" lvl="0" marL="457200" rtl="0" algn="just">
              <a:lnSpc>
                <a:spcPct val="115000"/>
              </a:lnSpc>
              <a:spcBef>
                <a:spcPts val="0"/>
              </a:spcBef>
              <a:spcAft>
                <a:spcPts val="0"/>
              </a:spcAft>
              <a:buClr>
                <a:srgbClr val="3F3F42"/>
              </a:buClr>
              <a:buSzPts val="1300"/>
              <a:buFont typeface="Arial"/>
              <a:buChar char="●"/>
            </a:pPr>
            <a:r>
              <a:rPr lang="en" sz="1300">
                <a:solidFill>
                  <a:srgbClr val="3F3F42"/>
                </a:solidFill>
                <a:highlight>
                  <a:schemeClr val="lt1"/>
                </a:highlight>
              </a:rPr>
              <a:t>There’s no big-merchants on Rakuten that attracts customer like Amazon or Ebay.</a:t>
            </a:r>
            <a:endParaRPr sz="1300">
              <a:solidFill>
                <a:srgbClr val="3F3F42"/>
              </a:solidFill>
              <a:highlight>
                <a:schemeClr val="lt1"/>
              </a:highlight>
            </a:endParaRPr>
          </a:p>
          <a:p>
            <a:pPr indent="-311150" lvl="0" marL="457200" rtl="0" algn="just">
              <a:lnSpc>
                <a:spcPct val="115000"/>
              </a:lnSpc>
              <a:spcBef>
                <a:spcPts val="0"/>
              </a:spcBef>
              <a:spcAft>
                <a:spcPts val="0"/>
              </a:spcAft>
              <a:buClr>
                <a:srgbClr val="3F3F42"/>
              </a:buClr>
              <a:buSzPts val="1300"/>
              <a:buFont typeface="Arial"/>
              <a:buChar char="●"/>
            </a:pPr>
            <a:r>
              <a:rPr lang="en" sz="1300">
                <a:solidFill>
                  <a:srgbClr val="3F3F42"/>
                </a:solidFill>
                <a:highlight>
                  <a:schemeClr val="lt1"/>
                </a:highlight>
              </a:rPr>
              <a:t>Unattractive Promotional effort: collecting points - another big-player already do that. Argos, Wilko etc. </a:t>
            </a:r>
            <a:endParaRPr sz="1300">
              <a:solidFill>
                <a:srgbClr val="3F3F42"/>
              </a:solidFill>
              <a:highlight>
                <a:schemeClr val="lt1"/>
              </a:highlight>
            </a:endParaRPr>
          </a:p>
          <a:p>
            <a:pPr indent="-311150" lvl="0" marL="457200" rtl="0" algn="just">
              <a:lnSpc>
                <a:spcPct val="115000"/>
              </a:lnSpc>
              <a:spcBef>
                <a:spcPts val="0"/>
              </a:spcBef>
              <a:spcAft>
                <a:spcPts val="0"/>
              </a:spcAft>
              <a:buClr>
                <a:srgbClr val="3F3F42"/>
              </a:buClr>
              <a:buSzPts val="1300"/>
              <a:buFont typeface="Arial"/>
              <a:buChar char="●"/>
            </a:pPr>
            <a:r>
              <a:rPr lang="en" sz="1300">
                <a:solidFill>
                  <a:srgbClr val="3F3F42"/>
                </a:solidFill>
                <a:highlight>
                  <a:schemeClr val="lt1"/>
                </a:highlight>
              </a:rPr>
              <a:t>Play.com is not on their prime position, the brand itself is shrinking. They need investment for rebranding &amp; restructuring. They probably think Rakuten will save them. But Rakuten itself is not familiar in the UK in this case. </a:t>
            </a:r>
            <a:endParaRPr sz="1300">
              <a:solidFill>
                <a:srgbClr val="3F3F42"/>
              </a:solidFill>
              <a:highlight>
                <a:schemeClr val="lt1"/>
              </a:highlight>
            </a:endParaRPr>
          </a:p>
          <a:p>
            <a:pPr indent="-311150" lvl="0" marL="457200" rtl="0" algn="just">
              <a:lnSpc>
                <a:spcPct val="115000"/>
              </a:lnSpc>
              <a:spcBef>
                <a:spcPts val="0"/>
              </a:spcBef>
              <a:spcAft>
                <a:spcPts val="0"/>
              </a:spcAft>
              <a:buClr>
                <a:srgbClr val="3F3F42"/>
              </a:buClr>
              <a:buSzPts val="1300"/>
              <a:buFont typeface="Arial"/>
              <a:buChar char="●"/>
            </a:pPr>
            <a:r>
              <a:rPr lang="en" sz="1300">
                <a:solidFill>
                  <a:srgbClr val="3F3F42"/>
                </a:solidFill>
                <a:highlight>
                  <a:schemeClr val="lt1"/>
                </a:highlight>
              </a:rPr>
              <a:t>Rakuten also late to enter this market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d23fb3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d23fb3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737373"/>
                </a:solidFill>
                <a:latin typeface="Roboto"/>
                <a:ea typeface="Roboto"/>
                <a:cs typeface="Roboto"/>
                <a:sym typeface="Roboto"/>
              </a:rPr>
              <a:t>In the UK &amp; Europe (early 2016 up until now)</a:t>
            </a:r>
            <a:endParaRPr sz="1000">
              <a:solidFill>
                <a:srgbClr val="737373"/>
              </a:solidFill>
              <a:latin typeface="Roboto"/>
              <a:ea typeface="Roboto"/>
              <a:cs typeface="Roboto"/>
              <a:sym typeface="Roboto"/>
            </a:endParaRPr>
          </a:p>
          <a:p>
            <a:pPr indent="-292100" lvl="0" marL="457200" rtl="0" algn="l">
              <a:lnSpc>
                <a:spcPct val="115000"/>
              </a:lnSpc>
              <a:spcBef>
                <a:spcPts val="1600"/>
              </a:spcBef>
              <a:spcAft>
                <a:spcPts val="0"/>
              </a:spcAft>
              <a:buClr>
                <a:srgbClr val="737373"/>
              </a:buClr>
              <a:buSzPts val="1000"/>
              <a:buFont typeface="Roboto"/>
              <a:buChar char="-"/>
            </a:pPr>
            <a:r>
              <a:rPr lang="en" sz="1000">
                <a:solidFill>
                  <a:srgbClr val="737373"/>
                </a:solidFill>
                <a:latin typeface="Roboto"/>
                <a:ea typeface="Roboto"/>
                <a:cs typeface="Roboto"/>
                <a:sym typeface="Roboto"/>
              </a:rPr>
              <a:t>Amazon</a:t>
            </a:r>
            <a:endParaRPr sz="1000">
              <a:solidFill>
                <a:srgbClr val="737373"/>
              </a:solidFill>
              <a:latin typeface="Roboto"/>
              <a:ea typeface="Roboto"/>
              <a:cs typeface="Roboto"/>
              <a:sym typeface="Roboto"/>
            </a:endParaRPr>
          </a:p>
          <a:p>
            <a:pPr indent="-292100" lvl="0" marL="457200" rtl="0" algn="l">
              <a:lnSpc>
                <a:spcPct val="115000"/>
              </a:lnSpc>
              <a:spcBef>
                <a:spcPts val="0"/>
              </a:spcBef>
              <a:spcAft>
                <a:spcPts val="0"/>
              </a:spcAft>
              <a:buClr>
                <a:srgbClr val="737373"/>
              </a:buClr>
              <a:buSzPts val="1000"/>
              <a:buFont typeface="Roboto"/>
              <a:buChar char="-"/>
            </a:pPr>
            <a:r>
              <a:rPr lang="en" sz="1000">
                <a:solidFill>
                  <a:srgbClr val="737373"/>
                </a:solidFill>
                <a:latin typeface="Roboto"/>
                <a:ea typeface="Roboto"/>
                <a:cs typeface="Roboto"/>
                <a:sym typeface="Roboto"/>
              </a:rPr>
              <a:t>Ebay </a:t>
            </a:r>
            <a:endParaRPr sz="1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1300">
                <a:solidFill>
                  <a:srgbClr val="737373"/>
                </a:solidFill>
                <a:latin typeface="Roboto"/>
                <a:ea typeface="Roboto"/>
                <a:cs typeface="Roboto"/>
                <a:sym typeface="Roboto"/>
              </a:rPr>
              <a:t>Amazon has been in the UK since 1998, start by selling books:</a:t>
            </a:r>
            <a:endParaRPr sz="1300">
              <a:solidFill>
                <a:srgbClr val="737373"/>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 sz="1300" u="sng">
                <a:solidFill>
                  <a:schemeClr val="hlink"/>
                </a:solidFill>
                <a:latin typeface="Roboto"/>
                <a:ea typeface="Roboto"/>
                <a:cs typeface="Roboto"/>
                <a:sym typeface="Roboto"/>
                <a:hlinkClick r:id="rId2"/>
              </a:rPr>
              <a:t>https://amazonuk.gcs-web.com/history-timeline</a:t>
            </a:r>
            <a:endParaRPr sz="1300">
              <a:solidFill>
                <a:srgbClr val="737373"/>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 sz="1200">
                <a:solidFill>
                  <a:srgbClr val="202124"/>
                </a:solidFill>
                <a:highlight>
                  <a:srgbClr val="FFFFFF"/>
                </a:highlight>
              </a:rPr>
              <a:t>A marketplace is </a:t>
            </a:r>
            <a:r>
              <a:rPr b="1" lang="en" sz="1200">
                <a:solidFill>
                  <a:srgbClr val="202124"/>
                </a:solidFill>
                <a:highlight>
                  <a:srgbClr val="FFFFFF"/>
                </a:highlight>
              </a:rPr>
              <a:t>a platform where vendors can come together to sell their products or services to a curated customer base</a:t>
            </a:r>
            <a:endParaRPr b="1" sz="1200">
              <a:solidFill>
                <a:srgbClr val="20212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737373"/>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gradFill>
          <a:gsLst>
            <a:gs pos="0">
              <a:srgbClr val="81AEF8"/>
            </a:gs>
            <a:gs pos="100000">
              <a:srgbClr val="1663DF"/>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nternalconsulting.com/store/wp-content/uploads/2014/05/ICG-CCS-001-Rakuten.pdf" TargetMode="External"/><Relationship Id="rId4" Type="http://schemas.openxmlformats.org/officeDocument/2006/relationships/hyperlink" Target="https://www.theguardian.com/books/2020/nov/02/this-is-revolutionary-new-online-bookshop-unites-indies-to-rival-amaz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24195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 Stay or not to stay in UK?</a:t>
            </a:r>
            <a:endParaRPr/>
          </a:p>
        </p:txBody>
      </p:sp>
      <p:sp>
        <p:nvSpPr>
          <p:cNvPr id="68" name="Google Shape;68;p13"/>
          <p:cNvSpPr txBox="1"/>
          <p:nvPr>
            <p:ph idx="1" type="subTitle"/>
          </p:nvPr>
        </p:nvSpPr>
        <p:spPr>
          <a:xfrm>
            <a:off x="460950" y="33531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Dev, Kirti &amp; Sarita</a:t>
            </a:r>
            <a:endParaRPr sz="2400"/>
          </a:p>
        </p:txBody>
      </p:sp>
      <p:pic>
        <p:nvPicPr>
          <p:cNvPr id="69" name="Google Shape;69;p13"/>
          <p:cNvPicPr preferRelativeResize="0"/>
          <p:nvPr/>
        </p:nvPicPr>
        <p:blipFill>
          <a:blip r:embed="rId3">
            <a:alphaModFix/>
          </a:blip>
          <a:stretch>
            <a:fillRect/>
          </a:stretch>
        </p:blipFill>
        <p:spPr>
          <a:xfrm>
            <a:off x="390525" y="702430"/>
            <a:ext cx="5474438" cy="16166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Amazon Keep Rakuten At Bay</a:t>
            </a:r>
            <a:endParaRPr/>
          </a:p>
        </p:txBody>
      </p:sp>
      <p:sp>
        <p:nvSpPr>
          <p:cNvPr id="219" name="Google Shape;219;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E101A"/>
                </a:solidFill>
              </a:rPr>
              <a:t>-Strong online retail heavyweights like Amazon.com are taking notice of Rakuten and </a:t>
            </a:r>
            <a:r>
              <a:rPr lang="en" sz="1200">
                <a:solidFill>
                  <a:srgbClr val="0E101A"/>
                </a:solidFill>
              </a:rPr>
              <a:t>quickly</a:t>
            </a:r>
            <a:r>
              <a:rPr lang="en" sz="1200">
                <a:solidFill>
                  <a:srgbClr val="0E101A"/>
                </a:solidFill>
              </a:rPr>
              <a:t> designing specific counter strategies </a:t>
            </a:r>
            <a:endParaRPr sz="1200">
              <a:solidFill>
                <a:srgbClr val="0E101A"/>
              </a:solidFill>
            </a:endParaRPr>
          </a:p>
          <a:p>
            <a:pPr indent="0" lvl="0" marL="0" rtl="0" algn="just">
              <a:spcBef>
                <a:spcPts val="1600"/>
              </a:spcBef>
              <a:spcAft>
                <a:spcPts val="0"/>
              </a:spcAft>
              <a:buNone/>
            </a:pPr>
            <a:r>
              <a:rPr lang="en" sz="1200">
                <a:solidFill>
                  <a:srgbClr val="0E101A"/>
                </a:solidFill>
              </a:rPr>
              <a:t>-</a:t>
            </a:r>
            <a:r>
              <a:rPr lang="en" sz="1200">
                <a:solidFill>
                  <a:srgbClr val="0E101A"/>
                </a:solidFill>
              </a:rPr>
              <a:t>They provide services that make the</a:t>
            </a:r>
            <a:r>
              <a:rPr b="1" lang="en" sz="1200">
                <a:solidFill>
                  <a:srgbClr val="0E101A"/>
                </a:solidFill>
              </a:rPr>
              <a:t> customer switching - cost is high because they offer:</a:t>
            </a:r>
            <a:endParaRPr sz="1200">
              <a:solidFill>
                <a:srgbClr val="0E101A"/>
              </a:solidFill>
            </a:endParaRPr>
          </a:p>
          <a:p>
            <a:pPr indent="-304800" lvl="0" marL="457200" rtl="0" algn="just">
              <a:spcBef>
                <a:spcPts val="1600"/>
              </a:spcBef>
              <a:spcAft>
                <a:spcPts val="0"/>
              </a:spcAft>
              <a:buClr>
                <a:srgbClr val="0E101A"/>
              </a:buClr>
              <a:buSzPts val="1200"/>
              <a:buAutoNum type="arabicPeriod"/>
            </a:pPr>
            <a:r>
              <a:rPr lang="en" sz="1200">
                <a:solidFill>
                  <a:srgbClr val="0E101A"/>
                </a:solidFill>
              </a:rPr>
              <a:t>Efficient site- experience: All-in-one platform: you can find anything in the application &amp; website (movie, streaming service,groceries, e-reader (kindle) and  books: they also acquire book-selling e-commerce: bookdepository.com) which offer free delivery to all around the world.</a:t>
            </a:r>
            <a:endParaRPr sz="1200">
              <a:solidFill>
                <a:srgbClr val="0E101A"/>
              </a:solidFill>
            </a:endParaRPr>
          </a:p>
          <a:p>
            <a:pPr indent="-304800" lvl="0" marL="457200" rtl="0" algn="just">
              <a:spcBef>
                <a:spcPts val="0"/>
              </a:spcBef>
              <a:spcAft>
                <a:spcPts val="0"/>
              </a:spcAft>
              <a:buClr>
                <a:srgbClr val="0E101A"/>
              </a:buClr>
              <a:buSzPts val="1200"/>
              <a:buAutoNum type="arabicPeriod"/>
            </a:pPr>
            <a:r>
              <a:rPr lang="en" sz="1200">
                <a:solidFill>
                  <a:srgbClr val="0E101A"/>
                </a:solidFill>
              </a:rPr>
              <a:t>Amazon provide shipping efficiency, flexibility and transparency. </a:t>
            </a:r>
            <a:endParaRPr sz="1200">
              <a:solidFill>
                <a:srgbClr val="0E101A"/>
              </a:solidFill>
            </a:endParaRPr>
          </a:p>
          <a:p>
            <a:pPr indent="-304800" lvl="0" marL="457200" rtl="0" algn="just">
              <a:spcBef>
                <a:spcPts val="0"/>
              </a:spcBef>
              <a:spcAft>
                <a:spcPts val="0"/>
              </a:spcAft>
              <a:buClr>
                <a:srgbClr val="0E101A"/>
              </a:buClr>
              <a:buSzPts val="1200"/>
              <a:buAutoNum type="arabicPeriod"/>
            </a:pPr>
            <a:r>
              <a:rPr lang="en" sz="1200">
                <a:solidFill>
                  <a:srgbClr val="0E101A"/>
                </a:solidFill>
              </a:rPr>
              <a:t>Sometimes the product is cheaper on Amazon</a:t>
            </a:r>
            <a:endParaRPr sz="1200">
              <a:solidFill>
                <a:srgbClr val="0E101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Rakuten should play it?</a:t>
            </a:r>
            <a:endParaRPr/>
          </a:p>
        </p:txBody>
      </p:sp>
      <p:sp>
        <p:nvSpPr>
          <p:cNvPr id="225" name="Google Shape;225;p23"/>
          <p:cNvSpPr txBox="1"/>
          <p:nvPr>
            <p:ph idx="1" type="body"/>
          </p:nvPr>
        </p:nvSpPr>
        <p:spPr>
          <a:xfrm>
            <a:off x="460950" y="1506425"/>
            <a:ext cx="8222100" cy="27102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t/>
            </a:r>
            <a:endParaRPr sz="1100">
              <a:solidFill>
                <a:srgbClr val="0E101A"/>
              </a:solidFill>
              <a:highlight>
                <a:srgbClr val="FFFFFF"/>
              </a:highlight>
              <a:latin typeface="Arial"/>
              <a:ea typeface="Arial"/>
              <a:cs typeface="Arial"/>
              <a:sym typeface="Arial"/>
            </a:endParaRPr>
          </a:p>
          <a:p>
            <a:pPr indent="-298450" lvl="0" marL="457200" rtl="0" algn="l">
              <a:lnSpc>
                <a:spcPct val="140000"/>
              </a:lnSpc>
              <a:spcBef>
                <a:spcPts val="0"/>
              </a:spcBef>
              <a:spcAft>
                <a:spcPts val="0"/>
              </a:spcAft>
              <a:buClr>
                <a:srgbClr val="0E101A"/>
              </a:buClr>
              <a:buSzPts val="1100"/>
              <a:buFont typeface="Arial"/>
              <a:buAutoNum type="arabicPeriod"/>
            </a:pPr>
            <a:r>
              <a:rPr b="1" lang="en" sz="1100">
                <a:solidFill>
                  <a:srgbClr val="0E101A"/>
                </a:solidFill>
                <a:highlight>
                  <a:srgbClr val="FFFFFF"/>
                </a:highlight>
                <a:latin typeface="Arial"/>
                <a:ea typeface="Arial"/>
                <a:cs typeface="Arial"/>
                <a:sym typeface="Arial"/>
              </a:rPr>
              <a:t>Delivery is important to the overall online shopping experience.</a:t>
            </a:r>
            <a:endParaRPr b="1" sz="1100">
              <a:solidFill>
                <a:srgbClr val="0E101A"/>
              </a:solidFill>
              <a:highlight>
                <a:srgbClr val="FFFFFF"/>
              </a:highlight>
              <a:latin typeface="Arial"/>
              <a:ea typeface="Arial"/>
              <a:cs typeface="Arial"/>
              <a:sym typeface="Arial"/>
            </a:endParaRPr>
          </a:p>
          <a:p>
            <a:pPr indent="0" lvl="0" marL="457200" rtl="0" algn="l">
              <a:lnSpc>
                <a:spcPct val="140000"/>
              </a:lnSpc>
              <a:spcBef>
                <a:spcPts val="0"/>
              </a:spcBef>
              <a:spcAft>
                <a:spcPts val="0"/>
              </a:spcAft>
              <a:buNone/>
            </a:pPr>
            <a:r>
              <a:rPr lang="en" sz="1100">
                <a:solidFill>
                  <a:srgbClr val="0E101A"/>
                </a:solidFill>
                <a:highlight>
                  <a:srgbClr val="FFFFFF"/>
                </a:highlight>
                <a:latin typeface="Arial"/>
                <a:ea typeface="Arial"/>
                <a:cs typeface="Arial"/>
                <a:sym typeface="Arial"/>
              </a:rPr>
              <a:t>Provide free delivery service promotion, Weekend delivery, provide </a:t>
            </a:r>
            <a:r>
              <a:rPr lang="en" sz="1100">
                <a:solidFill>
                  <a:srgbClr val="0E101A"/>
                </a:solidFill>
                <a:highlight>
                  <a:srgbClr val="FFFFFF"/>
                </a:highlight>
                <a:latin typeface="Arial"/>
                <a:ea typeface="Arial"/>
                <a:cs typeface="Arial"/>
                <a:sym typeface="Arial"/>
              </a:rPr>
              <a:t>transparency</a:t>
            </a:r>
            <a:r>
              <a:rPr lang="en" sz="1100">
                <a:solidFill>
                  <a:srgbClr val="0E101A"/>
                </a:solidFill>
                <a:highlight>
                  <a:srgbClr val="FFFFFF"/>
                </a:highlight>
                <a:latin typeface="Arial"/>
                <a:ea typeface="Arial"/>
                <a:cs typeface="Arial"/>
                <a:sym typeface="Arial"/>
              </a:rPr>
              <a:t> as in let customers know the progress of the whole delivery </a:t>
            </a:r>
            <a:endParaRPr sz="1100">
              <a:solidFill>
                <a:srgbClr val="0E101A"/>
              </a:solidFill>
              <a:highlight>
                <a:srgbClr val="FFFFFF"/>
              </a:highlight>
              <a:latin typeface="Arial"/>
              <a:ea typeface="Arial"/>
              <a:cs typeface="Arial"/>
              <a:sym typeface="Arial"/>
            </a:endParaRPr>
          </a:p>
          <a:p>
            <a:pPr indent="0" lvl="0" marL="457200" rtl="0" algn="l">
              <a:lnSpc>
                <a:spcPct val="140000"/>
              </a:lnSpc>
              <a:spcBef>
                <a:spcPts val="0"/>
              </a:spcBef>
              <a:spcAft>
                <a:spcPts val="0"/>
              </a:spcAft>
              <a:buNone/>
            </a:pPr>
            <a:r>
              <a:t/>
            </a:r>
            <a:endParaRPr sz="1100">
              <a:solidFill>
                <a:srgbClr val="0E101A"/>
              </a:solidFill>
              <a:highlight>
                <a:srgbClr val="FFFFFF"/>
              </a:highlight>
              <a:latin typeface="Arial"/>
              <a:ea typeface="Arial"/>
              <a:cs typeface="Arial"/>
              <a:sym typeface="Arial"/>
            </a:endParaRPr>
          </a:p>
          <a:p>
            <a:pPr indent="-298450" lvl="0" marL="457200" rtl="0" algn="l">
              <a:lnSpc>
                <a:spcPct val="140000"/>
              </a:lnSpc>
              <a:spcBef>
                <a:spcPts val="0"/>
              </a:spcBef>
              <a:spcAft>
                <a:spcPts val="0"/>
              </a:spcAft>
              <a:buClr>
                <a:srgbClr val="0E101A"/>
              </a:buClr>
              <a:buSzPts val="1100"/>
              <a:buFont typeface="Arial"/>
              <a:buAutoNum type="arabicPeriod"/>
            </a:pPr>
            <a:r>
              <a:rPr b="1" lang="en" sz="1100">
                <a:solidFill>
                  <a:srgbClr val="0E101A"/>
                </a:solidFill>
                <a:highlight>
                  <a:srgbClr val="FFFFFF"/>
                </a:highlight>
                <a:latin typeface="Arial"/>
                <a:ea typeface="Arial"/>
                <a:cs typeface="Arial"/>
                <a:sym typeface="Arial"/>
              </a:rPr>
              <a:t>Spotlight authenticity and credibility</a:t>
            </a:r>
            <a:r>
              <a:rPr lang="en" sz="1100">
                <a:solidFill>
                  <a:srgbClr val="0E101A"/>
                </a:solidFill>
                <a:highlight>
                  <a:srgbClr val="FFFFFF"/>
                </a:highlight>
                <a:latin typeface="Arial"/>
                <a:ea typeface="Arial"/>
                <a:cs typeface="Arial"/>
                <a:sym typeface="Arial"/>
              </a:rPr>
              <a:t> </a:t>
            </a:r>
            <a:endParaRPr sz="1100">
              <a:solidFill>
                <a:srgbClr val="0E101A"/>
              </a:solidFill>
              <a:highlight>
                <a:srgbClr val="FFFFFF"/>
              </a:highlight>
              <a:latin typeface="Arial"/>
              <a:ea typeface="Arial"/>
              <a:cs typeface="Arial"/>
              <a:sym typeface="Arial"/>
            </a:endParaRPr>
          </a:p>
          <a:p>
            <a:pPr indent="0" lvl="0" marL="457200" rtl="0" algn="l">
              <a:lnSpc>
                <a:spcPct val="140000"/>
              </a:lnSpc>
              <a:spcBef>
                <a:spcPts val="0"/>
              </a:spcBef>
              <a:spcAft>
                <a:spcPts val="0"/>
              </a:spcAft>
              <a:buNone/>
            </a:pPr>
            <a:r>
              <a:rPr lang="en" sz="1100">
                <a:solidFill>
                  <a:srgbClr val="0E101A"/>
                </a:solidFill>
                <a:highlight>
                  <a:srgbClr val="FFFFFF"/>
                </a:highlight>
                <a:latin typeface="Arial"/>
                <a:ea typeface="Arial"/>
                <a:cs typeface="Arial"/>
                <a:sym typeface="Arial"/>
              </a:rPr>
              <a:t>Problems with Rakuten ClubCards: </a:t>
            </a:r>
            <a:r>
              <a:rPr lang="en" sz="1100">
                <a:solidFill>
                  <a:srgbClr val="0E101A"/>
                </a:solidFill>
                <a:highlight>
                  <a:schemeClr val="lt1"/>
                </a:highlight>
                <a:latin typeface="Arial"/>
                <a:ea typeface="Arial"/>
                <a:cs typeface="Arial"/>
                <a:sym typeface="Arial"/>
              </a:rPr>
              <a:t>Rakuten should be provided more clarity on how customers using their points. Rakuten partners doesn’t mention Rakuten on their websites (this raise question- are their partnership legit? )</a:t>
            </a:r>
            <a:endParaRPr sz="1100">
              <a:solidFill>
                <a:srgbClr val="0E101A"/>
              </a:solidFill>
              <a:highlight>
                <a:schemeClr val="lt1"/>
              </a:highlight>
              <a:latin typeface="Arial"/>
              <a:ea typeface="Arial"/>
              <a:cs typeface="Arial"/>
              <a:sym typeface="Arial"/>
            </a:endParaRPr>
          </a:p>
          <a:p>
            <a:pPr indent="0" lvl="0" marL="457200" rtl="0" algn="l">
              <a:lnSpc>
                <a:spcPct val="140000"/>
              </a:lnSpc>
              <a:spcBef>
                <a:spcPts val="0"/>
              </a:spcBef>
              <a:spcAft>
                <a:spcPts val="0"/>
              </a:spcAft>
              <a:buNone/>
            </a:pPr>
            <a:r>
              <a:t/>
            </a:r>
            <a:endParaRPr sz="1100">
              <a:solidFill>
                <a:srgbClr val="0E101A"/>
              </a:solidFill>
              <a:highlight>
                <a:schemeClr val="lt1"/>
              </a:highlight>
              <a:latin typeface="Arial"/>
              <a:ea typeface="Arial"/>
              <a:cs typeface="Arial"/>
              <a:sym typeface="Arial"/>
            </a:endParaRPr>
          </a:p>
          <a:p>
            <a:pPr indent="-298450" lvl="0" marL="457200" rtl="0" algn="l">
              <a:lnSpc>
                <a:spcPct val="140000"/>
              </a:lnSpc>
              <a:spcBef>
                <a:spcPts val="0"/>
              </a:spcBef>
              <a:spcAft>
                <a:spcPts val="0"/>
              </a:spcAft>
              <a:buClr>
                <a:srgbClr val="333333"/>
              </a:buClr>
              <a:buSzPts val="1100"/>
              <a:buFont typeface="Arial"/>
              <a:buAutoNum type="arabicPeriod"/>
            </a:pPr>
            <a:r>
              <a:rPr lang="en" sz="1100">
                <a:solidFill>
                  <a:srgbClr val="333333"/>
                </a:solidFill>
                <a:highlight>
                  <a:schemeClr val="lt1"/>
                </a:highlight>
                <a:latin typeface="Arial"/>
                <a:ea typeface="Arial"/>
                <a:cs typeface="Arial"/>
                <a:sym typeface="Arial"/>
              </a:rPr>
              <a:t> </a:t>
            </a:r>
            <a:r>
              <a:rPr b="1" lang="en" sz="1100">
                <a:solidFill>
                  <a:srgbClr val="000000"/>
                </a:solidFill>
                <a:highlight>
                  <a:srgbClr val="FFFFFF"/>
                </a:highlight>
                <a:latin typeface="Arial"/>
                <a:ea typeface="Arial"/>
                <a:cs typeface="Arial"/>
                <a:sym typeface="Arial"/>
              </a:rPr>
              <a:t>Develop and promote a sustainability strategy.</a:t>
            </a:r>
            <a:endParaRPr b="1" sz="1100">
              <a:solidFill>
                <a:srgbClr val="000000"/>
              </a:solidFill>
              <a:highlight>
                <a:srgbClr val="FFFFFF"/>
              </a:highlight>
              <a:latin typeface="Arial"/>
              <a:ea typeface="Arial"/>
              <a:cs typeface="Arial"/>
              <a:sym typeface="Arial"/>
            </a:endParaRPr>
          </a:p>
          <a:p>
            <a:pPr indent="0" lvl="0" marL="457200" rtl="0" algn="l">
              <a:lnSpc>
                <a:spcPct val="140000"/>
              </a:lnSpc>
              <a:spcBef>
                <a:spcPts val="0"/>
              </a:spcBef>
              <a:spcAft>
                <a:spcPts val="0"/>
              </a:spcAft>
              <a:buNone/>
            </a:pPr>
            <a:r>
              <a:rPr lang="en" sz="1100">
                <a:solidFill>
                  <a:srgbClr val="000000"/>
                </a:solidFill>
                <a:highlight>
                  <a:srgbClr val="FFFFFF"/>
                </a:highlight>
                <a:latin typeface="Arial"/>
                <a:ea typeface="Arial"/>
                <a:cs typeface="Arial"/>
                <a:sym typeface="Arial"/>
              </a:rPr>
              <a:t>Customers are likely more environmentally aware and tend to choose a online shopping platform with low carbon footprints. Offer recyclable packaging and/or “green” deliveries.</a:t>
            </a:r>
            <a:endParaRPr sz="1100">
              <a:solidFill>
                <a:srgbClr val="000000"/>
              </a:solidFill>
              <a:highlight>
                <a:srgbClr val="FFFFFF"/>
              </a:highlight>
              <a:latin typeface="Arial"/>
              <a:ea typeface="Arial"/>
              <a:cs typeface="Arial"/>
              <a:sym typeface="Arial"/>
            </a:endParaRPr>
          </a:p>
          <a:p>
            <a:pPr indent="0" lvl="0" marL="457200" rtl="0" algn="l">
              <a:lnSpc>
                <a:spcPct val="140000"/>
              </a:lnSpc>
              <a:spcBef>
                <a:spcPts val="0"/>
              </a:spcBef>
              <a:spcAft>
                <a:spcPts val="0"/>
              </a:spcAft>
              <a:buNone/>
            </a:pPr>
            <a:r>
              <a:t/>
            </a:r>
            <a:endParaRPr b="1" sz="1100">
              <a:solidFill>
                <a:srgbClr val="000000"/>
              </a:solidFill>
              <a:highlight>
                <a:srgbClr val="FFFFFF"/>
              </a:highlight>
              <a:latin typeface="Arial"/>
              <a:ea typeface="Arial"/>
              <a:cs typeface="Arial"/>
              <a:sym typeface="Arial"/>
            </a:endParaRPr>
          </a:p>
          <a:p>
            <a:pPr indent="0" lvl="0" marL="457200" rtl="0" algn="l">
              <a:lnSpc>
                <a:spcPct val="140000"/>
              </a:lnSpc>
              <a:spcBef>
                <a:spcPts val="0"/>
              </a:spcBef>
              <a:spcAft>
                <a:spcPts val="0"/>
              </a:spcAft>
              <a:buNone/>
            </a:pPr>
            <a:r>
              <a:t/>
            </a:r>
            <a:endParaRPr b="1"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Rakuten should play it?</a:t>
            </a:r>
            <a:endParaRPr/>
          </a:p>
        </p:txBody>
      </p:sp>
      <p:sp>
        <p:nvSpPr>
          <p:cNvPr id="231" name="Google Shape;231;p24"/>
          <p:cNvSpPr txBox="1"/>
          <p:nvPr>
            <p:ph idx="1" type="body"/>
          </p:nvPr>
        </p:nvSpPr>
        <p:spPr>
          <a:xfrm>
            <a:off x="4790950" y="1974163"/>
            <a:ext cx="4294800" cy="27102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sz="1100">
                <a:solidFill>
                  <a:srgbClr val="000000"/>
                </a:solidFill>
                <a:highlight>
                  <a:srgbClr val="FFFFFF"/>
                </a:highlight>
                <a:latin typeface="Arial"/>
                <a:ea typeface="Arial"/>
                <a:cs typeface="Arial"/>
                <a:sym typeface="Arial"/>
              </a:rPr>
              <a:t>4. </a:t>
            </a:r>
            <a:r>
              <a:rPr b="1" lang="en" sz="1100">
                <a:solidFill>
                  <a:srgbClr val="000000"/>
                </a:solidFill>
                <a:highlight>
                  <a:srgbClr val="FFFFFF"/>
                </a:highlight>
                <a:latin typeface="Arial"/>
                <a:ea typeface="Arial"/>
                <a:cs typeface="Arial"/>
                <a:sym typeface="Arial"/>
              </a:rPr>
              <a:t>Attract big merchants and small business owners / bookstores community in UK.</a:t>
            </a:r>
            <a:endParaRPr b="1" sz="1100">
              <a:solidFill>
                <a:srgbClr val="000000"/>
              </a:solidFill>
              <a:highlight>
                <a:srgbClr val="FFFFFF"/>
              </a:highlight>
              <a:latin typeface="Arial"/>
              <a:ea typeface="Arial"/>
              <a:cs typeface="Arial"/>
              <a:sym typeface="Arial"/>
            </a:endParaRPr>
          </a:p>
          <a:p>
            <a:pPr indent="0" lvl="0" marL="0" rtl="0" algn="l">
              <a:lnSpc>
                <a:spcPct val="140000"/>
              </a:lnSpc>
              <a:spcBef>
                <a:spcPts val="0"/>
              </a:spcBef>
              <a:spcAft>
                <a:spcPts val="0"/>
              </a:spcAft>
              <a:buNone/>
            </a:pPr>
            <a:r>
              <a:t/>
            </a:r>
            <a:endParaRPr b="1" sz="1100">
              <a:solidFill>
                <a:srgbClr val="000000"/>
              </a:solidFill>
              <a:highlight>
                <a:srgbClr val="FFFFFF"/>
              </a:highlight>
              <a:latin typeface="Arial"/>
              <a:ea typeface="Arial"/>
              <a:cs typeface="Arial"/>
              <a:sym typeface="Arial"/>
            </a:endParaRPr>
          </a:p>
          <a:p>
            <a:pPr indent="0" lvl="0" marL="0" rtl="0" algn="l">
              <a:lnSpc>
                <a:spcPct val="140000"/>
              </a:lnSpc>
              <a:spcBef>
                <a:spcPts val="0"/>
              </a:spcBef>
              <a:spcAft>
                <a:spcPts val="0"/>
              </a:spcAft>
              <a:buNone/>
            </a:pPr>
            <a:r>
              <a:rPr b="1" lang="en" sz="1100">
                <a:solidFill>
                  <a:srgbClr val="000000"/>
                </a:solidFill>
                <a:highlight>
                  <a:srgbClr val="FFFFFF"/>
                </a:highlight>
                <a:latin typeface="Arial"/>
                <a:ea typeface="Arial"/>
                <a:cs typeface="Arial"/>
                <a:sym typeface="Arial"/>
              </a:rPr>
              <a:t>5. Adapt Good governance practice : Pay Taxes, Treat Labor as they should be treated </a:t>
            </a:r>
            <a:endParaRPr b="1" sz="1100">
              <a:solidFill>
                <a:srgbClr val="000000"/>
              </a:solidFill>
              <a:highlight>
                <a:srgbClr val="FFFFFF"/>
              </a:highlight>
              <a:latin typeface="Arial"/>
              <a:ea typeface="Arial"/>
              <a:cs typeface="Arial"/>
              <a:sym typeface="Arial"/>
            </a:endParaRPr>
          </a:p>
          <a:p>
            <a:pPr indent="0" lvl="0" marL="0" rtl="0" algn="just">
              <a:lnSpc>
                <a:spcPct val="140000"/>
              </a:lnSpc>
              <a:spcBef>
                <a:spcPts val="0"/>
              </a:spcBef>
              <a:spcAft>
                <a:spcPts val="0"/>
              </a:spcAft>
              <a:buNone/>
            </a:pPr>
            <a:r>
              <a:rPr lang="en" sz="1100">
                <a:solidFill>
                  <a:srgbClr val="333333"/>
                </a:solidFill>
                <a:highlight>
                  <a:srgbClr val="FFFDF9"/>
                </a:highlight>
                <a:latin typeface="Arial"/>
                <a:ea typeface="Arial"/>
                <a:cs typeface="Arial"/>
                <a:sym typeface="Arial"/>
              </a:rPr>
              <a:t>Amazon can offer “discounts” because they are cutting other costs: taxes, publisher payments, author payments, and safe-labor practices. This is why Amazon is notoriously known for adapting a capitalism model business and there are many merchants (mostly bookseller) that has been harmed by this practice. They are starting a boycott for Amazon.</a:t>
            </a:r>
            <a:endParaRPr b="1" sz="11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232" name="Google Shape;232;p24"/>
          <p:cNvPicPr preferRelativeResize="0"/>
          <p:nvPr/>
        </p:nvPicPr>
        <p:blipFill>
          <a:blip r:embed="rId3">
            <a:alphaModFix/>
          </a:blip>
          <a:stretch>
            <a:fillRect/>
          </a:stretch>
        </p:blipFill>
        <p:spPr>
          <a:xfrm>
            <a:off x="358525" y="2099150"/>
            <a:ext cx="4373724" cy="2460220"/>
          </a:xfrm>
          <a:prstGeom prst="rect">
            <a:avLst/>
          </a:prstGeom>
          <a:noFill/>
          <a:ln>
            <a:noFill/>
          </a:ln>
        </p:spPr>
      </p:pic>
      <p:sp>
        <p:nvSpPr>
          <p:cNvPr id="233" name="Google Shape;233;p24"/>
          <p:cNvSpPr txBox="1"/>
          <p:nvPr/>
        </p:nvSpPr>
        <p:spPr>
          <a:xfrm>
            <a:off x="1487450" y="4629275"/>
            <a:ext cx="2361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An anti-amazon bookstore campaign</a:t>
            </a:r>
            <a:endParaRPr sz="4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39" name="Google Shape;239;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https://internalconsulting.com/store/wp-content/uploads/2014/05/ICG-CCS-001-Rakuten.pdf</a:t>
            </a:r>
            <a:endParaRPr/>
          </a:p>
          <a:p>
            <a:pPr indent="0" lvl="0" marL="0" rtl="0" algn="l">
              <a:spcBef>
                <a:spcPts val="1600"/>
              </a:spcBef>
              <a:spcAft>
                <a:spcPts val="0"/>
              </a:spcAft>
              <a:buNone/>
            </a:pPr>
            <a:r>
              <a:rPr lang="en" u="sng">
                <a:solidFill>
                  <a:schemeClr val="hlink"/>
                </a:solidFill>
                <a:hlinkClick r:id="rId4"/>
              </a:rPr>
              <a:t>https://www.theguardian.com/books/2020/nov/02/this-is-revolutionary-new-online-bookshop-unites-indies-to-rival-amazon</a:t>
            </a:r>
            <a:endParaRPr/>
          </a:p>
          <a:p>
            <a:pPr indent="0" lvl="0" marL="0" rtl="0" algn="l">
              <a:spcBef>
                <a:spcPts val="1600"/>
              </a:spcBef>
              <a:spcAft>
                <a:spcPts val="0"/>
              </a:spcAft>
              <a:buNone/>
            </a:pPr>
            <a:r>
              <a:rPr lang="en"/>
              <a:t>https://amazonuk.gcs-web.com/history-timeline</a:t>
            </a:r>
            <a:endParaRPr/>
          </a:p>
          <a:p>
            <a:pPr indent="0" lvl="0" marL="0" rtl="0" algn="l">
              <a:spcBef>
                <a:spcPts val="1600"/>
              </a:spcBef>
              <a:spcAft>
                <a:spcPts val="0"/>
              </a:spcAft>
              <a:buNone/>
            </a:pPr>
            <a:r>
              <a:rPr lang="en"/>
              <a:t>Cleverism.com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AutoNum type="arabicPeriod"/>
            </a:pPr>
            <a:r>
              <a:rPr lang="en" sz="2100">
                <a:solidFill>
                  <a:srgbClr val="333333"/>
                </a:solidFill>
                <a:latin typeface="Times New Roman"/>
                <a:ea typeface="Times New Roman"/>
                <a:cs typeface="Times New Roman"/>
                <a:sym typeface="Times New Roman"/>
              </a:rPr>
              <a:t>Brief Intro</a:t>
            </a:r>
            <a:endParaRPr sz="2100">
              <a:solidFill>
                <a:srgbClr val="333333"/>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333333"/>
              </a:buClr>
              <a:buSzPts val="2100"/>
              <a:buFont typeface="Times New Roman"/>
              <a:buAutoNum type="arabicPeriod"/>
            </a:pPr>
            <a:r>
              <a:rPr lang="en" sz="2100">
                <a:solidFill>
                  <a:srgbClr val="333333"/>
                </a:solidFill>
                <a:latin typeface="Times New Roman"/>
                <a:ea typeface="Times New Roman"/>
                <a:cs typeface="Times New Roman"/>
                <a:sym typeface="Times New Roman"/>
              </a:rPr>
              <a:t>How they Expanded in the UK and European Market</a:t>
            </a:r>
            <a:endParaRPr sz="2100">
              <a:solidFill>
                <a:srgbClr val="333333"/>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333333"/>
              </a:buClr>
              <a:buSzPts val="2100"/>
              <a:buFont typeface="Times New Roman"/>
              <a:buAutoNum type="arabicPeriod"/>
            </a:pPr>
            <a:r>
              <a:rPr lang="en" sz="2100">
                <a:solidFill>
                  <a:srgbClr val="333333"/>
                </a:solidFill>
                <a:latin typeface="Times New Roman"/>
                <a:ea typeface="Times New Roman"/>
                <a:cs typeface="Times New Roman"/>
                <a:sym typeface="Times New Roman"/>
              </a:rPr>
              <a:t>What difficulties they faced</a:t>
            </a:r>
            <a:endParaRPr sz="2100">
              <a:solidFill>
                <a:srgbClr val="333333"/>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333333"/>
              </a:buClr>
              <a:buSzPts val="2100"/>
              <a:buFont typeface="Times New Roman"/>
              <a:buAutoNum type="arabicPeriod"/>
            </a:pPr>
            <a:r>
              <a:rPr lang="en" sz="2100">
                <a:solidFill>
                  <a:srgbClr val="333333"/>
                </a:solidFill>
                <a:latin typeface="Times New Roman"/>
                <a:ea typeface="Times New Roman"/>
                <a:cs typeface="Times New Roman"/>
                <a:sym typeface="Times New Roman"/>
              </a:rPr>
              <a:t>Their Main competitors</a:t>
            </a:r>
            <a:endParaRPr sz="2100">
              <a:solidFill>
                <a:srgbClr val="333333"/>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333333"/>
              </a:buClr>
              <a:buSzPts val="2100"/>
              <a:buFont typeface="Times New Roman"/>
              <a:buAutoNum type="arabicPeriod"/>
            </a:pPr>
            <a:r>
              <a:rPr lang="en" sz="2100">
                <a:solidFill>
                  <a:srgbClr val="333333"/>
                </a:solidFill>
                <a:latin typeface="Times New Roman"/>
                <a:ea typeface="Times New Roman"/>
                <a:cs typeface="Times New Roman"/>
                <a:sym typeface="Times New Roman"/>
              </a:rPr>
              <a:t>How their Competitors kept them at bay </a:t>
            </a:r>
            <a:endParaRPr sz="2100">
              <a:solidFill>
                <a:srgbClr val="333333"/>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333333"/>
              </a:buClr>
              <a:buSzPts val="2100"/>
              <a:buFont typeface="Times New Roman"/>
              <a:buAutoNum type="arabicPeriod"/>
            </a:pPr>
            <a:r>
              <a:rPr lang="en" sz="2100">
                <a:solidFill>
                  <a:srgbClr val="333333"/>
                </a:solidFill>
                <a:latin typeface="Times New Roman"/>
                <a:ea typeface="Times New Roman"/>
                <a:cs typeface="Times New Roman"/>
                <a:sym typeface="Times New Roman"/>
              </a:rPr>
              <a:t>What do you think they should have done (countermeasures in past)</a:t>
            </a:r>
            <a:endParaRPr sz="2100">
              <a:solidFill>
                <a:srgbClr val="333333"/>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333333"/>
              </a:buClr>
              <a:buSzPts val="2100"/>
              <a:buFont typeface="Times New Roman"/>
              <a:buAutoNum type="arabicPeriod"/>
            </a:pPr>
            <a:r>
              <a:rPr lang="en" sz="2100">
                <a:solidFill>
                  <a:srgbClr val="333333"/>
                </a:solidFill>
                <a:latin typeface="Times New Roman"/>
                <a:ea typeface="Times New Roman"/>
                <a:cs typeface="Times New Roman"/>
                <a:sym typeface="Times New Roman"/>
              </a:rPr>
              <a:t>Future prospects or goals </a:t>
            </a:r>
            <a:endParaRPr>
              <a:solidFill>
                <a:srgbClr val="3333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About Rakuten</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en"/>
              <a:t>Rakuten: started by Hiroshi Mikitani(founder &amp; CEO) in 1997, one of the largest online platform, Japan-based internet services company.</a:t>
            </a:r>
            <a:endParaRPr/>
          </a:p>
          <a:p>
            <a:pPr indent="-342900" lvl="0" marL="457200" rtl="0" algn="l">
              <a:lnSpc>
                <a:spcPct val="115000"/>
              </a:lnSpc>
              <a:spcBef>
                <a:spcPts val="0"/>
              </a:spcBef>
              <a:spcAft>
                <a:spcPts val="0"/>
              </a:spcAft>
              <a:buSzPts val="1800"/>
              <a:buChar char="❖"/>
            </a:pPr>
            <a:r>
              <a:rPr lang="en"/>
              <a:t>Employes 14000+ over 72 countries in 2016</a:t>
            </a:r>
            <a:endParaRPr/>
          </a:p>
          <a:p>
            <a:pPr indent="-342900" lvl="0" marL="457200" rtl="0" algn="l">
              <a:lnSpc>
                <a:spcPct val="115000"/>
              </a:lnSpc>
              <a:spcBef>
                <a:spcPts val="0"/>
              </a:spcBef>
              <a:spcAft>
                <a:spcPts val="0"/>
              </a:spcAft>
              <a:buSzPts val="1800"/>
              <a:buChar char="❖"/>
            </a:pPr>
            <a:r>
              <a:rPr lang="en"/>
              <a:t>Global gross transaction 10 trillion yen and revenue 700 billion yen</a:t>
            </a:r>
            <a:endParaRPr/>
          </a:p>
          <a:p>
            <a:pPr indent="-342900" lvl="0" marL="457200" rtl="0" algn="l">
              <a:lnSpc>
                <a:spcPct val="115000"/>
              </a:lnSpc>
              <a:spcBef>
                <a:spcPts val="0"/>
              </a:spcBef>
              <a:spcAft>
                <a:spcPts val="0"/>
              </a:spcAft>
              <a:buSzPts val="1800"/>
              <a:buChar char="❖"/>
            </a:pPr>
            <a:r>
              <a:rPr lang="en"/>
              <a:t>1 billion members in the world and 90 mil members in japan</a:t>
            </a:r>
            <a:endParaRPr/>
          </a:p>
          <a:p>
            <a:pPr indent="-342900" lvl="0" marL="457200" rtl="0" algn="l">
              <a:lnSpc>
                <a:spcPct val="115000"/>
              </a:lnSpc>
              <a:spcBef>
                <a:spcPts val="0"/>
              </a:spcBef>
              <a:spcAft>
                <a:spcPts val="0"/>
              </a:spcAft>
              <a:buSzPts val="1800"/>
              <a:buChar char="❖"/>
            </a:pPr>
            <a:r>
              <a:rPr lang="en"/>
              <a:t>Business portfolio: e-commerce, credit cards, telecom, securities, banking, travel, etc.</a:t>
            </a:r>
            <a:endParaRPr sz="12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E101A"/>
              </a:solidFill>
              <a:latin typeface="Times New Roman"/>
              <a:ea typeface="Times New Roman"/>
              <a:cs typeface="Times New Roman"/>
              <a:sym typeface="Times New Roman"/>
            </a:endParaRPr>
          </a:p>
          <a:p>
            <a:pPr indent="0" lvl="0" marL="0" rtl="0" algn="l">
              <a:spcBef>
                <a:spcPts val="0"/>
              </a:spcBef>
              <a:spcAft>
                <a:spcPts val="1600"/>
              </a:spcAft>
              <a:buNone/>
            </a:pPr>
            <a:r>
              <a:t/>
            </a:r>
            <a:endParaRPr sz="1200">
              <a:solidFill>
                <a:srgbClr val="0E101A"/>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Rakuten</a:t>
            </a:r>
            <a:endParaRPr/>
          </a:p>
        </p:txBody>
      </p:sp>
      <p:sp>
        <p:nvSpPr>
          <p:cNvPr id="87" name="Google Shape;87;p16"/>
          <p:cNvSpPr txBox="1"/>
          <p:nvPr>
            <p:ph idx="1" type="body"/>
          </p:nvPr>
        </p:nvSpPr>
        <p:spPr>
          <a:xfrm>
            <a:off x="460950" y="2008750"/>
            <a:ext cx="8222100" cy="2710200"/>
          </a:xfrm>
          <a:prstGeom prst="rect">
            <a:avLst/>
          </a:prstGeom>
        </p:spPr>
        <p:txBody>
          <a:bodyPr anchorCtr="0" anchor="t" bIns="91425" lIns="91425" spcFirstLastPara="1" rIns="91425" wrap="square" tIns="91425">
            <a:noAutofit/>
          </a:bodyPr>
          <a:lstStyle/>
          <a:p>
            <a:pPr indent="-361950" lvl="0" marL="457200" marR="0" rtl="0" algn="l">
              <a:lnSpc>
                <a:spcPct val="100000"/>
              </a:lnSpc>
              <a:spcBef>
                <a:spcPts val="1200"/>
              </a:spcBef>
              <a:spcAft>
                <a:spcPts val="0"/>
              </a:spcAft>
              <a:buSzPts val="2100"/>
              <a:buChar char="❖"/>
            </a:pPr>
            <a:r>
              <a:rPr lang="en"/>
              <a:t>Rakuten has </a:t>
            </a:r>
            <a:r>
              <a:rPr b="1" lang="en"/>
              <a:t>2 business segments</a:t>
            </a:r>
            <a:endParaRPr b="1"/>
          </a:p>
          <a:p>
            <a:pPr indent="-342900" lvl="0" marL="457200" marR="0" rtl="0" algn="l">
              <a:lnSpc>
                <a:spcPct val="100000"/>
              </a:lnSpc>
              <a:spcBef>
                <a:spcPts val="0"/>
              </a:spcBef>
              <a:spcAft>
                <a:spcPts val="0"/>
              </a:spcAft>
              <a:buSzPts val="1800"/>
              <a:buChar char="❖"/>
            </a:pPr>
            <a:r>
              <a:rPr lang="en"/>
              <a:t>Internet services </a:t>
            </a:r>
            <a:endParaRPr/>
          </a:p>
          <a:p>
            <a:pPr indent="-342900" lvl="0" marL="457200" marR="0" rtl="0" algn="l">
              <a:lnSpc>
                <a:spcPct val="100000"/>
              </a:lnSpc>
              <a:spcBef>
                <a:spcPts val="0"/>
              </a:spcBef>
              <a:spcAft>
                <a:spcPts val="0"/>
              </a:spcAft>
              <a:buSzPts val="1800"/>
              <a:buChar char="❖"/>
            </a:pPr>
            <a:r>
              <a:rPr lang="en"/>
              <a:t>Financial technology</a:t>
            </a:r>
            <a:endParaRPr/>
          </a:p>
          <a:p>
            <a:pPr indent="0" lvl="0" marL="0" marR="0" rtl="0" algn="l">
              <a:lnSpc>
                <a:spcPct val="100000"/>
              </a:lnSpc>
              <a:spcBef>
                <a:spcPts val="1200"/>
              </a:spcBef>
              <a:spcAft>
                <a:spcPts val="0"/>
              </a:spcAft>
              <a:buNone/>
            </a:pPr>
            <a:r>
              <a:t/>
            </a:r>
            <a:endParaRPr/>
          </a:p>
          <a:p>
            <a:pPr indent="-361950" lvl="0" marL="457200" marR="0" rtl="0" algn="l">
              <a:lnSpc>
                <a:spcPct val="100000"/>
              </a:lnSpc>
              <a:spcBef>
                <a:spcPts val="1200"/>
              </a:spcBef>
              <a:spcAft>
                <a:spcPts val="0"/>
              </a:spcAft>
              <a:buSzPts val="2100"/>
              <a:buChar char="❖"/>
            </a:pPr>
            <a:r>
              <a:rPr lang="en"/>
              <a:t>Rakuten has three revenue streams:</a:t>
            </a:r>
            <a:endParaRPr/>
          </a:p>
          <a:p>
            <a:pPr indent="-342900" lvl="0" marL="457200" marR="0" rtl="0" algn="l">
              <a:lnSpc>
                <a:spcPct val="100000"/>
              </a:lnSpc>
              <a:spcBef>
                <a:spcPts val="0"/>
              </a:spcBef>
              <a:spcAft>
                <a:spcPts val="0"/>
              </a:spcAft>
              <a:buSzPts val="1800"/>
              <a:buChar char="❖"/>
            </a:pPr>
            <a:r>
              <a:rPr lang="en"/>
              <a:t>Hosting Fees </a:t>
            </a:r>
            <a:endParaRPr/>
          </a:p>
          <a:p>
            <a:pPr indent="-342900" lvl="0" marL="457200" marR="0" rtl="0" algn="l">
              <a:lnSpc>
                <a:spcPct val="100000"/>
              </a:lnSpc>
              <a:spcBef>
                <a:spcPts val="0"/>
              </a:spcBef>
              <a:spcAft>
                <a:spcPts val="0"/>
              </a:spcAft>
              <a:buSzPts val="1800"/>
              <a:buChar char="❖"/>
            </a:pPr>
            <a:r>
              <a:rPr lang="en"/>
              <a:t>Transaction Fees  </a:t>
            </a:r>
            <a:endParaRPr/>
          </a:p>
          <a:p>
            <a:pPr indent="-342900" lvl="0" marL="457200" marR="0" rtl="0" algn="l">
              <a:lnSpc>
                <a:spcPct val="100000"/>
              </a:lnSpc>
              <a:spcBef>
                <a:spcPts val="0"/>
              </a:spcBef>
              <a:spcAft>
                <a:spcPts val="0"/>
              </a:spcAft>
              <a:buSzPts val="1800"/>
              <a:buChar char="❖"/>
            </a:pPr>
            <a:r>
              <a:rPr lang="en"/>
              <a:t>Advertising Fees</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Rakuten Business Model: B-to-B-to-C</a:t>
            </a:r>
            <a:endParaRPr/>
          </a:p>
        </p:txBody>
      </p:sp>
      <p:sp>
        <p:nvSpPr>
          <p:cNvPr id="93" name="Google Shape;93;p17"/>
          <p:cNvSpPr/>
          <p:nvPr/>
        </p:nvSpPr>
        <p:spPr>
          <a:xfrm>
            <a:off x="906575" y="1994400"/>
            <a:ext cx="2032800" cy="767700"/>
          </a:xfrm>
          <a:prstGeom prst="ellipse">
            <a:avLst/>
          </a:prstGeom>
          <a:gradFill>
            <a:gsLst>
              <a:gs pos="0">
                <a:srgbClr val="81AEF8"/>
              </a:gs>
              <a:gs pos="100000">
                <a:srgbClr val="1663DF"/>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Merchant Business Plan</a:t>
            </a:r>
            <a:endParaRPr/>
          </a:p>
        </p:txBody>
      </p:sp>
      <p:sp>
        <p:nvSpPr>
          <p:cNvPr id="94" name="Google Shape;94;p17"/>
          <p:cNvSpPr/>
          <p:nvPr/>
        </p:nvSpPr>
        <p:spPr>
          <a:xfrm>
            <a:off x="6071325" y="1994400"/>
            <a:ext cx="2032800" cy="767700"/>
          </a:xfrm>
          <a:prstGeom prst="ellipse">
            <a:avLst/>
          </a:prstGeom>
          <a:gradFill>
            <a:gsLst>
              <a:gs pos="0">
                <a:srgbClr val="81AEF8"/>
              </a:gs>
              <a:gs pos="100000">
                <a:srgbClr val="1663D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Consumer Demand</a:t>
            </a:r>
            <a:endParaRPr/>
          </a:p>
        </p:txBody>
      </p:sp>
      <p:sp>
        <p:nvSpPr>
          <p:cNvPr id="95" name="Google Shape;95;p17"/>
          <p:cNvSpPr/>
          <p:nvPr/>
        </p:nvSpPr>
        <p:spPr>
          <a:xfrm>
            <a:off x="368200" y="2999375"/>
            <a:ext cx="2032800" cy="767700"/>
          </a:xfrm>
          <a:prstGeom prst="ellipse">
            <a:avLst/>
          </a:prstGeom>
          <a:gradFill>
            <a:gsLst>
              <a:gs pos="0">
                <a:srgbClr val="81AEF8"/>
              </a:gs>
              <a:gs pos="100000">
                <a:srgbClr val="1663D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Product Promotion</a:t>
            </a:r>
            <a:endParaRPr/>
          </a:p>
        </p:txBody>
      </p:sp>
      <p:sp>
        <p:nvSpPr>
          <p:cNvPr id="96" name="Google Shape;96;p17"/>
          <p:cNvSpPr/>
          <p:nvPr/>
        </p:nvSpPr>
        <p:spPr>
          <a:xfrm>
            <a:off x="6661200" y="2999375"/>
            <a:ext cx="2032800" cy="767700"/>
          </a:xfrm>
          <a:prstGeom prst="ellipse">
            <a:avLst/>
          </a:prstGeom>
          <a:gradFill>
            <a:gsLst>
              <a:gs pos="0">
                <a:srgbClr val="81AEF8"/>
              </a:gs>
              <a:gs pos="100000">
                <a:srgbClr val="1663D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Product Search</a:t>
            </a:r>
            <a:endParaRPr/>
          </a:p>
        </p:txBody>
      </p:sp>
      <p:sp>
        <p:nvSpPr>
          <p:cNvPr id="97" name="Google Shape;97;p17"/>
          <p:cNvSpPr/>
          <p:nvPr/>
        </p:nvSpPr>
        <p:spPr>
          <a:xfrm>
            <a:off x="3527950" y="3609500"/>
            <a:ext cx="1735200" cy="634200"/>
          </a:xfrm>
          <a:prstGeom prst="ellipse">
            <a:avLst/>
          </a:prstGeom>
          <a:gradFill>
            <a:gsLst>
              <a:gs pos="0">
                <a:srgbClr val="FFFFFF"/>
              </a:gs>
              <a:gs pos="100000">
                <a:srgbClr val="BEBEBE"/>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Purchase</a:t>
            </a:r>
            <a:endParaRPr/>
          </a:p>
        </p:txBody>
      </p:sp>
      <p:sp>
        <p:nvSpPr>
          <p:cNvPr id="98" name="Google Shape;98;p17"/>
          <p:cNvSpPr/>
          <p:nvPr/>
        </p:nvSpPr>
        <p:spPr>
          <a:xfrm>
            <a:off x="3434275" y="2788225"/>
            <a:ext cx="2032800" cy="767700"/>
          </a:xfrm>
          <a:prstGeom prst="ellipse">
            <a:avLst/>
          </a:prstGeom>
          <a:gradFill>
            <a:gsLst>
              <a:gs pos="0">
                <a:srgbClr val="15DA7A"/>
              </a:gs>
              <a:gs pos="100000">
                <a:srgbClr val="0E5E37"/>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Shopping Experience</a:t>
            </a:r>
            <a:endParaRPr/>
          </a:p>
        </p:txBody>
      </p:sp>
      <p:sp>
        <p:nvSpPr>
          <p:cNvPr id="99" name="Google Shape;99;p17"/>
          <p:cNvSpPr/>
          <p:nvPr/>
        </p:nvSpPr>
        <p:spPr>
          <a:xfrm>
            <a:off x="3481125" y="4297275"/>
            <a:ext cx="1866300" cy="634200"/>
          </a:xfrm>
          <a:prstGeom prst="ellipse">
            <a:avLst/>
          </a:prstGeom>
          <a:gradFill>
            <a:gsLst>
              <a:gs pos="0">
                <a:srgbClr val="FFFFFF"/>
              </a:gs>
              <a:gs pos="100000">
                <a:srgbClr val="BEBEBE"/>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Product Delivery</a:t>
            </a:r>
            <a:endParaRPr/>
          </a:p>
        </p:txBody>
      </p:sp>
      <p:sp>
        <p:nvSpPr>
          <p:cNvPr id="100" name="Google Shape;100;p17"/>
          <p:cNvSpPr txBox="1"/>
          <p:nvPr/>
        </p:nvSpPr>
        <p:spPr>
          <a:xfrm>
            <a:off x="6827700" y="2274975"/>
            <a:ext cx="53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1" name="Google Shape;101;p17"/>
          <p:cNvSpPr/>
          <p:nvPr/>
        </p:nvSpPr>
        <p:spPr>
          <a:xfrm>
            <a:off x="1543675" y="2687225"/>
            <a:ext cx="281100" cy="40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7186225" y="2687225"/>
            <a:ext cx="281100" cy="40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2087050" y="2907475"/>
            <a:ext cx="1394100" cy="52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5263150" y="2999375"/>
            <a:ext cx="1394100" cy="529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4260625" y="3436725"/>
            <a:ext cx="281100" cy="172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4255000" y="4243700"/>
            <a:ext cx="281100" cy="172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Rakuten Expanded into UK Market  &amp; Europe </a:t>
            </a:r>
            <a:endParaRPr/>
          </a:p>
        </p:txBody>
      </p:sp>
      <p:sp>
        <p:nvSpPr>
          <p:cNvPr id="112" name="Google Shape;112;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Rakuten Expanded into UK &amp; Europe Market in 2005 with </a:t>
            </a:r>
            <a:r>
              <a:rPr b="1" i="1" lang="en" sz="1500"/>
              <a:t>Acquisition campaign strategy.</a:t>
            </a:r>
            <a:endParaRPr b="1" i="1" sz="1500"/>
          </a:p>
          <a:p>
            <a:pPr indent="-323850" lvl="0" marL="457200" rtl="0" algn="just">
              <a:spcBef>
                <a:spcPts val="0"/>
              </a:spcBef>
              <a:spcAft>
                <a:spcPts val="0"/>
              </a:spcAft>
              <a:buSzPts val="1500"/>
              <a:buChar char="-"/>
            </a:pPr>
            <a:r>
              <a:rPr lang="en" sz="1500"/>
              <a:t>Rakuten develop the whole management culture to be more inclusive and culturally diverse. Adapting the “global mindset”.</a:t>
            </a:r>
            <a:endParaRPr b="1" i="1" sz="1500">
              <a:highlight>
                <a:srgbClr val="FFFF00"/>
              </a:highlight>
            </a:endParaRPr>
          </a:p>
        </p:txBody>
      </p:sp>
      <p:graphicFrame>
        <p:nvGraphicFramePr>
          <p:cNvPr id="113" name="Google Shape;113;p18"/>
          <p:cNvGraphicFramePr/>
          <p:nvPr/>
        </p:nvGraphicFramePr>
        <p:xfrm>
          <a:off x="1181425" y="2880700"/>
          <a:ext cx="3000000" cy="3000000"/>
        </p:xfrm>
        <a:graphic>
          <a:graphicData uri="http://schemas.openxmlformats.org/drawingml/2006/table">
            <a:tbl>
              <a:tblPr>
                <a:noFill/>
                <a:tableStyleId>{952F49DF-110D-4A4F-8EBC-F24AEF9CBE5A}</a:tableStyleId>
              </a:tblPr>
              <a:tblGrid>
                <a:gridCol w="3580475"/>
                <a:gridCol w="3786575"/>
              </a:tblGrid>
              <a:tr h="290500">
                <a:tc>
                  <a:txBody>
                    <a:bodyPr/>
                    <a:lstStyle/>
                    <a:p>
                      <a:pPr indent="0" lvl="0" marL="0" rtl="0" algn="l">
                        <a:spcBef>
                          <a:spcPts val="0"/>
                        </a:spcBef>
                        <a:spcAft>
                          <a:spcPts val="0"/>
                        </a:spcAft>
                        <a:buNone/>
                      </a:pPr>
                      <a:r>
                        <a:rPr b="1" lang="en"/>
                        <a:t>UK </a:t>
                      </a:r>
                      <a:endParaRPr b="1"/>
                    </a:p>
                  </a:txBody>
                  <a:tcPr marT="91425" marB="91425" marR="91425" marL="91425"/>
                </a:tc>
                <a:tc>
                  <a:txBody>
                    <a:bodyPr/>
                    <a:lstStyle/>
                    <a:p>
                      <a:pPr indent="0" lvl="0" marL="0" rtl="0" algn="l">
                        <a:spcBef>
                          <a:spcPts val="0"/>
                        </a:spcBef>
                        <a:spcAft>
                          <a:spcPts val="0"/>
                        </a:spcAft>
                        <a:buNone/>
                      </a:pPr>
                      <a:r>
                        <a:rPr b="1" lang="en"/>
                        <a:t>Europe </a:t>
                      </a:r>
                      <a:endParaRPr b="1"/>
                    </a:p>
                  </a:txBody>
                  <a:tcPr marT="91425" marB="91425" marR="91425" marL="91425"/>
                </a:tc>
              </a:tr>
              <a:tr h="1356875">
                <a:tc>
                  <a:txBody>
                    <a:bodyPr/>
                    <a:lstStyle/>
                    <a:p>
                      <a:pPr indent="0" lvl="0" marL="0" rtl="0" algn="l">
                        <a:spcBef>
                          <a:spcPts val="0"/>
                        </a:spcBef>
                        <a:spcAft>
                          <a:spcPts val="0"/>
                        </a:spcAft>
                        <a:buNone/>
                      </a:pPr>
                      <a:r>
                        <a:rPr lang="en"/>
                        <a:t>Play.com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PriceMinister-France </a:t>
                      </a:r>
                      <a:endParaRPr/>
                    </a:p>
                    <a:p>
                      <a:pPr indent="0" lvl="0" marL="0" rtl="0" algn="l">
                        <a:spcBef>
                          <a:spcPts val="0"/>
                        </a:spcBef>
                        <a:spcAft>
                          <a:spcPts val="0"/>
                        </a:spcAft>
                        <a:buNone/>
                      </a:pPr>
                      <a:r>
                        <a:rPr lang="en"/>
                        <a:t>Tradoria-Germany &amp; Austria </a:t>
                      </a:r>
                      <a:endParaRPr/>
                    </a:p>
                    <a:p>
                      <a:pPr indent="0" lvl="0" marL="0" rtl="0" algn="l">
                        <a:spcBef>
                          <a:spcPts val="0"/>
                        </a:spcBef>
                        <a:spcAft>
                          <a:spcPts val="0"/>
                        </a:spcAft>
                        <a:buNone/>
                      </a:pPr>
                      <a:r>
                        <a:rPr lang="en"/>
                        <a:t>Cabify &amp; Glovo-Spain </a:t>
                      </a:r>
                      <a:endParaRPr/>
                    </a:p>
                    <a:p>
                      <a:pPr indent="0" lvl="0" marL="0" rtl="0" algn="l">
                        <a:spcBef>
                          <a:spcPts val="0"/>
                        </a:spcBef>
                        <a:spcAft>
                          <a:spcPts val="0"/>
                        </a:spcAft>
                        <a:buNone/>
                      </a:pPr>
                      <a:r>
                        <a:rPr lang="en"/>
                        <a:t>Dacadoo-Switzerland</a:t>
                      </a:r>
                      <a:endParaRPr/>
                    </a:p>
                    <a:p>
                      <a:pPr indent="0" lvl="0" marL="0" rtl="0" algn="l">
                        <a:spcBef>
                          <a:spcPts val="0"/>
                        </a:spcBef>
                        <a:spcAft>
                          <a:spcPts val="0"/>
                        </a:spcAft>
                        <a:buNone/>
                      </a:pPr>
                      <a:r>
                        <a:rPr lang="en"/>
                        <a:t>Simplesurance-Germany</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Difficulties in Europe</a:t>
            </a:r>
            <a:endParaRPr/>
          </a:p>
        </p:txBody>
      </p:sp>
      <p:grpSp>
        <p:nvGrpSpPr>
          <p:cNvPr id="119" name="Google Shape;119;p19"/>
          <p:cNvGrpSpPr/>
          <p:nvPr/>
        </p:nvGrpSpPr>
        <p:grpSpPr>
          <a:xfrm>
            <a:off x="897125" y="3774005"/>
            <a:ext cx="6539473" cy="805791"/>
            <a:chOff x="1593000" y="2322568"/>
            <a:chExt cx="5957975" cy="643500"/>
          </a:xfrm>
        </p:grpSpPr>
        <p:sp>
          <p:nvSpPr>
            <p:cNvPr id="120" name="Google Shape;120;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EUROPE UNIQUE MARKET</a:t>
              </a:r>
              <a:endParaRPr sz="1000">
                <a:solidFill>
                  <a:srgbClr val="FFFFFF"/>
                </a:solidFill>
                <a:latin typeface="Roboto"/>
                <a:ea typeface="Roboto"/>
                <a:cs typeface="Roboto"/>
                <a:sym typeface="Roboto"/>
              </a:endParaRPr>
            </a:p>
          </p:txBody>
        </p:sp>
        <p:sp>
          <p:nvSpPr>
            <p:cNvPr id="124" name="Google Shape;124;p1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26" name="Google Shape;126;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333333"/>
                </a:buClr>
                <a:buSzPts val="800"/>
                <a:buFont typeface="Roboto"/>
                <a:buChar char="●"/>
              </a:pPr>
              <a:r>
                <a:rPr lang="en" sz="800">
                  <a:solidFill>
                    <a:srgbClr val="333333"/>
                  </a:solidFill>
                  <a:highlight>
                    <a:schemeClr val="lt1"/>
                  </a:highlight>
                  <a:latin typeface="Roboto"/>
                  <a:ea typeface="Roboto"/>
                  <a:cs typeface="Roboto"/>
                  <a:sym typeface="Roboto"/>
                </a:rPr>
                <a:t>Customer prospects differed slightly to other </a:t>
              </a:r>
              <a:r>
                <a:rPr lang="en" sz="800">
                  <a:highlight>
                    <a:schemeClr val="lt1"/>
                  </a:highlight>
                  <a:latin typeface="Roboto"/>
                  <a:ea typeface="Roboto"/>
                  <a:cs typeface="Roboto"/>
                  <a:sym typeface="Roboto"/>
                </a:rPr>
                <a:t>European countries. (In Europe, the majority was France &amp; Germany)</a:t>
              </a:r>
              <a:endParaRPr sz="800">
                <a:highlight>
                  <a:schemeClr val="lt1"/>
                </a:highlight>
                <a:latin typeface="Roboto"/>
                <a:ea typeface="Roboto"/>
                <a:cs typeface="Roboto"/>
                <a:sym typeface="Roboto"/>
              </a:endParaRPr>
            </a:p>
            <a:p>
              <a:pPr indent="-279400" lvl="0" marL="457200" rtl="0" algn="l">
                <a:lnSpc>
                  <a:spcPct val="115000"/>
                </a:lnSpc>
                <a:spcBef>
                  <a:spcPts val="0"/>
                </a:spcBef>
                <a:spcAft>
                  <a:spcPts val="0"/>
                </a:spcAft>
                <a:buSzPts val="800"/>
                <a:buFont typeface="Roboto"/>
                <a:buChar char="●"/>
              </a:pPr>
              <a:r>
                <a:rPr lang="en" sz="800">
                  <a:highlight>
                    <a:schemeClr val="lt1"/>
                  </a:highlight>
                  <a:latin typeface="Roboto"/>
                  <a:ea typeface="Roboto"/>
                  <a:cs typeface="Roboto"/>
                  <a:sym typeface="Roboto"/>
                </a:rPr>
                <a:t>Each European country has its own domestic players, which is quite difficult to identified.</a:t>
              </a:r>
              <a:endParaRPr sz="800">
                <a:highlight>
                  <a:schemeClr val="lt1"/>
                </a:highlight>
                <a:latin typeface="Roboto"/>
                <a:ea typeface="Roboto"/>
                <a:cs typeface="Roboto"/>
                <a:sym typeface="Roboto"/>
              </a:endParaRPr>
            </a:p>
          </p:txBody>
        </p:sp>
      </p:grpSp>
      <p:grpSp>
        <p:nvGrpSpPr>
          <p:cNvPr id="127" name="Google Shape;127;p19"/>
          <p:cNvGrpSpPr/>
          <p:nvPr/>
        </p:nvGrpSpPr>
        <p:grpSpPr>
          <a:xfrm>
            <a:off x="897075" y="3007717"/>
            <a:ext cx="6539473" cy="766280"/>
            <a:chOff x="1593000" y="2322568"/>
            <a:chExt cx="5957975" cy="643500"/>
          </a:xfrm>
        </p:grpSpPr>
        <p:sp>
          <p:nvSpPr>
            <p:cNvPr id="128" name="Google Shape;128;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INTERNET ACCESS</a:t>
              </a:r>
              <a:endParaRPr sz="1000">
                <a:solidFill>
                  <a:srgbClr val="FFFFFF"/>
                </a:solidFill>
                <a:latin typeface="Roboto"/>
                <a:ea typeface="Roboto"/>
                <a:cs typeface="Roboto"/>
                <a:sym typeface="Roboto"/>
              </a:endParaRPr>
            </a:p>
          </p:txBody>
        </p:sp>
        <p:sp>
          <p:nvSpPr>
            <p:cNvPr id="132" name="Google Shape;132;p1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34" name="Google Shape;134;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0E101A"/>
                </a:buClr>
                <a:buSzPts val="800"/>
                <a:buFont typeface="Roboto"/>
                <a:buChar char="●"/>
              </a:pPr>
              <a:r>
                <a:rPr lang="en" sz="800">
                  <a:solidFill>
                    <a:srgbClr val="0E101A"/>
                  </a:solidFill>
                  <a:latin typeface="Roboto"/>
                  <a:ea typeface="Roboto"/>
                  <a:cs typeface="Roboto"/>
                  <a:sym typeface="Roboto"/>
                </a:rPr>
                <a:t>Internet access spreadability is not </a:t>
              </a:r>
              <a:r>
                <a:rPr lang="en" sz="800">
                  <a:solidFill>
                    <a:srgbClr val="0E101A"/>
                  </a:solidFill>
                  <a:latin typeface="Roboto"/>
                  <a:ea typeface="Roboto"/>
                  <a:cs typeface="Roboto"/>
                  <a:sym typeface="Roboto"/>
                </a:rPr>
                <a:t>equal</a:t>
              </a:r>
              <a:r>
                <a:rPr lang="en" sz="800">
                  <a:solidFill>
                    <a:srgbClr val="0E101A"/>
                  </a:solidFill>
                  <a:latin typeface="Roboto"/>
                  <a:ea typeface="Roboto"/>
                  <a:cs typeface="Roboto"/>
                  <a:sym typeface="Roboto"/>
                </a:rPr>
                <a:t> in Europe. The region which has high internet access are only Northern &amp; Western Europe</a:t>
              </a:r>
              <a:endParaRPr sz="800">
                <a:solidFill>
                  <a:srgbClr val="0E101A"/>
                </a:solidFill>
                <a:latin typeface="Roboto"/>
                <a:ea typeface="Roboto"/>
                <a:cs typeface="Roboto"/>
                <a:sym typeface="Roboto"/>
              </a:endParaRPr>
            </a:p>
          </p:txBody>
        </p:sp>
      </p:grpSp>
      <p:grpSp>
        <p:nvGrpSpPr>
          <p:cNvPr id="135" name="Google Shape;135;p19"/>
          <p:cNvGrpSpPr/>
          <p:nvPr/>
        </p:nvGrpSpPr>
        <p:grpSpPr>
          <a:xfrm>
            <a:off x="897105" y="2239909"/>
            <a:ext cx="6539473" cy="767696"/>
            <a:chOff x="1593000" y="2322568"/>
            <a:chExt cx="5957975" cy="643500"/>
          </a:xfrm>
        </p:grpSpPr>
        <p:sp>
          <p:nvSpPr>
            <p:cNvPr id="136" name="Google Shape;136;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LANGUAGE</a:t>
              </a:r>
              <a:endParaRPr sz="1000">
                <a:solidFill>
                  <a:srgbClr val="FFFFFF"/>
                </a:solidFill>
                <a:latin typeface="Roboto"/>
                <a:ea typeface="Roboto"/>
                <a:cs typeface="Roboto"/>
                <a:sym typeface="Roboto"/>
              </a:endParaRPr>
            </a:p>
          </p:txBody>
        </p:sp>
        <p:sp>
          <p:nvSpPr>
            <p:cNvPr id="140" name="Google Shape;140;p1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42" name="Google Shape;142;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Difficulties in UK Market </a:t>
            </a:r>
            <a:endParaRPr/>
          </a:p>
        </p:txBody>
      </p:sp>
      <p:sp>
        <p:nvSpPr>
          <p:cNvPr id="148" name="Google Shape;148;p20"/>
          <p:cNvSpPr txBox="1"/>
          <p:nvPr>
            <p:ph idx="1" type="body"/>
          </p:nvPr>
        </p:nvSpPr>
        <p:spPr>
          <a:xfrm>
            <a:off x="460950" y="19752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solidFill>
                <a:srgbClr val="3F3F42"/>
              </a:solidFill>
              <a:highlight>
                <a:schemeClr val="lt1"/>
              </a:highlight>
              <a:latin typeface="Arial"/>
              <a:ea typeface="Arial"/>
              <a:cs typeface="Arial"/>
              <a:sym typeface="Arial"/>
            </a:endParaRPr>
          </a:p>
          <a:p>
            <a:pPr indent="0" lvl="0" marL="457200" rtl="0" algn="just">
              <a:spcBef>
                <a:spcPts val="1600"/>
              </a:spcBef>
              <a:spcAft>
                <a:spcPts val="0"/>
              </a:spcAft>
              <a:buNone/>
            </a:pPr>
            <a:r>
              <a:t/>
            </a:r>
            <a:endParaRPr sz="1300">
              <a:solidFill>
                <a:srgbClr val="3F3F42"/>
              </a:solidFill>
              <a:highlight>
                <a:schemeClr val="lt1"/>
              </a:highlight>
              <a:latin typeface="Arial"/>
              <a:ea typeface="Arial"/>
              <a:cs typeface="Arial"/>
              <a:sym typeface="Arial"/>
            </a:endParaRPr>
          </a:p>
          <a:p>
            <a:pPr indent="0" lvl="0" marL="457200" rtl="0" algn="just">
              <a:spcBef>
                <a:spcPts val="1600"/>
              </a:spcBef>
              <a:spcAft>
                <a:spcPts val="1600"/>
              </a:spcAft>
              <a:buNone/>
            </a:pPr>
            <a:r>
              <a:t/>
            </a:r>
            <a:endParaRPr sz="1300">
              <a:solidFill>
                <a:srgbClr val="3F3F42"/>
              </a:solidFill>
              <a:highlight>
                <a:schemeClr val="lt1"/>
              </a:highlight>
              <a:latin typeface="Arial"/>
              <a:ea typeface="Arial"/>
              <a:cs typeface="Arial"/>
              <a:sym typeface="Arial"/>
            </a:endParaRPr>
          </a:p>
        </p:txBody>
      </p:sp>
      <p:grpSp>
        <p:nvGrpSpPr>
          <p:cNvPr id="149" name="Google Shape;149;p20"/>
          <p:cNvGrpSpPr/>
          <p:nvPr/>
        </p:nvGrpSpPr>
        <p:grpSpPr>
          <a:xfrm>
            <a:off x="730549" y="3656902"/>
            <a:ext cx="7146591" cy="738802"/>
            <a:chOff x="1593000" y="2322568"/>
            <a:chExt cx="5957975" cy="643500"/>
          </a:xfrm>
        </p:grpSpPr>
        <p:sp>
          <p:nvSpPr>
            <p:cNvPr id="150" name="Google Shape;150;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A 5 YEARS TOO LATE TO ENTER THIS MARKET </a:t>
              </a:r>
              <a:endParaRPr sz="1000">
                <a:solidFill>
                  <a:srgbClr val="FFFFFF"/>
                </a:solidFill>
                <a:latin typeface="Roboto"/>
                <a:ea typeface="Roboto"/>
                <a:cs typeface="Roboto"/>
                <a:sym typeface="Roboto"/>
              </a:endParaRPr>
            </a:p>
          </p:txBody>
        </p:sp>
        <p:sp>
          <p:nvSpPr>
            <p:cNvPr id="154" name="Google Shape;154;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56" name="Google Shape;156;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b="1" lang="en" sz="800">
                  <a:solidFill>
                    <a:srgbClr val="3F3F42"/>
                  </a:solidFill>
                  <a:highlight>
                    <a:schemeClr val="lt1"/>
                  </a:highlight>
                </a:rPr>
                <a:t>Restructuring the whole Play.com business model from an ecommerce retailer to B2B2C requires a lot of time and they can’t compete with the agility of its competitor, Amazon</a:t>
              </a:r>
              <a:endParaRPr sz="1000">
                <a:solidFill>
                  <a:srgbClr val="3F3F42"/>
                </a:solidFill>
                <a:highlight>
                  <a:schemeClr val="lt1"/>
                </a:highlight>
              </a:endParaRPr>
            </a:p>
            <a:p>
              <a:pPr indent="0" lvl="0" marL="457200" rtl="0" algn="l">
                <a:lnSpc>
                  <a:spcPct val="115000"/>
                </a:lnSpc>
                <a:spcBef>
                  <a:spcPts val="1600"/>
                </a:spcBef>
                <a:spcAft>
                  <a:spcPts val="0"/>
                </a:spcAft>
                <a:buNone/>
              </a:pPr>
              <a:r>
                <a:t/>
              </a:r>
              <a:endParaRPr sz="800">
                <a:solidFill>
                  <a:srgbClr val="0C58D3"/>
                </a:solidFill>
                <a:latin typeface="Roboto"/>
                <a:ea typeface="Roboto"/>
                <a:cs typeface="Roboto"/>
                <a:sym typeface="Roboto"/>
              </a:endParaRPr>
            </a:p>
          </p:txBody>
        </p:sp>
      </p:grpSp>
      <p:grpSp>
        <p:nvGrpSpPr>
          <p:cNvPr id="157" name="Google Shape;157;p20"/>
          <p:cNvGrpSpPr/>
          <p:nvPr/>
        </p:nvGrpSpPr>
        <p:grpSpPr>
          <a:xfrm>
            <a:off x="730549" y="2152626"/>
            <a:ext cx="7146591" cy="738802"/>
            <a:chOff x="1593000" y="2322568"/>
            <a:chExt cx="5957975" cy="643500"/>
          </a:xfrm>
        </p:grpSpPr>
        <p:sp>
          <p:nvSpPr>
            <p:cNvPr id="158" name="Google Shape;158;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CHOOSE THE WRONG PARTNER AT THE WRONG TIME</a:t>
              </a:r>
              <a:endParaRPr sz="1000">
                <a:solidFill>
                  <a:srgbClr val="FFFFFF"/>
                </a:solidFill>
                <a:latin typeface="Roboto"/>
                <a:ea typeface="Roboto"/>
                <a:cs typeface="Roboto"/>
                <a:sym typeface="Roboto"/>
              </a:endParaRPr>
            </a:p>
          </p:txBody>
        </p:sp>
        <p:sp>
          <p:nvSpPr>
            <p:cNvPr id="162" name="Google Shape;162;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64" name="Google Shape;164;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41300" lvl="0" marL="457200" rtl="0" algn="just">
                <a:lnSpc>
                  <a:spcPct val="115000"/>
                </a:lnSpc>
                <a:spcBef>
                  <a:spcPts val="0"/>
                </a:spcBef>
                <a:spcAft>
                  <a:spcPts val="0"/>
                </a:spcAft>
                <a:buClr>
                  <a:srgbClr val="0C58D3"/>
                </a:buClr>
                <a:buSzPts val="200"/>
                <a:buChar char="●"/>
              </a:pPr>
              <a:r>
                <a:t/>
              </a:r>
              <a:endParaRPr b="1" sz="700">
                <a:solidFill>
                  <a:srgbClr val="3F3F42"/>
                </a:solidFill>
                <a:highlight>
                  <a:schemeClr val="lt1"/>
                </a:highlight>
              </a:endParaRPr>
            </a:p>
            <a:p>
              <a:pPr indent="-241300" lvl="0" marL="457200" rtl="0" algn="just">
                <a:lnSpc>
                  <a:spcPct val="115000"/>
                </a:lnSpc>
                <a:spcBef>
                  <a:spcPts val="0"/>
                </a:spcBef>
                <a:spcAft>
                  <a:spcPts val="0"/>
                </a:spcAft>
                <a:buClr>
                  <a:srgbClr val="0C58D3"/>
                </a:buClr>
                <a:buSzPts val="200"/>
                <a:buChar char="●"/>
              </a:pPr>
              <a:r>
                <a:rPr b="1" lang="en" sz="700">
                  <a:solidFill>
                    <a:srgbClr val="3F3F42"/>
                  </a:solidFill>
                  <a:highlight>
                    <a:schemeClr val="lt1"/>
                  </a:highlight>
                </a:rPr>
                <a:t>Play.com is already crashing down and rebranding itself to Rakuten. They have 14 million users. But are they active? The company is only sold dvd which the sales plummeted in 2011. Play.com itself not in a prime condition as customers may already switch to another streaming platform </a:t>
              </a:r>
              <a:endParaRPr b="1" sz="200">
                <a:solidFill>
                  <a:srgbClr val="0C58D3"/>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Rakuten Main Competitors: Amazon</a:t>
            </a:r>
            <a:endParaRPr/>
          </a:p>
          <a:p>
            <a:pPr indent="-431800" lvl="0" marL="457200" rtl="0" algn="l">
              <a:spcBef>
                <a:spcPts val="0"/>
              </a:spcBef>
              <a:spcAft>
                <a:spcPts val="0"/>
              </a:spcAft>
              <a:buSzPts val="3200"/>
              <a:buChar char="-"/>
            </a:pPr>
            <a:r>
              <a:rPr lang="en"/>
              <a:t>Amazon History Timeline</a:t>
            </a:r>
            <a:endParaRPr/>
          </a:p>
        </p:txBody>
      </p:sp>
      <p:sp>
        <p:nvSpPr>
          <p:cNvPr id="170" name="Google Shape;170;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a:p>
        </p:txBody>
      </p:sp>
      <p:grpSp>
        <p:nvGrpSpPr>
          <p:cNvPr id="171" name="Google Shape;171;p21"/>
          <p:cNvGrpSpPr/>
          <p:nvPr/>
        </p:nvGrpSpPr>
        <p:grpSpPr>
          <a:xfrm>
            <a:off x="564633" y="1681350"/>
            <a:ext cx="2796617" cy="1906650"/>
            <a:chOff x="3154233" y="1681350"/>
            <a:chExt cx="2796617" cy="1906650"/>
          </a:xfrm>
        </p:grpSpPr>
        <p:sp>
          <p:nvSpPr>
            <p:cNvPr id="172" name="Google Shape;172;p21"/>
            <p:cNvSpPr/>
            <p:nvPr/>
          </p:nvSpPr>
          <p:spPr>
            <a:xfrm>
              <a:off x="3485717" y="3079475"/>
              <a:ext cx="12948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1998</a:t>
              </a:r>
              <a:endParaRPr b="1" sz="1200">
                <a:latin typeface="Roboto"/>
                <a:ea typeface="Roboto"/>
                <a:cs typeface="Roboto"/>
                <a:sym typeface="Roboto"/>
              </a:endParaRPr>
            </a:p>
          </p:txBody>
        </p:sp>
        <p:sp>
          <p:nvSpPr>
            <p:cNvPr id="174" name="Google Shape;174;p21"/>
            <p:cNvSpPr txBox="1"/>
            <p:nvPr/>
          </p:nvSpPr>
          <p:spPr>
            <a:xfrm>
              <a:off x="3386751" y="1681350"/>
              <a:ext cx="2564100" cy="94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700">
                  <a:latin typeface="Roboto"/>
                  <a:ea typeface="Roboto"/>
                  <a:cs typeface="Roboto"/>
                  <a:sym typeface="Roboto"/>
                </a:rPr>
                <a:t>Launch of Amazon.co.uk</a:t>
              </a:r>
              <a:endParaRPr b="1" sz="700">
                <a:latin typeface="Roboto"/>
                <a:ea typeface="Roboto"/>
                <a:cs typeface="Roboto"/>
                <a:sym typeface="Roboto"/>
              </a:endParaRPr>
            </a:p>
            <a:p>
              <a:pPr indent="0" lvl="0" marL="0" rtl="0" algn="l">
                <a:lnSpc>
                  <a:spcPct val="115000"/>
                </a:lnSpc>
                <a:spcBef>
                  <a:spcPts val="0"/>
                </a:spcBef>
                <a:spcAft>
                  <a:spcPts val="0"/>
                </a:spcAft>
                <a:buNone/>
              </a:pPr>
              <a:r>
                <a:rPr b="1" lang="en" sz="700">
                  <a:latin typeface="Roboto"/>
                  <a:ea typeface="Roboto"/>
                  <a:cs typeface="Roboto"/>
                  <a:sym typeface="Roboto"/>
                </a:rPr>
                <a:t> </a:t>
              </a:r>
              <a:endParaRPr b="1" sz="700">
                <a:latin typeface="Roboto"/>
                <a:ea typeface="Roboto"/>
                <a:cs typeface="Roboto"/>
                <a:sym typeface="Roboto"/>
              </a:endParaRPr>
            </a:p>
            <a:p>
              <a:pPr indent="0" lvl="0" marL="0" rtl="0" algn="l">
                <a:lnSpc>
                  <a:spcPct val="115000"/>
                </a:lnSpc>
                <a:spcBef>
                  <a:spcPts val="0"/>
                </a:spcBef>
                <a:spcAft>
                  <a:spcPts val="0"/>
                </a:spcAft>
                <a:buNone/>
              </a:pPr>
              <a:r>
                <a:rPr b="1" lang="en" sz="700">
                  <a:latin typeface="Roboto"/>
                  <a:ea typeface="Roboto"/>
                  <a:cs typeface="Roboto"/>
                  <a:sym typeface="Roboto"/>
                </a:rPr>
                <a:t>Begins selling books</a:t>
              </a:r>
              <a:endParaRPr b="1" sz="700">
                <a:latin typeface="Roboto"/>
                <a:ea typeface="Roboto"/>
                <a:cs typeface="Roboto"/>
                <a:sym typeface="Roboto"/>
              </a:endParaRPr>
            </a:p>
            <a:p>
              <a:pPr indent="0" lvl="0" marL="0" rtl="0" algn="l">
                <a:lnSpc>
                  <a:spcPct val="115000"/>
                </a:lnSpc>
                <a:spcBef>
                  <a:spcPts val="0"/>
                </a:spcBef>
                <a:spcAft>
                  <a:spcPts val="0"/>
                </a:spcAft>
                <a:buNone/>
              </a:pPr>
              <a:r>
                <a:rPr b="1" lang="en" sz="700">
                  <a:latin typeface="Roboto"/>
                  <a:ea typeface="Roboto"/>
                  <a:cs typeface="Roboto"/>
                  <a:sym typeface="Roboto"/>
                </a:rPr>
                <a:t> </a:t>
              </a:r>
              <a:endParaRPr b="1" sz="700">
                <a:latin typeface="Roboto"/>
                <a:ea typeface="Roboto"/>
                <a:cs typeface="Roboto"/>
                <a:sym typeface="Roboto"/>
              </a:endParaRPr>
            </a:p>
            <a:p>
              <a:pPr indent="0" lvl="0" marL="0" rtl="0" algn="l">
                <a:lnSpc>
                  <a:spcPct val="115000"/>
                </a:lnSpc>
                <a:spcBef>
                  <a:spcPts val="0"/>
                </a:spcBef>
                <a:spcAft>
                  <a:spcPts val="0"/>
                </a:spcAft>
                <a:buNone/>
              </a:pPr>
              <a:r>
                <a:rPr b="1" lang="en" sz="700">
                  <a:latin typeface="Roboto"/>
                  <a:ea typeface="Roboto"/>
                  <a:cs typeface="Roboto"/>
                  <a:sym typeface="Roboto"/>
                </a:rPr>
                <a:t>Opens Fulfilment Centre in Marston Gate, United Kingdom</a:t>
              </a:r>
              <a:endParaRPr b="1" sz="900">
                <a:latin typeface="Roboto"/>
                <a:ea typeface="Roboto"/>
                <a:cs typeface="Roboto"/>
                <a:sym typeface="Roboto"/>
              </a:endParaRPr>
            </a:p>
            <a:p>
              <a:pPr indent="0" lvl="0" marL="0" rtl="0" algn="l">
                <a:lnSpc>
                  <a:spcPct val="115000"/>
                </a:lnSpc>
                <a:spcBef>
                  <a:spcPts val="0"/>
                </a:spcBef>
                <a:spcAft>
                  <a:spcPts val="0"/>
                </a:spcAft>
                <a:buNone/>
              </a:pPr>
              <a:r>
                <a:rPr b="1" lang="en" sz="700">
                  <a:latin typeface="Roboto"/>
                  <a:ea typeface="Roboto"/>
                  <a:cs typeface="Roboto"/>
                  <a:sym typeface="Roboto"/>
                </a:rPr>
                <a:t> </a:t>
              </a:r>
              <a:endParaRPr b="1" sz="700">
                <a:latin typeface="Roboto"/>
                <a:ea typeface="Roboto"/>
                <a:cs typeface="Roboto"/>
                <a:sym typeface="Roboto"/>
              </a:endParaRPr>
            </a:p>
            <a:p>
              <a:pPr indent="0" lvl="0" marL="0" rtl="0" algn="l">
                <a:lnSpc>
                  <a:spcPct val="115000"/>
                </a:lnSpc>
                <a:spcBef>
                  <a:spcPts val="0"/>
                </a:spcBef>
                <a:spcAft>
                  <a:spcPts val="0"/>
                </a:spcAft>
                <a:buNone/>
              </a:pPr>
              <a:r>
                <a:rPr b="1" lang="en" sz="700">
                  <a:latin typeface="Roboto"/>
                  <a:ea typeface="Roboto"/>
                  <a:cs typeface="Roboto"/>
                  <a:sym typeface="Roboto"/>
                </a:rPr>
                <a:t>Launches Amazon Associates Program</a:t>
              </a:r>
              <a:endParaRPr b="1" sz="700">
                <a:latin typeface="Roboto"/>
                <a:ea typeface="Roboto"/>
                <a:cs typeface="Roboto"/>
                <a:sym typeface="Roboto"/>
              </a:endParaRPr>
            </a:p>
            <a:p>
              <a:pPr indent="0" lvl="0" marL="0" rtl="0" algn="l">
                <a:spcBef>
                  <a:spcPts val="0"/>
                </a:spcBef>
                <a:spcAft>
                  <a:spcPts val="1600"/>
                </a:spcAft>
                <a:buNone/>
              </a:pPr>
              <a:r>
                <a:t/>
              </a:r>
              <a:endParaRPr b="1" sz="900">
                <a:latin typeface="Roboto"/>
                <a:ea typeface="Roboto"/>
                <a:cs typeface="Roboto"/>
                <a:sym typeface="Roboto"/>
              </a:endParaRPr>
            </a:p>
          </p:txBody>
        </p:sp>
        <p:grpSp>
          <p:nvGrpSpPr>
            <p:cNvPr id="175" name="Google Shape;175;p21"/>
            <p:cNvGrpSpPr/>
            <p:nvPr/>
          </p:nvGrpSpPr>
          <p:grpSpPr>
            <a:xfrm>
              <a:off x="3435870" y="2800065"/>
              <a:ext cx="92400" cy="411825"/>
              <a:chOff x="845575" y="2563700"/>
              <a:chExt cx="92400" cy="411825"/>
            </a:xfrm>
          </p:grpSpPr>
          <p:sp>
            <p:nvSpPr>
              <p:cNvPr id="176" name="Google Shape;176;p2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178" name="Google Shape;178;p21"/>
          <p:cNvGrpSpPr/>
          <p:nvPr/>
        </p:nvGrpSpPr>
        <p:grpSpPr>
          <a:xfrm>
            <a:off x="1828203" y="2702600"/>
            <a:ext cx="1928198" cy="1744202"/>
            <a:chOff x="1828203" y="2702600"/>
            <a:chExt cx="1928198" cy="1744202"/>
          </a:xfrm>
        </p:grpSpPr>
        <p:sp>
          <p:nvSpPr>
            <p:cNvPr id="179" name="Google Shape;179;p21"/>
            <p:cNvSpPr/>
            <p:nvPr/>
          </p:nvSpPr>
          <p:spPr>
            <a:xfrm>
              <a:off x="2191011" y="3079475"/>
              <a:ext cx="12948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nvSpPr>
          <p:spPr>
            <a:xfrm>
              <a:off x="1828203" y="2702600"/>
              <a:ext cx="1294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1999 - 2001</a:t>
              </a:r>
              <a:endParaRPr b="1" sz="1200">
                <a:latin typeface="Roboto"/>
                <a:ea typeface="Roboto"/>
                <a:cs typeface="Roboto"/>
                <a:sym typeface="Roboto"/>
              </a:endParaRPr>
            </a:p>
          </p:txBody>
        </p:sp>
        <p:sp>
          <p:nvSpPr>
            <p:cNvPr id="181" name="Google Shape;181;p21"/>
            <p:cNvSpPr txBox="1"/>
            <p:nvPr/>
          </p:nvSpPr>
          <p:spPr>
            <a:xfrm>
              <a:off x="2073401" y="3503002"/>
              <a:ext cx="1683000" cy="94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latin typeface="Roboto"/>
                  <a:ea typeface="Roboto"/>
                  <a:cs typeface="Roboto"/>
                  <a:sym typeface="Roboto"/>
                </a:rPr>
                <a:t>Opens Music Store</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Opens DVD/Video Store</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Opens Software &amp; Video Games Store</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5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Opens Electronics &amp; Photo Store</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Opens Toys &amp; Games Store</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nvGrpSpPr>
            <p:cNvPr id="182" name="Google Shape;182;p21"/>
            <p:cNvGrpSpPr/>
            <p:nvPr/>
          </p:nvGrpSpPr>
          <p:grpSpPr>
            <a:xfrm rot="10800000">
              <a:off x="2149293" y="3079467"/>
              <a:ext cx="92400" cy="411825"/>
              <a:chOff x="2072481" y="2563700"/>
              <a:chExt cx="92400" cy="411825"/>
            </a:xfrm>
          </p:grpSpPr>
          <p:cxnSp>
            <p:nvCxnSpPr>
              <p:cNvPr id="183" name="Google Shape;183;p21"/>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4" name="Google Shape;184;p21"/>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5" name="Google Shape;185;p21"/>
          <p:cNvGrpSpPr/>
          <p:nvPr/>
        </p:nvGrpSpPr>
        <p:grpSpPr>
          <a:xfrm>
            <a:off x="3154233" y="2343200"/>
            <a:ext cx="1626283" cy="1244800"/>
            <a:chOff x="3154233" y="2343200"/>
            <a:chExt cx="1626283" cy="1244800"/>
          </a:xfrm>
        </p:grpSpPr>
        <p:sp>
          <p:nvSpPr>
            <p:cNvPr id="186" name="Google Shape;186;p21"/>
            <p:cNvSpPr/>
            <p:nvPr/>
          </p:nvSpPr>
          <p:spPr>
            <a:xfrm>
              <a:off x="3485717" y="3079475"/>
              <a:ext cx="12948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2002</a:t>
              </a:r>
              <a:endParaRPr b="1" sz="1200">
                <a:latin typeface="Roboto"/>
                <a:ea typeface="Roboto"/>
                <a:cs typeface="Roboto"/>
                <a:sym typeface="Roboto"/>
              </a:endParaRPr>
            </a:p>
          </p:txBody>
        </p:sp>
        <p:sp>
          <p:nvSpPr>
            <p:cNvPr id="188" name="Google Shape;188;p21"/>
            <p:cNvSpPr txBox="1"/>
            <p:nvPr/>
          </p:nvSpPr>
          <p:spPr>
            <a:xfrm>
              <a:off x="3192578" y="2343200"/>
              <a:ext cx="11184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800">
                  <a:latin typeface="Roboto"/>
                  <a:ea typeface="Roboto"/>
                  <a:cs typeface="Roboto"/>
                  <a:sym typeface="Roboto"/>
                </a:rPr>
                <a:t>Amazon launches marketplace</a:t>
              </a:r>
              <a:endParaRPr b="1" sz="800">
                <a:latin typeface="Roboto"/>
                <a:ea typeface="Roboto"/>
                <a:cs typeface="Roboto"/>
                <a:sym typeface="Roboto"/>
              </a:endParaRPr>
            </a:p>
          </p:txBody>
        </p:sp>
        <p:grpSp>
          <p:nvGrpSpPr>
            <p:cNvPr id="189" name="Google Shape;189;p21"/>
            <p:cNvGrpSpPr/>
            <p:nvPr/>
          </p:nvGrpSpPr>
          <p:grpSpPr>
            <a:xfrm>
              <a:off x="3435870" y="2800065"/>
              <a:ext cx="92400" cy="411825"/>
              <a:chOff x="845575" y="2563700"/>
              <a:chExt cx="92400" cy="411825"/>
            </a:xfrm>
          </p:grpSpPr>
          <p:sp>
            <p:nvSpPr>
              <p:cNvPr id="190" name="Google Shape;190;p2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192" name="Google Shape;192;p21"/>
          <p:cNvGrpSpPr/>
          <p:nvPr/>
        </p:nvGrpSpPr>
        <p:grpSpPr>
          <a:xfrm>
            <a:off x="4413170" y="2702600"/>
            <a:ext cx="1935028" cy="1744202"/>
            <a:chOff x="4413170" y="2702600"/>
            <a:chExt cx="1935028" cy="1744202"/>
          </a:xfrm>
        </p:grpSpPr>
        <p:sp>
          <p:nvSpPr>
            <p:cNvPr id="193" name="Google Shape;193;p21"/>
            <p:cNvSpPr/>
            <p:nvPr/>
          </p:nvSpPr>
          <p:spPr>
            <a:xfrm>
              <a:off x="4780421" y="3079475"/>
              <a:ext cx="12948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1"/>
            <p:cNvGrpSpPr/>
            <p:nvPr/>
          </p:nvGrpSpPr>
          <p:grpSpPr>
            <a:xfrm rot="10800000">
              <a:off x="4737413" y="3079467"/>
              <a:ext cx="92400" cy="411825"/>
              <a:chOff x="2070100" y="2563700"/>
              <a:chExt cx="92400" cy="411825"/>
            </a:xfrm>
          </p:grpSpPr>
          <p:cxnSp>
            <p:nvCxnSpPr>
              <p:cNvPr id="195" name="Google Shape;195;p2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96" name="Google Shape;196;p2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1"/>
            <p:cNvSpPr txBox="1"/>
            <p:nvPr/>
          </p:nvSpPr>
          <p:spPr>
            <a:xfrm>
              <a:off x="4413170" y="2702600"/>
              <a:ext cx="1084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2003 - 2009</a:t>
              </a:r>
              <a:endParaRPr b="1" sz="1200">
                <a:latin typeface="Roboto"/>
                <a:ea typeface="Roboto"/>
                <a:cs typeface="Roboto"/>
                <a:sym typeface="Roboto"/>
              </a:endParaRPr>
            </a:p>
          </p:txBody>
        </p:sp>
        <p:sp>
          <p:nvSpPr>
            <p:cNvPr id="198" name="Google Shape;198;p21"/>
            <p:cNvSpPr txBox="1"/>
            <p:nvPr/>
          </p:nvSpPr>
          <p:spPr>
            <a:xfrm>
              <a:off x="4665197" y="3503002"/>
              <a:ext cx="1683000" cy="94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latin typeface="Roboto"/>
                  <a:ea typeface="Roboto"/>
                  <a:cs typeface="Roboto"/>
                  <a:sym typeface="Roboto"/>
                </a:rPr>
                <a:t>Launches Free Shipping in the UK for orders over £39</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Launches Amazon Web Services</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 </a:t>
              </a:r>
              <a:endParaRPr b="1" sz="800">
                <a:latin typeface="Roboto"/>
                <a:ea typeface="Roboto"/>
                <a:cs typeface="Roboto"/>
                <a:sym typeface="Roboto"/>
              </a:endParaRPr>
            </a:p>
            <a:p>
              <a:pPr indent="0" lvl="0" marL="0" rtl="0" algn="l">
                <a:spcBef>
                  <a:spcPts val="0"/>
                </a:spcBef>
                <a:spcAft>
                  <a:spcPts val="0"/>
                </a:spcAft>
                <a:buNone/>
              </a:pPr>
              <a:r>
                <a:rPr b="1" lang="en" sz="800">
                  <a:latin typeface="Roboto"/>
                  <a:ea typeface="Roboto"/>
                  <a:cs typeface="Roboto"/>
                  <a:sym typeface="Roboto"/>
                </a:rPr>
                <a:t>Amazon launches shopping app for Apple users</a:t>
              </a:r>
              <a:endParaRPr b="1" sz="800">
                <a:latin typeface="Roboto"/>
                <a:ea typeface="Roboto"/>
                <a:cs typeface="Roboto"/>
                <a:sym typeface="Roboto"/>
              </a:endParaRPr>
            </a:p>
            <a:p>
              <a:pPr indent="0" lvl="0" marL="0" rtl="0" algn="l">
                <a:spcBef>
                  <a:spcPts val="1600"/>
                </a:spcBef>
                <a:spcAft>
                  <a:spcPts val="0"/>
                </a:spcAft>
                <a:buNone/>
              </a:pPr>
              <a:r>
                <a:rPr b="1" lang="en" sz="800">
                  <a:latin typeface="Roboto"/>
                  <a:ea typeface="Roboto"/>
                  <a:cs typeface="Roboto"/>
                  <a:sym typeface="Roboto"/>
                </a:rPr>
                <a:t>Kindle with International Wireless available to UK customers</a:t>
              </a:r>
              <a:endParaRPr b="1" sz="800">
                <a:latin typeface="Roboto"/>
                <a:ea typeface="Roboto"/>
                <a:cs typeface="Roboto"/>
                <a:sym typeface="Roboto"/>
              </a:endParaRPr>
            </a:p>
            <a:p>
              <a:pPr indent="0" lvl="0" marL="0" rtl="0" algn="l">
                <a:spcBef>
                  <a:spcPts val="1600"/>
                </a:spcBef>
                <a:spcAft>
                  <a:spcPts val="1600"/>
                </a:spcAft>
                <a:buNone/>
              </a:pPr>
              <a:r>
                <a:t/>
              </a:r>
              <a:endParaRPr b="1" sz="800">
                <a:latin typeface="Roboto"/>
                <a:ea typeface="Roboto"/>
                <a:cs typeface="Roboto"/>
                <a:sym typeface="Roboto"/>
              </a:endParaRPr>
            </a:p>
          </p:txBody>
        </p:sp>
      </p:grpSp>
      <p:grpSp>
        <p:nvGrpSpPr>
          <p:cNvPr id="199" name="Google Shape;199;p21"/>
          <p:cNvGrpSpPr/>
          <p:nvPr/>
        </p:nvGrpSpPr>
        <p:grpSpPr>
          <a:xfrm>
            <a:off x="5386774" y="1758800"/>
            <a:ext cx="2142300" cy="1829200"/>
            <a:chOff x="5386774" y="1758800"/>
            <a:chExt cx="2142300" cy="1829200"/>
          </a:xfrm>
        </p:grpSpPr>
        <p:sp>
          <p:nvSpPr>
            <p:cNvPr id="200" name="Google Shape;200;p21"/>
            <p:cNvSpPr/>
            <p:nvPr/>
          </p:nvSpPr>
          <p:spPr>
            <a:xfrm>
              <a:off x="6075125" y="3079475"/>
              <a:ext cx="12948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1"/>
            <p:cNvGrpSpPr/>
            <p:nvPr/>
          </p:nvGrpSpPr>
          <p:grpSpPr>
            <a:xfrm>
              <a:off x="6031394" y="2800065"/>
              <a:ext cx="92400" cy="411825"/>
              <a:chOff x="845575" y="2563700"/>
              <a:chExt cx="92400" cy="411825"/>
            </a:xfrm>
          </p:grpSpPr>
          <p:cxnSp>
            <p:nvCxnSpPr>
              <p:cNvPr id="202" name="Google Shape;202;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03" name="Google Shape;203;p2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1"/>
            <p:cNvSpPr txBox="1"/>
            <p:nvPr/>
          </p:nvSpPr>
          <p:spPr>
            <a:xfrm>
              <a:off x="5707747" y="3216600"/>
              <a:ext cx="11106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2010 - 2015</a:t>
              </a:r>
              <a:endParaRPr b="1" sz="1200">
                <a:latin typeface="Roboto"/>
                <a:ea typeface="Roboto"/>
                <a:cs typeface="Roboto"/>
                <a:sym typeface="Roboto"/>
              </a:endParaRPr>
            </a:p>
          </p:txBody>
        </p:sp>
        <p:sp>
          <p:nvSpPr>
            <p:cNvPr id="205" name="Google Shape;205;p21"/>
            <p:cNvSpPr txBox="1"/>
            <p:nvPr/>
          </p:nvSpPr>
          <p:spPr>
            <a:xfrm>
              <a:off x="5386774" y="1758800"/>
              <a:ext cx="21423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Launches Amazon Prime Video</a:t>
              </a:r>
              <a:endParaRPr b="1" sz="800">
                <a:latin typeface="Roboto"/>
                <a:ea typeface="Roboto"/>
                <a:cs typeface="Roboto"/>
                <a:sym typeface="Roboto"/>
              </a:endParaRPr>
            </a:p>
            <a:p>
              <a:pPr indent="0" lvl="0" marL="0" rtl="0" algn="l">
                <a:spcBef>
                  <a:spcPts val="1600"/>
                </a:spcBef>
                <a:spcAft>
                  <a:spcPts val="0"/>
                </a:spcAft>
                <a:buNone/>
              </a:pPr>
              <a:r>
                <a:rPr b="1" lang="en" sz="800">
                  <a:latin typeface="Roboto"/>
                  <a:ea typeface="Roboto"/>
                  <a:cs typeface="Roboto"/>
                  <a:sym typeface="Roboto"/>
                </a:rPr>
                <a:t>M&amp;S Outlet launches on Amazon Webstore</a:t>
              </a:r>
              <a:endParaRPr b="1" sz="800">
                <a:latin typeface="Roboto"/>
                <a:ea typeface="Roboto"/>
                <a:cs typeface="Roboto"/>
                <a:sym typeface="Roboto"/>
              </a:endParaRPr>
            </a:p>
            <a:p>
              <a:pPr indent="0" lvl="0" marL="0" rtl="0" algn="l">
                <a:spcBef>
                  <a:spcPts val="1600"/>
                </a:spcBef>
                <a:spcAft>
                  <a:spcPts val="0"/>
                </a:spcAft>
                <a:buNone/>
              </a:pPr>
              <a:r>
                <a:rPr b="1" lang="en" sz="800">
                  <a:latin typeface="Roboto"/>
                  <a:ea typeface="Roboto"/>
                  <a:cs typeface="Roboto"/>
                  <a:sym typeface="Roboto"/>
                </a:rPr>
                <a:t>Sales of Kindle books overtake sales of print books on Amazon.co.uk</a:t>
              </a:r>
              <a:endParaRPr b="1" sz="800">
                <a:latin typeface="Roboto"/>
                <a:ea typeface="Roboto"/>
                <a:cs typeface="Roboto"/>
                <a:sym typeface="Roboto"/>
              </a:endParaRPr>
            </a:p>
            <a:p>
              <a:pPr indent="0" lvl="0" marL="0" rtl="0" algn="l">
                <a:spcBef>
                  <a:spcPts val="1600"/>
                </a:spcBef>
                <a:spcAft>
                  <a:spcPts val="1600"/>
                </a:spcAft>
                <a:buNone/>
              </a:pPr>
              <a:r>
                <a:t/>
              </a:r>
              <a:endParaRPr b="1" sz="800">
                <a:latin typeface="Roboto"/>
                <a:ea typeface="Roboto"/>
                <a:cs typeface="Roboto"/>
                <a:sym typeface="Roboto"/>
              </a:endParaRPr>
            </a:p>
          </p:txBody>
        </p:sp>
      </p:grpSp>
      <p:grpSp>
        <p:nvGrpSpPr>
          <p:cNvPr id="206" name="Google Shape;206;p21"/>
          <p:cNvGrpSpPr/>
          <p:nvPr/>
        </p:nvGrpSpPr>
        <p:grpSpPr>
          <a:xfrm>
            <a:off x="7004002" y="2702600"/>
            <a:ext cx="2142435" cy="1744202"/>
            <a:chOff x="7004002" y="2702600"/>
            <a:chExt cx="2142435" cy="1744202"/>
          </a:xfrm>
        </p:grpSpPr>
        <p:sp>
          <p:nvSpPr>
            <p:cNvPr id="207" name="Google Shape;207;p21"/>
            <p:cNvSpPr/>
            <p:nvPr/>
          </p:nvSpPr>
          <p:spPr>
            <a:xfrm>
              <a:off x="7369837" y="3079475"/>
              <a:ext cx="17766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21"/>
            <p:cNvGrpSpPr/>
            <p:nvPr/>
          </p:nvGrpSpPr>
          <p:grpSpPr>
            <a:xfrm rot="10800000">
              <a:off x="7328221" y="3079467"/>
              <a:ext cx="92400" cy="411825"/>
              <a:chOff x="2070100" y="2563700"/>
              <a:chExt cx="92400" cy="411825"/>
            </a:xfrm>
          </p:grpSpPr>
          <p:cxnSp>
            <p:nvCxnSpPr>
              <p:cNvPr id="209" name="Google Shape;209;p2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10" name="Google Shape;210;p2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1"/>
            <p:cNvSpPr txBox="1"/>
            <p:nvPr/>
          </p:nvSpPr>
          <p:spPr>
            <a:xfrm>
              <a:off x="7004002" y="2702600"/>
              <a:ext cx="1079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2016 - 2018</a:t>
              </a:r>
              <a:endParaRPr b="1" sz="1200">
                <a:latin typeface="Roboto"/>
                <a:ea typeface="Roboto"/>
                <a:cs typeface="Roboto"/>
                <a:sym typeface="Roboto"/>
              </a:endParaRPr>
            </a:p>
          </p:txBody>
        </p:sp>
        <p:sp>
          <p:nvSpPr>
            <p:cNvPr id="212" name="Google Shape;212;p21"/>
            <p:cNvSpPr txBox="1"/>
            <p:nvPr/>
          </p:nvSpPr>
          <p:spPr>
            <a:xfrm>
              <a:off x="7256967" y="3503002"/>
              <a:ext cx="1683000" cy="94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latin typeface="Roboto"/>
                  <a:ea typeface="Roboto"/>
                  <a:cs typeface="Roboto"/>
                  <a:sym typeface="Roboto"/>
                </a:rPr>
                <a:t>Third Annual Prime Day is Biggest Global Shopping Event in Amazon History</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Launches the Amazon Prime Video App on Apple TV in Over 100 Countries</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Launches Transparent Ad Marketplace in Europe</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sp>
        <p:nvSpPr>
          <p:cNvPr id="213" name="Google Shape;213;p21"/>
          <p:cNvSpPr/>
          <p:nvPr/>
        </p:nvSpPr>
        <p:spPr>
          <a:xfrm>
            <a:off x="6228100" y="2771525"/>
            <a:ext cx="880800" cy="224700"/>
          </a:xfrm>
          <a:prstGeom prst="wedgeRectCallout">
            <a:avLst>
              <a:gd fmla="val -20833" name="adj1"/>
              <a:gd fmla="val 625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Rakuten enters UK market</a:t>
            </a:r>
            <a:endParaRPr sz="1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