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7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4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53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1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8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6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A6FF4-1101-425A-B5CE-97017B8B8EF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9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277" y="2707576"/>
            <a:ext cx="4833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개념 </a:t>
            </a:r>
            <a:r>
              <a:rPr lang="en-US" altLang="ko-KR" dirty="0" smtClean="0"/>
              <a:t>(RPC, REST, </a:t>
            </a:r>
            <a:r>
              <a:rPr lang="en-US" altLang="ko-KR" dirty="0" err="1" smtClean="0"/>
              <a:t>gRPC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 </a:t>
            </a:r>
            <a:r>
              <a:rPr lang="en-US" altLang="ko-KR" dirty="0" err="1" smtClean="0"/>
              <a:t>gRPC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 </a:t>
            </a:r>
            <a:r>
              <a:rPr lang="en-US" altLang="ko-KR" dirty="0" err="1" smtClean="0"/>
              <a:t>gRPC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 WCF vs </a:t>
            </a:r>
            <a:r>
              <a:rPr lang="en-US" altLang="ko-KR" dirty="0" err="1" smtClean="0"/>
              <a:t>gRPC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 startAt="5"/>
            </a:pPr>
            <a:r>
              <a:rPr lang="en-US" altLang="ko-KR" dirty="0" smtClean="0"/>
              <a:t>RESTful </a:t>
            </a:r>
            <a:r>
              <a:rPr lang="en-US" altLang="ko-KR" dirty="0" err="1" smtClean="0"/>
              <a:t>gRPC</a:t>
            </a:r>
            <a:endParaRPr lang="en-US" altLang="ko-KR" dirty="0" smtClean="0"/>
          </a:p>
          <a:p>
            <a:pPr marL="342900" indent="-342900">
              <a:buAutoNum type="arabicPeriod" startAt="5"/>
            </a:pPr>
            <a:endParaRPr lang="en-US" altLang="ko-KR" dirty="0"/>
          </a:p>
          <a:p>
            <a:r>
              <a:rPr lang="ko-KR" altLang="en-US" dirty="0" smtClean="0"/>
              <a:t>참고</a:t>
            </a:r>
            <a:r>
              <a:rPr lang="en-US" altLang="ko-KR" dirty="0"/>
              <a:t>. </a:t>
            </a:r>
            <a:r>
              <a:rPr lang="en-US" altLang="ko-KR" dirty="0" err="1"/>
              <a:t>gRPCSample</a:t>
            </a:r>
            <a:r>
              <a:rPr lang="en-US" altLang="ko-KR" dirty="0"/>
              <a:t> program </a:t>
            </a:r>
            <a:r>
              <a:rPr lang="ko-KR" altLang="en-US" dirty="0"/>
              <a:t>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658" y="1134093"/>
            <a:ext cx="394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gRPC</a:t>
            </a:r>
            <a:r>
              <a:rPr lang="ko-KR" altLang="en-US" sz="2400" dirty="0" smtClean="0"/>
              <a:t>의 개념 및 </a:t>
            </a:r>
            <a:r>
              <a:rPr lang="ko-KR" altLang="en-US" sz="2400" dirty="0" err="1" smtClean="0"/>
              <a:t>사용성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925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85170" y="1794952"/>
            <a:ext cx="1980001" cy="216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  <p:sp>
        <p:nvSpPr>
          <p:cNvPr id="5" name="TextBox 4"/>
          <p:cNvSpPr txBox="1"/>
          <p:nvPr/>
        </p:nvSpPr>
        <p:spPr>
          <a:xfrm>
            <a:off x="2581127" y="1352024"/>
            <a:ext cx="77938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Client</a:t>
            </a:r>
            <a:endParaRPr lang="ko-KR" altLang="en-US" sz="1801" dirty="0"/>
          </a:p>
        </p:txBody>
      </p:sp>
      <p:sp>
        <p:nvSpPr>
          <p:cNvPr id="6" name="직사각형 5"/>
          <p:cNvSpPr/>
          <p:nvPr/>
        </p:nvSpPr>
        <p:spPr>
          <a:xfrm>
            <a:off x="2170941" y="1946372"/>
            <a:ext cx="1620001" cy="346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68961" y="2445136"/>
            <a:ext cx="1620001" cy="346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ViewModel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68961" y="2943897"/>
            <a:ext cx="1620001" cy="346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Model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9462" y="1787042"/>
            <a:ext cx="1980001" cy="21751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  <p:sp>
        <p:nvSpPr>
          <p:cNvPr id="11" name="TextBox 10"/>
          <p:cNvSpPr txBox="1"/>
          <p:nvPr/>
        </p:nvSpPr>
        <p:spPr>
          <a:xfrm>
            <a:off x="5101816" y="1341015"/>
            <a:ext cx="89596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Server</a:t>
            </a:r>
            <a:endParaRPr lang="ko-KR" altLang="en-US" sz="1801" dirty="0"/>
          </a:p>
        </p:txBody>
      </p:sp>
      <p:sp>
        <p:nvSpPr>
          <p:cNvPr id="12" name="직사각형 11"/>
          <p:cNvSpPr/>
          <p:nvPr/>
        </p:nvSpPr>
        <p:spPr>
          <a:xfrm>
            <a:off x="4746904" y="1939438"/>
            <a:ext cx="1620001" cy="346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gRPC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Service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44925" y="2438205"/>
            <a:ext cx="1620001" cy="346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serverEngine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44924" y="2936968"/>
            <a:ext cx="1620001" cy="346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AccountService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68961" y="3442660"/>
            <a:ext cx="1620001" cy="393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gRPC</a:t>
            </a:r>
            <a:r>
              <a:rPr lang="en-US" altLang="ko-KR" sz="1400" dirty="0" smtClean="0">
                <a:solidFill>
                  <a:schemeClr val="bg1"/>
                </a:solidFill>
              </a:rPr>
              <a:t> Service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ServiceProvider.cs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4924" y="3435728"/>
            <a:ext cx="1620001" cy="346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DatabaseProvider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꺾인 연결선 19"/>
          <p:cNvCxnSpPr>
            <a:stCxn id="16" idx="3"/>
            <a:endCxn id="12" idx="1"/>
          </p:cNvCxnSpPr>
          <p:nvPr/>
        </p:nvCxnSpPr>
        <p:spPr>
          <a:xfrm flipV="1">
            <a:off x="3788962" y="2112620"/>
            <a:ext cx="957942" cy="15265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72931" y="2690706"/>
            <a:ext cx="5990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gRPC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73016" y="3045537"/>
            <a:ext cx="50198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DB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7300804" y="3436491"/>
            <a:ext cx="858285" cy="345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MSSQL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/>
          <p:cNvCxnSpPr>
            <a:stCxn id="17" idx="3"/>
            <a:endCxn id="24" idx="1"/>
          </p:cNvCxnSpPr>
          <p:nvPr/>
        </p:nvCxnSpPr>
        <p:spPr>
          <a:xfrm>
            <a:off x="6364925" y="3608910"/>
            <a:ext cx="935879" cy="3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985170" y="4566841"/>
            <a:ext cx="4574293" cy="7920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  <p:sp>
        <p:nvSpPr>
          <p:cNvPr id="28" name="TextBox 27"/>
          <p:cNvSpPr txBox="1"/>
          <p:nvPr/>
        </p:nvSpPr>
        <p:spPr>
          <a:xfrm>
            <a:off x="3694699" y="4148377"/>
            <a:ext cx="11464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1" dirty="0" smtClean="0"/>
              <a:t>Common</a:t>
            </a:r>
            <a:endParaRPr lang="ko-KR" altLang="en-US" sz="1801" dirty="0"/>
          </a:p>
        </p:txBody>
      </p:sp>
      <p:sp>
        <p:nvSpPr>
          <p:cNvPr id="29" name="직사각형 28"/>
          <p:cNvSpPr/>
          <p:nvPr/>
        </p:nvSpPr>
        <p:spPr>
          <a:xfrm>
            <a:off x="2388651" y="4762316"/>
            <a:ext cx="1620001" cy="3907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IDL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ServiceDefinition.proto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14341" y="4762316"/>
            <a:ext cx="1620001" cy="3907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Stub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ServiceDefinitionGrpc.cs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/>
          <p:cNvCxnSpPr>
            <a:stCxn id="29" idx="3"/>
            <a:endCxn id="30" idx="1"/>
          </p:cNvCxnSpPr>
          <p:nvPr/>
        </p:nvCxnSpPr>
        <p:spPr>
          <a:xfrm>
            <a:off x="4008652" y="4957667"/>
            <a:ext cx="505689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82082" y="4747431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Compile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.   </a:t>
            </a:r>
            <a:r>
              <a:rPr lang="en-US" altLang="ko-KR" dirty="0" err="1" smtClean="0"/>
              <a:t>gRPCSample</a:t>
            </a:r>
            <a:r>
              <a:rPr lang="en-US" altLang="ko-KR" dirty="0" smtClean="0"/>
              <a:t> 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9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834" y="1086592"/>
            <a:ext cx="1008808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gRPC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란</a:t>
            </a:r>
            <a:r>
              <a:rPr lang="en-US" altLang="ko-KR" sz="1600" dirty="0" smtClean="0"/>
              <a:t>? 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400" dirty="0" smtClean="0"/>
              <a:t>-&gt; google</a:t>
            </a:r>
            <a:r>
              <a:rPr lang="ko-KR" altLang="en-US" sz="1400" dirty="0" smtClean="0"/>
              <a:t>에서 만든 </a:t>
            </a:r>
            <a:r>
              <a:rPr lang="en-US" altLang="ko-KR" sz="1400" dirty="0" smtClean="0"/>
              <a:t>RPC </a:t>
            </a:r>
            <a:r>
              <a:rPr lang="ko-KR" altLang="en-US" sz="1400" dirty="0" smtClean="0"/>
              <a:t>통신 플랫폼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2000" dirty="0" smtClean="0"/>
              <a:t>RPC</a:t>
            </a:r>
            <a:r>
              <a:rPr lang="en-US" altLang="ko-KR" sz="1600" dirty="0" smtClean="0"/>
              <a:t> (Remote Procedure Call)  : </a:t>
            </a:r>
            <a:r>
              <a:rPr lang="ko-KR" altLang="en-US" sz="1600" dirty="0" smtClean="0"/>
              <a:t>원격 프로시저 호출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다른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주소에 있는 함수를 내 것처럼 호출하게 해주는 기술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1)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네트워크로 연결된 서버 상의 프로시저를 원격으로 호출할 수 있는 기능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-&gt; Client </a:t>
            </a:r>
            <a:r>
              <a:rPr lang="ko-KR" altLang="en-US" sz="1400" dirty="0" smtClean="0"/>
              <a:t>입장에서 통신이나 호출 방식에 신경 쓰지 않고 원격지의 자원을 내 것처럼 사용할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2) IDL </a:t>
            </a:r>
            <a:r>
              <a:rPr lang="ko-KR" altLang="en-US" sz="1400" dirty="0" smtClean="0"/>
              <a:t>기반으로 언어에 독립적인 인터페이스를 제공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IDL 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Interface Definition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Language -&gt; </a:t>
            </a:r>
            <a:r>
              <a:rPr lang="ko-KR" altLang="en-US" sz="1400" dirty="0" smtClean="0"/>
              <a:t>인터페이스 정의 언어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호출 규약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</a:t>
            </a:r>
            <a:r>
              <a:rPr lang="ko-KR" altLang="en-US" sz="1400" dirty="0" smtClean="0"/>
              <a:t>다양한 언어환경에서 확장 가능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지원언어 </a:t>
            </a:r>
            <a:r>
              <a:rPr lang="en-US" altLang="ko-KR" sz="1400" dirty="0" smtClean="0"/>
              <a:t>: C++, JAVA, Python, Ruby, Node.js, C#, Go, PHP, Object-C …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3) </a:t>
            </a:r>
            <a:r>
              <a:rPr lang="ko-KR" altLang="en-US" sz="1400" dirty="0" err="1" smtClean="0">
                <a:solidFill>
                  <a:srgbClr val="FFC000"/>
                </a:solidFill>
              </a:rPr>
              <a:t>스텁</a:t>
            </a:r>
            <a:r>
              <a:rPr lang="en-US" altLang="ko-KR" sz="1400" dirty="0" smtClean="0">
                <a:solidFill>
                  <a:srgbClr val="FFC000"/>
                </a:solidFill>
              </a:rPr>
              <a:t>(Stub) </a:t>
            </a:r>
            <a:r>
              <a:rPr lang="en-US" altLang="ko-KR" sz="1400" dirty="0" smtClean="0"/>
              <a:t>: RPC</a:t>
            </a:r>
            <a:r>
              <a:rPr lang="ko-KR" altLang="en-US" sz="1400" dirty="0" smtClean="0"/>
              <a:t>의 핵심 개념</a:t>
            </a:r>
            <a:r>
              <a:rPr lang="en-US" altLang="ko-KR" sz="1400" dirty="0" smtClean="0"/>
              <a:t>!!!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및 결과값의 변환을 담당한다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</a:t>
            </a:r>
            <a:r>
              <a:rPr lang="ko-KR" altLang="en-US" sz="1400" dirty="0" smtClean="0"/>
              <a:t>서버와 클라이언트는 서로 다른 주소 공간을 사용하므로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함수 호출에 사용된 매개 변수를 변환해줘야 한다</a:t>
            </a:r>
            <a:r>
              <a:rPr lang="en-US" altLang="ko-KR" sz="1400" dirty="0" smtClean="0"/>
              <a:t>.        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3556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833" y="1086592"/>
            <a:ext cx="9785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4) RPC </a:t>
            </a:r>
            <a:r>
              <a:rPr lang="ko-KR" altLang="en-US" sz="1400" dirty="0" smtClean="0"/>
              <a:t>통신 과정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90" y="1591292"/>
            <a:ext cx="3907015" cy="4102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2222" y="1808808"/>
            <a:ext cx="655716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통신 과정</a:t>
            </a:r>
            <a:endParaRPr lang="en-US" altLang="ko-KR" sz="1400" dirty="0" smtClean="0"/>
          </a:p>
          <a:p>
            <a:r>
              <a:rPr lang="en-US" altLang="ko-KR" sz="1400" dirty="0" smtClean="0"/>
              <a:t> 1) Client </a:t>
            </a:r>
            <a:r>
              <a:rPr lang="ko-KR" altLang="en-US" sz="1400" dirty="0" smtClean="0"/>
              <a:t>에서 함수 호출</a:t>
            </a:r>
            <a:endParaRPr lang="en-US" altLang="ko-KR" sz="1400" dirty="0" smtClean="0"/>
          </a:p>
          <a:p>
            <a:r>
              <a:rPr lang="en-US" altLang="ko-KR" sz="1400" dirty="0" smtClean="0"/>
              <a:t> 2) Client Stub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변환하고</a:t>
            </a:r>
            <a:endParaRPr lang="en-US" altLang="ko-KR" sz="1400" dirty="0" smtClean="0"/>
          </a:p>
          <a:p>
            <a:r>
              <a:rPr lang="en-US" altLang="ko-KR" sz="1400" dirty="0" smtClean="0"/>
              <a:t> 3) RPC runtime</a:t>
            </a:r>
            <a:r>
              <a:rPr lang="ko-KR" altLang="en-US" sz="1400" dirty="0" smtClean="0"/>
              <a:t>을 통해 함수 호출</a:t>
            </a:r>
            <a:endParaRPr lang="en-US" altLang="ko-KR" sz="1400" dirty="0" smtClean="0"/>
          </a:p>
          <a:p>
            <a:r>
              <a:rPr lang="en-US" altLang="ko-KR" sz="1400" dirty="0" smtClean="0"/>
              <a:t> 4) Server </a:t>
            </a:r>
            <a:r>
              <a:rPr lang="ko-KR" altLang="en-US" sz="1400" dirty="0" smtClean="0"/>
              <a:t>에서 수신하고 함수 처리 후 결과값 반환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>
                <a:solidFill>
                  <a:srgbClr val="FFC000"/>
                </a:solidFill>
              </a:rPr>
              <a:t> -&gt; Client </a:t>
            </a:r>
            <a:r>
              <a:rPr lang="ko-KR" altLang="en-US" sz="1400" dirty="0" smtClean="0">
                <a:solidFill>
                  <a:srgbClr val="FFC000"/>
                </a:solidFill>
              </a:rPr>
              <a:t>는 </a:t>
            </a:r>
            <a:r>
              <a:rPr lang="en-US" altLang="ko-KR" sz="1400" dirty="0" smtClean="0">
                <a:solidFill>
                  <a:srgbClr val="FFC000"/>
                </a:solidFill>
              </a:rPr>
              <a:t>Server </a:t>
            </a:r>
            <a:r>
              <a:rPr lang="ko-KR" altLang="en-US" sz="1400" dirty="0" smtClean="0">
                <a:solidFill>
                  <a:srgbClr val="FFC000"/>
                </a:solidFill>
              </a:rPr>
              <a:t>에</a:t>
            </a:r>
            <a:r>
              <a:rPr lang="en-US" altLang="ko-KR" sz="1400" dirty="0" smtClean="0">
                <a:solidFill>
                  <a:srgbClr val="FFC000"/>
                </a:solidFill>
              </a:rPr>
              <a:t> </a:t>
            </a:r>
            <a:r>
              <a:rPr lang="ko-KR" altLang="en-US" sz="1400" dirty="0" smtClean="0">
                <a:solidFill>
                  <a:srgbClr val="FFC000"/>
                </a:solidFill>
              </a:rPr>
              <a:t>있는 함수를 </a:t>
            </a:r>
            <a:r>
              <a:rPr lang="en-US" altLang="ko-KR" sz="1400" dirty="0" smtClean="0">
                <a:solidFill>
                  <a:srgbClr val="FFC000"/>
                </a:solidFill>
              </a:rPr>
              <a:t>Local</a:t>
            </a:r>
            <a:r>
              <a:rPr lang="ko-KR" altLang="en-US" sz="1400" dirty="0" smtClean="0">
                <a:solidFill>
                  <a:srgbClr val="FFC000"/>
                </a:solidFill>
              </a:rPr>
              <a:t>에 있는 것처럼 사용할 수 있다</a:t>
            </a:r>
            <a:r>
              <a:rPr lang="en-US" altLang="ko-KR" sz="1400" dirty="0" smtClean="0">
                <a:solidFill>
                  <a:srgbClr val="FFC000"/>
                </a:solidFill>
              </a:rPr>
              <a:t>.</a:t>
            </a:r>
          </a:p>
          <a:p>
            <a:endParaRPr lang="en-US" altLang="ko-KR" sz="1400" dirty="0" smtClean="0">
              <a:solidFill>
                <a:srgbClr val="FFC000"/>
              </a:solidFill>
            </a:endParaRPr>
          </a:p>
          <a:p>
            <a:r>
              <a:rPr lang="en-US" altLang="ko-KR" sz="1400" dirty="0" smtClean="0"/>
              <a:t>Stub </a:t>
            </a:r>
            <a:r>
              <a:rPr lang="ko-KR" altLang="en-US" sz="1400" dirty="0" smtClean="0"/>
              <a:t>이 하는 일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1) </a:t>
            </a:r>
            <a:r>
              <a:rPr lang="ko-KR" altLang="en-US" sz="1400" dirty="0" smtClean="0"/>
              <a:t>함수 호출 시</a:t>
            </a:r>
            <a:r>
              <a:rPr lang="en-US" altLang="ko-KR" sz="1400" dirty="0" smtClean="0"/>
              <a:t> Client Stub </a:t>
            </a:r>
            <a:r>
              <a:rPr lang="ko-KR" altLang="en-US" sz="1400" dirty="0" smtClean="0"/>
              <a:t>이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변환하고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2) Server Stub </a:t>
            </a:r>
            <a:r>
              <a:rPr lang="ko-KR" altLang="en-US" sz="1400" dirty="0" smtClean="0"/>
              <a:t>이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역변환하여</a:t>
            </a:r>
            <a:r>
              <a:rPr lang="ko-KR" altLang="en-US" sz="1400" dirty="0" smtClean="0"/>
              <a:t> 함수를 실행하고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3) </a:t>
            </a:r>
            <a:r>
              <a:rPr lang="ko-KR" altLang="en-US" sz="1400" dirty="0" smtClean="0"/>
              <a:t>함수 실행 후 결과값을 </a:t>
            </a:r>
            <a:r>
              <a:rPr lang="en-US" altLang="ko-KR" sz="1400" dirty="0" smtClean="0"/>
              <a:t>Server Stub</a:t>
            </a:r>
            <a:r>
              <a:rPr lang="ko-KR" altLang="en-US" sz="1400" dirty="0" smtClean="0"/>
              <a:t>이 변환하여 </a:t>
            </a:r>
            <a:r>
              <a:rPr lang="ko-KR" altLang="en-US" sz="1400" dirty="0" err="1" smtClean="0"/>
              <a:t>리턴하고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4) Client Stub </a:t>
            </a:r>
            <a:r>
              <a:rPr lang="ko-KR" altLang="en-US" sz="1400" dirty="0" smtClean="0"/>
              <a:t>이 </a:t>
            </a:r>
            <a:r>
              <a:rPr lang="ko-KR" altLang="en-US" sz="1400" dirty="0" err="1" smtClean="0"/>
              <a:t>반환값을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역변환하여</a:t>
            </a:r>
            <a:r>
              <a:rPr lang="ko-KR" altLang="en-US" sz="1400" dirty="0" smtClean="0"/>
              <a:t> 데이터를 사용한다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 smtClean="0"/>
              <a:t>RPC </a:t>
            </a:r>
            <a:r>
              <a:rPr lang="ko-KR" altLang="en-US" sz="1400" dirty="0" smtClean="0"/>
              <a:t>특징</a:t>
            </a:r>
            <a:endParaRPr lang="en-US" altLang="ko-KR" sz="1400" dirty="0" smtClean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1) IDL</a:t>
            </a:r>
            <a:r>
              <a:rPr lang="ko-KR" altLang="en-US" sz="1400" dirty="0" smtClean="0"/>
              <a:t>을 사용하여 호출 규약을 정의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C000"/>
                </a:solidFill>
              </a:rPr>
              <a:t>     </a:t>
            </a:r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함수명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반환값을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IDL</a:t>
            </a:r>
            <a:r>
              <a:rPr lang="ko-KR" altLang="en-US" sz="1400" dirty="0" smtClean="0"/>
              <a:t> 파일에 정의하고 </a:t>
            </a:r>
            <a:r>
              <a:rPr lang="ko-KR" altLang="en-US" sz="1400" dirty="0" err="1" smtClean="0"/>
              <a:t>컴파일하면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stub code</a:t>
            </a:r>
            <a:r>
              <a:rPr lang="ko-KR" altLang="en-US" sz="1400" dirty="0" smtClean="0"/>
              <a:t>가 자동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2) Stub code</a:t>
            </a:r>
            <a:r>
              <a:rPr lang="ko-KR" altLang="en-US" sz="1400" dirty="0" smtClean="0"/>
              <a:t>에 명시된 함수는 형식만 있고 상세 기능은 </a:t>
            </a:r>
            <a:r>
              <a:rPr lang="en-US" altLang="ko-KR" sz="1400" dirty="0" smtClean="0"/>
              <a:t>Server</a:t>
            </a:r>
            <a:r>
              <a:rPr lang="ko-KR" altLang="en-US" sz="1400" dirty="0" smtClean="0"/>
              <a:t>에서 구현한다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endParaRPr lang="en-US" altLang="ko-KR" sz="1400" dirty="0">
              <a:solidFill>
                <a:srgbClr val="FFC000"/>
              </a:solidFill>
            </a:endParaRPr>
          </a:p>
          <a:p>
            <a:endParaRPr lang="en-US" altLang="ko-KR" sz="1400" dirty="0" smtClean="0">
              <a:solidFill>
                <a:srgbClr val="FFC000"/>
              </a:solidFill>
            </a:endParaRP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4081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834" y="1086592"/>
            <a:ext cx="10088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RPC </a:t>
            </a:r>
            <a:r>
              <a:rPr lang="ko-KR" altLang="en-US" sz="1400" dirty="0" smtClean="0"/>
              <a:t>의 실패 이유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구현이 어렵고 지원기능에 한계가 있어서 </a:t>
            </a:r>
            <a:r>
              <a:rPr lang="en-US" altLang="ko-KR" sz="1400" dirty="0" smtClean="0"/>
              <a:t>REST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한테 밀렸다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dirty="0" smtClean="0"/>
              <a:t>REST</a:t>
            </a:r>
            <a:r>
              <a:rPr lang="en-US" altLang="ko-KR" sz="1400" dirty="0" smtClean="0"/>
              <a:t> ( Representational State Transfer 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-&gt; HTTP Uri </a:t>
            </a:r>
            <a:r>
              <a:rPr lang="ko-KR" altLang="en-US" sz="1400" dirty="0" smtClean="0"/>
              <a:t>를 통해 자원을 명시하고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HTTP Method (POST, GET, PUT, DELETE)</a:t>
            </a:r>
            <a:r>
              <a:rPr lang="ko-KR" altLang="en-US" sz="1400" dirty="0" smtClean="0"/>
              <a:t>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통해 자원에 대한 </a:t>
            </a:r>
            <a:r>
              <a:rPr lang="en-US" altLang="ko-KR" sz="1400" dirty="0" smtClean="0"/>
              <a:t>CRUD Operation</a:t>
            </a:r>
            <a:r>
              <a:rPr lang="ko-KR" altLang="en-US" sz="1400" dirty="0" smtClean="0"/>
              <a:t>을 적용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-&gt; JSON, XML</a:t>
            </a:r>
            <a:r>
              <a:rPr lang="ko-KR" altLang="en-US" sz="1400" dirty="0" smtClean="0"/>
              <a:t> 데이터 포맷을 사용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-&gt; </a:t>
            </a:r>
            <a:r>
              <a:rPr lang="ko-KR" altLang="en-US" sz="1400" dirty="0" smtClean="0"/>
              <a:t>장점 </a:t>
            </a:r>
            <a:r>
              <a:rPr lang="en-US" altLang="ko-KR" sz="1400" dirty="0"/>
              <a:t>:</a:t>
            </a:r>
            <a:r>
              <a:rPr lang="en-US" altLang="ko-KR" sz="1400" dirty="0" smtClean="0"/>
              <a:t> HTTP </a:t>
            </a:r>
            <a:r>
              <a:rPr lang="ko-KR" altLang="en-US" sz="1400" dirty="0" smtClean="0"/>
              <a:t>프로토콜에 따르는 모든 플랫폼에서 사용이 가능하다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-&gt; </a:t>
            </a:r>
            <a:r>
              <a:rPr lang="ko-KR" altLang="en-US" sz="1400" dirty="0" smtClean="0"/>
              <a:t>다양한 클라이언트에서 사용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브라우저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모바일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-&gt; </a:t>
            </a:r>
            <a:r>
              <a:rPr lang="ko-KR" altLang="en-US" sz="1400" dirty="0" smtClean="0"/>
              <a:t>단점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표준이 존재하지 않는다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-&gt; </a:t>
            </a:r>
            <a:r>
              <a:rPr lang="ko-KR" altLang="en-US" sz="1400" dirty="0" smtClean="0"/>
              <a:t>서비스를 사용하기 위해서는 정해진 규약에 관련된 문서가 필요하다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-&gt; </a:t>
            </a:r>
            <a:r>
              <a:rPr lang="ko-KR" altLang="en-US" sz="1400" dirty="0" smtClean="0"/>
              <a:t>유지보수에서 고려할 사항들이 많다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-&gt; </a:t>
            </a:r>
            <a:r>
              <a:rPr lang="ko-KR" altLang="en-US" sz="1400" dirty="0" smtClean="0"/>
              <a:t>추가적인 개념 설명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-&gt; REST API : REST </a:t>
            </a:r>
            <a:r>
              <a:rPr lang="ko-KR" altLang="en-US" sz="1400" dirty="0" smtClean="0"/>
              <a:t>기반으로 서비스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를 구현한 것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-&gt; RESTful : REST API</a:t>
            </a:r>
            <a:r>
              <a:rPr lang="ko-KR" altLang="en-US" sz="1400" dirty="0" smtClean="0"/>
              <a:t>를 제공하는 웹 서비스를 </a:t>
            </a:r>
            <a:r>
              <a:rPr lang="en-US" altLang="ko-KR" sz="1400" dirty="0" smtClean="0"/>
              <a:t>RESTful </a:t>
            </a:r>
            <a:r>
              <a:rPr lang="ko-KR" altLang="en-US" sz="1400" dirty="0" smtClean="0"/>
              <a:t>하다고 할 수 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96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834" y="1086592"/>
            <a:ext cx="100880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gRPC</a:t>
            </a:r>
            <a:r>
              <a:rPr lang="en-US" altLang="ko-KR" sz="2000" dirty="0" smtClean="0"/>
              <a:t>  </a:t>
            </a:r>
            <a:r>
              <a:rPr lang="en-US" altLang="ko-KR" sz="1400" dirty="0" smtClean="0"/>
              <a:t>( google Remote Procedure Call 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-&gt; google </a:t>
            </a:r>
            <a:r>
              <a:rPr lang="ko-KR" altLang="en-US" sz="1400" dirty="0" smtClean="0"/>
              <a:t>사에서 개발한 </a:t>
            </a:r>
            <a:r>
              <a:rPr lang="ko-KR" altLang="en-US" sz="1400" dirty="0" err="1" smtClean="0"/>
              <a:t>오픈소스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RPC </a:t>
            </a:r>
            <a:r>
              <a:rPr lang="ko-KR" altLang="en-US" sz="1400" dirty="0" smtClean="0"/>
              <a:t>프레임워크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1) </a:t>
            </a:r>
            <a:r>
              <a:rPr lang="en-US" altLang="ko-KR" sz="1400" dirty="0" err="1" smtClean="0">
                <a:solidFill>
                  <a:srgbClr val="FFC000"/>
                </a:solidFill>
              </a:rPr>
              <a:t>ProtoBuf</a:t>
            </a:r>
            <a:r>
              <a:rPr lang="en-US" altLang="ko-KR" sz="1400" dirty="0" smtClean="0">
                <a:solidFill>
                  <a:srgbClr val="FFC000"/>
                </a:solidFill>
              </a:rPr>
              <a:t>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프로토콜 버퍼 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google </a:t>
            </a:r>
            <a:r>
              <a:rPr lang="ko-KR" altLang="en-US" sz="1400" dirty="0" smtClean="0"/>
              <a:t>사에서 개발한 데이터를 직렬화 기법 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   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바이트 단위로 변환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text </a:t>
            </a:r>
            <a:r>
              <a:rPr lang="ko-KR" altLang="en-US" sz="1400" dirty="0" smtClean="0"/>
              <a:t>기반인 </a:t>
            </a:r>
            <a:r>
              <a:rPr lang="en-US" altLang="ko-KR" sz="1400" dirty="0" err="1" smtClean="0"/>
              <a:t>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보다 적은 </a:t>
            </a:r>
            <a:r>
              <a:rPr lang="en-US" altLang="ko-KR" sz="1400" dirty="0" smtClean="0"/>
              <a:t>byte</a:t>
            </a:r>
            <a:r>
              <a:rPr lang="ko-KR" altLang="en-US" sz="1400" dirty="0" smtClean="0"/>
              <a:t>로 정보를 저장할 수 있다</a:t>
            </a:r>
            <a:r>
              <a:rPr lang="en-US" altLang="ko-KR" sz="1400" dirty="0" smtClean="0"/>
              <a:t>.  Ex)  </a:t>
            </a:r>
            <a:r>
              <a:rPr lang="en-US" altLang="ko-KR" sz="1400" dirty="0" err="1" smtClean="0"/>
              <a:t>Json</a:t>
            </a:r>
            <a:r>
              <a:rPr lang="en-US" altLang="ko-KR" sz="1400" dirty="0" smtClean="0"/>
              <a:t> : 82byte -&gt; Protocol Buffer : 33byte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2) Proto File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</a:t>
            </a:r>
            <a:r>
              <a:rPr lang="ko-KR" altLang="en-US" sz="1400" dirty="0" smtClean="0"/>
              <a:t>프로토콜 버퍼에 사용되는 데이터 타입을 정의한 파일이다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Proto File</a:t>
            </a:r>
            <a:r>
              <a:rPr lang="ko-KR" altLang="en-US" sz="1400" dirty="0" smtClean="0"/>
              <a:t>을 통해 </a:t>
            </a:r>
            <a:r>
              <a:rPr lang="en-US" altLang="ko-KR" sz="1400" dirty="0" smtClean="0"/>
              <a:t>Stub</a:t>
            </a:r>
            <a:r>
              <a:rPr lang="ko-KR" altLang="en-US" sz="1400" dirty="0" smtClean="0"/>
              <a:t>을 만들어 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     -&gt; </a:t>
            </a:r>
            <a:r>
              <a:rPr lang="ko-KR" altLang="en-US" sz="1400" dirty="0" smtClean="0"/>
              <a:t>구성요소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1) Message : </a:t>
            </a:r>
            <a:r>
              <a:rPr lang="ko-KR" altLang="en-US" sz="1400" dirty="0" smtClean="0"/>
              <a:t>주고 받는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들을 </a:t>
            </a:r>
            <a:r>
              <a:rPr lang="en-US" altLang="ko-KR" sz="1400" dirty="0" smtClean="0"/>
              <a:t>Message</a:t>
            </a:r>
            <a:r>
              <a:rPr lang="ko-KR" altLang="en-US" sz="1400" dirty="0" smtClean="0"/>
              <a:t>로 정의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2) Field : Message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안에서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의 형식을 정의 </a:t>
            </a:r>
            <a:endParaRPr lang="en-US" altLang="ko-KR" sz="1400" dirty="0"/>
          </a:p>
          <a:p>
            <a:r>
              <a:rPr lang="en-US" altLang="ko-KR" sz="1400" dirty="0" smtClean="0"/>
              <a:t>              ex)  message </a:t>
            </a:r>
            <a:r>
              <a:rPr lang="en-US" altLang="ko-KR" sz="1400" dirty="0" err="1" smtClean="0"/>
              <a:t>PatientInfo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{</a:t>
            </a:r>
          </a:p>
          <a:p>
            <a:r>
              <a:rPr lang="en-US" altLang="ko-KR" sz="1400" dirty="0" smtClean="0"/>
              <a:t>	          string </a:t>
            </a:r>
            <a:r>
              <a:rPr lang="en-US" altLang="ko-KR" sz="1400" dirty="0" err="1" smtClean="0"/>
              <a:t>PatientID</a:t>
            </a:r>
            <a:r>
              <a:rPr lang="en-US" altLang="ko-KR" sz="1400" dirty="0" smtClean="0"/>
              <a:t> = 1;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string </a:t>
            </a:r>
            <a:r>
              <a:rPr lang="en-US" altLang="ko-KR" sz="1400" dirty="0" err="1" smtClean="0"/>
              <a:t>PatientName</a:t>
            </a:r>
            <a:r>
              <a:rPr lang="en-US" altLang="ko-KR" sz="1400" dirty="0" smtClean="0"/>
              <a:t> = 2;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}</a:t>
            </a:r>
          </a:p>
          <a:p>
            <a:endParaRPr lang="en-US" altLang="ko-KR" sz="1400" dirty="0"/>
          </a:p>
          <a:p>
            <a:pPr lvl="1"/>
            <a:r>
              <a:rPr lang="en-US" altLang="ko-KR" sz="1400" dirty="0" smtClean="0"/>
              <a:t>       3) Service </a:t>
            </a:r>
          </a:p>
          <a:p>
            <a:pPr lvl="1"/>
            <a:r>
              <a:rPr lang="en-US" altLang="ko-KR" sz="1400" dirty="0"/>
              <a:t> </a:t>
            </a:r>
            <a:r>
              <a:rPr lang="en-US" altLang="ko-KR" sz="1400" dirty="0" smtClean="0"/>
              <a:t>          -&gt; RPC</a:t>
            </a:r>
            <a:r>
              <a:rPr lang="ko-KR" altLang="en-US" sz="1400" dirty="0" smtClean="0"/>
              <a:t>를 통해 서버가 클라이언트에 제공할 함수의 형태를 정의</a:t>
            </a:r>
            <a:r>
              <a:rPr lang="en-US" altLang="ko-KR" sz="1400" dirty="0" smtClean="0"/>
              <a:t>     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39357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 </a:t>
            </a:r>
            <a:r>
              <a:rPr lang="en-US" altLang="ko-KR" dirty="0" err="1" smtClean="0"/>
              <a:t>gRPC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4396" y="1092529"/>
            <a:ext cx="10088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빠르다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protocol buffer </a:t>
            </a:r>
            <a:r>
              <a:rPr lang="ko-KR" altLang="en-US" sz="1400" dirty="0" smtClean="0"/>
              <a:t>라는 데이터 직렬화 방식을 사용하여 빠르다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-&gt; </a:t>
            </a:r>
            <a:r>
              <a:rPr lang="ko-KR" altLang="en-US" sz="1400" dirty="0" smtClean="0"/>
              <a:t>압축을 사용하여 빠르고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간단하고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데이터의 크기도 작다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-&gt; JSON </a:t>
            </a:r>
            <a:r>
              <a:rPr lang="ko-KR" altLang="en-US" sz="1400" dirty="0" smtClean="0"/>
              <a:t>직렬화에 비해 최대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배 빠르다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확장성이</a:t>
            </a:r>
            <a:r>
              <a:rPr lang="ko-KR" altLang="en-US" sz="1400" dirty="0" smtClean="0"/>
              <a:t> 좋다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-&gt; IDL</a:t>
            </a:r>
            <a:r>
              <a:rPr lang="ko-KR" altLang="en-US" sz="1400" dirty="0" smtClean="0"/>
              <a:t> 기반으로 다양한 언어를 가진 환경에서도 쉽게 확장이 가능하다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 smtClean="0"/>
              <a:t>3. Connection </a:t>
            </a:r>
            <a:r>
              <a:rPr lang="ko-KR" altLang="en-US" sz="1400" dirty="0" smtClean="0"/>
              <a:t>비용이 감소된다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-&gt; HTTP/2 </a:t>
            </a:r>
            <a:r>
              <a:rPr lang="ko-KR" altLang="en-US" sz="1400" dirty="0" smtClean="0"/>
              <a:t>지원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</a:t>
            </a:r>
            <a:r>
              <a:rPr lang="ko-KR" altLang="en-US" sz="1400" dirty="0" smtClean="0"/>
              <a:t>동일한 연결로 병렬적인 요청을 처리할 수 있고 연결을 유지할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보안에 좋다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-&gt; HTTP/2 </a:t>
            </a:r>
            <a:r>
              <a:rPr lang="ko-KR" altLang="en-US" sz="1400" dirty="0" smtClean="0"/>
              <a:t>를 사용하는 경우 안전하다</a:t>
            </a:r>
            <a:r>
              <a:rPr lang="en-US" altLang="ko-KR" sz="1400" dirty="0" smtClean="0"/>
              <a:t>. -&gt; https:// </a:t>
            </a:r>
            <a:r>
              <a:rPr lang="ko-KR" altLang="en-US" sz="1400" dirty="0" smtClean="0"/>
              <a:t>인증서 지원</a:t>
            </a:r>
            <a:endParaRPr lang="en-US" altLang="ko-KR" sz="1400" dirty="0" smtClean="0"/>
          </a:p>
          <a:p>
            <a:r>
              <a:rPr lang="en-US" altLang="ko-KR" sz="1400" dirty="0" smtClean="0"/>
              <a:t>      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422" y="3609868"/>
            <a:ext cx="4531686" cy="26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gRPC</a:t>
            </a:r>
            <a:r>
              <a:rPr lang="ko-KR" altLang="en-US" dirty="0" smtClean="0"/>
              <a:t>의 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834" y="1086592"/>
            <a:ext cx="100880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Microservice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사용하기 좋다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Microservice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란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 smtClean="0"/>
              <a:t>    -&gt; </a:t>
            </a:r>
            <a:r>
              <a:rPr lang="ko-KR" altLang="en-US" sz="1400" dirty="0" smtClean="0"/>
              <a:t>하나의 서버가 모든 기능을 가지고 </a:t>
            </a:r>
            <a:r>
              <a:rPr lang="ko-KR" altLang="en-US" sz="1400" dirty="0" err="1" smtClean="0"/>
              <a:t>있는게</a:t>
            </a:r>
            <a:r>
              <a:rPr lang="ko-KR" altLang="en-US" sz="1400" dirty="0" smtClean="0"/>
              <a:t> 아니라 독립적인 기능을 가진 여러 서버들을 만들고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서버들간 통신을 하도록 만든 아키텍처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-&gt; </a:t>
            </a:r>
            <a:r>
              <a:rPr lang="en-US" altLang="ko-KR" sz="1400" dirty="0" err="1" smtClean="0"/>
              <a:t>gRPC</a:t>
            </a:r>
            <a:r>
              <a:rPr lang="ko-KR" altLang="en-US" sz="1400" dirty="0" smtClean="0"/>
              <a:t>는 짧은 지연 시간과 높은 처리량을 위해 설계되었으므로 경량 마이크로 서비스에 적합하다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스타트업에서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사용중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-&gt; </a:t>
            </a:r>
            <a:r>
              <a:rPr lang="ko-KR" altLang="en-US" sz="1400" dirty="0" smtClean="0"/>
              <a:t>뱅크샐러드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당근마켓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버즈빌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개인적인 생각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-&gt; </a:t>
            </a:r>
            <a:r>
              <a:rPr lang="ko-KR" altLang="en-US" sz="1400" dirty="0" smtClean="0"/>
              <a:t>클라이언트 서버간 통신은 사용 빈도가 적고 참고할 소스가 부족하다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-&gt; </a:t>
            </a:r>
            <a:r>
              <a:rPr lang="ko-KR" altLang="en-US" sz="1400" dirty="0" smtClean="0"/>
              <a:t>유지보수에 어려움이 있을 수 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5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  </a:t>
            </a:r>
            <a:r>
              <a:rPr lang="en-US" altLang="ko-KR" dirty="0" err="1" smtClean="0"/>
              <a:t>gRPC</a:t>
            </a:r>
            <a:r>
              <a:rPr lang="en-US" altLang="ko-KR" dirty="0" smtClean="0"/>
              <a:t> vs WCF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833" y="1086592"/>
            <a:ext cx="106759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WCF </a:t>
            </a:r>
            <a:r>
              <a:rPr lang="ko-KR" altLang="en-US" sz="1400" dirty="0" smtClean="0"/>
              <a:t>개발자에게 </a:t>
            </a:r>
            <a:r>
              <a:rPr lang="en-US" altLang="ko-KR" sz="1400" dirty="0" err="1" smtClean="0"/>
              <a:t>gRPC</a:t>
            </a:r>
            <a:r>
              <a:rPr lang="ko-KR" altLang="en-US" sz="1400" dirty="0" smtClean="0"/>
              <a:t>를 권장하는 이유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-&gt; WCF</a:t>
            </a:r>
            <a:r>
              <a:rPr lang="ko-KR" altLang="en-US" sz="1400" dirty="0" smtClean="0"/>
              <a:t>와 유사성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두 플랫폼 모두 네트워킹에 걱정할 </a:t>
            </a:r>
            <a:r>
              <a:rPr lang="ko-KR" altLang="en-US" sz="1400" dirty="0" err="1" smtClean="0"/>
              <a:t>필요없이</a:t>
            </a:r>
            <a:r>
              <a:rPr lang="ko-KR" altLang="en-US" sz="1400" dirty="0" smtClean="0"/>
              <a:t> 클라이언트와 서버가 동일한 곳에 있는 것처럼 </a:t>
            </a:r>
            <a:r>
              <a:rPr lang="ko-KR" altLang="en-US" sz="1400" dirty="0" err="1" smtClean="0"/>
              <a:t>코딩할</a:t>
            </a:r>
            <a:r>
              <a:rPr lang="ko-KR" altLang="en-US" sz="1400" dirty="0" smtClean="0"/>
              <a:t>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-&gt; </a:t>
            </a:r>
            <a:r>
              <a:rPr lang="ko-KR" altLang="en-US" sz="1400" dirty="0" smtClean="0"/>
              <a:t>인터페이스를 선언하는 프로세스는 서로 다르지만 서비스를 선언하고 구현하는 원칙은 같다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서비스 환경은 </a:t>
            </a:r>
            <a:r>
              <a:rPr lang="en-US" altLang="ko-KR" sz="1400" dirty="0" smtClean="0"/>
              <a:t>WCF </a:t>
            </a:r>
            <a:r>
              <a:rPr lang="ko-KR" altLang="en-US" sz="1400" dirty="0" smtClean="0"/>
              <a:t>개발자에게 직관적이다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2)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vs WCF </a:t>
            </a:r>
            <a:r>
              <a:rPr lang="ko-KR" altLang="en-US" sz="1400" dirty="0" smtClean="0"/>
              <a:t>속도 비교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-&gt; </a:t>
            </a:r>
            <a:r>
              <a:rPr lang="ko-KR" altLang="en-US" sz="1400" dirty="0" smtClean="0"/>
              <a:t>같은 데이터를 </a:t>
            </a:r>
            <a:r>
              <a:rPr lang="en-US" altLang="ko-KR" sz="1400" dirty="0" smtClean="0"/>
              <a:t>WCF Server 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Server </a:t>
            </a:r>
            <a:r>
              <a:rPr lang="ko-KR" altLang="en-US" sz="1400" dirty="0" smtClean="0"/>
              <a:t>를 이용하여 가져오는 시간을 측정하여 비교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-&gt; </a:t>
            </a:r>
            <a:r>
              <a:rPr lang="en-US" altLang="ko-KR" sz="1400" dirty="0" err="1" smtClean="0"/>
              <a:t>gRPC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WCF</a:t>
            </a:r>
            <a:r>
              <a:rPr lang="ko-KR" altLang="en-US" sz="1400" dirty="0" smtClean="0"/>
              <a:t>에 비해 </a:t>
            </a:r>
            <a:r>
              <a:rPr lang="en-US" altLang="ko-KR" sz="1400" dirty="0" smtClean="0"/>
              <a:t>36% </a:t>
            </a:r>
            <a:r>
              <a:rPr lang="ko-KR" altLang="en-US" sz="1400" dirty="0" smtClean="0"/>
              <a:t>좋은 성능을 보여준다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-&gt; </a:t>
            </a:r>
            <a:r>
              <a:rPr lang="ko-KR" altLang="en-US" sz="1400" dirty="0" smtClean="0"/>
              <a:t>데이터가 크고 복잡할 수록 속도 차이가 더 클 것으로 예상된다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99" y="3276353"/>
            <a:ext cx="4848411" cy="20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  RESTful </a:t>
            </a:r>
            <a:r>
              <a:rPr lang="en-US" altLang="ko-KR" dirty="0" err="1" smtClean="0"/>
              <a:t>gRPC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833" y="1086592"/>
            <a:ext cx="104205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RESTful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-&gt; REST API</a:t>
            </a:r>
            <a:r>
              <a:rPr lang="ko-KR" altLang="en-US" sz="1400" dirty="0" smtClean="0"/>
              <a:t>를 제공하는 서비스를 </a:t>
            </a:r>
            <a:r>
              <a:rPr lang="en-US" altLang="ko-KR" sz="1400" dirty="0" smtClean="0"/>
              <a:t>RESTful </a:t>
            </a:r>
            <a:r>
              <a:rPr lang="ko-KR" altLang="en-US" sz="1400" dirty="0" smtClean="0"/>
              <a:t>하다고 할 수 있다</a:t>
            </a:r>
            <a:r>
              <a:rPr lang="en-US" altLang="ko-KR" sz="1400" dirty="0" smtClean="0"/>
              <a:t>. -&gt; HTTP Uri </a:t>
            </a:r>
            <a:r>
              <a:rPr lang="ko-KR" altLang="en-US" sz="1400" dirty="0" smtClean="0"/>
              <a:t>로 호출이 가능하다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RESTful </a:t>
            </a:r>
            <a:r>
              <a:rPr lang="ko-KR" altLang="en-US" sz="1400" dirty="0" smtClean="0"/>
              <a:t>하게 통신 가능한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server </a:t>
            </a:r>
            <a:endParaRPr lang="en-US" altLang="ko-KR" sz="1400" dirty="0"/>
          </a:p>
          <a:p>
            <a:r>
              <a:rPr lang="en-US" altLang="ko-KR" sz="1400" dirty="0" smtClean="0"/>
              <a:t>   -&gt;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gateway </a:t>
            </a:r>
            <a:r>
              <a:rPr lang="ko-KR" altLang="en-US" sz="1400" dirty="0" smtClean="0"/>
              <a:t>를 사용하여 </a:t>
            </a:r>
            <a:r>
              <a:rPr lang="en-US" altLang="ko-KR" sz="1400" dirty="0" smtClean="0"/>
              <a:t>RESTful </a:t>
            </a:r>
            <a:r>
              <a:rPr lang="ko-KR" altLang="en-US" sz="1400" dirty="0" smtClean="0"/>
              <a:t>하게 구현한다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gateway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역할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-&gt; client</a:t>
            </a:r>
            <a:r>
              <a:rPr lang="ko-KR" altLang="en-US" sz="1400" dirty="0" smtClean="0"/>
              <a:t>로 부터 </a:t>
            </a:r>
            <a:r>
              <a:rPr lang="en-US" altLang="ko-KR" sz="1400" dirty="0" smtClean="0"/>
              <a:t>HTTP JSON </a:t>
            </a:r>
            <a:r>
              <a:rPr lang="ko-KR" altLang="en-US" sz="1400" dirty="0" smtClean="0"/>
              <a:t>정보를 받고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정보를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서비스 형식</a:t>
            </a:r>
            <a:r>
              <a:rPr lang="en-US" altLang="ko-KR" sz="1400" dirty="0" smtClean="0"/>
              <a:t>(Protocol Buffer)</a:t>
            </a:r>
            <a:r>
              <a:rPr lang="ko-KR" altLang="en-US" sz="1400" dirty="0" smtClean="0"/>
              <a:t>으로 변환하여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Server</a:t>
            </a:r>
            <a:r>
              <a:rPr lang="ko-KR" altLang="en-US" sz="1400" dirty="0" smtClean="0"/>
              <a:t>로 전송한다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1) Client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9000 </a:t>
            </a:r>
            <a:r>
              <a:rPr lang="ko-KR" altLang="en-US" sz="1400" dirty="0" smtClean="0"/>
              <a:t>포트로 </a:t>
            </a:r>
            <a:r>
              <a:rPr lang="en-US" altLang="ko-KR" sz="1400" dirty="0" smtClean="0"/>
              <a:t>HTTP </a:t>
            </a:r>
            <a:r>
              <a:rPr lang="ko-KR" altLang="en-US" sz="1400" dirty="0" smtClean="0"/>
              <a:t>요청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2)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gateway 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Protocol Buffer </a:t>
            </a:r>
            <a:r>
              <a:rPr lang="ko-KR" altLang="en-US" sz="1400" dirty="0" smtClean="0"/>
              <a:t>로 변환하여 </a:t>
            </a:r>
            <a:r>
              <a:rPr lang="en-US" altLang="ko-KR" sz="1400" dirty="0" smtClean="0"/>
              <a:t>9001 </a:t>
            </a:r>
            <a:r>
              <a:rPr lang="ko-KR" altLang="en-US" sz="1400" dirty="0" smtClean="0"/>
              <a:t>포트로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요청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-&gt; RESTful HTTP API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gRPC</a:t>
            </a:r>
            <a:r>
              <a:rPr lang="ko-KR" altLang="en-US" sz="1400" dirty="0" smtClean="0"/>
              <a:t>로 변환해 주는 </a:t>
            </a:r>
            <a:r>
              <a:rPr lang="ko-KR" altLang="en-US" sz="1400" dirty="0" err="1" smtClean="0"/>
              <a:t>미들웨어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역할을 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-&gt;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Server</a:t>
            </a:r>
            <a:r>
              <a:rPr lang="ko-KR" altLang="en-US" sz="1400" dirty="0" smtClean="0"/>
              <a:t>와 동일한 </a:t>
            </a:r>
            <a:r>
              <a:rPr lang="en-US" altLang="ko-KR" sz="1400" dirty="0" smtClean="0"/>
              <a:t>Proto File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을 읽고 </a:t>
            </a:r>
            <a:r>
              <a:rPr lang="ko-KR" altLang="en-US" sz="1400" dirty="0" err="1" smtClean="0"/>
              <a:t>리버스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프록시</a:t>
            </a:r>
            <a:r>
              <a:rPr lang="ko-KR" altLang="en-US" sz="1400" dirty="0" smtClean="0"/>
              <a:t> 서버를 생성한다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-&gt;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-gateway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golang</a:t>
            </a:r>
            <a:r>
              <a:rPr lang="ko-KR" altLang="en-US" sz="1400" dirty="0" smtClean="0"/>
              <a:t>만 지원하므로 다른 언어로는 </a:t>
            </a:r>
            <a:r>
              <a:rPr lang="ko-KR" altLang="en-US" sz="1400" dirty="0" err="1" smtClean="0"/>
              <a:t>리버스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프록시</a:t>
            </a:r>
            <a:r>
              <a:rPr lang="ko-KR" altLang="en-US" sz="1400" dirty="0" smtClean="0"/>
              <a:t> 서버를 생성할 수 없다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85" y="3046021"/>
            <a:ext cx="5538049" cy="16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1069</Words>
  <Application>Microsoft Office PowerPoint</Application>
  <PresentationFormat>와이드스크린</PresentationFormat>
  <Paragraphs>205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osstem</dc:creator>
  <cp:lastModifiedBy>Osstem</cp:lastModifiedBy>
  <cp:revision>46</cp:revision>
  <dcterms:created xsi:type="dcterms:W3CDTF">2021-11-23T22:44:40Z</dcterms:created>
  <dcterms:modified xsi:type="dcterms:W3CDTF">2021-12-01T05:02:14Z</dcterms:modified>
</cp:coreProperties>
</file>