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3"/>
  </p:notesMasterIdLst>
  <p:sldIdLst>
    <p:sldId id="262" r:id="rId2"/>
    <p:sldId id="256" r:id="rId3"/>
    <p:sldId id="261" r:id="rId4"/>
    <p:sldId id="258" r:id="rId5"/>
    <p:sldId id="296" r:id="rId6"/>
    <p:sldId id="270" r:id="rId7"/>
    <p:sldId id="297" r:id="rId8"/>
    <p:sldId id="295" r:id="rId9"/>
    <p:sldId id="298" r:id="rId10"/>
    <p:sldId id="263" r:id="rId11"/>
    <p:sldId id="299" r:id="rId12"/>
    <p:sldId id="266" r:id="rId13"/>
    <p:sldId id="267" r:id="rId14"/>
    <p:sldId id="268" r:id="rId15"/>
    <p:sldId id="264" r:id="rId16"/>
    <p:sldId id="265" r:id="rId17"/>
    <p:sldId id="271" r:id="rId18"/>
    <p:sldId id="300" r:id="rId19"/>
    <p:sldId id="301" r:id="rId20"/>
    <p:sldId id="302" r:id="rId21"/>
    <p:sldId id="269" r:id="rId22"/>
    <p:sldId id="303" r:id="rId23"/>
    <p:sldId id="272" r:id="rId24"/>
    <p:sldId id="273" r:id="rId25"/>
    <p:sldId id="274" r:id="rId26"/>
    <p:sldId id="275" r:id="rId27"/>
    <p:sldId id="276" r:id="rId28"/>
    <p:sldId id="277" r:id="rId29"/>
    <p:sldId id="278" r:id="rId30"/>
    <p:sldId id="279" r:id="rId31"/>
    <p:sldId id="280" r:id="rId32"/>
    <p:sldId id="281" r:id="rId33"/>
    <p:sldId id="282" r:id="rId34"/>
    <p:sldId id="305" r:id="rId35"/>
    <p:sldId id="306" r:id="rId36"/>
    <p:sldId id="307" r:id="rId37"/>
    <p:sldId id="308" r:id="rId38"/>
    <p:sldId id="309"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60"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7C80"/>
    <a:srgbClr val="990099"/>
    <a:srgbClr val="CC0099"/>
    <a:srgbClr val="FE9202"/>
    <a:srgbClr val="007033"/>
    <a:srgbClr val="6C1A00"/>
    <a:srgbClr val="00AACC"/>
    <a:srgbClr val="5EEC3C"/>
    <a:srgbClr val="1D3A00"/>
    <a:srgbClr val="0032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06" y="-66"/>
      </p:cViewPr>
      <p:guideLst>
        <p:guide orient="horz" pos="1620"/>
        <p:guide pos="2880"/>
      </p:guideLst>
    </p:cSldViewPr>
  </p:slideViewPr>
  <p:notesTextViewPr>
    <p:cViewPr>
      <p:scale>
        <a:sx n="1" d="1"/>
        <a:sy n="1" d="1"/>
      </p:scale>
      <p:origin x="0" y="0"/>
    </p:cViewPr>
  </p:notesTextViewPr>
  <p:gridSpacing cx="156370338" cy="15637033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16/06/2021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51</a:t>
            </a:fld>
            <a:endParaRPr lang="en-US"/>
          </a:p>
        </p:txBody>
      </p:sp>
    </p:spTree>
    <p:extLst>
      <p:ext uri="{BB962C8B-B14F-4D97-AF65-F5344CB8AC3E}">
        <p14:creationId xmlns=""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70605" y="1197405"/>
            <a:ext cx="6551345" cy="1796578"/>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670605" y="3147986"/>
            <a:ext cx="6551345" cy="610820"/>
          </a:xfrm>
        </p:spPr>
        <p:txBody>
          <a:bodyPr>
            <a:normAutofit/>
          </a:bodyPr>
          <a:lstStyle>
            <a:lvl1pPr marL="0" indent="0" algn="r">
              <a:buNone/>
              <a:defRPr sz="2800" b="0" i="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91623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417152"/>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8598" y="365218"/>
            <a:ext cx="6708202" cy="763525"/>
          </a:xfrm>
        </p:spPr>
        <p:txBody>
          <a:bodyPr>
            <a:normAutofit/>
          </a:bodyPr>
          <a:lstStyle>
            <a:lvl1pPr algn="r">
              <a:defRPr sz="3600">
                <a:solidFill>
                  <a:schemeClr val="accent5">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78598" y="1267539"/>
            <a:ext cx="6708202" cy="3511061"/>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29600" cy="91623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93943"/>
            <a:ext cx="4040188"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3"/>
            <a:ext cx="4041775"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16/06/2021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16/06/2021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Language_binding" TargetMode="External"/><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3.xml"/><Relationship Id="rId5" Type="http://schemas.openxmlformats.org/officeDocument/2006/relationships/hyperlink" Target="https://en.wikipedia.org/wiki/Graphical_user_interface" TargetMode="External"/><Relationship Id="rId4" Type="http://schemas.openxmlformats.org/officeDocument/2006/relationships/hyperlink" Target="https://en.wikipedia.org/wiki/Tk_(software)"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www.gate2016.info/" TargetMode="External"/><Relationship Id="rId3" Type="http://schemas.openxmlformats.org/officeDocument/2006/relationships/hyperlink" Target="http://www.javatpoint.com/" TargetMode="External"/><Relationship Id="rId7" Type="http://schemas.openxmlformats.org/officeDocument/2006/relationships/hyperlink" Target="http://www.github.com/" TargetMode="External"/><Relationship Id="rId12" Type="http://schemas.openxmlformats.org/officeDocument/2006/relationships/hyperlink" Target="http://www.lucidchart.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2.xml"/><Relationship Id="rId6" Type="http://schemas.openxmlformats.org/officeDocument/2006/relationships/hyperlink" Target="http://www.stackoverflow.com/" TargetMode="External"/><Relationship Id="rId11" Type="http://schemas.openxmlformats.org/officeDocument/2006/relationships/hyperlink" Target="http://www.gate.iitg.ac.in/" TargetMode="External"/><Relationship Id="rId5" Type="http://schemas.openxmlformats.org/officeDocument/2006/relationships/hyperlink" Target="http://www.gradeup.co/" TargetMode="External"/><Relationship Id="rId10" Type="http://schemas.openxmlformats.org/officeDocument/2006/relationships/hyperlink" Target="http://www.gate.iitd.ac.in/" TargetMode="External"/><Relationship Id="rId4" Type="http://schemas.openxmlformats.org/officeDocument/2006/relationships/hyperlink" Target="http://www.geeksforgeeks.org/" TargetMode="External"/><Relationship Id="rId9" Type="http://schemas.openxmlformats.org/officeDocument/2006/relationships/hyperlink" Target="http://www.gate-exam.i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0"/>
            <a:ext cx="7329841" cy="1197404"/>
          </a:xfrm>
          <a:solidFill>
            <a:schemeClr val="bg1"/>
          </a:solidFill>
        </p:spPr>
        <p:txBody>
          <a:bodyPr>
            <a:normAutofit/>
          </a:bodyPr>
          <a:lstStyle/>
          <a:p>
            <a:pPr algn="ctr"/>
            <a:r>
              <a:rPr lang="en-US" sz="2800" u="dbl" dirty="0" smtClean="0">
                <a:ln>
                  <a:solidFill>
                    <a:schemeClr val="tx1"/>
                  </a:solidFill>
                </a:ln>
                <a:solidFill>
                  <a:schemeClr val="tx1"/>
                </a:solidFill>
              </a:rPr>
              <a:t>SHRI VAISHNAV VIDYAPEETH VISHWAVIDYLAYA  </a:t>
            </a:r>
            <a:endParaRPr lang="en-US" sz="2800" u="dbl" dirty="0">
              <a:ln>
                <a:solidFill>
                  <a:schemeClr val="tx1"/>
                </a:solidFill>
              </a:ln>
              <a:solidFill>
                <a:schemeClr val="tx1"/>
              </a:solidFill>
            </a:endParaRPr>
          </a:p>
        </p:txBody>
      </p:sp>
      <p:sp>
        <p:nvSpPr>
          <p:cNvPr id="3" name="Content Placeholder 2"/>
          <p:cNvSpPr>
            <a:spLocks noGrp="1"/>
          </p:cNvSpPr>
          <p:nvPr>
            <p:ph idx="1"/>
          </p:nvPr>
        </p:nvSpPr>
        <p:spPr>
          <a:xfrm>
            <a:off x="448965" y="1502815"/>
            <a:ext cx="8246070" cy="1527049"/>
          </a:xfrm>
        </p:spPr>
        <p:txBody>
          <a:bodyPr>
            <a:normAutofit/>
          </a:bodyPr>
          <a:lstStyle/>
          <a:p>
            <a:pPr algn="ctr">
              <a:buNone/>
            </a:pPr>
            <a:r>
              <a:rPr lang="en-US" sz="2000" b="1" u="sng" dirty="0" smtClean="0">
                <a:solidFill>
                  <a:schemeClr val="tx1"/>
                </a:solidFill>
              </a:rPr>
              <a:t>Department of Computer Science Engineering</a:t>
            </a:r>
          </a:p>
          <a:p>
            <a:pPr algn="ctr">
              <a:buNone/>
            </a:pPr>
            <a:r>
              <a:rPr lang="en-US" sz="2000" b="1" u="sng" dirty="0" smtClean="0">
                <a:solidFill>
                  <a:schemeClr val="tx1"/>
                </a:solidFill>
              </a:rPr>
              <a:t>Minor Project</a:t>
            </a:r>
          </a:p>
          <a:p>
            <a:pPr algn="ctr">
              <a:buNone/>
            </a:pPr>
            <a:r>
              <a:rPr lang="en-US" sz="2000" b="1" u="sng" dirty="0" smtClean="0">
                <a:solidFill>
                  <a:schemeClr val="tx1"/>
                </a:solidFill>
              </a:rPr>
              <a:t>Batch-</a:t>
            </a:r>
            <a:r>
              <a:rPr lang="en-US" sz="2000" dirty="0" smtClean="0">
                <a:solidFill>
                  <a:schemeClr val="tx1"/>
                </a:solidFill>
              </a:rPr>
              <a:t> 2018-2022</a:t>
            </a:r>
          </a:p>
          <a:p>
            <a:pPr algn="ctr">
              <a:buNone/>
            </a:pPr>
            <a:r>
              <a:rPr lang="en-US" sz="2000" b="1" u="sng" dirty="0" smtClean="0">
                <a:solidFill>
                  <a:schemeClr val="tx1"/>
                </a:solidFill>
              </a:rPr>
              <a:t>Topic-</a:t>
            </a:r>
            <a:r>
              <a:rPr lang="en-US" sz="2000" dirty="0" smtClean="0">
                <a:solidFill>
                  <a:schemeClr val="tx1"/>
                </a:solidFill>
              </a:rPr>
              <a:t> Exam Analyzer</a:t>
            </a:r>
            <a:endParaRPr lang="en-US" sz="2000" b="1" u="sng" dirty="0">
              <a:solidFill>
                <a:schemeClr val="tx1"/>
              </a:solidFill>
            </a:endParaRPr>
          </a:p>
        </p:txBody>
      </p:sp>
      <p:pic>
        <p:nvPicPr>
          <p:cNvPr id="1026" name="Picture 2" descr="C:\Users\SR\Desktop\5 sem\SVVV LOGO.png"/>
          <p:cNvPicPr>
            <a:picLocks noChangeAspect="1" noChangeArrowheads="1"/>
          </p:cNvPicPr>
          <p:nvPr/>
        </p:nvPicPr>
        <p:blipFill>
          <a:blip r:embed="rId2" cstate="print"/>
          <a:srcRect/>
          <a:stretch>
            <a:fillRect/>
          </a:stretch>
        </p:blipFill>
        <p:spPr bwMode="auto">
          <a:xfrm>
            <a:off x="296260" y="0"/>
            <a:ext cx="1221641" cy="1197405"/>
          </a:xfrm>
          <a:prstGeom prst="rect">
            <a:avLst/>
          </a:prstGeom>
          <a:noFill/>
        </p:spPr>
      </p:pic>
      <p:sp>
        <p:nvSpPr>
          <p:cNvPr id="5" name="TextBox 4"/>
          <p:cNvSpPr txBox="1"/>
          <p:nvPr/>
        </p:nvSpPr>
        <p:spPr>
          <a:xfrm>
            <a:off x="448965" y="3640685"/>
            <a:ext cx="2356927" cy="646331"/>
          </a:xfrm>
          <a:prstGeom prst="rect">
            <a:avLst/>
          </a:prstGeom>
          <a:noFill/>
        </p:spPr>
        <p:txBody>
          <a:bodyPr wrap="none" rtlCol="0">
            <a:spAutoFit/>
          </a:bodyPr>
          <a:lstStyle/>
          <a:p>
            <a:r>
              <a:rPr lang="en-US" b="1" u="sng" dirty="0" smtClean="0"/>
              <a:t>Guided By-</a:t>
            </a:r>
          </a:p>
          <a:p>
            <a:r>
              <a:rPr lang="en-US" dirty="0" err="1" smtClean="0"/>
              <a:t>Proff</a:t>
            </a:r>
            <a:r>
              <a:rPr lang="en-US" dirty="0" smtClean="0"/>
              <a:t>. </a:t>
            </a:r>
            <a:r>
              <a:rPr lang="en-US" dirty="0" err="1" smtClean="0"/>
              <a:t>Shubham</a:t>
            </a:r>
            <a:r>
              <a:rPr lang="en-US" dirty="0" smtClean="0"/>
              <a:t> Kothari</a:t>
            </a:r>
            <a:endParaRPr lang="en-US" dirty="0"/>
          </a:p>
        </p:txBody>
      </p:sp>
      <p:sp>
        <p:nvSpPr>
          <p:cNvPr id="6" name="TextBox 5"/>
          <p:cNvSpPr txBox="1"/>
          <p:nvPr/>
        </p:nvSpPr>
        <p:spPr>
          <a:xfrm>
            <a:off x="6099050" y="3640685"/>
            <a:ext cx="2621551" cy="1200329"/>
          </a:xfrm>
          <a:prstGeom prst="rect">
            <a:avLst/>
          </a:prstGeom>
          <a:noFill/>
        </p:spPr>
        <p:txBody>
          <a:bodyPr wrap="none" rtlCol="0">
            <a:spAutoFit/>
          </a:bodyPr>
          <a:lstStyle/>
          <a:p>
            <a:r>
              <a:rPr lang="en-US" b="1" u="sng" dirty="0" smtClean="0"/>
              <a:t>Proposed By-</a:t>
            </a:r>
          </a:p>
          <a:p>
            <a:r>
              <a:rPr lang="en-US" dirty="0" smtClean="0"/>
              <a:t>Mr. </a:t>
            </a:r>
            <a:r>
              <a:rPr lang="en-US" dirty="0" err="1" smtClean="0"/>
              <a:t>Chaitanya</a:t>
            </a:r>
            <a:r>
              <a:rPr lang="en-US" dirty="0" smtClean="0"/>
              <a:t> </a:t>
            </a:r>
            <a:r>
              <a:rPr lang="en-US" dirty="0" err="1" smtClean="0"/>
              <a:t>Mishra</a:t>
            </a:r>
            <a:endParaRPr lang="en-US" dirty="0" smtClean="0"/>
          </a:p>
          <a:p>
            <a:r>
              <a:rPr lang="en-US" dirty="0" smtClean="0"/>
              <a:t>Mr. </a:t>
            </a:r>
            <a:r>
              <a:rPr lang="en-US" dirty="0" err="1" smtClean="0"/>
              <a:t>Divyanshu</a:t>
            </a:r>
            <a:r>
              <a:rPr lang="en-US" dirty="0" smtClean="0"/>
              <a:t> </a:t>
            </a:r>
            <a:r>
              <a:rPr lang="en-US" dirty="0" err="1" smtClean="0"/>
              <a:t>Shrivastava</a:t>
            </a:r>
            <a:endParaRPr lang="en-US" dirty="0" smtClean="0"/>
          </a:p>
          <a:p>
            <a:r>
              <a:rPr lang="en-US" dirty="0" smtClean="0"/>
              <a:t>Ms. </a:t>
            </a:r>
            <a:r>
              <a:rPr lang="en-US" dirty="0" err="1" smtClean="0"/>
              <a:t>Nayanpreet</a:t>
            </a:r>
            <a:r>
              <a:rPr lang="en-US" dirty="0" smtClean="0"/>
              <a:t> </a:t>
            </a:r>
            <a:r>
              <a:rPr lang="en-US" dirty="0" err="1" smtClean="0"/>
              <a:t>Chhabra</a:t>
            </a:r>
            <a:endParaRPr lang="en-US" dirty="0"/>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US" b="1" u="sng" dirty="0"/>
          </a:p>
        </p:txBody>
      </p:sp>
      <p:sp>
        <p:nvSpPr>
          <p:cNvPr id="3" name="Content Placeholder 2"/>
          <p:cNvSpPr>
            <a:spLocks noGrp="1"/>
          </p:cNvSpPr>
          <p:nvPr>
            <p:ph idx="1"/>
          </p:nvPr>
        </p:nvSpPr>
        <p:spPr/>
        <p:txBody>
          <a:bodyPr>
            <a:normAutofit/>
          </a:bodyPr>
          <a:lstStyle/>
          <a:p>
            <a:pPr algn="just"/>
            <a:r>
              <a:rPr lang="en-US" sz="1800" dirty="0" smtClean="0">
                <a:solidFill>
                  <a:schemeClr val="tx1"/>
                </a:solidFill>
              </a:rPr>
              <a:t>We are a part of a competitive world.</a:t>
            </a:r>
          </a:p>
          <a:p>
            <a:pPr algn="just"/>
            <a:r>
              <a:rPr lang="en-US" sz="1800" dirty="0" smtClean="0">
                <a:solidFill>
                  <a:schemeClr val="tx1"/>
                </a:solidFill>
              </a:rPr>
              <a:t>Competition is such an excessively powerful stimulus that it leads to over-work and the ruin the physical health of too ambitious students.</a:t>
            </a:r>
          </a:p>
          <a:p>
            <a:pPr algn="just"/>
            <a:r>
              <a:rPr lang="en-US" sz="1800" dirty="0" smtClean="0">
                <a:solidFill>
                  <a:schemeClr val="tx1"/>
                </a:solidFill>
              </a:rPr>
              <a:t>To survive and to perform exceptionally well in a competition one has to focus more on smart work rather than hard work.</a:t>
            </a:r>
          </a:p>
          <a:p>
            <a:pPr algn="just"/>
            <a:r>
              <a:rPr lang="en-US" sz="1800" dirty="0" smtClean="0">
                <a:solidFill>
                  <a:schemeClr val="tx1"/>
                </a:solidFill>
              </a:rPr>
              <a:t>So, for the people who wish to do so, we are proposing this project which will analyze the previous year exam questions and will conclude a pattern to cover the complete syllabus efficiently.</a:t>
            </a:r>
          </a:p>
          <a:p>
            <a:pPr algn="just"/>
            <a:r>
              <a:rPr lang="en-US" sz="1800" dirty="0" smtClean="0">
                <a:solidFill>
                  <a:schemeClr val="tx1"/>
                </a:solidFill>
              </a:rPr>
              <a:t>Also this project will predict  the </a:t>
            </a:r>
            <a:r>
              <a:rPr lang="en-US" sz="1800" dirty="0" err="1" smtClean="0">
                <a:solidFill>
                  <a:schemeClr val="tx1"/>
                </a:solidFill>
              </a:rPr>
              <a:t>weightage</a:t>
            </a:r>
            <a:r>
              <a:rPr lang="en-US" sz="1800" dirty="0" smtClean="0">
                <a:solidFill>
                  <a:schemeClr val="tx1"/>
                </a:solidFill>
              </a:rPr>
              <a:t>  of a particular topic that you are currently preparing.</a:t>
            </a:r>
          </a:p>
          <a:p>
            <a:pPr algn="just"/>
            <a:endParaRPr lang="en-US" sz="18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Abstract</a:t>
            </a:r>
            <a:endParaRPr lang="en-US" b="1" u="sng" dirty="0"/>
          </a:p>
        </p:txBody>
      </p:sp>
      <p:sp>
        <p:nvSpPr>
          <p:cNvPr id="3" name="Content Placeholder 2"/>
          <p:cNvSpPr>
            <a:spLocks noGrp="1"/>
          </p:cNvSpPr>
          <p:nvPr>
            <p:ph idx="1"/>
          </p:nvPr>
        </p:nvSpPr>
        <p:spPr>
          <a:xfrm>
            <a:off x="1516985" y="1350110"/>
            <a:ext cx="7627015" cy="3512215"/>
          </a:xfrm>
        </p:spPr>
        <p:txBody>
          <a:bodyPr>
            <a:noAutofit/>
          </a:bodyPr>
          <a:lstStyle/>
          <a:p>
            <a:pPr algn="just"/>
            <a:r>
              <a:rPr lang="en-US" sz="1600" i="1" dirty="0" smtClean="0">
                <a:solidFill>
                  <a:schemeClr val="tx1"/>
                </a:solidFill>
              </a:rPr>
              <a:t>Life today has become so complex that examinations have come to play an important part in one’s educational career. The importance of examination is so high that most students are afraid of them. The examinations are hated by many and Loved by many.</a:t>
            </a:r>
            <a:endParaRPr lang="en-US" sz="1600" dirty="0" smtClean="0">
              <a:solidFill>
                <a:schemeClr val="tx1"/>
              </a:solidFill>
            </a:endParaRPr>
          </a:p>
          <a:p>
            <a:pPr algn="just"/>
            <a:r>
              <a:rPr lang="en-US" sz="1600" i="1" dirty="0" smtClean="0">
                <a:solidFill>
                  <a:schemeClr val="tx1"/>
                </a:solidFill>
              </a:rPr>
              <a:t>We are a part of a competitive world. Competition is such an excessively powerful stimulus that it leads to over-work and the ruin the physical health of too ambitious students. To survive and to perform exceptionally well in a competition one has to focus more on smart work rather than hard work. Competitive traits during Examinations sometimes leads to Peer Problems like ruined friendships, bonds etc.</a:t>
            </a:r>
            <a:endParaRPr lang="en-US" sz="1600" dirty="0" smtClean="0">
              <a:solidFill>
                <a:schemeClr val="tx1"/>
              </a:solidFill>
            </a:endParaRPr>
          </a:p>
          <a:p>
            <a:pPr algn="just"/>
            <a:r>
              <a:rPr lang="en-US" sz="1600" i="1" dirty="0" smtClean="0">
                <a:solidFill>
                  <a:schemeClr val="tx1"/>
                </a:solidFill>
              </a:rPr>
              <a:t>Our analysis and prediction based project focuses on the people who wish to do so, we are proposing this project which will analyze the previous year exam questions and will conclude a pattern to cover the complete syllabus efficiently. Our project will also cover each subject in the competitive exam to prepare in an efficient way which will allow the student to prepare smartly rather than doing blunt hard work.</a:t>
            </a:r>
            <a:endParaRPr lang="en-US" sz="1600" dirty="0" smtClean="0">
              <a:solidFill>
                <a:schemeClr val="tx1"/>
              </a:solidFill>
            </a:endParaRPr>
          </a:p>
          <a:p>
            <a:pPr algn="just">
              <a:buNone/>
            </a:pPr>
            <a:endParaRPr lang="en-US" sz="1600" dirty="0" smtClean="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Problem Statement</a:t>
            </a:r>
            <a:endParaRPr lang="en-US" b="1" u="sng" dirty="0"/>
          </a:p>
        </p:txBody>
      </p:sp>
      <p:sp>
        <p:nvSpPr>
          <p:cNvPr id="3" name="Content Placeholder 2"/>
          <p:cNvSpPr>
            <a:spLocks noGrp="1"/>
          </p:cNvSpPr>
          <p:nvPr>
            <p:ph idx="1"/>
          </p:nvPr>
        </p:nvSpPr>
        <p:spPr/>
        <p:txBody>
          <a:bodyPr>
            <a:normAutofit/>
          </a:bodyPr>
          <a:lstStyle/>
          <a:p>
            <a:pPr algn="just"/>
            <a:r>
              <a:rPr lang="en-US" sz="1800" dirty="0" smtClean="0">
                <a:solidFill>
                  <a:schemeClr val="tx1"/>
                </a:solidFill>
              </a:rPr>
              <a:t>New users can register to the system through an online process. By registering a user agrees to abide by different pre-defined terms and conditions as specified by the system. Any registered user can access the different features of the system authorized to him / her, after he authenticates himself through the login screen. </a:t>
            </a:r>
          </a:p>
          <a:p>
            <a:pPr algn="just"/>
            <a:r>
              <a:rPr lang="en-US" sz="1800" dirty="0" smtClean="0">
                <a:solidFill>
                  <a:schemeClr val="tx1"/>
                </a:solidFill>
              </a:rPr>
              <a:t>An authenticated user can then select the subject to work on and the application will show the </a:t>
            </a:r>
            <a:r>
              <a:rPr lang="en-US" sz="1800" dirty="0" err="1" smtClean="0">
                <a:solidFill>
                  <a:schemeClr val="tx1"/>
                </a:solidFill>
              </a:rPr>
              <a:t>weightage</a:t>
            </a:r>
            <a:r>
              <a:rPr lang="en-US" sz="1800" dirty="0" smtClean="0">
                <a:solidFill>
                  <a:schemeClr val="tx1"/>
                </a:solidFill>
              </a:rPr>
              <a:t> of the subject.</a:t>
            </a:r>
          </a:p>
          <a:p>
            <a:pPr algn="just"/>
            <a:r>
              <a:rPr lang="en-US" sz="1800" dirty="0" smtClean="0">
                <a:solidFill>
                  <a:schemeClr val="tx1"/>
                </a:solidFill>
              </a:rPr>
              <a:t>Also it will analyze the previous year exam questions and will conclude a pattern to cover the complete syllabus efficiently.</a:t>
            </a:r>
          </a:p>
          <a:p>
            <a:pPr algn="just"/>
            <a:endParaRPr lang="en-US" sz="18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Functional Requirements</a:t>
            </a:r>
            <a:endParaRPr lang="en-US" b="1" u="sng" dirty="0"/>
          </a:p>
        </p:txBody>
      </p:sp>
      <p:sp>
        <p:nvSpPr>
          <p:cNvPr id="3" name="Content Placeholder 2"/>
          <p:cNvSpPr>
            <a:spLocks noGrp="1"/>
          </p:cNvSpPr>
          <p:nvPr>
            <p:ph idx="1"/>
          </p:nvPr>
        </p:nvSpPr>
        <p:spPr>
          <a:xfrm>
            <a:off x="448965" y="1502815"/>
            <a:ext cx="8246070" cy="3417152"/>
          </a:xfrm>
        </p:spPr>
        <p:txBody>
          <a:bodyPr>
            <a:normAutofit fontScale="70000" lnSpcReduction="20000"/>
          </a:bodyPr>
          <a:lstStyle/>
          <a:p>
            <a:pPr algn="just"/>
            <a:r>
              <a:rPr lang="en-US" b="1" dirty="0" smtClean="0">
                <a:solidFill>
                  <a:schemeClr val="tx1"/>
                </a:solidFill>
              </a:rPr>
              <a:t>Registration:</a:t>
            </a:r>
            <a:r>
              <a:rPr lang="en-US" dirty="0" smtClean="0">
                <a:solidFill>
                  <a:schemeClr val="tx1"/>
                </a:solidFill>
              </a:rPr>
              <a:t>  New users have to register themselves online with the site and accept its terms &amp; conditions</a:t>
            </a:r>
          </a:p>
          <a:p>
            <a:pPr algn="just"/>
            <a:r>
              <a:rPr lang="en-US" b="1" dirty="0" smtClean="0">
                <a:solidFill>
                  <a:schemeClr val="tx1"/>
                </a:solidFill>
              </a:rPr>
              <a:t>User Login:</a:t>
            </a:r>
            <a:r>
              <a:rPr lang="en-US" dirty="0" smtClean="0">
                <a:solidFill>
                  <a:schemeClr val="tx1"/>
                </a:solidFill>
              </a:rPr>
              <a:t> A user has to login into the site using his correct user ID &amp; password  </a:t>
            </a:r>
          </a:p>
          <a:p>
            <a:pPr algn="just"/>
            <a:r>
              <a:rPr lang="en-US" b="1" dirty="0" smtClean="0">
                <a:solidFill>
                  <a:schemeClr val="tx1"/>
                </a:solidFill>
              </a:rPr>
              <a:t>Admin:</a:t>
            </a:r>
            <a:r>
              <a:rPr lang="en-US" dirty="0" smtClean="0">
                <a:solidFill>
                  <a:schemeClr val="tx1"/>
                </a:solidFill>
              </a:rPr>
              <a:t> Admin can change and edit the data set and use resources</a:t>
            </a:r>
          </a:p>
          <a:p>
            <a:pPr algn="just"/>
            <a:r>
              <a:rPr lang="en-US" b="1" dirty="0" smtClean="0">
                <a:solidFill>
                  <a:schemeClr val="tx1"/>
                </a:solidFill>
              </a:rPr>
              <a:t>Normal user:</a:t>
            </a:r>
            <a:r>
              <a:rPr lang="en-US" dirty="0" smtClean="0">
                <a:solidFill>
                  <a:schemeClr val="tx1"/>
                </a:solidFill>
              </a:rPr>
              <a:t> Normal user can login and access the facilities</a:t>
            </a:r>
          </a:p>
          <a:p>
            <a:pPr algn="just"/>
            <a:r>
              <a:rPr lang="en-US" b="1" dirty="0" smtClean="0">
                <a:solidFill>
                  <a:schemeClr val="tx1"/>
                </a:solidFill>
              </a:rPr>
              <a:t>Input Data:</a:t>
            </a:r>
            <a:r>
              <a:rPr lang="en-US" dirty="0" smtClean="0">
                <a:solidFill>
                  <a:schemeClr val="tx1"/>
                </a:solidFill>
              </a:rPr>
              <a:t> User will be entering data to work upon.</a:t>
            </a:r>
          </a:p>
          <a:p>
            <a:pPr algn="just"/>
            <a:r>
              <a:rPr lang="en-US" b="1" dirty="0" smtClean="0">
                <a:solidFill>
                  <a:schemeClr val="tx1"/>
                </a:solidFill>
              </a:rPr>
              <a:t>Analyze Data set:</a:t>
            </a:r>
            <a:r>
              <a:rPr lang="en-US" dirty="0" smtClean="0">
                <a:solidFill>
                  <a:schemeClr val="tx1"/>
                </a:solidFill>
              </a:rPr>
              <a:t> Data set will then be analyzed for questions and </a:t>
            </a:r>
            <a:r>
              <a:rPr lang="en-US" dirty="0" err="1" smtClean="0">
                <a:solidFill>
                  <a:schemeClr val="tx1"/>
                </a:solidFill>
              </a:rPr>
              <a:t>weightage</a:t>
            </a:r>
            <a:r>
              <a:rPr lang="en-US" dirty="0" smtClean="0">
                <a:solidFill>
                  <a:schemeClr val="tx1"/>
                </a:solidFill>
              </a:rPr>
              <a:t> of the subject.</a:t>
            </a:r>
          </a:p>
          <a:p>
            <a:pPr algn="just"/>
            <a:r>
              <a:rPr lang="en-US" b="1" dirty="0" smtClean="0">
                <a:solidFill>
                  <a:schemeClr val="tx1"/>
                </a:solidFill>
              </a:rPr>
              <a:t>User logout:</a:t>
            </a:r>
            <a:r>
              <a:rPr lang="en-US" dirty="0" smtClean="0">
                <a:solidFill>
                  <a:schemeClr val="tx1"/>
                </a:solidFill>
              </a:rPr>
              <a:t> Once the result is displayed the user will have to logout. </a:t>
            </a:r>
          </a:p>
          <a:p>
            <a:pPr algn="just"/>
            <a:endParaRPr lang="en-US"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Non-Functional Requirements</a:t>
            </a:r>
            <a:endParaRPr lang="en-US" b="1" u="sng" dirty="0"/>
          </a:p>
        </p:txBody>
      </p:sp>
      <p:sp>
        <p:nvSpPr>
          <p:cNvPr id="3" name="Content Placeholder 2"/>
          <p:cNvSpPr>
            <a:spLocks noGrp="1"/>
          </p:cNvSpPr>
          <p:nvPr>
            <p:ph idx="1"/>
          </p:nvPr>
        </p:nvSpPr>
        <p:spPr>
          <a:xfrm>
            <a:off x="448965" y="1502815"/>
            <a:ext cx="8246070" cy="3417152"/>
          </a:xfrm>
        </p:spPr>
        <p:txBody>
          <a:bodyPr>
            <a:normAutofit/>
          </a:bodyPr>
          <a:lstStyle/>
          <a:p>
            <a:pPr algn="just"/>
            <a:r>
              <a:rPr lang="en-US" sz="2000" dirty="0" smtClean="0">
                <a:solidFill>
                  <a:schemeClr val="tx1"/>
                </a:solidFill>
              </a:rPr>
              <a:t>The system provides option for registration of new authorized users.</a:t>
            </a:r>
          </a:p>
          <a:p>
            <a:pPr algn="just"/>
            <a:r>
              <a:rPr lang="en-US" sz="2000" dirty="0" smtClean="0">
                <a:solidFill>
                  <a:schemeClr val="tx1"/>
                </a:solidFill>
              </a:rPr>
              <a:t>The system should remain up &amp; running throughout it's working hours </a:t>
            </a:r>
          </a:p>
          <a:p>
            <a:pPr algn="just" fontAlgn="ctr"/>
            <a:r>
              <a:rPr lang="en-US" sz="2000" dirty="0" smtClean="0">
                <a:solidFill>
                  <a:schemeClr val="tx1"/>
                </a:solidFill>
              </a:rPr>
              <a:t>Sessions of different users must not affect each other </a:t>
            </a:r>
          </a:p>
          <a:p>
            <a:pPr algn="just" fontAlgn="ctr"/>
            <a:r>
              <a:rPr lang="en-US" sz="2000" dirty="0" smtClean="0">
                <a:solidFill>
                  <a:schemeClr val="tx1"/>
                </a:solidFill>
              </a:rPr>
              <a:t> Customer care for the website should provide 24x7 help over phone </a:t>
            </a:r>
          </a:p>
          <a:p>
            <a:pPr algn="just" fontAlgn="ctr"/>
            <a:r>
              <a:rPr lang="en-US" sz="2000" dirty="0" smtClean="0">
                <a:solidFill>
                  <a:schemeClr val="tx1"/>
                </a:solidFill>
              </a:rPr>
              <a:t> System should maintain privacy of their users and should not leak their information to third parties </a:t>
            </a:r>
          </a:p>
          <a:p>
            <a:pPr algn="just" fontAlgn="ctr"/>
            <a:r>
              <a:rPr lang="en-US" sz="2000" dirty="0" smtClean="0">
                <a:solidFill>
                  <a:schemeClr val="tx1"/>
                </a:solidFill>
              </a:rPr>
              <a:t> System could remain unavailable for up to 2 hours for maintenance once in a quarter with 36 hour prior notice </a:t>
            </a:r>
          </a:p>
          <a:p>
            <a:pPr algn="just"/>
            <a:endParaRPr lang="en-US" sz="2000" dirty="0" smtClean="0">
              <a:solidFill>
                <a:schemeClr val="tx1"/>
              </a:solidFill>
            </a:endParaRPr>
          </a:p>
          <a:p>
            <a:pPr algn="just"/>
            <a:endParaRPr lang="en-US" sz="20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Literature Review</a:t>
            </a:r>
            <a:endParaRPr lang="en-US" b="1" u="sng" dirty="0"/>
          </a:p>
        </p:txBody>
      </p:sp>
      <p:graphicFrame>
        <p:nvGraphicFramePr>
          <p:cNvPr id="5" name="Content Placeholder 4"/>
          <p:cNvGraphicFramePr>
            <a:graphicFrameLocks noGrp="1"/>
          </p:cNvGraphicFramePr>
          <p:nvPr>
            <p:ph idx="1"/>
          </p:nvPr>
        </p:nvGraphicFramePr>
        <p:xfrm>
          <a:off x="1976015" y="1350110"/>
          <a:ext cx="5497380" cy="3671331"/>
        </p:xfrm>
        <a:graphic>
          <a:graphicData uri="http://schemas.openxmlformats.org/drawingml/2006/table">
            <a:tbl>
              <a:tblPr firstRow="1" bandRow="1">
                <a:tableStyleId>{073A0DAA-6AF3-43AB-8588-CEC1D06C72B9}</a:tableStyleId>
              </a:tblPr>
              <a:tblGrid>
                <a:gridCol w="2290575"/>
                <a:gridCol w="1068935"/>
                <a:gridCol w="1068935"/>
                <a:gridCol w="1068935"/>
              </a:tblGrid>
              <a:tr h="343029">
                <a:tc>
                  <a:txBody>
                    <a:bodyPr/>
                    <a:lstStyle/>
                    <a:p>
                      <a:pPr algn="just"/>
                      <a:r>
                        <a:rPr lang="en-US" dirty="0" smtClean="0"/>
                        <a:t>Criteria</a:t>
                      </a:r>
                      <a:endParaRPr lang="en-US" dirty="0"/>
                    </a:p>
                  </a:txBody>
                  <a:tcPr>
                    <a:solidFill>
                      <a:schemeClr val="tx1"/>
                    </a:solidFill>
                  </a:tcPr>
                </a:tc>
                <a:tc>
                  <a:txBody>
                    <a:bodyPr/>
                    <a:lstStyle/>
                    <a:p>
                      <a:pPr algn="just"/>
                      <a:r>
                        <a:rPr lang="en-US" dirty="0" err="1" smtClean="0"/>
                        <a:t>Examify</a:t>
                      </a:r>
                      <a:endParaRPr lang="en-US" dirty="0"/>
                    </a:p>
                  </a:txBody>
                  <a:tcPr/>
                </a:tc>
                <a:tc>
                  <a:txBody>
                    <a:bodyPr/>
                    <a:lstStyle/>
                    <a:p>
                      <a:pPr algn="just"/>
                      <a:r>
                        <a:rPr lang="en-US" dirty="0" err="1" smtClean="0"/>
                        <a:t>Gradeup</a:t>
                      </a:r>
                      <a:endParaRPr lang="en-US" dirty="0"/>
                    </a:p>
                  </a:txBody>
                  <a:tcPr/>
                </a:tc>
                <a:tc>
                  <a:txBody>
                    <a:bodyPr/>
                    <a:lstStyle/>
                    <a:p>
                      <a:pPr algn="just"/>
                      <a:r>
                        <a:rPr lang="en-US" dirty="0" err="1" smtClean="0"/>
                        <a:t>Exar</a:t>
                      </a:r>
                      <a:endParaRPr lang="en-US" dirty="0"/>
                    </a:p>
                  </a:txBody>
                  <a:tcPr>
                    <a:solidFill>
                      <a:schemeClr val="tx1"/>
                    </a:solidFill>
                  </a:tcPr>
                </a:tc>
              </a:tr>
              <a:tr h="343029">
                <a:tc>
                  <a:txBody>
                    <a:bodyPr/>
                    <a:lstStyle/>
                    <a:p>
                      <a:pPr algn="just"/>
                      <a:r>
                        <a:rPr lang="en-US" dirty="0" smtClean="0">
                          <a:solidFill>
                            <a:schemeClr val="bg1"/>
                          </a:solidFill>
                        </a:rPr>
                        <a:t>Free</a:t>
                      </a:r>
                      <a:endParaRPr lang="en-US" dirty="0">
                        <a:solidFill>
                          <a:schemeClr val="bg1"/>
                        </a:solidFill>
                      </a:endParaRPr>
                    </a:p>
                  </a:txBody>
                  <a:tcPr>
                    <a:solidFill>
                      <a:schemeClr val="tx1"/>
                    </a:solidFill>
                  </a:tcPr>
                </a:tc>
                <a:tc>
                  <a:txBody>
                    <a:bodyPr/>
                    <a:lstStyle/>
                    <a:p>
                      <a:pPr algn="just"/>
                      <a:r>
                        <a:rPr lang="en-US" dirty="0" smtClean="0"/>
                        <a:t>Yes</a:t>
                      </a:r>
                      <a:endParaRPr lang="en-US" dirty="0"/>
                    </a:p>
                  </a:txBody>
                  <a:tcPr/>
                </a:tc>
                <a:tc>
                  <a:txBody>
                    <a:bodyPr/>
                    <a:lstStyle/>
                    <a:p>
                      <a:pPr algn="just"/>
                      <a:r>
                        <a:rPr lang="en-US" dirty="0" smtClean="0"/>
                        <a:t>No</a:t>
                      </a:r>
                      <a:endParaRPr lang="en-US" dirty="0"/>
                    </a:p>
                  </a:txBody>
                  <a:tcPr/>
                </a:tc>
                <a:tc>
                  <a:txBody>
                    <a:bodyPr/>
                    <a:lstStyle/>
                    <a:p>
                      <a:pPr algn="just"/>
                      <a:r>
                        <a:rPr lang="en-US" dirty="0" smtClean="0">
                          <a:solidFill>
                            <a:schemeClr val="bg1"/>
                          </a:solidFill>
                        </a:rPr>
                        <a:t>Yes</a:t>
                      </a:r>
                      <a:endParaRPr lang="en-US" dirty="0">
                        <a:solidFill>
                          <a:schemeClr val="bg1"/>
                        </a:solidFill>
                      </a:endParaRPr>
                    </a:p>
                  </a:txBody>
                  <a:tcPr>
                    <a:solidFill>
                      <a:schemeClr val="tx1"/>
                    </a:solidFill>
                  </a:tcPr>
                </a:tc>
              </a:tr>
              <a:tr h="581535">
                <a:tc>
                  <a:txBody>
                    <a:bodyPr/>
                    <a:lstStyle/>
                    <a:p>
                      <a:pPr algn="just"/>
                      <a:r>
                        <a:rPr lang="en-US" dirty="0" smtClean="0">
                          <a:solidFill>
                            <a:schemeClr val="bg1"/>
                          </a:solidFill>
                        </a:rPr>
                        <a:t>Internet</a:t>
                      </a:r>
                      <a:r>
                        <a:rPr lang="en-US" baseline="0" dirty="0" smtClean="0">
                          <a:solidFill>
                            <a:schemeClr val="bg1"/>
                          </a:solidFill>
                        </a:rPr>
                        <a:t> Connection</a:t>
                      </a:r>
                      <a:endParaRPr lang="en-US" dirty="0">
                        <a:solidFill>
                          <a:schemeClr val="bg1"/>
                        </a:solidFill>
                      </a:endParaRPr>
                    </a:p>
                  </a:txBody>
                  <a:tcPr>
                    <a:solidFill>
                      <a:schemeClr val="tx1"/>
                    </a:solidFill>
                  </a:tcPr>
                </a:tc>
                <a:tc>
                  <a:txBody>
                    <a:bodyPr/>
                    <a:lstStyle/>
                    <a:p>
                      <a:pPr algn="just"/>
                      <a:r>
                        <a:rPr lang="en-US" dirty="0" smtClean="0">
                          <a:solidFill>
                            <a:schemeClr val="tx1"/>
                          </a:solidFill>
                        </a:rPr>
                        <a:t>Yes</a:t>
                      </a:r>
                      <a:endParaRPr lang="en-US" dirty="0">
                        <a:solidFill>
                          <a:schemeClr val="tx1"/>
                        </a:solidFill>
                      </a:endParaRPr>
                    </a:p>
                  </a:txBody>
                  <a:tcPr/>
                </a:tc>
                <a:tc>
                  <a:txBody>
                    <a:bodyPr/>
                    <a:lstStyle/>
                    <a:p>
                      <a:pPr algn="just"/>
                      <a:r>
                        <a:rPr lang="en-US" dirty="0" smtClean="0"/>
                        <a:t>Yes</a:t>
                      </a:r>
                      <a:endParaRPr lang="en-US" dirty="0"/>
                    </a:p>
                  </a:txBody>
                  <a:tcPr/>
                </a:tc>
                <a:tc>
                  <a:txBody>
                    <a:bodyPr/>
                    <a:lstStyle/>
                    <a:p>
                      <a:pPr algn="just"/>
                      <a:r>
                        <a:rPr lang="en-US" dirty="0" smtClean="0">
                          <a:solidFill>
                            <a:schemeClr val="bg1"/>
                          </a:solidFill>
                        </a:rPr>
                        <a:t>Yes</a:t>
                      </a:r>
                      <a:endParaRPr lang="en-US" dirty="0"/>
                    </a:p>
                  </a:txBody>
                  <a:tcPr>
                    <a:solidFill>
                      <a:schemeClr val="tx1"/>
                    </a:solidFill>
                  </a:tcPr>
                </a:tc>
              </a:tr>
              <a:tr h="343029">
                <a:tc>
                  <a:txBody>
                    <a:bodyPr/>
                    <a:lstStyle/>
                    <a:p>
                      <a:pPr algn="just"/>
                      <a:r>
                        <a:rPr lang="en-US" dirty="0" smtClean="0">
                          <a:solidFill>
                            <a:schemeClr val="bg1"/>
                          </a:solidFill>
                        </a:rPr>
                        <a:t>Open for all</a:t>
                      </a:r>
                      <a:endParaRPr lang="en-US" dirty="0">
                        <a:solidFill>
                          <a:schemeClr val="bg1"/>
                        </a:solidFill>
                      </a:endParaRPr>
                    </a:p>
                  </a:txBody>
                  <a:tcPr>
                    <a:solidFill>
                      <a:schemeClr val="tx1"/>
                    </a:solidFill>
                  </a:tcPr>
                </a:tc>
                <a:tc>
                  <a:txBody>
                    <a:bodyPr/>
                    <a:lstStyle/>
                    <a:p>
                      <a:pPr algn="just"/>
                      <a:r>
                        <a:rPr lang="en-US" dirty="0" smtClean="0"/>
                        <a:t>Yes</a:t>
                      </a:r>
                      <a:endParaRPr lang="en-US" dirty="0"/>
                    </a:p>
                  </a:txBody>
                  <a:tcPr/>
                </a:tc>
                <a:tc>
                  <a:txBody>
                    <a:bodyPr/>
                    <a:lstStyle/>
                    <a:p>
                      <a:pPr algn="just"/>
                      <a:r>
                        <a:rPr lang="en-US" dirty="0" smtClean="0"/>
                        <a:t>No</a:t>
                      </a:r>
                      <a:endParaRPr lang="en-US" dirty="0"/>
                    </a:p>
                  </a:txBody>
                  <a:tcPr/>
                </a:tc>
                <a:tc>
                  <a:txBody>
                    <a:bodyPr/>
                    <a:lstStyle/>
                    <a:p>
                      <a:pPr algn="just"/>
                      <a:r>
                        <a:rPr lang="en-US" dirty="0" smtClean="0">
                          <a:solidFill>
                            <a:schemeClr val="bg1"/>
                          </a:solidFill>
                        </a:rPr>
                        <a:t>Yes</a:t>
                      </a:r>
                      <a:endParaRPr lang="en-US" dirty="0"/>
                    </a:p>
                  </a:txBody>
                  <a:tcPr>
                    <a:solidFill>
                      <a:schemeClr val="tx1"/>
                    </a:solidFill>
                  </a:tcPr>
                </a:tc>
              </a:tr>
              <a:tr h="343029">
                <a:tc>
                  <a:txBody>
                    <a:bodyPr/>
                    <a:lstStyle/>
                    <a:p>
                      <a:pPr algn="just"/>
                      <a:r>
                        <a:rPr lang="en-US" dirty="0" smtClean="0">
                          <a:solidFill>
                            <a:schemeClr val="bg1"/>
                          </a:solidFill>
                        </a:rPr>
                        <a:t>Secure</a:t>
                      </a:r>
                      <a:endParaRPr lang="en-US" dirty="0">
                        <a:solidFill>
                          <a:schemeClr val="bg1"/>
                        </a:solidFill>
                      </a:endParaRPr>
                    </a:p>
                  </a:txBody>
                  <a:tcPr>
                    <a:solidFill>
                      <a:schemeClr val="tx1"/>
                    </a:solidFill>
                  </a:tcPr>
                </a:tc>
                <a:tc>
                  <a:txBody>
                    <a:bodyPr/>
                    <a:lstStyle/>
                    <a:p>
                      <a:pPr algn="just"/>
                      <a:r>
                        <a:rPr lang="en-US" dirty="0" smtClean="0"/>
                        <a:t>Yes</a:t>
                      </a:r>
                      <a:endParaRPr lang="en-US" dirty="0"/>
                    </a:p>
                  </a:txBody>
                  <a:tcPr anchor="ctr"/>
                </a:tc>
                <a:tc>
                  <a:txBody>
                    <a:bodyPr/>
                    <a:lstStyle/>
                    <a:p>
                      <a:pPr algn="just"/>
                      <a:r>
                        <a:rPr lang="en-US" dirty="0" smtClean="0"/>
                        <a:t>Yes</a:t>
                      </a:r>
                      <a:endParaRPr lang="en-US" dirty="0"/>
                    </a:p>
                  </a:txBody>
                  <a:tcPr/>
                </a:tc>
                <a:tc>
                  <a:txBody>
                    <a:bodyPr/>
                    <a:lstStyle/>
                    <a:p>
                      <a:pPr algn="just"/>
                      <a:r>
                        <a:rPr lang="en-US" dirty="0" smtClean="0">
                          <a:solidFill>
                            <a:schemeClr val="bg1"/>
                          </a:solidFill>
                        </a:rPr>
                        <a:t>Yes</a:t>
                      </a:r>
                      <a:endParaRPr lang="en-US" dirty="0"/>
                    </a:p>
                  </a:txBody>
                  <a:tcPr>
                    <a:solidFill>
                      <a:schemeClr val="tx1"/>
                    </a:solidFill>
                  </a:tcPr>
                </a:tc>
              </a:tr>
              <a:tr h="343029">
                <a:tc>
                  <a:txBody>
                    <a:bodyPr/>
                    <a:lstStyle/>
                    <a:p>
                      <a:pPr algn="just"/>
                      <a:r>
                        <a:rPr lang="en-US" dirty="0" smtClean="0">
                          <a:solidFill>
                            <a:schemeClr val="bg1"/>
                          </a:solidFill>
                        </a:rPr>
                        <a:t>Prediction</a:t>
                      </a:r>
                      <a:endParaRPr lang="en-US" dirty="0">
                        <a:solidFill>
                          <a:schemeClr val="bg1"/>
                        </a:solidFill>
                      </a:endParaRPr>
                    </a:p>
                  </a:txBody>
                  <a:tcPr>
                    <a:solidFill>
                      <a:schemeClr val="tx1"/>
                    </a:solidFill>
                  </a:tcPr>
                </a:tc>
                <a:tc>
                  <a:txBody>
                    <a:bodyPr/>
                    <a:lstStyle/>
                    <a:p>
                      <a:pPr algn="just"/>
                      <a:r>
                        <a:rPr lang="en-US" dirty="0" smtClean="0">
                          <a:solidFill>
                            <a:schemeClr val="tx1"/>
                          </a:solidFill>
                        </a:rPr>
                        <a:t>No</a:t>
                      </a:r>
                      <a:endParaRPr lang="en-US" dirty="0"/>
                    </a:p>
                  </a:txBody>
                  <a:tcPr/>
                </a:tc>
                <a:tc>
                  <a:txBody>
                    <a:bodyPr/>
                    <a:lstStyle/>
                    <a:p>
                      <a:pPr algn="just"/>
                      <a:r>
                        <a:rPr lang="en-US" dirty="0" smtClean="0"/>
                        <a:t>No</a:t>
                      </a:r>
                      <a:endParaRPr lang="en-US" dirty="0"/>
                    </a:p>
                  </a:txBody>
                  <a:tcPr/>
                </a:tc>
                <a:tc>
                  <a:txBody>
                    <a:bodyPr/>
                    <a:lstStyle/>
                    <a:p>
                      <a:pPr algn="just"/>
                      <a:r>
                        <a:rPr lang="en-US" dirty="0" smtClean="0">
                          <a:solidFill>
                            <a:schemeClr val="bg1"/>
                          </a:solidFill>
                        </a:rPr>
                        <a:t>Yes</a:t>
                      </a:r>
                      <a:endParaRPr lang="en-US" dirty="0"/>
                    </a:p>
                  </a:txBody>
                  <a:tcPr>
                    <a:solidFill>
                      <a:schemeClr val="tx1"/>
                    </a:solidFill>
                  </a:tcPr>
                </a:tc>
              </a:tr>
              <a:tr h="343029">
                <a:tc>
                  <a:txBody>
                    <a:bodyPr/>
                    <a:lstStyle/>
                    <a:p>
                      <a:pPr algn="just"/>
                      <a:r>
                        <a:rPr lang="en-US" dirty="0" smtClean="0">
                          <a:solidFill>
                            <a:schemeClr val="bg1"/>
                          </a:solidFill>
                        </a:rPr>
                        <a:t>Login</a:t>
                      </a:r>
                      <a:r>
                        <a:rPr lang="en-US" baseline="0" dirty="0" smtClean="0">
                          <a:solidFill>
                            <a:schemeClr val="bg1"/>
                          </a:solidFill>
                        </a:rPr>
                        <a:t> required</a:t>
                      </a:r>
                      <a:endParaRPr lang="en-US" dirty="0">
                        <a:solidFill>
                          <a:schemeClr val="bg1"/>
                        </a:solidFill>
                      </a:endParaRPr>
                    </a:p>
                  </a:txBody>
                  <a:tcPr>
                    <a:solidFill>
                      <a:schemeClr val="tx1"/>
                    </a:solidFill>
                  </a:tcPr>
                </a:tc>
                <a:tc>
                  <a:txBody>
                    <a:bodyPr/>
                    <a:lstStyle/>
                    <a:p>
                      <a:pPr algn="just"/>
                      <a:r>
                        <a:rPr lang="en-US" dirty="0" smtClean="0"/>
                        <a:t>Yes</a:t>
                      </a:r>
                      <a:endParaRPr lang="en-US" dirty="0"/>
                    </a:p>
                  </a:txBody>
                  <a:tcPr/>
                </a:tc>
                <a:tc>
                  <a:txBody>
                    <a:bodyPr/>
                    <a:lstStyle/>
                    <a:p>
                      <a:pPr algn="just"/>
                      <a:r>
                        <a:rPr lang="en-US" dirty="0" smtClean="0"/>
                        <a:t>Yes</a:t>
                      </a:r>
                      <a:endParaRPr lang="en-US" dirty="0"/>
                    </a:p>
                  </a:txBody>
                  <a:tcPr/>
                </a:tc>
                <a:tc>
                  <a:txBody>
                    <a:bodyPr/>
                    <a:lstStyle/>
                    <a:p>
                      <a:pPr algn="just"/>
                      <a:r>
                        <a:rPr lang="en-US" dirty="0" smtClean="0">
                          <a:solidFill>
                            <a:schemeClr val="bg1"/>
                          </a:solidFill>
                        </a:rPr>
                        <a:t>Yes</a:t>
                      </a:r>
                      <a:endParaRPr lang="en-US" dirty="0"/>
                    </a:p>
                  </a:txBody>
                  <a:tcPr>
                    <a:solidFill>
                      <a:schemeClr val="tx1"/>
                    </a:solidFill>
                  </a:tcPr>
                </a:tc>
              </a:tr>
              <a:tr h="343029">
                <a:tc>
                  <a:txBody>
                    <a:bodyPr/>
                    <a:lstStyle/>
                    <a:p>
                      <a:pPr algn="just"/>
                      <a:r>
                        <a:rPr lang="en-US" dirty="0" smtClean="0">
                          <a:solidFill>
                            <a:schemeClr val="bg1"/>
                          </a:solidFill>
                        </a:rPr>
                        <a:t>User</a:t>
                      </a:r>
                      <a:r>
                        <a:rPr lang="en-US" baseline="0" dirty="0" smtClean="0">
                          <a:solidFill>
                            <a:schemeClr val="bg1"/>
                          </a:solidFill>
                        </a:rPr>
                        <a:t> Rating</a:t>
                      </a:r>
                      <a:endParaRPr lang="en-US" dirty="0">
                        <a:solidFill>
                          <a:schemeClr val="bg1"/>
                        </a:solidFill>
                      </a:endParaRPr>
                    </a:p>
                  </a:txBody>
                  <a:tcPr>
                    <a:solidFill>
                      <a:schemeClr val="tx1"/>
                    </a:solidFill>
                  </a:tcPr>
                </a:tc>
                <a:tc>
                  <a:txBody>
                    <a:bodyPr/>
                    <a:lstStyle/>
                    <a:p>
                      <a:pPr algn="just"/>
                      <a:r>
                        <a:rPr lang="en-US" dirty="0" smtClean="0"/>
                        <a:t>Yes</a:t>
                      </a:r>
                      <a:endParaRPr lang="en-US" dirty="0"/>
                    </a:p>
                  </a:txBody>
                  <a:tcPr/>
                </a:tc>
                <a:tc>
                  <a:txBody>
                    <a:bodyPr/>
                    <a:lstStyle/>
                    <a:p>
                      <a:pPr algn="just"/>
                      <a:r>
                        <a:rPr lang="en-US" dirty="0" smtClean="0"/>
                        <a:t>Yes</a:t>
                      </a:r>
                      <a:endParaRPr lang="en-US" dirty="0"/>
                    </a:p>
                  </a:txBody>
                  <a:tcPr/>
                </a:tc>
                <a:tc>
                  <a:txBody>
                    <a:bodyPr/>
                    <a:lstStyle/>
                    <a:p>
                      <a:pPr algn="just"/>
                      <a:r>
                        <a:rPr lang="en-US" dirty="0" smtClean="0">
                          <a:solidFill>
                            <a:schemeClr val="bg1"/>
                          </a:solidFill>
                        </a:rPr>
                        <a:t>Yes</a:t>
                      </a:r>
                      <a:endParaRPr lang="en-US" dirty="0"/>
                    </a:p>
                  </a:txBody>
                  <a:tcPr>
                    <a:solidFill>
                      <a:schemeClr val="tx1"/>
                    </a:solidFill>
                  </a:tcPr>
                </a:tc>
              </a:tr>
              <a:tr h="529476">
                <a:tc>
                  <a:txBody>
                    <a:bodyPr/>
                    <a:lstStyle/>
                    <a:p>
                      <a:pPr algn="just"/>
                      <a:r>
                        <a:rPr lang="en-US" dirty="0" smtClean="0">
                          <a:solidFill>
                            <a:schemeClr val="bg1"/>
                          </a:solidFill>
                        </a:rPr>
                        <a:t>Strategies</a:t>
                      </a:r>
                      <a:r>
                        <a:rPr lang="en-US" baseline="0" dirty="0" smtClean="0">
                          <a:solidFill>
                            <a:schemeClr val="bg1"/>
                          </a:solidFill>
                        </a:rPr>
                        <a:t> Provided</a:t>
                      </a:r>
                      <a:endParaRPr lang="en-US" dirty="0">
                        <a:solidFill>
                          <a:schemeClr val="bg1"/>
                        </a:solidFill>
                      </a:endParaRPr>
                    </a:p>
                  </a:txBody>
                  <a:tcPr>
                    <a:solidFill>
                      <a:schemeClr val="tx1"/>
                    </a:solidFill>
                  </a:tcPr>
                </a:tc>
                <a:tc>
                  <a:txBody>
                    <a:bodyPr/>
                    <a:lstStyle/>
                    <a:p>
                      <a:pPr algn="just"/>
                      <a:r>
                        <a:rPr lang="en-US" dirty="0" smtClean="0"/>
                        <a:t>No</a:t>
                      </a:r>
                      <a:endParaRPr lang="en-US" dirty="0"/>
                    </a:p>
                  </a:txBody>
                  <a:tcPr/>
                </a:tc>
                <a:tc>
                  <a:txBody>
                    <a:bodyPr/>
                    <a:lstStyle/>
                    <a:p>
                      <a:pPr algn="just"/>
                      <a:r>
                        <a:rPr lang="en-US" dirty="0" smtClean="0"/>
                        <a:t>No</a:t>
                      </a:r>
                      <a:endParaRPr lang="en-US" dirty="0"/>
                    </a:p>
                  </a:txBody>
                  <a:tcPr/>
                </a:tc>
                <a:tc>
                  <a:txBody>
                    <a:bodyPr/>
                    <a:lstStyle/>
                    <a:p>
                      <a:pPr algn="just"/>
                      <a:r>
                        <a:rPr lang="en-US" dirty="0" smtClean="0">
                          <a:solidFill>
                            <a:schemeClr val="bg1"/>
                          </a:solidFill>
                        </a:rPr>
                        <a:t>Yes</a:t>
                      </a:r>
                      <a:endParaRPr lang="en-US" dirty="0">
                        <a:solidFill>
                          <a:schemeClr val="bg1"/>
                        </a:solidFill>
                      </a:endParaRPr>
                    </a:p>
                  </a:txBody>
                  <a:tcPr>
                    <a:solidFill>
                      <a:schemeClr val="tx1"/>
                    </a:solidFill>
                  </a:tcPr>
                </a:tc>
              </a:tr>
            </a:tbl>
          </a:graphicData>
        </a:graphic>
      </p:graphicFrame>
    </p:spTree>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Literature Review</a:t>
            </a:r>
            <a:endParaRPr lang="en-US" b="1" u="sng" dirty="0"/>
          </a:p>
        </p:txBody>
      </p:sp>
      <p:graphicFrame>
        <p:nvGraphicFramePr>
          <p:cNvPr id="5" name="Content Placeholder 4"/>
          <p:cNvGraphicFramePr>
            <a:graphicFrameLocks noGrp="1"/>
          </p:cNvGraphicFramePr>
          <p:nvPr>
            <p:ph idx="1"/>
          </p:nvPr>
        </p:nvGraphicFramePr>
        <p:xfrm>
          <a:off x="1976015" y="1350110"/>
          <a:ext cx="5344676" cy="3665623"/>
        </p:xfrm>
        <a:graphic>
          <a:graphicData uri="http://schemas.openxmlformats.org/drawingml/2006/table">
            <a:tbl>
              <a:tblPr firstRow="1" bandRow="1">
                <a:tableStyleId>{073A0DAA-6AF3-43AB-8588-CEC1D06C72B9}</a:tableStyleId>
              </a:tblPr>
              <a:tblGrid>
                <a:gridCol w="1985166"/>
                <a:gridCol w="1068935"/>
                <a:gridCol w="1221640"/>
                <a:gridCol w="1068935"/>
              </a:tblGrid>
              <a:tr h="379969">
                <a:tc>
                  <a:txBody>
                    <a:bodyPr/>
                    <a:lstStyle/>
                    <a:p>
                      <a:pPr algn="l"/>
                      <a:r>
                        <a:rPr lang="en-US" dirty="0" smtClean="0"/>
                        <a:t>Criteria</a:t>
                      </a:r>
                      <a:endParaRPr lang="en-US" dirty="0"/>
                    </a:p>
                  </a:txBody>
                  <a:tcPr anchor="ctr">
                    <a:solidFill>
                      <a:schemeClr val="tx1"/>
                    </a:solidFill>
                  </a:tcPr>
                </a:tc>
                <a:tc>
                  <a:txBody>
                    <a:bodyPr/>
                    <a:lstStyle/>
                    <a:p>
                      <a:pPr algn="l"/>
                      <a:r>
                        <a:rPr lang="en-US" dirty="0" err="1" smtClean="0"/>
                        <a:t>Examify</a:t>
                      </a:r>
                      <a:endParaRPr lang="en-US" dirty="0"/>
                    </a:p>
                  </a:txBody>
                  <a:tcPr anchor="ctr"/>
                </a:tc>
                <a:tc>
                  <a:txBody>
                    <a:bodyPr/>
                    <a:lstStyle/>
                    <a:p>
                      <a:pPr algn="l"/>
                      <a:r>
                        <a:rPr lang="en-US" dirty="0" err="1" smtClean="0"/>
                        <a:t>Gradeup</a:t>
                      </a:r>
                      <a:endParaRPr lang="en-US" dirty="0"/>
                    </a:p>
                  </a:txBody>
                  <a:tcPr anchor="ctr"/>
                </a:tc>
                <a:tc>
                  <a:txBody>
                    <a:bodyPr/>
                    <a:lstStyle/>
                    <a:p>
                      <a:pPr algn="l"/>
                      <a:r>
                        <a:rPr lang="en-US" dirty="0" err="1" smtClean="0"/>
                        <a:t>Exar</a:t>
                      </a:r>
                      <a:endParaRPr lang="en-US" dirty="0"/>
                    </a:p>
                  </a:txBody>
                  <a:tcPr anchor="ctr">
                    <a:solidFill>
                      <a:schemeClr val="tx1"/>
                    </a:solidFill>
                  </a:tcPr>
                </a:tc>
              </a:tr>
              <a:tr h="379969">
                <a:tc>
                  <a:txBody>
                    <a:bodyPr/>
                    <a:lstStyle/>
                    <a:p>
                      <a:pPr algn="l"/>
                      <a:r>
                        <a:rPr lang="en-US" dirty="0" smtClean="0">
                          <a:solidFill>
                            <a:schemeClr val="bg1"/>
                          </a:solidFill>
                        </a:rPr>
                        <a:t>User</a:t>
                      </a:r>
                      <a:r>
                        <a:rPr lang="en-US" baseline="0" dirty="0" smtClean="0">
                          <a:solidFill>
                            <a:schemeClr val="bg1"/>
                          </a:solidFill>
                        </a:rPr>
                        <a:t> Feedback</a:t>
                      </a:r>
                      <a:endParaRPr lang="en-US" dirty="0">
                        <a:solidFill>
                          <a:schemeClr val="bg1"/>
                        </a:solidFill>
                      </a:endParaRPr>
                    </a:p>
                  </a:txBody>
                  <a:tcPr anchor="ctr">
                    <a:solidFill>
                      <a:schemeClr val="tx1"/>
                    </a:solidFill>
                  </a:tcPr>
                </a:tc>
                <a:tc>
                  <a:txBody>
                    <a:bodyPr/>
                    <a:lstStyle/>
                    <a:p>
                      <a:pPr algn="l"/>
                      <a:r>
                        <a:rPr lang="en-US" dirty="0" smtClean="0"/>
                        <a:t>Yes</a:t>
                      </a:r>
                      <a:endParaRPr lang="en-US" dirty="0"/>
                    </a:p>
                  </a:txBody>
                  <a:tcPr anchor="ctr"/>
                </a:tc>
                <a:tc>
                  <a:txBody>
                    <a:bodyPr/>
                    <a:lstStyle/>
                    <a:p>
                      <a:pPr algn="l"/>
                      <a:r>
                        <a:rPr lang="en-US" dirty="0" smtClean="0"/>
                        <a:t>No</a:t>
                      </a:r>
                      <a:endParaRPr lang="en-US" dirty="0"/>
                    </a:p>
                  </a:txBody>
                  <a:tcPr anchor="ctr"/>
                </a:tc>
                <a:tc>
                  <a:txBody>
                    <a:bodyPr/>
                    <a:lstStyle/>
                    <a:p>
                      <a:pPr algn="l"/>
                      <a:r>
                        <a:rPr lang="en-US" dirty="0" smtClean="0">
                          <a:solidFill>
                            <a:schemeClr val="bg1"/>
                          </a:solidFill>
                        </a:rPr>
                        <a:t>Yes</a:t>
                      </a:r>
                      <a:endParaRPr lang="en-US" dirty="0"/>
                    </a:p>
                  </a:txBody>
                  <a:tcPr anchor="ctr">
                    <a:solidFill>
                      <a:schemeClr val="tx1"/>
                    </a:solidFill>
                  </a:tcPr>
                </a:tc>
              </a:tr>
              <a:tr h="365506">
                <a:tc>
                  <a:txBody>
                    <a:bodyPr/>
                    <a:lstStyle/>
                    <a:p>
                      <a:pPr algn="l"/>
                      <a:r>
                        <a:rPr lang="en-US" dirty="0" smtClean="0">
                          <a:solidFill>
                            <a:schemeClr val="bg1"/>
                          </a:solidFill>
                        </a:rPr>
                        <a:t>Ease</a:t>
                      </a:r>
                      <a:r>
                        <a:rPr lang="en-US" baseline="0" dirty="0" smtClean="0">
                          <a:solidFill>
                            <a:schemeClr val="bg1"/>
                          </a:solidFill>
                        </a:rPr>
                        <a:t> of access</a:t>
                      </a:r>
                      <a:endParaRPr lang="en-US" dirty="0">
                        <a:solidFill>
                          <a:schemeClr val="bg1"/>
                        </a:solidFill>
                      </a:endParaRPr>
                    </a:p>
                  </a:txBody>
                  <a:tcPr anchor="ctr">
                    <a:solidFill>
                      <a:schemeClr val="tx1"/>
                    </a:solidFill>
                  </a:tcPr>
                </a:tc>
                <a:tc>
                  <a:txBody>
                    <a:bodyPr/>
                    <a:lstStyle/>
                    <a:p>
                      <a:pPr algn="l"/>
                      <a:r>
                        <a:rPr lang="en-US" dirty="0" smtClean="0"/>
                        <a:t>Yes</a:t>
                      </a:r>
                      <a:endParaRPr lang="en-US" dirty="0"/>
                    </a:p>
                  </a:txBody>
                  <a:tcPr anchor="ctr"/>
                </a:tc>
                <a:tc>
                  <a:txBody>
                    <a:bodyPr/>
                    <a:lstStyle/>
                    <a:p>
                      <a:pPr algn="l"/>
                      <a:r>
                        <a:rPr lang="en-US" dirty="0" smtClean="0"/>
                        <a:t>Yes</a:t>
                      </a:r>
                      <a:endParaRPr lang="en-US" dirty="0"/>
                    </a:p>
                  </a:txBody>
                  <a:tcPr anchor="ctr"/>
                </a:tc>
                <a:tc>
                  <a:txBody>
                    <a:bodyPr/>
                    <a:lstStyle/>
                    <a:p>
                      <a:pPr algn="l"/>
                      <a:r>
                        <a:rPr lang="en-US" dirty="0" smtClean="0">
                          <a:solidFill>
                            <a:schemeClr val="bg1"/>
                          </a:solidFill>
                        </a:rPr>
                        <a:t>Yes</a:t>
                      </a:r>
                      <a:endParaRPr lang="en-US" dirty="0"/>
                    </a:p>
                  </a:txBody>
                  <a:tcPr anchor="ctr">
                    <a:solidFill>
                      <a:schemeClr val="tx1"/>
                    </a:solidFill>
                  </a:tcPr>
                </a:tc>
              </a:tr>
              <a:tr h="379969">
                <a:tc>
                  <a:txBody>
                    <a:bodyPr/>
                    <a:lstStyle/>
                    <a:p>
                      <a:pPr algn="l"/>
                      <a:r>
                        <a:rPr lang="en-US" dirty="0" smtClean="0">
                          <a:solidFill>
                            <a:schemeClr val="bg1"/>
                          </a:solidFill>
                        </a:rPr>
                        <a:t>Ad-Banner</a:t>
                      </a:r>
                      <a:endParaRPr lang="en-US" dirty="0">
                        <a:solidFill>
                          <a:schemeClr val="bg1"/>
                        </a:solidFill>
                      </a:endParaRPr>
                    </a:p>
                  </a:txBody>
                  <a:tcPr anchor="ctr">
                    <a:solidFill>
                      <a:schemeClr val="tx1"/>
                    </a:solidFill>
                  </a:tcPr>
                </a:tc>
                <a:tc>
                  <a:txBody>
                    <a:bodyPr/>
                    <a:lstStyle/>
                    <a:p>
                      <a:pPr algn="l"/>
                      <a:r>
                        <a:rPr lang="en-US" dirty="0" smtClean="0"/>
                        <a:t>Yes</a:t>
                      </a:r>
                      <a:endParaRPr lang="en-US" dirty="0"/>
                    </a:p>
                  </a:txBody>
                  <a:tcPr anchor="ctr"/>
                </a:tc>
                <a:tc>
                  <a:txBody>
                    <a:bodyPr/>
                    <a:lstStyle/>
                    <a:p>
                      <a:pPr algn="l"/>
                      <a:r>
                        <a:rPr lang="en-US" dirty="0" smtClean="0"/>
                        <a:t>Yes</a:t>
                      </a:r>
                      <a:endParaRPr lang="en-US" dirty="0"/>
                    </a:p>
                  </a:txBody>
                  <a:tcPr anchor="ctr"/>
                </a:tc>
                <a:tc>
                  <a:txBody>
                    <a:bodyPr/>
                    <a:lstStyle/>
                    <a:p>
                      <a:pPr algn="l"/>
                      <a:r>
                        <a:rPr lang="en-US" dirty="0" smtClean="0">
                          <a:solidFill>
                            <a:schemeClr val="bg1"/>
                          </a:solidFill>
                        </a:rPr>
                        <a:t>No</a:t>
                      </a:r>
                      <a:endParaRPr lang="en-US" dirty="0"/>
                    </a:p>
                  </a:txBody>
                  <a:tcPr anchor="ctr">
                    <a:solidFill>
                      <a:schemeClr val="tx1"/>
                    </a:solidFill>
                  </a:tcPr>
                </a:tc>
              </a:tr>
              <a:tr h="639635">
                <a:tc>
                  <a:txBody>
                    <a:bodyPr/>
                    <a:lstStyle/>
                    <a:p>
                      <a:pPr algn="l"/>
                      <a:r>
                        <a:rPr lang="en-US" dirty="0" smtClean="0">
                          <a:solidFill>
                            <a:schemeClr val="bg1"/>
                          </a:solidFill>
                        </a:rPr>
                        <a:t>Previous Year question papers</a:t>
                      </a:r>
                      <a:endParaRPr lang="en-US" dirty="0">
                        <a:solidFill>
                          <a:schemeClr val="bg1"/>
                        </a:solidFill>
                      </a:endParaRPr>
                    </a:p>
                  </a:txBody>
                  <a:tcPr anchor="ctr">
                    <a:solidFill>
                      <a:schemeClr val="tx1"/>
                    </a:solidFill>
                  </a:tcPr>
                </a:tc>
                <a:tc>
                  <a:txBody>
                    <a:bodyPr/>
                    <a:lstStyle/>
                    <a:p>
                      <a:pPr algn="l"/>
                      <a:r>
                        <a:rPr lang="en-US" dirty="0" smtClean="0"/>
                        <a:t>No</a:t>
                      </a:r>
                      <a:endParaRPr lang="en-US" dirty="0"/>
                    </a:p>
                  </a:txBody>
                  <a:tcPr anchor="ctr"/>
                </a:tc>
                <a:tc>
                  <a:txBody>
                    <a:bodyPr/>
                    <a:lstStyle/>
                    <a:p>
                      <a:pPr algn="l"/>
                      <a:r>
                        <a:rPr lang="en-US" dirty="0" smtClean="0"/>
                        <a:t>No</a:t>
                      </a:r>
                      <a:endParaRPr lang="en-US" dirty="0"/>
                    </a:p>
                  </a:txBody>
                  <a:tcPr anchor="ctr"/>
                </a:tc>
                <a:tc>
                  <a:txBody>
                    <a:bodyPr/>
                    <a:lstStyle/>
                    <a:p>
                      <a:pPr algn="l"/>
                      <a:r>
                        <a:rPr lang="en-US" dirty="0" smtClean="0">
                          <a:solidFill>
                            <a:schemeClr val="bg1"/>
                          </a:solidFill>
                        </a:rPr>
                        <a:t>Yes</a:t>
                      </a:r>
                      <a:endParaRPr lang="en-US" dirty="0">
                        <a:solidFill>
                          <a:schemeClr val="bg1"/>
                        </a:solidFill>
                      </a:endParaRPr>
                    </a:p>
                  </a:txBody>
                  <a:tcPr anchor="ctr">
                    <a:solidFill>
                      <a:schemeClr val="tx1"/>
                    </a:solidFill>
                  </a:tcPr>
                </a:tc>
              </a:tr>
              <a:tr h="379969">
                <a:tc>
                  <a:txBody>
                    <a:bodyPr/>
                    <a:lstStyle/>
                    <a:p>
                      <a:pPr algn="l"/>
                      <a:r>
                        <a:rPr lang="en-US" dirty="0" smtClean="0">
                          <a:solidFill>
                            <a:schemeClr val="bg1"/>
                          </a:solidFill>
                        </a:rPr>
                        <a:t>Compatibility</a:t>
                      </a:r>
                      <a:endParaRPr lang="en-US" dirty="0">
                        <a:solidFill>
                          <a:schemeClr val="bg1"/>
                        </a:solidFill>
                      </a:endParaRPr>
                    </a:p>
                  </a:txBody>
                  <a:tcPr anchor="ctr">
                    <a:solidFill>
                      <a:schemeClr val="tx1"/>
                    </a:solidFill>
                  </a:tcPr>
                </a:tc>
                <a:tc>
                  <a:txBody>
                    <a:bodyPr/>
                    <a:lstStyle/>
                    <a:p>
                      <a:pPr algn="l"/>
                      <a:r>
                        <a:rPr lang="en-US" dirty="0" smtClean="0"/>
                        <a:t>Yes</a:t>
                      </a:r>
                      <a:endParaRPr lang="en-US" dirty="0"/>
                    </a:p>
                  </a:txBody>
                  <a:tcPr anchor="ctr"/>
                </a:tc>
                <a:tc>
                  <a:txBody>
                    <a:bodyPr/>
                    <a:lstStyle/>
                    <a:p>
                      <a:pPr algn="l"/>
                      <a:r>
                        <a:rPr lang="en-US" dirty="0" smtClean="0"/>
                        <a:t>Yes</a:t>
                      </a:r>
                      <a:endParaRPr lang="en-US" dirty="0"/>
                    </a:p>
                  </a:txBody>
                  <a:tcPr anchor="ctr"/>
                </a:tc>
                <a:tc>
                  <a:txBody>
                    <a:bodyPr/>
                    <a:lstStyle/>
                    <a:p>
                      <a:pPr algn="l"/>
                      <a:r>
                        <a:rPr lang="en-US" dirty="0" smtClean="0">
                          <a:solidFill>
                            <a:schemeClr val="bg1"/>
                          </a:solidFill>
                        </a:rPr>
                        <a:t>Yes</a:t>
                      </a:r>
                      <a:endParaRPr lang="en-US" dirty="0"/>
                    </a:p>
                  </a:txBody>
                  <a:tcPr anchor="ctr">
                    <a:solidFill>
                      <a:schemeClr val="tx1"/>
                    </a:solidFill>
                  </a:tcPr>
                </a:tc>
              </a:tr>
              <a:tr h="379969">
                <a:tc>
                  <a:txBody>
                    <a:bodyPr/>
                    <a:lstStyle/>
                    <a:p>
                      <a:pPr algn="l"/>
                      <a:r>
                        <a:rPr lang="en-US" dirty="0" smtClean="0">
                          <a:solidFill>
                            <a:schemeClr val="bg1"/>
                          </a:solidFill>
                        </a:rPr>
                        <a:t>Android</a:t>
                      </a:r>
                      <a:r>
                        <a:rPr lang="en-US" baseline="0" dirty="0" smtClean="0">
                          <a:solidFill>
                            <a:schemeClr val="bg1"/>
                          </a:solidFill>
                        </a:rPr>
                        <a:t> Support</a:t>
                      </a:r>
                      <a:endParaRPr lang="en-US" dirty="0">
                        <a:solidFill>
                          <a:schemeClr val="bg1"/>
                        </a:solidFill>
                      </a:endParaRPr>
                    </a:p>
                  </a:txBody>
                  <a:tcPr anchor="ctr">
                    <a:solidFill>
                      <a:schemeClr val="tx1"/>
                    </a:solidFill>
                  </a:tcPr>
                </a:tc>
                <a:tc>
                  <a:txBody>
                    <a:bodyPr/>
                    <a:lstStyle/>
                    <a:p>
                      <a:pPr algn="l"/>
                      <a:r>
                        <a:rPr lang="en-US" dirty="0" smtClean="0"/>
                        <a:t>Yes</a:t>
                      </a:r>
                      <a:endParaRPr lang="en-US" dirty="0"/>
                    </a:p>
                  </a:txBody>
                  <a:tcPr anchor="ctr"/>
                </a:tc>
                <a:tc>
                  <a:txBody>
                    <a:bodyPr/>
                    <a:lstStyle/>
                    <a:p>
                      <a:pPr algn="l"/>
                      <a:r>
                        <a:rPr lang="en-US" dirty="0" smtClean="0"/>
                        <a:t>No</a:t>
                      </a:r>
                      <a:endParaRPr lang="en-US" dirty="0"/>
                    </a:p>
                  </a:txBody>
                  <a:tcPr anchor="ctr"/>
                </a:tc>
                <a:tc>
                  <a:txBody>
                    <a:bodyPr/>
                    <a:lstStyle/>
                    <a:p>
                      <a:pPr algn="l"/>
                      <a:r>
                        <a:rPr lang="en-US" dirty="0" smtClean="0">
                          <a:solidFill>
                            <a:schemeClr val="bg1"/>
                          </a:solidFill>
                        </a:rPr>
                        <a:t>No</a:t>
                      </a:r>
                      <a:endParaRPr lang="en-US" dirty="0"/>
                    </a:p>
                  </a:txBody>
                  <a:tcPr anchor="ctr">
                    <a:solidFill>
                      <a:schemeClr val="tx1"/>
                    </a:solidFill>
                  </a:tcPr>
                </a:tc>
              </a:tr>
              <a:tr h="379969">
                <a:tc>
                  <a:txBody>
                    <a:bodyPr/>
                    <a:lstStyle/>
                    <a:p>
                      <a:pPr algn="l"/>
                      <a:r>
                        <a:rPr lang="en-US" dirty="0" smtClean="0">
                          <a:solidFill>
                            <a:schemeClr val="bg1"/>
                          </a:solidFill>
                        </a:rPr>
                        <a:t>IOS</a:t>
                      </a:r>
                      <a:r>
                        <a:rPr lang="en-US" baseline="0" dirty="0" smtClean="0">
                          <a:solidFill>
                            <a:schemeClr val="bg1"/>
                          </a:solidFill>
                        </a:rPr>
                        <a:t> support</a:t>
                      </a:r>
                      <a:endParaRPr lang="en-US" dirty="0">
                        <a:solidFill>
                          <a:schemeClr val="bg1"/>
                        </a:solidFill>
                      </a:endParaRPr>
                    </a:p>
                  </a:txBody>
                  <a:tcPr anchor="ctr">
                    <a:solidFill>
                      <a:schemeClr val="tx1"/>
                    </a:solidFill>
                  </a:tcPr>
                </a:tc>
                <a:tc>
                  <a:txBody>
                    <a:bodyPr/>
                    <a:lstStyle/>
                    <a:p>
                      <a:pPr algn="l"/>
                      <a:r>
                        <a:rPr lang="en-US" dirty="0" smtClean="0"/>
                        <a:t>Yes</a:t>
                      </a:r>
                      <a:endParaRPr lang="en-US" dirty="0"/>
                    </a:p>
                  </a:txBody>
                  <a:tcPr anchor="ctr"/>
                </a:tc>
                <a:tc>
                  <a:txBody>
                    <a:bodyPr/>
                    <a:lstStyle/>
                    <a:p>
                      <a:pPr algn="l"/>
                      <a:r>
                        <a:rPr lang="en-US" dirty="0" smtClean="0"/>
                        <a:t>No</a:t>
                      </a:r>
                      <a:endParaRPr lang="en-US" dirty="0"/>
                    </a:p>
                  </a:txBody>
                  <a:tcPr anchor="ctr"/>
                </a:tc>
                <a:tc>
                  <a:txBody>
                    <a:bodyPr/>
                    <a:lstStyle/>
                    <a:p>
                      <a:pPr algn="l"/>
                      <a:r>
                        <a:rPr lang="en-US" dirty="0" smtClean="0">
                          <a:solidFill>
                            <a:schemeClr val="bg1"/>
                          </a:solidFill>
                        </a:rPr>
                        <a:t>No</a:t>
                      </a:r>
                      <a:endParaRPr lang="en-US" dirty="0">
                        <a:solidFill>
                          <a:schemeClr val="bg1"/>
                        </a:solidFill>
                      </a:endParaRPr>
                    </a:p>
                  </a:txBody>
                  <a:tcPr anchor="ctr">
                    <a:solidFill>
                      <a:schemeClr val="tx1"/>
                    </a:solidFill>
                  </a:tcPr>
                </a:tc>
              </a:tr>
              <a:tr h="379969">
                <a:tc>
                  <a:txBody>
                    <a:bodyPr/>
                    <a:lstStyle/>
                    <a:p>
                      <a:pPr algn="l"/>
                      <a:r>
                        <a:rPr lang="en-US" dirty="0" smtClean="0">
                          <a:solidFill>
                            <a:schemeClr val="bg1"/>
                          </a:solidFill>
                        </a:rPr>
                        <a:t>Web</a:t>
                      </a:r>
                      <a:r>
                        <a:rPr lang="en-US" baseline="0" dirty="0" smtClean="0">
                          <a:solidFill>
                            <a:schemeClr val="bg1"/>
                          </a:solidFill>
                        </a:rPr>
                        <a:t> application</a:t>
                      </a:r>
                      <a:endParaRPr lang="en-US" dirty="0">
                        <a:solidFill>
                          <a:schemeClr val="bg1"/>
                        </a:solidFill>
                      </a:endParaRPr>
                    </a:p>
                  </a:txBody>
                  <a:tcPr anchor="ctr">
                    <a:solidFill>
                      <a:schemeClr val="tx1"/>
                    </a:solidFill>
                  </a:tcPr>
                </a:tc>
                <a:tc>
                  <a:txBody>
                    <a:bodyPr/>
                    <a:lstStyle/>
                    <a:p>
                      <a:pPr algn="l"/>
                      <a:r>
                        <a:rPr lang="en-US" dirty="0" smtClean="0">
                          <a:solidFill>
                            <a:schemeClr val="tx1"/>
                          </a:solidFill>
                        </a:rPr>
                        <a:t>No</a:t>
                      </a:r>
                      <a:endParaRPr lang="en-US" dirty="0"/>
                    </a:p>
                  </a:txBody>
                  <a:tcPr anchor="ctr"/>
                </a:tc>
                <a:tc>
                  <a:txBody>
                    <a:bodyPr/>
                    <a:lstStyle/>
                    <a:p>
                      <a:pPr algn="l"/>
                      <a:r>
                        <a:rPr lang="en-US" dirty="0" smtClean="0"/>
                        <a:t>Yes</a:t>
                      </a:r>
                      <a:endParaRPr lang="en-US" dirty="0"/>
                    </a:p>
                  </a:txBody>
                  <a:tcPr anchor="ctr"/>
                </a:tc>
                <a:tc>
                  <a:txBody>
                    <a:bodyPr/>
                    <a:lstStyle/>
                    <a:p>
                      <a:pPr algn="l"/>
                      <a:r>
                        <a:rPr lang="en-US" dirty="0" smtClean="0">
                          <a:solidFill>
                            <a:schemeClr val="bg1"/>
                          </a:solidFill>
                        </a:rPr>
                        <a:t>Yes</a:t>
                      </a:r>
                      <a:endParaRPr lang="en-US" dirty="0"/>
                    </a:p>
                  </a:txBody>
                  <a:tcPr anchor="ctr">
                    <a:solidFill>
                      <a:schemeClr val="tx1"/>
                    </a:solidFill>
                  </a:tcPr>
                </a:tc>
              </a:tr>
            </a:tbl>
          </a:graphicData>
        </a:graphic>
      </p:graphicFrame>
    </p:spTree>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Literature Review</a:t>
            </a:r>
            <a:endParaRPr lang="en-US" b="1" u="sng" dirty="0"/>
          </a:p>
        </p:txBody>
      </p:sp>
      <p:graphicFrame>
        <p:nvGraphicFramePr>
          <p:cNvPr id="5" name="Content Placeholder 4"/>
          <p:cNvGraphicFramePr>
            <a:graphicFrameLocks noGrp="1"/>
          </p:cNvGraphicFramePr>
          <p:nvPr>
            <p:ph idx="1"/>
          </p:nvPr>
        </p:nvGraphicFramePr>
        <p:xfrm>
          <a:off x="1976015" y="1350110"/>
          <a:ext cx="5344676" cy="1505667"/>
        </p:xfrm>
        <a:graphic>
          <a:graphicData uri="http://schemas.openxmlformats.org/drawingml/2006/table">
            <a:tbl>
              <a:tblPr firstRow="1" bandRow="1">
                <a:tableStyleId>{073A0DAA-6AF3-43AB-8588-CEC1D06C72B9}</a:tableStyleId>
              </a:tblPr>
              <a:tblGrid>
                <a:gridCol w="1985166"/>
                <a:gridCol w="1068935"/>
                <a:gridCol w="1221640"/>
                <a:gridCol w="1068935"/>
              </a:tblGrid>
              <a:tr h="379969">
                <a:tc>
                  <a:txBody>
                    <a:bodyPr/>
                    <a:lstStyle/>
                    <a:p>
                      <a:pPr algn="l"/>
                      <a:r>
                        <a:rPr lang="en-US" dirty="0" smtClean="0"/>
                        <a:t>Criteria</a:t>
                      </a:r>
                      <a:endParaRPr lang="en-US" dirty="0"/>
                    </a:p>
                  </a:txBody>
                  <a:tcPr anchor="ctr">
                    <a:solidFill>
                      <a:schemeClr val="tx1"/>
                    </a:solidFill>
                  </a:tcPr>
                </a:tc>
                <a:tc>
                  <a:txBody>
                    <a:bodyPr/>
                    <a:lstStyle/>
                    <a:p>
                      <a:pPr algn="l"/>
                      <a:r>
                        <a:rPr lang="en-US" dirty="0" err="1" smtClean="0"/>
                        <a:t>Examify</a:t>
                      </a:r>
                      <a:endParaRPr lang="en-US" dirty="0"/>
                    </a:p>
                  </a:txBody>
                  <a:tcPr anchor="ctr"/>
                </a:tc>
                <a:tc>
                  <a:txBody>
                    <a:bodyPr/>
                    <a:lstStyle/>
                    <a:p>
                      <a:pPr algn="l"/>
                      <a:r>
                        <a:rPr lang="en-US" dirty="0" err="1" smtClean="0"/>
                        <a:t>Gradeup</a:t>
                      </a:r>
                      <a:endParaRPr lang="en-US" dirty="0"/>
                    </a:p>
                  </a:txBody>
                  <a:tcPr anchor="ctr"/>
                </a:tc>
                <a:tc>
                  <a:txBody>
                    <a:bodyPr/>
                    <a:lstStyle/>
                    <a:p>
                      <a:pPr algn="l"/>
                      <a:r>
                        <a:rPr lang="en-US" dirty="0" err="1" smtClean="0"/>
                        <a:t>Exar</a:t>
                      </a:r>
                      <a:endParaRPr lang="en-US" dirty="0"/>
                    </a:p>
                  </a:txBody>
                  <a:tcPr anchor="ctr">
                    <a:solidFill>
                      <a:schemeClr val="tx1"/>
                    </a:solidFill>
                  </a:tcPr>
                </a:tc>
              </a:tr>
              <a:tr h="379969">
                <a:tc>
                  <a:txBody>
                    <a:bodyPr/>
                    <a:lstStyle/>
                    <a:p>
                      <a:pPr algn="l"/>
                      <a:r>
                        <a:rPr lang="en-US" dirty="0" smtClean="0">
                          <a:solidFill>
                            <a:schemeClr val="bg1"/>
                          </a:solidFill>
                        </a:rPr>
                        <a:t>Open</a:t>
                      </a:r>
                      <a:r>
                        <a:rPr lang="en-US" baseline="0" dirty="0" smtClean="0">
                          <a:solidFill>
                            <a:schemeClr val="bg1"/>
                          </a:solidFill>
                        </a:rPr>
                        <a:t> source</a:t>
                      </a:r>
                      <a:endParaRPr lang="en-US" dirty="0">
                        <a:solidFill>
                          <a:schemeClr val="bg1"/>
                        </a:solidFill>
                      </a:endParaRPr>
                    </a:p>
                  </a:txBody>
                  <a:tcPr anchor="ctr">
                    <a:solidFill>
                      <a:schemeClr val="tx1"/>
                    </a:solidFill>
                  </a:tcPr>
                </a:tc>
                <a:tc>
                  <a:txBody>
                    <a:bodyPr/>
                    <a:lstStyle/>
                    <a:p>
                      <a:pPr algn="l"/>
                      <a:r>
                        <a:rPr lang="en-US" dirty="0" smtClean="0"/>
                        <a:t>Yes</a:t>
                      </a:r>
                      <a:endParaRPr lang="en-US" dirty="0"/>
                    </a:p>
                  </a:txBody>
                  <a:tcPr anchor="ctr"/>
                </a:tc>
                <a:tc>
                  <a:txBody>
                    <a:bodyPr/>
                    <a:lstStyle/>
                    <a:p>
                      <a:pPr algn="l"/>
                      <a:r>
                        <a:rPr lang="en-US" dirty="0" smtClean="0"/>
                        <a:t>No</a:t>
                      </a:r>
                      <a:endParaRPr lang="en-US" dirty="0"/>
                    </a:p>
                  </a:txBody>
                  <a:tcPr anchor="ctr"/>
                </a:tc>
                <a:tc>
                  <a:txBody>
                    <a:bodyPr/>
                    <a:lstStyle/>
                    <a:p>
                      <a:pPr algn="l"/>
                      <a:r>
                        <a:rPr lang="en-US" dirty="0" smtClean="0">
                          <a:solidFill>
                            <a:schemeClr val="bg1"/>
                          </a:solidFill>
                        </a:rPr>
                        <a:t>Yes</a:t>
                      </a:r>
                      <a:endParaRPr lang="en-US" dirty="0"/>
                    </a:p>
                  </a:txBody>
                  <a:tcPr anchor="ctr">
                    <a:solidFill>
                      <a:schemeClr val="tx1"/>
                    </a:solidFill>
                  </a:tcPr>
                </a:tc>
              </a:tr>
              <a:tr h="379969">
                <a:tc>
                  <a:txBody>
                    <a:bodyPr/>
                    <a:lstStyle/>
                    <a:p>
                      <a:pPr algn="l"/>
                      <a:r>
                        <a:rPr lang="en-US" dirty="0" smtClean="0">
                          <a:solidFill>
                            <a:schemeClr val="bg1"/>
                          </a:solidFill>
                        </a:rPr>
                        <a:t>Visualization</a:t>
                      </a:r>
                      <a:endParaRPr lang="en-US" dirty="0">
                        <a:solidFill>
                          <a:schemeClr val="bg1"/>
                        </a:solidFill>
                      </a:endParaRPr>
                    </a:p>
                  </a:txBody>
                  <a:tcPr anchor="ctr">
                    <a:solidFill>
                      <a:schemeClr val="tx1"/>
                    </a:solidFill>
                  </a:tcPr>
                </a:tc>
                <a:tc>
                  <a:txBody>
                    <a:bodyPr/>
                    <a:lstStyle/>
                    <a:p>
                      <a:pPr algn="l"/>
                      <a:r>
                        <a:rPr lang="en-US" dirty="0" smtClean="0"/>
                        <a:t>No</a:t>
                      </a:r>
                      <a:endParaRPr lang="en-US" dirty="0"/>
                    </a:p>
                  </a:txBody>
                  <a:tcPr anchor="ctr"/>
                </a:tc>
                <a:tc>
                  <a:txBody>
                    <a:bodyPr/>
                    <a:lstStyle/>
                    <a:p>
                      <a:pPr algn="l"/>
                      <a:r>
                        <a:rPr lang="en-US" dirty="0" smtClean="0"/>
                        <a:t>No</a:t>
                      </a:r>
                      <a:endParaRPr lang="en-US" dirty="0"/>
                    </a:p>
                  </a:txBody>
                  <a:tcPr anchor="ctr"/>
                </a:tc>
                <a:tc>
                  <a:txBody>
                    <a:bodyPr/>
                    <a:lstStyle/>
                    <a:p>
                      <a:pPr algn="l"/>
                      <a:r>
                        <a:rPr lang="en-US" dirty="0" smtClean="0">
                          <a:solidFill>
                            <a:schemeClr val="bg1"/>
                          </a:solidFill>
                        </a:rPr>
                        <a:t>Yes</a:t>
                      </a:r>
                      <a:endParaRPr lang="en-US" dirty="0"/>
                    </a:p>
                  </a:txBody>
                  <a:tcPr anchor="ctr">
                    <a:solidFill>
                      <a:schemeClr val="tx1"/>
                    </a:solidFill>
                  </a:tcPr>
                </a:tc>
              </a:tr>
              <a:tr h="326793">
                <a:tc>
                  <a:txBody>
                    <a:bodyPr/>
                    <a:lstStyle/>
                    <a:p>
                      <a:pPr algn="l"/>
                      <a:r>
                        <a:rPr lang="en-US" dirty="0" smtClean="0">
                          <a:solidFill>
                            <a:schemeClr val="bg1"/>
                          </a:solidFill>
                        </a:rPr>
                        <a:t>Analyzer</a:t>
                      </a:r>
                      <a:endParaRPr lang="en-US" dirty="0">
                        <a:solidFill>
                          <a:schemeClr val="bg1"/>
                        </a:solidFill>
                      </a:endParaRPr>
                    </a:p>
                  </a:txBody>
                  <a:tcPr anchor="ctr">
                    <a:solidFill>
                      <a:schemeClr val="tx1"/>
                    </a:solidFill>
                  </a:tcPr>
                </a:tc>
                <a:tc>
                  <a:txBody>
                    <a:bodyPr/>
                    <a:lstStyle/>
                    <a:p>
                      <a:pPr algn="l"/>
                      <a:r>
                        <a:rPr lang="en-US" dirty="0" smtClean="0"/>
                        <a:t>No</a:t>
                      </a:r>
                      <a:endParaRPr lang="en-US" dirty="0"/>
                    </a:p>
                  </a:txBody>
                  <a:tcPr anchor="ctr"/>
                </a:tc>
                <a:tc>
                  <a:txBody>
                    <a:bodyPr/>
                    <a:lstStyle/>
                    <a:p>
                      <a:pPr algn="l"/>
                      <a:r>
                        <a:rPr lang="en-US" dirty="0" smtClean="0"/>
                        <a:t>No</a:t>
                      </a:r>
                      <a:endParaRPr lang="en-US" dirty="0"/>
                    </a:p>
                  </a:txBody>
                  <a:tcPr anchor="ctr"/>
                </a:tc>
                <a:tc>
                  <a:txBody>
                    <a:bodyPr/>
                    <a:lstStyle/>
                    <a:p>
                      <a:pPr algn="l"/>
                      <a:r>
                        <a:rPr lang="en-US" dirty="0" smtClean="0">
                          <a:solidFill>
                            <a:schemeClr val="bg1"/>
                          </a:solidFill>
                        </a:rPr>
                        <a:t>Yes</a:t>
                      </a:r>
                      <a:endParaRPr lang="en-US" dirty="0">
                        <a:solidFill>
                          <a:schemeClr val="bg1"/>
                        </a:solidFill>
                      </a:endParaRPr>
                    </a:p>
                  </a:txBody>
                  <a:tcPr anchor="ctr">
                    <a:solidFill>
                      <a:schemeClr val="tx1"/>
                    </a:solidFill>
                  </a:tcPr>
                </a:tc>
              </a:tr>
            </a:tbl>
          </a:graphicData>
        </a:graphic>
      </p:graphicFrame>
    </p:spTree>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System Requirements</a:t>
            </a:r>
            <a:endParaRPr lang="en-US" b="1" u="sng" dirty="0"/>
          </a:p>
        </p:txBody>
      </p:sp>
      <p:sp>
        <p:nvSpPr>
          <p:cNvPr id="3" name="Content Placeholder 2"/>
          <p:cNvSpPr>
            <a:spLocks noGrp="1"/>
          </p:cNvSpPr>
          <p:nvPr>
            <p:ph idx="1"/>
          </p:nvPr>
        </p:nvSpPr>
        <p:spPr/>
        <p:txBody>
          <a:bodyPr anchor="t">
            <a:normAutofit/>
          </a:bodyPr>
          <a:lstStyle/>
          <a:p>
            <a:pPr algn="just">
              <a:buNone/>
            </a:pPr>
            <a:r>
              <a:rPr lang="en-US" sz="1800" dirty="0" smtClean="0">
                <a:solidFill>
                  <a:schemeClr val="tx1"/>
                </a:solidFill>
              </a:rPr>
              <a:t>	System specifications help to define the operational and performance guidelines for a system. It may outline how the system is expected to perform, and what that may include. Key specifications may include interface definitions, document design rules and functional areas.</a:t>
            </a:r>
          </a:p>
          <a:p>
            <a:pPr algn="just">
              <a:buNone/>
            </a:pPr>
            <a:r>
              <a:rPr lang="en-US" sz="1800" dirty="0" smtClean="0">
                <a:solidFill>
                  <a:schemeClr val="tx1"/>
                </a:solidFill>
              </a:rPr>
              <a:t>	When purchasing software or a computer, system specifications may be outlined during the evaluation process and agreed upon during the payment process. The specifications may determine security access. Many organizations will offer templates and resources to help facilitate the adherence of system specifications. In some cases, system specifications can be quite specific and difficult to follow without these guidelines.</a:t>
            </a:r>
          </a:p>
          <a:p>
            <a:pPr algn="just">
              <a:buNone/>
            </a:pPr>
            <a:endParaRPr lang="en-US" sz="18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Hardware Requirements</a:t>
            </a:r>
            <a:endParaRPr lang="en-US" b="1" u="sng" dirty="0"/>
          </a:p>
        </p:txBody>
      </p:sp>
      <p:sp>
        <p:nvSpPr>
          <p:cNvPr id="3" name="Content Placeholder 2"/>
          <p:cNvSpPr>
            <a:spLocks noGrp="1"/>
          </p:cNvSpPr>
          <p:nvPr>
            <p:ph idx="1"/>
          </p:nvPr>
        </p:nvSpPr>
        <p:spPr>
          <a:xfrm>
            <a:off x="448965" y="1502815"/>
            <a:ext cx="8246070" cy="3417152"/>
          </a:xfrm>
        </p:spPr>
        <p:txBody>
          <a:bodyPr>
            <a:normAutofit/>
          </a:bodyPr>
          <a:lstStyle/>
          <a:p>
            <a:pPr lvl="0"/>
            <a:r>
              <a:rPr lang="en-US" sz="2400" dirty="0" smtClean="0">
                <a:solidFill>
                  <a:schemeClr val="tx1"/>
                </a:solidFill>
              </a:rPr>
              <a:t>Processor: Minimum </a:t>
            </a:r>
            <a:r>
              <a:rPr lang="en-US" sz="2400" dirty="0" smtClean="0">
                <a:solidFill>
                  <a:schemeClr val="tx1"/>
                </a:solidFill>
              </a:rPr>
              <a:t>1.8 GHz*2; </a:t>
            </a:r>
          </a:p>
          <a:p>
            <a:pPr lvl="0">
              <a:buNone/>
            </a:pPr>
            <a:r>
              <a:rPr lang="en-US" sz="2400" dirty="0" smtClean="0">
                <a:solidFill>
                  <a:schemeClr val="tx1"/>
                </a:solidFill>
              </a:rPr>
              <a:t>	</a:t>
            </a:r>
            <a:r>
              <a:rPr lang="en-US" sz="2400" dirty="0" smtClean="0">
                <a:solidFill>
                  <a:schemeClr val="tx1"/>
                </a:solidFill>
              </a:rPr>
              <a:t>		</a:t>
            </a:r>
            <a:r>
              <a:rPr lang="en-US" sz="2400" dirty="0" smtClean="0">
                <a:solidFill>
                  <a:schemeClr val="tx1"/>
                </a:solidFill>
              </a:rPr>
              <a:t>Recommended 2 GHz*2 </a:t>
            </a:r>
            <a:r>
              <a:rPr lang="en-US" sz="2400" dirty="0" smtClean="0">
                <a:solidFill>
                  <a:schemeClr val="tx1"/>
                </a:solidFill>
              </a:rPr>
              <a:t>or more</a:t>
            </a:r>
          </a:p>
          <a:p>
            <a:pPr lvl="0"/>
            <a:r>
              <a:rPr lang="en-US" sz="2400" dirty="0" smtClean="0">
                <a:solidFill>
                  <a:schemeClr val="tx1"/>
                </a:solidFill>
              </a:rPr>
              <a:t>Ethernet connection (LAN) OR a wireless adapter (Wi-Fi)</a:t>
            </a:r>
          </a:p>
          <a:p>
            <a:pPr lvl="0"/>
            <a:r>
              <a:rPr lang="en-US" sz="2400" dirty="0" smtClean="0">
                <a:solidFill>
                  <a:schemeClr val="tx1"/>
                </a:solidFill>
              </a:rPr>
              <a:t>Hard Drive: Minimum </a:t>
            </a:r>
            <a:r>
              <a:rPr lang="en-US" sz="2400" dirty="0" smtClean="0">
                <a:solidFill>
                  <a:schemeClr val="tx1"/>
                </a:solidFill>
              </a:rPr>
              <a:t>4</a:t>
            </a:r>
            <a:r>
              <a:rPr lang="en-US" sz="2400" dirty="0" smtClean="0">
                <a:solidFill>
                  <a:schemeClr val="tx1"/>
                </a:solidFill>
              </a:rPr>
              <a:t> </a:t>
            </a:r>
            <a:r>
              <a:rPr lang="en-US" sz="2400" dirty="0" smtClean="0">
                <a:solidFill>
                  <a:schemeClr val="tx1"/>
                </a:solidFill>
              </a:rPr>
              <a:t>GB; </a:t>
            </a:r>
          </a:p>
          <a:p>
            <a:pPr lvl="0">
              <a:buNone/>
            </a:pPr>
            <a:r>
              <a:rPr lang="en-US" sz="2400" dirty="0" smtClean="0">
                <a:solidFill>
                  <a:schemeClr val="tx1"/>
                </a:solidFill>
              </a:rPr>
              <a:t>			  Recommended </a:t>
            </a:r>
            <a:r>
              <a:rPr lang="en-US" sz="2400" dirty="0" smtClean="0">
                <a:solidFill>
                  <a:schemeClr val="tx1"/>
                </a:solidFill>
              </a:rPr>
              <a:t>32</a:t>
            </a:r>
            <a:r>
              <a:rPr lang="en-US" sz="2400" dirty="0" smtClean="0">
                <a:solidFill>
                  <a:schemeClr val="tx1"/>
                </a:solidFill>
              </a:rPr>
              <a:t> </a:t>
            </a:r>
            <a:r>
              <a:rPr lang="en-US" sz="2400" dirty="0" smtClean="0">
                <a:solidFill>
                  <a:schemeClr val="tx1"/>
                </a:solidFill>
              </a:rPr>
              <a:t>GB or more</a:t>
            </a:r>
          </a:p>
          <a:p>
            <a:pPr lvl="0"/>
            <a:r>
              <a:rPr lang="en-US" sz="2400" dirty="0" smtClean="0">
                <a:solidFill>
                  <a:schemeClr val="tx1"/>
                </a:solidFill>
              </a:rPr>
              <a:t>Memory (RAM): Minimum </a:t>
            </a:r>
            <a:r>
              <a:rPr lang="en-US" sz="2400" dirty="0" smtClean="0">
                <a:solidFill>
                  <a:schemeClr val="tx1"/>
                </a:solidFill>
              </a:rPr>
              <a:t>4 </a:t>
            </a:r>
            <a:r>
              <a:rPr lang="en-US" sz="2400" dirty="0" smtClean="0">
                <a:solidFill>
                  <a:schemeClr val="tx1"/>
                </a:solidFill>
              </a:rPr>
              <a:t>GB; </a:t>
            </a:r>
          </a:p>
          <a:p>
            <a:pPr lvl="0">
              <a:buNone/>
            </a:pPr>
            <a:r>
              <a:rPr lang="en-US" sz="2400" dirty="0" smtClean="0">
                <a:solidFill>
                  <a:schemeClr val="tx1"/>
                </a:solidFill>
              </a:rPr>
              <a:t>			          Recommended </a:t>
            </a:r>
            <a:r>
              <a:rPr lang="en-US" sz="2400" dirty="0" smtClean="0">
                <a:solidFill>
                  <a:schemeClr val="tx1"/>
                </a:solidFill>
              </a:rPr>
              <a:t>8 </a:t>
            </a:r>
            <a:r>
              <a:rPr lang="en-US" sz="2400" dirty="0" smtClean="0">
                <a:solidFill>
                  <a:schemeClr val="tx1"/>
                </a:solidFill>
              </a:rPr>
              <a:t>GB or above</a:t>
            </a:r>
          </a:p>
          <a:p>
            <a:pPr algn="just"/>
            <a:endParaRPr lang="en-US" sz="24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u="sng" dirty="0" smtClean="0">
                <a:solidFill>
                  <a:schemeClr val="tx1"/>
                </a:solidFill>
                <a:latin typeface="Comic Sans MS" pitchFamily="66" charset="0"/>
              </a:rPr>
              <a:t>EXAR-</a:t>
            </a:r>
            <a:br>
              <a:rPr lang="en-US" b="1" u="sng" dirty="0" smtClean="0">
                <a:solidFill>
                  <a:schemeClr val="tx1"/>
                </a:solidFill>
                <a:latin typeface="Comic Sans MS" pitchFamily="66" charset="0"/>
              </a:rPr>
            </a:br>
            <a:r>
              <a:rPr lang="en-US" b="1" u="sng" dirty="0" smtClean="0">
                <a:solidFill>
                  <a:schemeClr val="tx1"/>
                </a:solidFill>
                <a:latin typeface="Comic Sans MS" pitchFamily="66" charset="0"/>
              </a:rPr>
              <a:t>THE COMPETITIVE </a:t>
            </a:r>
            <a:br>
              <a:rPr lang="en-US" b="1" u="sng" dirty="0" smtClean="0">
                <a:solidFill>
                  <a:schemeClr val="tx1"/>
                </a:solidFill>
                <a:latin typeface="Comic Sans MS" pitchFamily="66" charset="0"/>
              </a:rPr>
            </a:br>
            <a:r>
              <a:rPr lang="en-US" b="1" u="sng" dirty="0" smtClean="0">
                <a:solidFill>
                  <a:schemeClr val="tx1"/>
                </a:solidFill>
                <a:latin typeface="Comic Sans MS" pitchFamily="66" charset="0"/>
              </a:rPr>
              <a:t>EXAM ANALYZER</a:t>
            </a:r>
            <a:endParaRPr lang="en-US" b="1" u="sng" dirty="0">
              <a:solidFill>
                <a:schemeClr val="tx1"/>
              </a:solidFill>
              <a:latin typeface="Comic Sans MS" pitchFamily="66" charset="0"/>
            </a:endParaRPr>
          </a:p>
        </p:txBody>
      </p:sp>
      <p:sp>
        <p:nvSpPr>
          <p:cNvPr id="3" name="Subtitle 2"/>
          <p:cNvSpPr>
            <a:spLocks noGrp="1"/>
          </p:cNvSpPr>
          <p:nvPr>
            <p:ph type="subTitle" idx="1"/>
          </p:nvPr>
        </p:nvSpPr>
        <p:spPr>
          <a:xfrm>
            <a:off x="1670605" y="3182570"/>
            <a:ext cx="6551345" cy="610820"/>
          </a:xfrm>
        </p:spPr>
        <p:txBody>
          <a:bodyPr>
            <a:normAutofit/>
          </a:bodyPr>
          <a:lstStyle/>
          <a:p>
            <a:r>
              <a:rPr lang="en-US" sz="2000" dirty="0" smtClean="0">
                <a:ln>
                  <a:solidFill>
                    <a:schemeClr val="tx1"/>
                  </a:solidFill>
                </a:ln>
                <a:solidFill>
                  <a:srgbClr val="FF7C80"/>
                </a:solidFill>
                <a:latin typeface="Bahnschrift SemiBold" pitchFamily="34" charset="0"/>
              </a:rPr>
              <a:t>-Work Smart</a:t>
            </a:r>
            <a:endParaRPr lang="en-US" sz="2000" dirty="0">
              <a:ln>
                <a:solidFill>
                  <a:schemeClr val="tx1"/>
                </a:solidFill>
              </a:ln>
              <a:solidFill>
                <a:srgbClr val="FF7C80"/>
              </a:solidFill>
              <a:latin typeface="Bahnschrift SemiBold" pitchFamily="34" charset="0"/>
            </a:endParaRPr>
          </a:p>
        </p:txBody>
      </p:sp>
    </p:spTree>
    <p:extLst>
      <p:ext uri="{BB962C8B-B14F-4D97-AF65-F5344CB8AC3E}">
        <p14:creationId xmlns="" xmlns:p14="http://schemas.microsoft.com/office/powerpoint/2010/main" val="363920370"/>
      </p:ext>
    </p:extLst>
  </p:cSld>
  <p:clrMapOvr>
    <a:masterClrMapping/>
  </p:clrMapOvr>
  <p:transition spd="med">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Software Requirements</a:t>
            </a:r>
            <a:endParaRPr lang="en-US" b="1" u="sng" dirty="0"/>
          </a:p>
        </p:txBody>
      </p:sp>
      <p:sp>
        <p:nvSpPr>
          <p:cNvPr id="3" name="Content Placeholder 2"/>
          <p:cNvSpPr>
            <a:spLocks noGrp="1"/>
          </p:cNvSpPr>
          <p:nvPr>
            <p:ph idx="1"/>
          </p:nvPr>
        </p:nvSpPr>
        <p:spPr>
          <a:xfrm>
            <a:off x="448965" y="1502815"/>
            <a:ext cx="8246070" cy="3417152"/>
          </a:xfrm>
        </p:spPr>
        <p:txBody>
          <a:bodyPr>
            <a:normAutofit/>
          </a:bodyPr>
          <a:lstStyle/>
          <a:p>
            <a:pPr lvl="0"/>
            <a:r>
              <a:rPr lang="en-US" sz="2400" b="1" dirty="0" smtClean="0">
                <a:solidFill>
                  <a:schemeClr val="tx1"/>
                </a:solidFill>
              </a:rPr>
              <a:t>Windows: </a:t>
            </a:r>
            <a:r>
              <a:rPr lang="en-US" sz="2400" dirty="0" smtClean="0">
                <a:solidFill>
                  <a:schemeClr val="tx1"/>
                </a:solidFill>
              </a:rPr>
              <a:t>7 or newer</a:t>
            </a:r>
            <a:r>
              <a:rPr lang="en-US" sz="2400" b="1" dirty="0" smtClean="0">
                <a:solidFill>
                  <a:schemeClr val="tx1"/>
                </a:solidFill>
              </a:rPr>
              <a:t> </a:t>
            </a:r>
            <a:endParaRPr lang="en-US" sz="2400" dirty="0" smtClean="0">
              <a:solidFill>
                <a:schemeClr val="tx1"/>
              </a:solidFill>
            </a:endParaRPr>
          </a:p>
          <a:p>
            <a:pPr lvl="0"/>
            <a:r>
              <a:rPr lang="en-US" sz="2400" b="1" dirty="0" smtClean="0">
                <a:solidFill>
                  <a:schemeClr val="tx1"/>
                </a:solidFill>
              </a:rPr>
              <a:t>MAC: </a:t>
            </a:r>
            <a:r>
              <a:rPr lang="en-US" sz="2400" dirty="0" smtClean="0">
                <a:solidFill>
                  <a:schemeClr val="tx1"/>
                </a:solidFill>
              </a:rPr>
              <a:t>OS X v10.7 or higher</a:t>
            </a:r>
          </a:p>
          <a:p>
            <a:pPr lvl="0"/>
            <a:r>
              <a:rPr lang="en-US" sz="2400" b="1" dirty="0" smtClean="0">
                <a:solidFill>
                  <a:schemeClr val="tx1"/>
                </a:solidFill>
              </a:rPr>
              <a:t>Linux: </a:t>
            </a:r>
            <a:r>
              <a:rPr lang="en-US" sz="2400" dirty="0" err="1" smtClean="0">
                <a:solidFill>
                  <a:schemeClr val="tx1"/>
                </a:solidFill>
              </a:rPr>
              <a:t>Ubuntu</a:t>
            </a:r>
            <a:endParaRPr lang="en-US" sz="2400" dirty="0" smtClean="0">
              <a:solidFill>
                <a:schemeClr val="tx1"/>
              </a:solidFill>
            </a:endParaRPr>
          </a:p>
          <a:p>
            <a:pPr lvl="0"/>
            <a:r>
              <a:rPr lang="en-US" sz="2400" dirty="0" smtClean="0">
                <a:solidFill>
                  <a:schemeClr val="tx1"/>
                </a:solidFill>
              </a:rPr>
              <a:t>Anaconda/</a:t>
            </a:r>
            <a:r>
              <a:rPr lang="en-US" sz="2400" dirty="0" err="1" smtClean="0">
                <a:solidFill>
                  <a:schemeClr val="tx1"/>
                </a:solidFill>
              </a:rPr>
              <a:t>spyder</a:t>
            </a:r>
            <a:r>
              <a:rPr lang="en-US" sz="2400" dirty="0" smtClean="0">
                <a:solidFill>
                  <a:schemeClr val="tx1"/>
                </a:solidFill>
              </a:rPr>
              <a:t>/</a:t>
            </a:r>
            <a:r>
              <a:rPr lang="en-US" sz="2400" dirty="0" err="1" smtClean="0">
                <a:solidFill>
                  <a:schemeClr val="tx1"/>
                </a:solidFill>
              </a:rPr>
              <a:t>pycharm</a:t>
            </a:r>
            <a:r>
              <a:rPr lang="en-US" sz="2400" dirty="0" smtClean="0">
                <a:solidFill>
                  <a:schemeClr val="tx1"/>
                </a:solidFill>
              </a:rPr>
              <a:t> platform</a:t>
            </a:r>
          </a:p>
          <a:p>
            <a:pPr lvl="0"/>
            <a:r>
              <a:rPr lang="en-US" sz="2400" dirty="0" smtClean="0">
                <a:solidFill>
                  <a:schemeClr val="tx1"/>
                </a:solidFill>
              </a:rPr>
              <a:t>Python3 </a:t>
            </a:r>
            <a:r>
              <a:rPr lang="en-US" sz="2400" dirty="0" smtClean="0">
                <a:solidFill>
                  <a:schemeClr val="tx1"/>
                </a:solidFill>
              </a:rPr>
              <a:t>or latest version</a:t>
            </a:r>
          </a:p>
          <a:p>
            <a:pPr lvl="0"/>
            <a:r>
              <a:rPr lang="en-US" sz="2400" dirty="0" err="1" smtClean="0">
                <a:solidFill>
                  <a:schemeClr val="tx1"/>
                </a:solidFill>
              </a:rPr>
              <a:t>Tkinter</a:t>
            </a:r>
            <a:r>
              <a:rPr lang="en-US" sz="2400" dirty="0" smtClean="0">
                <a:solidFill>
                  <a:schemeClr val="tx1"/>
                </a:solidFill>
              </a:rPr>
              <a:t> GUI</a:t>
            </a:r>
          </a:p>
          <a:p>
            <a:pPr algn="just"/>
            <a:endParaRPr lang="en-US" sz="24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Technologies  Used</a:t>
            </a:r>
            <a:endParaRPr lang="en-US" b="1" u="sng" dirty="0"/>
          </a:p>
        </p:txBody>
      </p:sp>
      <p:sp>
        <p:nvSpPr>
          <p:cNvPr id="3" name="Content Placeholder 2"/>
          <p:cNvSpPr>
            <a:spLocks noGrp="1"/>
          </p:cNvSpPr>
          <p:nvPr>
            <p:ph idx="1"/>
          </p:nvPr>
        </p:nvSpPr>
        <p:spPr/>
        <p:txBody>
          <a:bodyPr/>
          <a:lstStyle/>
          <a:p>
            <a:pPr algn="ctr"/>
            <a:endParaRPr lang="en-US" b="1" dirty="0" smtClean="0">
              <a:solidFill>
                <a:schemeClr val="tx1"/>
              </a:solidFill>
            </a:endParaRPr>
          </a:p>
          <a:p>
            <a:pPr algn="ctr"/>
            <a:r>
              <a:rPr lang="en-US" b="1" dirty="0" smtClean="0">
                <a:solidFill>
                  <a:schemeClr val="tx1"/>
                </a:solidFill>
              </a:rPr>
              <a:t>Back end :</a:t>
            </a:r>
            <a:r>
              <a:rPr lang="en-US" dirty="0" smtClean="0">
                <a:solidFill>
                  <a:schemeClr val="tx1"/>
                </a:solidFill>
              </a:rPr>
              <a:t> Python- Pandas, </a:t>
            </a:r>
            <a:r>
              <a:rPr lang="en-US" dirty="0" err="1" smtClean="0">
                <a:solidFill>
                  <a:schemeClr val="tx1"/>
                </a:solidFill>
              </a:rPr>
              <a:t>Matplotlib</a:t>
            </a:r>
            <a:r>
              <a:rPr lang="en-US" dirty="0" smtClean="0">
                <a:solidFill>
                  <a:schemeClr val="tx1"/>
                </a:solidFill>
              </a:rPr>
              <a:t>, </a:t>
            </a:r>
            <a:r>
              <a:rPr lang="en-US" dirty="0" err="1" smtClean="0">
                <a:solidFill>
                  <a:schemeClr val="tx1"/>
                </a:solidFill>
              </a:rPr>
              <a:t>Numpy</a:t>
            </a:r>
            <a:r>
              <a:rPr lang="en-US" dirty="0" smtClean="0">
                <a:solidFill>
                  <a:schemeClr val="tx1"/>
                </a:solidFill>
              </a:rPr>
              <a:t>, Pandas Profiling, </a:t>
            </a:r>
            <a:r>
              <a:rPr lang="en-US" dirty="0" err="1" smtClean="0">
                <a:solidFill>
                  <a:schemeClr val="tx1"/>
                </a:solidFill>
              </a:rPr>
              <a:t>Scikit</a:t>
            </a:r>
            <a:r>
              <a:rPr lang="en-US" dirty="0" smtClean="0">
                <a:solidFill>
                  <a:schemeClr val="tx1"/>
                </a:solidFill>
              </a:rPr>
              <a:t>-learn, </a:t>
            </a:r>
            <a:r>
              <a:rPr lang="en-US" dirty="0" err="1" smtClean="0">
                <a:solidFill>
                  <a:schemeClr val="tx1"/>
                </a:solidFill>
              </a:rPr>
              <a:t>Ghostscript</a:t>
            </a:r>
            <a:r>
              <a:rPr lang="en-US" dirty="0" smtClean="0">
                <a:solidFill>
                  <a:schemeClr val="tx1"/>
                </a:solidFill>
              </a:rPr>
              <a:t>, </a:t>
            </a:r>
            <a:r>
              <a:rPr lang="en-US" dirty="0" err="1" smtClean="0">
                <a:solidFill>
                  <a:schemeClr val="tx1"/>
                </a:solidFill>
              </a:rPr>
              <a:t>Datetime</a:t>
            </a:r>
            <a:r>
              <a:rPr lang="en-US" dirty="0" smtClean="0">
                <a:solidFill>
                  <a:schemeClr val="tx1"/>
                </a:solidFill>
              </a:rPr>
              <a:t>, </a:t>
            </a:r>
            <a:r>
              <a:rPr lang="en-US" dirty="0" err="1" smtClean="0">
                <a:solidFill>
                  <a:schemeClr val="tx1"/>
                </a:solidFill>
              </a:rPr>
              <a:t>tkdocviewer</a:t>
            </a:r>
            <a:r>
              <a:rPr lang="en-US" dirty="0" smtClean="0">
                <a:solidFill>
                  <a:schemeClr val="tx1"/>
                </a:solidFill>
              </a:rPr>
              <a:t>, PIL</a:t>
            </a:r>
            <a:endParaRPr lang="en-US" dirty="0" smtClean="0">
              <a:solidFill>
                <a:schemeClr val="tx1"/>
              </a:solidFill>
            </a:endParaRPr>
          </a:p>
          <a:p>
            <a:pPr algn="ctr"/>
            <a:r>
              <a:rPr lang="en-US" b="1" dirty="0" smtClean="0">
                <a:solidFill>
                  <a:schemeClr val="tx1"/>
                </a:solidFill>
              </a:rPr>
              <a:t>Front end : </a:t>
            </a:r>
            <a:r>
              <a:rPr lang="en-US" dirty="0" err="1" smtClean="0">
                <a:solidFill>
                  <a:schemeClr val="tx1"/>
                </a:solidFill>
              </a:rPr>
              <a:t>Tkinter</a:t>
            </a:r>
            <a:r>
              <a:rPr lang="en-US" dirty="0" smtClean="0"/>
              <a:t>  </a:t>
            </a:r>
            <a:r>
              <a:rPr lang="en-US" dirty="0" smtClean="0">
                <a:solidFill>
                  <a:schemeClr val="tx1"/>
                </a:solidFill>
              </a:rPr>
              <a:t>(Python GUI</a:t>
            </a:r>
            <a:r>
              <a:rPr lang="en-US" dirty="0" smtClean="0">
                <a:solidFill>
                  <a:schemeClr val="tx1"/>
                </a:solidFill>
              </a:rPr>
              <a:t>), </a:t>
            </a:r>
            <a:r>
              <a:rPr lang="en-US" dirty="0" err="1" smtClean="0">
                <a:solidFill>
                  <a:schemeClr val="tx1"/>
                </a:solidFill>
              </a:rPr>
              <a:t>Webbrowser</a:t>
            </a:r>
            <a:endParaRPr lang="en-US" dirty="0" smtClean="0">
              <a:solidFill>
                <a:schemeClr val="tx1"/>
              </a:solidFill>
            </a:endParaRPr>
          </a:p>
          <a:p>
            <a:pPr algn="ctr">
              <a:buNone/>
            </a:pPr>
            <a:r>
              <a:rPr lang="en-US" sz="1800" b="1" dirty="0" smtClean="0"/>
              <a:t>(</a:t>
            </a:r>
            <a:r>
              <a:rPr lang="en-US" sz="1800" b="1" dirty="0" err="1" smtClean="0"/>
              <a:t>Tkinter</a:t>
            </a:r>
            <a:r>
              <a:rPr lang="en-US" sz="1800" dirty="0" smtClean="0"/>
              <a:t> is a </a:t>
            </a:r>
            <a:r>
              <a:rPr lang="en-US" sz="1800" dirty="0" smtClean="0">
                <a:hlinkClick r:id="rId2" tooltip="Python (programming language)"/>
              </a:rPr>
              <a:t>Python</a:t>
            </a:r>
            <a:r>
              <a:rPr lang="en-US" sz="1800" dirty="0" smtClean="0"/>
              <a:t> </a:t>
            </a:r>
            <a:r>
              <a:rPr lang="en-US" sz="1800" dirty="0" smtClean="0">
                <a:hlinkClick r:id="rId3" tooltip="Language binding"/>
              </a:rPr>
              <a:t>binding</a:t>
            </a:r>
            <a:r>
              <a:rPr lang="en-US" sz="1800" dirty="0" smtClean="0"/>
              <a:t> to the </a:t>
            </a:r>
            <a:r>
              <a:rPr lang="en-US" sz="1800" dirty="0" err="1" smtClean="0">
                <a:hlinkClick r:id="rId4" tooltip="Tk (software)"/>
              </a:rPr>
              <a:t>Tk</a:t>
            </a:r>
            <a:r>
              <a:rPr lang="en-US" sz="1800" dirty="0" smtClean="0"/>
              <a:t> </a:t>
            </a:r>
            <a:r>
              <a:rPr lang="en-US" sz="1800" dirty="0" smtClean="0">
                <a:hlinkClick r:id="rId5" tooltip="Graphical user interface"/>
              </a:rPr>
              <a:t>GUI</a:t>
            </a:r>
            <a:r>
              <a:rPr lang="en-US" sz="1800" dirty="0" smtClean="0"/>
              <a:t> toolkit.)</a:t>
            </a:r>
            <a:endParaRPr lang="en-US" sz="1800" dirty="0"/>
          </a:p>
        </p:txBody>
      </p:sp>
    </p:spTree>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Methodology</a:t>
            </a:r>
            <a:endParaRPr lang="en-US" b="1" u="sng" dirty="0"/>
          </a:p>
        </p:txBody>
      </p:sp>
      <p:sp>
        <p:nvSpPr>
          <p:cNvPr id="3" name="Content Placeholder 2"/>
          <p:cNvSpPr>
            <a:spLocks noGrp="1"/>
          </p:cNvSpPr>
          <p:nvPr>
            <p:ph idx="1"/>
          </p:nvPr>
        </p:nvSpPr>
        <p:spPr>
          <a:xfrm>
            <a:off x="3961180" y="1350110"/>
            <a:ext cx="5182820" cy="3511061"/>
          </a:xfrm>
        </p:spPr>
        <p:txBody>
          <a:bodyPr>
            <a:normAutofit fontScale="85000" lnSpcReduction="10000"/>
          </a:bodyPr>
          <a:lstStyle/>
          <a:p>
            <a:pPr algn="just"/>
            <a:r>
              <a:rPr lang="en-US" sz="1800" dirty="0" smtClean="0">
                <a:solidFill>
                  <a:schemeClr val="tx1"/>
                </a:solidFill>
              </a:rPr>
              <a:t>"</a:t>
            </a:r>
            <a:r>
              <a:rPr lang="en-US" sz="1800" b="1" dirty="0" smtClean="0">
                <a:solidFill>
                  <a:schemeClr val="tx1"/>
                </a:solidFill>
              </a:rPr>
              <a:t>Agile process model</a:t>
            </a:r>
            <a:r>
              <a:rPr lang="en-US" sz="1800" dirty="0" smtClean="0">
                <a:solidFill>
                  <a:schemeClr val="tx1"/>
                </a:solidFill>
              </a:rPr>
              <a:t>" refers to a software development approach based on iterative development. 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r>
              <a:rPr lang="en-US" sz="1800" dirty="0" smtClean="0">
                <a:solidFill>
                  <a:schemeClr val="tx1"/>
                </a:solidFill>
              </a:rPr>
              <a:t>.</a:t>
            </a:r>
          </a:p>
          <a:p>
            <a:pPr>
              <a:buNone/>
            </a:pPr>
            <a:r>
              <a:rPr lang="en-US" sz="1800" dirty="0" smtClean="0">
                <a:solidFill>
                  <a:schemeClr val="tx1"/>
                </a:solidFill>
              </a:rPr>
              <a:t>	Following </a:t>
            </a:r>
            <a:r>
              <a:rPr lang="en-US" sz="1800" dirty="0" smtClean="0">
                <a:solidFill>
                  <a:schemeClr val="tx1"/>
                </a:solidFill>
              </a:rPr>
              <a:t>are the phases in the Agile model are as follows:</a:t>
            </a:r>
          </a:p>
          <a:p>
            <a:r>
              <a:rPr lang="en-US" sz="1800" dirty="0" smtClean="0">
                <a:solidFill>
                  <a:schemeClr val="tx1"/>
                </a:solidFill>
              </a:rPr>
              <a:t>Requirements gathering</a:t>
            </a:r>
          </a:p>
          <a:p>
            <a:r>
              <a:rPr lang="en-US" sz="1800" dirty="0" smtClean="0">
                <a:solidFill>
                  <a:schemeClr val="tx1"/>
                </a:solidFill>
              </a:rPr>
              <a:t>Design the requirements</a:t>
            </a:r>
          </a:p>
          <a:p>
            <a:r>
              <a:rPr lang="en-US" sz="1800" dirty="0" smtClean="0">
                <a:solidFill>
                  <a:schemeClr val="tx1"/>
                </a:solidFill>
              </a:rPr>
              <a:t>Construction/ iteration</a:t>
            </a:r>
          </a:p>
          <a:p>
            <a:r>
              <a:rPr lang="en-US" sz="1800" dirty="0" smtClean="0">
                <a:solidFill>
                  <a:schemeClr val="tx1"/>
                </a:solidFill>
              </a:rPr>
              <a:t>Testing/ Quality assurance</a:t>
            </a:r>
          </a:p>
          <a:p>
            <a:r>
              <a:rPr lang="en-US" sz="1800" dirty="0" smtClean="0">
                <a:solidFill>
                  <a:schemeClr val="tx1"/>
                </a:solidFill>
              </a:rPr>
              <a:t>Deployment</a:t>
            </a:r>
          </a:p>
          <a:p>
            <a:r>
              <a:rPr lang="en-US" sz="1800" dirty="0" smtClean="0">
                <a:solidFill>
                  <a:schemeClr val="tx1"/>
                </a:solidFill>
              </a:rPr>
              <a:t>Feedback</a:t>
            </a:r>
          </a:p>
          <a:p>
            <a:pPr algn="just"/>
            <a:endParaRPr lang="en-US" sz="1800" dirty="0">
              <a:solidFill>
                <a:schemeClr val="tx1"/>
              </a:solidFill>
            </a:endParaRPr>
          </a:p>
        </p:txBody>
      </p:sp>
      <p:pic>
        <p:nvPicPr>
          <p:cNvPr id="32770" name="Picture 2" descr="Agile Model (Software Engineering) - javatpoint"/>
          <p:cNvPicPr>
            <a:picLocks noChangeAspect="1" noChangeArrowheads="1"/>
          </p:cNvPicPr>
          <p:nvPr/>
        </p:nvPicPr>
        <p:blipFill>
          <a:blip r:embed="rId2" cstate="print"/>
          <a:srcRect l="6461"/>
          <a:stretch>
            <a:fillRect/>
          </a:stretch>
        </p:blipFill>
        <p:spPr bwMode="auto">
          <a:xfrm>
            <a:off x="0" y="1502815"/>
            <a:ext cx="3817625" cy="30324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605" y="1502815"/>
            <a:ext cx="6551345" cy="1796578"/>
          </a:xfrm>
        </p:spPr>
        <p:txBody>
          <a:bodyPr/>
          <a:lstStyle/>
          <a:p>
            <a:r>
              <a:rPr lang="en-US" u="sng" dirty="0" smtClean="0"/>
              <a:t>UML DIAGRAMS</a:t>
            </a:r>
            <a:endParaRPr lang="en-US" u="sng" dirty="0"/>
          </a:p>
        </p:txBody>
      </p:sp>
    </p:spTree>
  </p:cSld>
  <p:clrMapOvr>
    <a:masterClrMapping/>
  </p:clrMapOvr>
  <p:transition spd="med">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descr="Use case diagram.png"/>
          <p:cNvPicPr>
            <a:picLocks noGrp="1"/>
          </p:cNvPicPr>
          <p:nvPr>
            <p:ph idx="1"/>
          </p:nvPr>
        </p:nvPicPr>
        <p:blipFill>
          <a:blip r:embed="rId2" cstate="print"/>
          <a:stretch>
            <a:fillRect/>
          </a:stretch>
        </p:blipFill>
        <p:spPr>
          <a:xfrm>
            <a:off x="143555" y="128470"/>
            <a:ext cx="4886560" cy="4733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335525" y="1655520"/>
            <a:ext cx="3512215" cy="2862322"/>
          </a:xfrm>
          <a:prstGeom prst="rect">
            <a:avLst/>
          </a:prstGeom>
          <a:noFill/>
        </p:spPr>
        <p:txBody>
          <a:bodyPr wrap="square" rtlCol="0">
            <a:spAutoFit/>
          </a:bodyPr>
          <a:lstStyle/>
          <a:p>
            <a:pPr algn="just"/>
            <a:r>
              <a:rPr lang="en-US" sz="2000" dirty="0" smtClean="0"/>
              <a:t>A Use Case consists of use cases, persons, or various things that are invoking the features called as actors and the elements that are responsible for implementing the use cases. </a:t>
            </a:r>
          </a:p>
          <a:p>
            <a:pPr algn="just"/>
            <a:r>
              <a:rPr lang="en-US" sz="2000" dirty="0" smtClean="0"/>
              <a:t>Use case diagrams capture the dynamic behavior of a live system.</a:t>
            </a:r>
            <a:endParaRPr lang="en-US" sz="2000" dirty="0"/>
          </a:p>
        </p:txBody>
      </p:sp>
    </p:spTree>
  </p:cSld>
  <p:clrMapOvr>
    <a:masterClrMapping/>
  </p:clrMapOvr>
  <p:transition spd="med">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8246070" cy="916230"/>
          </a:xfrm>
        </p:spPr>
        <p:txBody>
          <a:bodyPr/>
          <a:lstStyle/>
          <a:p>
            <a:r>
              <a:rPr lang="en-US" dirty="0" smtClean="0"/>
              <a:t>Data Flow Diagram</a:t>
            </a:r>
            <a:endParaRPr lang="en-US" dirty="0"/>
          </a:p>
        </p:txBody>
      </p:sp>
      <p:sp>
        <p:nvSpPr>
          <p:cNvPr id="6" name="Content Placeholder 5"/>
          <p:cNvSpPr>
            <a:spLocks noGrp="1"/>
          </p:cNvSpPr>
          <p:nvPr>
            <p:ph idx="1"/>
          </p:nvPr>
        </p:nvSpPr>
        <p:spPr>
          <a:xfrm>
            <a:off x="448966" y="1350111"/>
            <a:ext cx="8093364" cy="3417152"/>
          </a:xfrm>
        </p:spPr>
        <p:txBody>
          <a:bodyPr>
            <a:normAutofit/>
          </a:bodyPr>
          <a:lstStyle/>
          <a:p>
            <a:pPr algn="just">
              <a:buNone/>
            </a:pPr>
            <a:r>
              <a:rPr lang="en-US" dirty="0" smtClean="0">
                <a:solidFill>
                  <a:schemeClr val="tx1"/>
                </a:solidFill>
              </a:rPr>
              <a:t>	A Data Flow Diagram (DFD) is a traditional visual representation of the information flows within a system. A neat and clear DFD can depict the right amount of the system requirement graphically. It can be manual, automated, or a combination of both.</a:t>
            </a:r>
            <a:endParaRPr lang="en-US"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Level-0</a:t>
            </a:r>
            <a:endParaRPr lang="en-US" dirty="0"/>
          </a:p>
        </p:txBody>
      </p:sp>
      <p:sp>
        <p:nvSpPr>
          <p:cNvPr id="5" name="TextBox 4"/>
          <p:cNvSpPr txBox="1"/>
          <p:nvPr/>
        </p:nvSpPr>
        <p:spPr>
          <a:xfrm>
            <a:off x="448965" y="1197405"/>
            <a:ext cx="8398775" cy="1323439"/>
          </a:xfrm>
          <a:prstGeom prst="rect">
            <a:avLst/>
          </a:prstGeom>
          <a:noFill/>
        </p:spPr>
        <p:txBody>
          <a:bodyPr wrap="square" rtlCol="0">
            <a:spAutoFit/>
          </a:bodyPr>
          <a:lstStyle/>
          <a:p>
            <a:pPr algn="just"/>
            <a:r>
              <a:rPr lang="en-US" sz="2000" dirty="0" smtClean="0"/>
              <a:t>It is also known as context diagram. It’s designed to be an abstraction view, showing the system as a single process with its relationship to external entities. It represent the entire system as single bubble with input and output data indicated by incoming/outgoing arrows.</a:t>
            </a:r>
            <a:endParaRPr lang="en-US" sz="2000" dirty="0"/>
          </a:p>
        </p:txBody>
      </p:sp>
      <p:pic>
        <p:nvPicPr>
          <p:cNvPr id="7" name="Picture 6" descr="DFD 0.png"/>
          <p:cNvPicPr/>
          <p:nvPr/>
        </p:nvPicPr>
        <p:blipFill>
          <a:blip r:embed="rId2" cstate="print"/>
          <a:stretch>
            <a:fillRect/>
          </a:stretch>
        </p:blipFill>
        <p:spPr>
          <a:xfrm>
            <a:off x="601670" y="2877160"/>
            <a:ext cx="8093365" cy="1679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Level-1</a:t>
            </a:r>
            <a:endParaRPr lang="en-US" dirty="0"/>
          </a:p>
        </p:txBody>
      </p:sp>
      <p:sp>
        <p:nvSpPr>
          <p:cNvPr id="5" name="TextBox 4"/>
          <p:cNvSpPr txBox="1"/>
          <p:nvPr/>
        </p:nvSpPr>
        <p:spPr>
          <a:xfrm>
            <a:off x="6099050" y="1655520"/>
            <a:ext cx="2901395" cy="2862322"/>
          </a:xfrm>
          <a:prstGeom prst="rect">
            <a:avLst/>
          </a:prstGeom>
          <a:noFill/>
        </p:spPr>
        <p:txBody>
          <a:bodyPr wrap="square" rtlCol="0">
            <a:spAutoFit/>
          </a:bodyPr>
          <a:lstStyle/>
          <a:p>
            <a:pPr algn="just"/>
            <a:r>
              <a:rPr lang="en-US" sz="2000" dirty="0" smtClean="0"/>
              <a:t>In 1-level DFD, a context diagram is decomposed into multiple bubbles/ processes. In this level, we highlight the main objectives of the system and breakdown the high- level process of 0-level DFD into sub processes.</a:t>
            </a:r>
            <a:endParaRPr lang="en-US" sz="2000" dirty="0"/>
          </a:p>
        </p:txBody>
      </p:sp>
      <p:pic>
        <p:nvPicPr>
          <p:cNvPr id="7" name="Picture 6" descr="DFD 1.png"/>
          <p:cNvPicPr/>
          <p:nvPr/>
        </p:nvPicPr>
        <p:blipFill>
          <a:blip r:embed="rId2" cstate="print"/>
          <a:stretch>
            <a:fillRect/>
          </a:stretch>
        </p:blipFill>
        <p:spPr>
          <a:xfrm>
            <a:off x="143555" y="281175"/>
            <a:ext cx="5695950" cy="4581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916230"/>
          </a:xfrm>
        </p:spPr>
        <p:txBody>
          <a:bodyPr/>
          <a:lstStyle/>
          <a:p>
            <a:r>
              <a:rPr lang="en-US" dirty="0" smtClean="0"/>
              <a:t>DFD Level-2</a:t>
            </a:r>
            <a:endParaRPr lang="en-US" dirty="0"/>
          </a:p>
        </p:txBody>
      </p:sp>
      <p:sp>
        <p:nvSpPr>
          <p:cNvPr id="5" name="TextBox 4"/>
          <p:cNvSpPr txBox="1"/>
          <p:nvPr/>
        </p:nvSpPr>
        <p:spPr>
          <a:xfrm>
            <a:off x="6557165" y="1655520"/>
            <a:ext cx="2443280" cy="2554545"/>
          </a:xfrm>
          <a:prstGeom prst="rect">
            <a:avLst/>
          </a:prstGeom>
          <a:noFill/>
        </p:spPr>
        <p:txBody>
          <a:bodyPr wrap="square" rtlCol="0">
            <a:spAutoFit/>
          </a:bodyPr>
          <a:lstStyle/>
          <a:p>
            <a:pPr algn="just"/>
            <a:r>
              <a:rPr lang="en-US" sz="2000" dirty="0" smtClean="0"/>
              <a:t>2-level DFD goes one process deeper into parts of 1-level DFD. It can be used to project or record the specific/necessary detail about the system's functioning.</a:t>
            </a:r>
            <a:endParaRPr lang="en-US" sz="2000" dirty="0"/>
          </a:p>
        </p:txBody>
      </p:sp>
      <p:pic>
        <p:nvPicPr>
          <p:cNvPr id="6" name="Picture 5" descr="DFD 2.png"/>
          <p:cNvPicPr/>
          <p:nvPr/>
        </p:nvPicPr>
        <p:blipFill>
          <a:blip r:embed="rId2" cstate="print"/>
          <a:stretch>
            <a:fillRect/>
          </a:stretch>
        </p:blipFill>
        <p:spPr>
          <a:xfrm>
            <a:off x="143554" y="128470"/>
            <a:ext cx="6260905" cy="4733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916230"/>
          </a:xfrm>
        </p:spPr>
        <p:txBody>
          <a:bodyPr/>
          <a:lstStyle/>
          <a:p>
            <a:r>
              <a:rPr lang="en-US" dirty="0" smtClean="0"/>
              <a:t>ER Diagram</a:t>
            </a:r>
            <a:endParaRPr lang="en-US" dirty="0"/>
          </a:p>
        </p:txBody>
      </p:sp>
      <p:sp>
        <p:nvSpPr>
          <p:cNvPr id="5" name="TextBox 4"/>
          <p:cNvSpPr txBox="1"/>
          <p:nvPr/>
        </p:nvSpPr>
        <p:spPr>
          <a:xfrm>
            <a:off x="6557165" y="1655520"/>
            <a:ext cx="2443280" cy="2862322"/>
          </a:xfrm>
          <a:prstGeom prst="rect">
            <a:avLst/>
          </a:prstGeom>
          <a:noFill/>
        </p:spPr>
        <p:txBody>
          <a:bodyPr wrap="square" rtlCol="0">
            <a:spAutoFit/>
          </a:bodyPr>
          <a:lstStyle/>
          <a:p>
            <a:pPr algn="just"/>
            <a:r>
              <a:rPr lang="en-US" sz="2000" dirty="0" smtClean="0"/>
              <a:t>ER diagram displays the relationships of entity set stored in a database. In other words, we can say that ER diagrams help you to explain the logical structure of databases.</a:t>
            </a:r>
            <a:endParaRPr lang="en-US" sz="2000" dirty="0"/>
          </a:p>
        </p:txBody>
      </p:sp>
      <p:pic>
        <p:nvPicPr>
          <p:cNvPr id="7" name="Picture 6" descr="Er diagram.png"/>
          <p:cNvPicPr/>
          <p:nvPr/>
        </p:nvPicPr>
        <p:blipFill>
          <a:blip r:embed="rId2" cstate="print"/>
          <a:stretch>
            <a:fillRect/>
          </a:stretch>
        </p:blipFill>
        <p:spPr>
          <a:xfrm>
            <a:off x="296260" y="281173"/>
            <a:ext cx="6108200" cy="45811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Team Members</a:t>
            </a:r>
            <a:endParaRPr lang="en-US" b="1" u="sng" dirty="0"/>
          </a:p>
        </p:txBody>
      </p:sp>
      <p:sp>
        <p:nvSpPr>
          <p:cNvPr id="3" name="Content Placeholder 2"/>
          <p:cNvSpPr>
            <a:spLocks noGrp="1"/>
          </p:cNvSpPr>
          <p:nvPr>
            <p:ph idx="1"/>
          </p:nvPr>
        </p:nvSpPr>
        <p:spPr>
          <a:xfrm>
            <a:off x="1517900" y="1197405"/>
            <a:ext cx="7329840" cy="3511061"/>
          </a:xfrm>
        </p:spPr>
        <p:txBody>
          <a:bodyPr>
            <a:normAutofit/>
          </a:bodyPr>
          <a:lstStyle/>
          <a:p>
            <a:endParaRPr lang="en-US" sz="2400" dirty="0" smtClean="0">
              <a:solidFill>
                <a:schemeClr val="tx1"/>
              </a:solidFill>
            </a:endParaRPr>
          </a:p>
          <a:p>
            <a:endParaRPr lang="en-US" sz="2400" dirty="0" smtClean="0">
              <a:solidFill>
                <a:schemeClr val="tx1"/>
              </a:solidFill>
            </a:endParaRPr>
          </a:p>
          <a:p>
            <a:r>
              <a:rPr lang="en-US" sz="2400" dirty="0" err="1" smtClean="0">
                <a:solidFill>
                  <a:schemeClr val="tx1"/>
                </a:solidFill>
              </a:rPr>
              <a:t>Chaitanya</a:t>
            </a:r>
            <a:r>
              <a:rPr lang="en-US" sz="2400" dirty="0" smtClean="0">
                <a:solidFill>
                  <a:schemeClr val="tx1"/>
                </a:solidFill>
              </a:rPr>
              <a:t> </a:t>
            </a:r>
            <a:r>
              <a:rPr lang="en-US" sz="2400" dirty="0" err="1" smtClean="0">
                <a:solidFill>
                  <a:schemeClr val="tx1"/>
                </a:solidFill>
              </a:rPr>
              <a:t>Mishra</a:t>
            </a:r>
            <a:r>
              <a:rPr lang="en-US" sz="2400" dirty="0" smtClean="0">
                <a:solidFill>
                  <a:schemeClr val="tx1"/>
                </a:solidFill>
              </a:rPr>
              <a:t> (18100BTCSAII02836)</a:t>
            </a:r>
          </a:p>
          <a:p>
            <a:pPr algn="ctr"/>
            <a:r>
              <a:rPr lang="en-US" sz="2400" dirty="0" err="1" smtClean="0">
                <a:solidFill>
                  <a:schemeClr val="tx1"/>
                </a:solidFill>
              </a:rPr>
              <a:t>Divyanshu</a:t>
            </a:r>
            <a:r>
              <a:rPr lang="en-US" sz="2400" dirty="0" smtClean="0">
                <a:solidFill>
                  <a:schemeClr val="tx1"/>
                </a:solidFill>
              </a:rPr>
              <a:t> </a:t>
            </a:r>
            <a:r>
              <a:rPr lang="en-US" sz="2400" dirty="0" err="1" smtClean="0">
                <a:solidFill>
                  <a:schemeClr val="tx1"/>
                </a:solidFill>
              </a:rPr>
              <a:t>Shrivastava</a:t>
            </a:r>
            <a:r>
              <a:rPr lang="en-US" sz="2400" dirty="0" smtClean="0">
                <a:solidFill>
                  <a:schemeClr val="tx1"/>
                </a:solidFill>
              </a:rPr>
              <a:t> (18100BTCSAII02839)</a:t>
            </a:r>
          </a:p>
          <a:p>
            <a:pPr algn="r"/>
            <a:r>
              <a:rPr lang="en-US" sz="2400" dirty="0" err="1" smtClean="0">
                <a:solidFill>
                  <a:schemeClr val="tx1"/>
                </a:solidFill>
              </a:rPr>
              <a:t>Nayanpreet</a:t>
            </a:r>
            <a:r>
              <a:rPr lang="en-US" sz="2400" dirty="0" smtClean="0">
                <a:solidFill>
                  <a:schemeClr val="tx1"/>
                </a:solidFill>
              </a:rPr>
              <a:t> </a:t>
            </a:r>
            <a:r>
              <a:rPr lang="en-US" sz="2400" dirty="0" err="1" smtClean="0">
                <a:solidFill>
                  <a:schemeClr val="tx1"/>
                </a:solidFill>
              </a:rPr>
              <a:t>Chhabra</a:t>
            </a:r>
            <a:r>
              <a:rPr lang="en-US" sz="2400" dirty="0" smtClean="0">
                <a:solidFill>
                  <a:schemeClr val="tx1"/>
                </a:solidFill>
              </a:rPr>
              <a:t> (18100BTCSAII02848)</a:t>
            </a:r>
            <a:endParaRPr lang="en-US" sz="24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916230"/>
          </a:xfrm>
        </p:spPr>
        <p:txBody>
          <a:bodyPr/>
          <a:lstStyle/>
          <a:p>
            <a:r>
              <a:rPr lang="en-US" dirty="0" smtClean="0"/>
              <a:t>Class Diagram</a:t>
            </a:r>
            <a:endParaRPr lang="en-US" dirty="0"/>
          </a:p>
        </p:txBody>
      </p:sp>
      <p:sp>
        <p:nvSpPr>
          <p:cNvPr id="5" name="TextBox 4"/>
          <p:cNvSpPr txBox="1"/>
          <p:nvPr/>
        </p:nvSpPr>
        <p:spPr>
          <a:xfrm>
            <a:off x="5335525" y="1197405"/>
            <a:ext cx="3664920" cy="3785652"/>
          </a:xfrm>
          <a:prstGeom prst="rect">
            <a:avLst/>
          </a:prstGeom>
          <a:noFill/>
        </p:spPr>
        <p:txBody>
          <a:bodyPr wrap="square" rtlCol="0">
            <a:spAutoFit/>
          </a:bodyPr>
          <a:lstStyle/>
          <a:p>
            <a:pPr algn="just"/>
            <a:r>
              <a:rPr lang="en-US" sz="2000" dirty="0" smtClean="0"/>
              <a:t>Class diagram is a static diagram. It represents the static view of an application. Class diagram is not only used for visualizing, describing, and documenting different aspects of a system but also for constructing executable code of the software application.</a:t>
            </a:r>
          </a:p>
          <a:p>
            <a:pPr algn="just"/>
            <a:r>
              <a:rPr lang="en-US" sz="2000" dirty="0" smtClean="0"/>
              <a:t>Class diagram describes the attributes and operations of a class and also the constraints imposed on the system. </a:t>
            </a:r>
            <a:endParaRPr lang="en-US" sz="2000" dirty="0"/>
          </a:p>
        </p:txBody>
      </p:sp>
      <p:pic>
        <p:nvPicPr>
          <p:cNvPr id="6" name="Picture 5" descr="class diagram.png"/>
          <p:cNvPicPr/>
          <p:nvPr/>
        </p:nvPicPr>
        <p:blipFill>
          <a:blip r:embed="rId2" cstate="print"/>
          <a:stretch>
            <a:fillRect/>
          </a:stretch>
        </p:blipFill>
        <p:spPr>
          <a:xfrm>
            <a:off x="296260" y="281175"/>
            <a:ext cx="4886560" cy="4581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916230"/>
          </a:xfrm>
        </p:spPr>
        <p:txBody>
          <a:bodyPr/>
          <a:lstStyle/>
          <a:p>
            <a:r>
              <a:rPr lang="en-US" dirty="0" smtClean="0"/>
              <a:t>Sequence Diagram</a:t>
            </a:r>
            <a:endParaRPr lang="en-US" dirty="0"/>
          </a:p>
        </p:txBody>
      </p:sp>
      <p:sp>
        <p:nvSpPr>
          <p:cNvPr id="5" name="TextBox 4"/>
          <p:cNvSpPr txBox="1"/>
          <p:nvPr/>
        </p:nvSpPr>
        <p:spPr>
          <a:xfrm>
            <a:off x="7626099" y="1197405"/>
            <a:ext cx="1374345" cy="3785652"/>
          </a:xfrm>
          <a:prstGeom prst="rect">
            <a:avLst/>
          </a:prstGeom>
          <a:noFill/>
        </p:spPr>
        <p:txBody>
          <a:bodyPr wrap="square" rtlCol="0">
            <a:spAutoFit/>
          </a:bodyPr>
          <a:lstStyle/>
          <a:p>
            <a:pPr algn="just"/>
            <a:r>
              <a:rPr lang="en-US" sz="2000" dirty="0" smtClean="0"/>
              <a:t>The sequence diagram represents the flow of messages in the system and is also termed as an event diagram. </a:t>
            </a:r>
            <a:endParaRPr lang="en-US" sz="2000" dirty="0"/>
          </a:p>
        </p:txBody>
      </p:sp>
      <p:pic>
        <p:nvPicPr>
          <p:cNvPr id="7" name="Picture 6" descr="Sequence diagram.png"/>
          <p:cNvPicPr/>
          <p:nvPr/>
        </p:nvPicPr>
        <p:blipFill>
          <a:blip r:embed="rId2" cstate="print"/>
          <a:stretch>
            <a:fillRect/>
          </a:stretch>
        </p:blipFill>
        <p:spPr>
          <a:xfrm>
            <a:off x="0" y="1197404"/>
            <a:ext cx="7320690" cy="39460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916230"/>
          </a:xfrm>
        </p:spPr>
        <p:txBody>
          <a:bodyPr/>
          <a:lstStyle/>
          <a:p>
            <a:r>
              <a:rPr lang="en-US" dirty="0" smtClean="0"/>
              <a:t>Activity Diagram</a:t>
            </a:r>
            <a:endParaRPr lang="en-US" dirty="0"/>
          </a:p>
        </p:txBody>
      </p:sp>
      <p:sp>
        <p:nvSpPr>
          <p:cNvPr id="5" name="TextBox 4"/>
          <p:cNvSpPr txBox="1"/>
          <p:nvPr/>
        </p:nvSpPr>
        <p:spPr>
          <a:xfrm>
            <a:off x="5030115" y="1197405"/>
            <a:ext cx="3970329" cy="3785652"/>
          </a:xfrm>
          <a:prstGeom prst="rect">
            <a:avLst/>
          </a:prstGeom>
          <a:noFill/>
        </p:spPr>
        <p:txBody>
          <a:bodyPr wrap="square" rtlCol="0">
            <a:spAutoFit/>
          </a:bodyPr>
          <a:lstStyle/>
          <a:p>
            <a:pPr algn="just"/>
            <a:r>
              <a:rPr lang="en-US" sz="2000" dirty="0" smtClean="0"/>
              <a:t>Activity diagram is basically a flowchart to represent the flow from one activity to another activity. The activity can be described as an operation of the system.</a:t>
            </a:r>
          </a:p>
          <a:p>
            <a:pPr algn="just"/>
            <a:r>
              <a:rPr lang="en-US" sz="2000" dirty="0" smtClean="0"/>
              <a:t>The control flow is drawn from one operation to another. This flow can be sequential, branched, or concurrent. Activity diagrams deal with all type of flow control by using different elements such as fork, join, etc</a:t>
            </a:r>
            <a:endParaRPr lang="en-US" sz="2000" dirty="0"/>
          </a:p>
        </p:txBody>
      </p:sp>
      <p:pic>
        <p:nvPicPr>
          <p:cNvPr id="6" name="Picture 5" descr="Activity diagram.png"/>
          <p:cNvPicPr/>
          <p:nvPr/>
        </p:nvPicPr>
        <p:blipFill>
          <a:blip r:embed="rId2" cstate="print"/>
          <a:stretch>
            <a:fillRect/>
          </a:stretch>
        </p:blipFill>
        <p:spPr>
          <a:xfrm>
            <a:off x="143555" y="128470"/>
            <a:ext cx="4581150" cy="4886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US" b="1" u="sng" dirty="0"/>
          </a:p>
        </p:txBody>
      </p:sp>
      <p:sp>
        <p:nvSpPr>
          <p:cNvPr id="3" name="Content Placeholder 2"/>
          <p:cNvSpPr>
            <a:spLocks noGrp="1"/>
          </p:cNvSpPr>
          <p:nvPr>
            <p:ph idx="1"/>
          </p:nvPr>
        </p:nvSpPr>
        <p:spPr>
          <a:xfrm>
            <a:off x="2586834" y="1267539"/>
            <a:ext cx="6099965" cy="3511061"/>
          </a:xfrm>
        </p:spPr>
        <p:txBody>
          <a:bodyPr/>
          <a:lstStyle/>
          <a:p>
            <a:pPr algn="just">
              <a:buNone/>
            </a:pPr>
            <a:r>
              <a:rPr lang="en-US" sz="1800" dirty="0" smtClean="0">
                <a:solidFill>
                  <a:schemeClr val="tx1"/>
                </a:solidFill>
              </a:rPr>
              <a:t>	Our main idea was to grow the traditional system for exam preparation and bring forward the smart way of preparation rather than the blunt hard work. So with this project we generated a project that not only provides you previous year papers to practice but also gives you the complete analyzed report for previous years for GATE (The Graduate Aptitude Test in Engineering) competitive exam. We also added he feature of prediction for individual subject so that the user can easily get an estimation for the upcoming examination and give the preparation time to the particular subject accordingly. </a:t>
            </a:r>
          </a:p>
          <a:p>
            <a:pPr algn="just">
              <a:buNone/>
            </a:pPr>
            <a:endParaRPr lang="en-US" sz="18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Limitations of the Project</a:t>
            </a:r>
            <a:endParaRPr lang="en-US" b="1" u="sng" dirty="0"/>
          </a:p>
        </p:txBody>
      </p:sp>
      <p:sp>
        <p:nvSpPr>
          <p:cNvPr id="3" name="Content Placeholder 2"/>
          <p:cNvSpPr>
            <a:spLocks noGrp="1"/>
          </p:cNvSpPr>
          <p:nvPr>
            <p:ph idx="1"/>
          </p:nvPr>
        </p:nvSpPr>
        <p:spPr>
          <a:xfrm>
            <a:off x="2586834" y="1267539"/>
            <a:ext cx="6099965" cy="3511061"/>
          </a:xfrm>
        </p:spPr>
        <p:txBody>
          <a:bodyPr>
            <a:normAutofit/>
          </a:bodyPr>
          <a:lstStyle/>
          <a:p>
            <a:pPr algn="just">
              <a:buNone/>
            </a:pPr>
            <a:r>
              <a:rPr lang="en-US" sz="2000" dirty="0" smtClean="0">
                <a:solidFill>
                  <a:schemeClr val="tx1"/>
                </a:solidFill>
              </a:rPr>
              <a:t>The drawbacks which are faced by this project currently are:</a:t>
            </a:r>
          </a:p>
          <a:p>
            <a:pPr lvl="0" algn="just"/>
            <a:r>
              <a:rPr lang="en-US" sz="2000" dirty="0" smtClean="0">
                <a:solidFill>
                  <a:schemeClr val="tx1"/>
                </a:solidFill>
              </a:rPr>
              <a:t>We have only one type of exam.</a:t>
            </a:r>
          </a:p>
          <a:p>
            <a:pPr lvl="0" algn="just"/>
            <a:r>
              <a:rPr lang="en-US" sz="2000" dirty="0" smtClean="0">
                <a:solidFill>
                  <a:schemeClr val="tx1"/>
                </a:solidFill>
              </a:rPr>
              <a:t>The dataset has to be updated manually (as our team generated the whole dataset manually, because there was no dataset available)</a:t>
            </a:r>
          </a:p>
          <a:p>
            <a:pPr lvl="0" algn="just"/>
            <a:r>
              <a:rPr lang="en-US" sz="2000" dirty="0" smtClean="0">
                <a:solidFill>
                  <a:schemeClr val="tx1"/>
                </a:solidFill>
              </a:rPr>
              <a:t>The GUI is not extraordinary, as generated by </a:t>
            </a:r>
            <a:r>
              <a:rPr lang="en-US" sz="2000" dirty="0" err="1" smtClean="0">
                <a:solidFill>
                  <a:schemeClr val="tx1"/>
                </a:solidFill>
              </a:rPr>
              <a:t>Tkinter</a:t>
            </a:r>
            <a:r>
              <a:rPr lang="en-US" sz="2000" dirty="0" smtClean="0">
                <a:solidFill>
                  <a:schemeClr val="tx1"/>
                </a:solidFill>
              </a:rPr>
              <a:t> which does not provide a lot of features to make it attractive.</a:t>
            </a:r>
          </a:p>
          <a:p>
            <a:pPr algn="just">
              <a:buNone/>
            </a:pPr>
            <a:endParaRPr lang="en-US" sz="20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Future Enhancement</a:t>
            </a:r>
            <a:endParaRPr lang="en-US" b="1" u="sng" dirty="0"/>
          </a:p>
        </p:txBody>
      </p:sp>
      <p:sp>
        <p:nvSpPr>
          <p:cNvPr id="3" name="Content Placeholder 2"/>
          <p:cNvSpPr>
            <a:spLocks noGrp="1"/>
          </p:cNvSpPr>
          <p:nvPr>
            <p:ph idx="1"/>
          </p:nvPr>
        </p:nvSpPr>
        <p:spPr>
          <a:xfrm>
            <a:off x="2586834" y="1267539"/>
            <a:ext cx="6099965" cy="3511061"/>
          </a:xfrm>
        </p:spPr>
        <p:txBody>
          <a:bodyPr>
            <a:normAutofit/>
          </a:bodyPr>
          <a:lstStyle/>
          <a:p>
            <a:pPr algn="just">
              <a:buNone/>
            </a:pPr>
            <a:r>
              <a:rPr lang="en-US" sz="2000" dirty="0" smtClean="0">
                <a:solidFill>
                  <a:schemeClr val="tx1"/>
                </a:solidFill>
              </a:rPr>
              <a:t>	The scope of improvement lies everywhere, so has this project. The features that can be added in future are as follows:</a:t>
            </a:r>
          </a:p>
          <a:p>
            <a:pPr lvl="0" algn="just"/>
            <a:r>
              <a:rPr lang="en-US" sz="2000" dirty="0" smtClean="0">
                <a:solidFill>
                  <a:schemeClr val="tx1"/>
                </a:solidFill>
              </a:rPr>
              <a:t>We can add different exams on the same platform.</a:t>
            </a:r>
          </a:p>
          <a:p>
            <a:pPr lvl="0" algn="just"/>
            <a:r>
              <a:rPr lang="en-US" sz="2000" dirty="0" smtClean="0">
                <a:solidFill>
                  <a:schemeClr val="tx1"/>
                </a:solidFill>
              </a:rPr>
              <a:t>Various other subjects can be added, as currently we have 5 subjects as this is the prototype.</a:t>
            </a:r>
          </a:p>
          <a:p>
            <a:pPr lvl="0" algn="just"/>
            <a:r>
              <a:rPr lang="en-US" sz="2000" dirty="0" smtClean="0">
                <a:solidFill>
                  <a:schemeClr val="tx1"/>
                </a:solidFill>
              </a:rPr>
              <a:t>The GUI can be made more creative and attractive.</a:t>
            </a:r>
          </a:p>
          <a:p>
            <a:pPr lvl="0" algn="just"/>
            <a:r>
              <a:rPr lang="en-US" sz="2000" dirty="0" smtClean="0">
                <a:solidFill>
                  <a:schemeClr val="tx1"/>
                </a:solidFill>
              </a:rPr>
              <a:t>The dataset can be made dynamic.</a:t>
            </a:r>
          </a:p>
          <a:p>
            <a:pPr algn="just">
              <a:buNone/>
            </a:pPr>
            <a:endParaRPr lang="en-US" sz="20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605" y="1502815"/>
            <a:ext cx="6551345" cy="1796578"/>
          </a:xfrm>
        </p:spPr>
        <p:txBody>
          <a:bodyPr/>
          <a:lstStyle/>
          <a:p>
            <a:r>
              <a:rPr lang="en-US" u="sng" dirty="0" smtClean="0"/>
              <a:t>REFERENCES</a:t>
            </a:r>
            <a:endParaRPr lang="en-US" u="sng" dirty="0"/>
          </a:p>
        </p:txBody>
      </p:sp>
    </p:spTree>
  </p:cSld>
  <p:clrMapOvr>
    <a:masterClrMapping/>
  </p:clrMapOvr>
  <p:transition spd="med">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8246070" cy="916230"/>
          </a:xfrm>
        </p:spPr>
        <p:txBody>
          <a:bodyPr/>
          <a:lstStyle/>
          <a:p>
            <a:r>
              <a:rPr lang="en-US" dirty="0" smtClean="0"/>
              <a:t>Bibliography</a:t>
            </a:r>
            <a:endParaRPr lang="en-US" dirty="0"/>
          </a:p>
        </p:txBody>
      </p:sp>
      <p:sp>
        <p:nvSpPr>
          <p:cNvPr id="6" name="Content Placeholder 5"/>
          <p:cNvSpPr>
            <a:spLocks noGrp="1"/>
          </p:cNvSpPr>
          <p:nvPr>
            <p:ph idx="1"/>
          </p:nvPr>
        </p:nvSpPr>
        <p:spPr>
          <a:xfrm>
            <a:off x="448966" y="1350111"/>
            <a:ext cx="3817624" cy="3417152"/>
          </a:xfrm>
        </p:spPr>
        <p:txBody>
          <a:bodyPr>
            <a:normAutofit fontScale="92500"/>
          </a:bodyPr>
          <a:lstStyle/>
          <a:p>
            <a:pPr lvl="0"/>
            <a:r>
              <a:rPr lang="en-US" u="sng" dirty="0" smtClean="0">
                <a:solidFill>
                  <a:schemeClr val="tx1"/>
                </a:solidFill>
                <a:hlinkClick r:id="rId2"/>
              </a:rPr>
              <a:t>www.tutorialspoint.com</a:t>
            </a:r>
            <a:endParaRPr lang="en-US" dirty="0" smtClean="0">
              <a:solidFill>
                <a:schemeClr val="tx1"/>
              </a:solidFill>
            </a:endParaRPr>
          </a:p>
          <a:p>
            <a:pPr lvl="0"/>
            <a:r>
              <a:rPr lang="en-US" u="sng" dirty="0" smtClean="0">
                <a:solidFill>
                  <a:schemeClr val="tx1"/>
                </a:solidFill>
                <a:hlinkClick r:id="rId3"/>
              </a:rPr>
              <a:t>www.javatpoint.com</a:t>
            </a:r>
            <a:endParaRPr lang="en-US" dirty="0" smtClean="0">
              <a:solidFill>
                <a:schemeClr val="tx1"/>
              </a:solidFill>
            </a:endParaRPr>
          </a:p>
          <a:p>
            <a:pPr lvl="0"/>
            <a:r>
              <a:rPr lang="en-US" u="sng" dirty="0" smtClean="0">
                <a:solidFill>
                  <a:schemeClr val="tx1"/>
                </a:solidFill>
                <a:hlinkClick r:id="rId4"/>
              </a:rPr>
              <a:t>www.geeksforgeeks.org</a:t>
            </a:r>
            <a:endParaRPr lang="en-US" dirty="0" smtClean="0">
              <a:solidFill>
                <a:schemeClr val="tx1"/>
              </a:solidFill>
            </a:endParaRPr>
          </a:p>
          <a:p>
            <a:pPr lvl="0"/>
            <a:r>
              <a:rPr lang="en-US" u="sng" dirty="0" smtClean="0">
                <a:solidFill>
                  <a:schemeClr val="tx1"/>
                </a:solidFill>
                <a:hlinkClick r:id="rId5"/>
              </a:rPr>
              <a:t>www.gradeup.co</a:t>
            </a:r>
            <a:endParaRPr lang="en-US" dirty="0" smtClean="0">
              <a:solidFill>
                <a:schemeClr val="tx1"/>
              </a:solidFill>
            </a:endParaRPr>
          </a:p>
          <a:p>
            <a:pPr lvl="0"/>
            <a:r>
              <a:rPr lang="en-US" u="sng" dirty="0" smtClean="0">
                <a:solidFill>
                  <a:schemeClr val="tx1"/>
                </a:solidFill>
                <a:hlinkClick r:id="rId6"/>
              </a:rPr>
              <a:t>www.stackoverflow.com</a:t>
            </a:r>
            <a:endParaRPr lang="en-US" dirty="0" smtClean="0">
              <a:solidFill>
                <a:schemeClr val="tx1"/>
              </a:solidFill>
            </a:endParaRPr>
          </a:p>
          <a:p>
            <a:pPr lvl="0"/>
            <a:r>
              <a:rPr lang="en-US" u="sng" dirty="0" smtClean="0">
                <a:solidFill>
                  <a:schemeClr val="tx1"/>
                </a:solidFill>
                <a:hlinkClick r:id="rId7"/>
              </a:rPr>
              <a:t>www.github.com</a:t>
            </a:r>
            <a:endParaRPr lang="en-US" dirty="0" smtClean="0">
              <a:solidFill>
                <a:schemeClr val="tx1"/>
              </a:solidFill>
            </a:endParaRPr>
          </a:p>
          <a:p>
            <a:pPr algn="just">
              <a:buNone/>
            </a:pPr>
            <a:endParaRPr lang="en-US" dirty="0">
              <a:solidFill>
                <a:schemeClr val="tx1"/>
              </a:solidFill>
            </a:endParaRPr>
          </a:p>
        </p:txBody>
      </p:sp>
      <p:sp>
        <p:nvSpPr>
          <p:cNvPr id="4" name="Content Placeholder 5"/>
          <p:cNvSpPr txBox="1">
            <a:spLocks/>
          </p:cNvSpPr>
          <p:nvPr/>
        </p:nvSpPr>
        <p:spPr>
          <a:xfrm>
            <a:off x="5030115" y="1350110"/>
            <a:ext cx="3817624" cy="341715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hlinkClick r:id="rId8"/>
              </a:rPr>
              <a:t>www.gate2016.info</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600" dirty="0" smtClean="0">
                <a:hlinkClick r:id="rId9"/>
              </a:rPr>
              <a:t>www.gate-exam.in</a:t>
            </a:r>
            <a:endParaRPr lang="en-US" sz="26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hlinkClick r:id="rId10"/>
              </a:rPr>
              <a:t>www.gate.iitd.ac.in</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600" dirty="0" smtClean="0">
                <a:hlinkClick r:id="rId11"/>
              </a:rPr>
              <a:t>www.gate.iitg.ac.in</a:t>
            </a:r>
            <a:endParaRPr lang="en-US" sz="26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hlinkClick r:id="rId12"/>
              </a:rPr>
              <a:t>www.lucidchart.com</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8246070" cy="916230"/>
          </a:xfrm>
        </p:spPr>
        <p:txBody>
          <a:bodyPr/>
          <a:lstStyle/>
          <a:p>
            <a:r>
              <a:rPr lang="en-US" dirty="0" smtClean="0"/>
              <a:t>References</a:t>
            </a:r>
            <a:endParaRPr lang="en-US" dirty="0"/>
          </a:p>
        </p:txBody>
      </p:sp>
      <p:sp>
        <p:nvSpPr>
          <p:cNvPr id="6" name="Content Placeholder 5"/>
          <p:cNvSpPr>
            <a:spLocks noGrp="1"/>
          </p:cNvSpPr>
          <p:nvPr>
            <p:ph idx="1"/>
          </p:nvPr>
        </p:nvSpPr>
        <p:spPr>
          <a:xfrm>
            <a:off x="448966" y="1350111"/>
            <a:ext cx="8093364" cy="1679754"/>
          </a:xfrm>
        </p:spPr>
        <p:txBody>
          <a:bodyPr>
            <a:normAutofit/>
          </a:bodyPr>
          <a:lstStyle/>
          <a:p>
            <a:pPr lvl="0" algn="just">
              <a:buNone/>
            </a:pPr>
            <a:r>
              <a:rPr lang="en-US" sz="2400" dirty="0" smtClean="0">
                <a:solidFill>
                  <a:schemeClr val="tx1"/>
                </a:solidFill>
              </a:rPr>
              <a:t>[1]Gulden </a:t>
            </a:r>
            <a:r>
              <a:rPr lang="en-US" sz="2400" dirty="0" err="1" smtClean="0">
                <a:solidFill>
                  <a:schemeClr val="tx1"/>
                </a:solidFill>
              </a:rPr>
              <a:t>Kaya</a:t>
            </a:r>
            <a:r>
              <a:rPr lang="en-US" sz="2400" dirty="0" smtClean="0">
                <a:solidFill>
                  <a:schemeClr val="tx1"/>
                </a:solidFill>
              </a:rPr>
              <a:t> </a:t>
            </a:r>
            <a:r>
              <a:rPr lang="en-US" sz="2400" dirty="0" err="1" smtClean="0">
                <a:solidFill>
                  <a:schemeClr val="tx1"/>
                </a:solidFill>
              </a:rPr>
              <a:t>Uyanik</a:t>
            </a:r>
            <a:r>
              <a:rPr lang="en-US" sz="2400" dirty="0" smtClean="0">
                <a:solidFill>
                  <a:schemeClr val="tx1"/>
                </a:solidFill>
              </a:rPr>
              <a:t> and </a:t>
            </a:r>
            <a:r>
              <a:rPr lang="en-US" sz="2400" dirty="0" err="1" smtClean="0">
                <a:solidFill>
                  <a:schemeClr val="tx1"/>
                </a:solidFill>
              </a:rPr>
              <a:t>Nese</a:t>
            </a:r>
            <a:r>
              <a:rPr lang="en-US" sz="2400" dirty="0" smtClean="0">
                <a:solidFill>
                  <a:schemeClr val="tx1"/>
                </a:solidFill>
              </a:rPr>
              <a:t> </a:t>
            </a:r>
            <a:r>
              <a:rPr lang="en-US" sz="2400" dirty="0" err="1" smtClean="0">
                <a:solidFill>
                  <a:schemeClr val="tx1"/>
                </a:solidFill>
              </a:rPr>
              <a:t>Guler</a:t>
            </a:r>
            <a:r>
              <a:rPr lang="en-US" sz="2400" dirty="0" smtClean="0">
                <a:solidFill>
                  <a:schemeClr val="tx1"/>
                </a:solidFill>
              </a:rPr>
              <a:t>, "A Study on       Multiple Linear Regression Analysis," </a:t>
            </a:r>
            <a:r>
              <a:rPr lang="en-US" sz="2400" i="1" dirty="0" smtClean="0">
                <a:solidFill>
                  <a:schemeClr val="tx1"/>
                </a:solidFill>
              </a:rPr>
              <a:t>2013 4</a:t>
            </a:r>
            <a:r>
              <a:rPr lang="en-US" sz="2400" i="1" baseline="30000" dirty="0" smtClean="0">
                <a:solidFill>
                  <a:schemeClr val="tx1"/>
                </a:solidFill>
              </a:rPr>
              <a:t>th</a:t>
            </a:r>
            <a:r>
              <a:rPr lang="en-US" sz="2400" i="1" dirty="0" smtClean="0">
                <a:solidFill>
                  <a:schemeClr val="tx1"/>
                </a:solidFill>
              </a:rPr>
              <a:t> International Conference on New Horizons in Education</a:t>
            </a:r>
            <a:r>
              <a:rPr lang="en-US" sz="2400" dirty="0" smtClean="0">
                <a:solidFill>
                  <a:schemeClr val="tx1"/>
                </a:solidFill>
              </a:rPr>
              <a:t>, </a:t>
            </a:r>
            <a:r>
              <a:rPr lang="en-US" sz="2400" dirty="0" err="1" smtClean="0">
                <a:solidFill>
                  <a:schemeClr val="tx1"/>
                </a:solidFill>
              </a:rPr>
              <a:t>Sakarya</a:t>
            </a:r>
            <a:r>
              <a:rPr lang="en-US" sz="2400" dirty="0" smtClean="0">
                <a:solidFill>
                  <a:schemeClr val="tx1"/>
                </a:solidFill>
              </a:rPr>
              <a:t> University, Turkey 2013.</a:t>
            </a:r>
          </a:p>
          <a:p>
            <a:pPr algn="just">
              <a:buNone/>
            </a:pPr>
            <a:endParaRPr lang="en-US" sz="24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605" y="1502815"/>
            <a:ext cx="6551345" cy="1796578"/>
          </a:xfrm>
        </p:spPr>
        <p:txBody>
          <a:bodyPr/>
          <a:lstStyle/>
          <a:p>
            <a:r>
              <a:rPr lang="en-US" u="sng" dirty="0" smtClean="0"/>
              <a:t>SNAPSHOTS</a:t>
            </a:r>
            <a:endParaRPr lang="en-US" u="sng" dirty="0"/>
          </a:p>
        </p:txBody>
      </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t>Contents</a:t>
            </a:r>
            <a:endParaRPr lang="en-US" b="1" u="sng" dirty="0"/>
          </a:p>
        </p:txBody>
      </p:sp>
      <p:sp>
        <p:nvSpPr>
          <p:cNvPr id="5" name="Text Placeholder 4"/>
          <p:cNvSpPr>
            <a:spLocks noGrp="1"/>
          </p:cNvSpPr>
          <p:nvPr>
            <p:ph type="body" idx="1"/>
          </p:nvPr>
        </p:nvSpPr>
        <p:spPr>
          <a:xfrm>
            <a:off x="536879" y="1793943"/>
            <a:ext cx="2049956" cy="479822"/>
          </a:xfrm>
        </p:spPr>
        <p:txBody>
          <a:bodyPr/>
          <a:lstStyle/>
          <a:p>
            <a:pPr algn="l"/>
            <a:r>
              <a:rPr lang="en-US" u="dbl" dirty="0" smtClean="0"/>
              <a:t>Introduction</a:t>
            </a:r>
            <a:endParaRPr lang="en-US" u="dbl" dirty="0"/>
          </a:p>
        </p:txBody>
      </p:sp>
      <p:sp>
        <p:nvSpPr>
          <p:cNvPr id="6" name="Content Placeholder 5"/>
          <p:cNvSpPr>
            <a:spLocks noGrp="1"/>
          </p:cNvSpPr>
          <p:nvPr>
            <p:ph sz="half" idx="2"/>
          </p:nvPr>
        </p:nvSpPr>
        <p:spPr>
          <a:xfrm>
            <a:off x="536879" y="2266340"/>
            <a:ext cx="2660776" cy="2276294"/>
          </a:xfrm>
        </p:spPr>
        <p:txBody>
          <a:bodyPr/>
          <a:lstStyle/>
          <a:p>
            <a:pPr algn="l"/>
            <a:r>
              <a:rPr lang="en-US" dirty="0" smtClean="0">
                <a:solidFill>
                  <a:schemeClr val="tx1"/>
                </a:solidFill>
              </a:rPr>
              <a:t>Brief introduction </a:t>
            </a:r>
          </a:p>
          <a:p>
            <a:pPr algn="l"/>
            <a:r>
              <a:rPr lang="en-US" dirty="0" smtClean="0">
                <a:solidFill>
                  <a:schemeClr val="tx1"/>
                </a:solidFill>
              </a:rPr>
              <a:t>Main Idea</a:t>
            </a:r>
            <a:endParaRPr lang="en-US" dirty="0">
              <a:solidFill>
                <a:schemeClr val="tx1"/>
              </a:solidFill>
            </a:endParaRPr>
          </a:p>
        </p:txBody>
      </p:sp>
      <p:sp>
        <p:nvSpPr>
          <p:cNvPr id="7" name="Text Placeholder 6"/>
          <p:cNvSpPr>
            <a:spLocks noGrp="1"/>
          </p:cNvSpPr>
          <p:nvPr>
            <p:ph type="body" sz="quarter" idx="3"/>
          </p:nvPr>
        </p:nvSpPr>
        <p:spPr>
          <a:xfrm>
            <a:off x="3350360" y="1808225"/>
            <a:ext cx="1985165" cy="479822"/>
          </a:xfrm>
        </p:spPr>
        <p:txBody>
          <a:bodyPr/>
          <a:lstStyle/>
          <a:p>
            <a:pPr algn="l"/>
            <a:r>
              <a:rPr lang="en-US" u="dbl" dirty="0" smtClean="0"/>
              <a:t>Abstract</a:t>
            </a:r>
            <a:endParaRPr lang="en-US" u="dbl" dirty="0"/>
          </a:p>
        </p:txBody>
      </p:sp>
      <p:sp>
        <p:nvSpPr>
          <p:cNvPr id="8" name="Content Placeholder 7"/>
          <p:cNvSpPr>
            <a:spLocks noGrp="1"/>
          </p:cNvSpPr>
          <p:nvPr>
            <p:ph sz="quarter" idx="4"/>
          </p:nvPr>
        </p:nvSpPr>
        <p:spPr>
          <a:xfrm>
            <a:off x="3350360" y="2266340"/>
            <a:ext cx="2443280" cy="916230"/>
          </a:xfrm>
        </p:spPr>
        <p:txBody>
          <a:bodyPr/>
          <a:lstStyle/>
          <a:p>
            <a:pPr algn="l"/>
            <a:r>
              <a:rPr lang="en-US" dirty="0" smtClean="0">
                <a:solidFill>
                  <a:schemeClr val="tx1"/>
                </a:solidFill>
              </a:rPr>
              <a:t>Conceptual Idea</a:t>
            </a:r>
            <a:endParaRPr lang="en-US" dirty="0">
              <a:solidFill>
                <a:schemeClr val="tx1"/>
              </a:solidFill>
            </a:endParaRPr>
          </a:p>
        </p:txBody>
      </p:sp>
      <p:sp>
        <p:nvSpPr>
          <p:cNvPr id="9" name="Text Placeholder 6"/>
          <p:cNvSpPr txBox="1">
            <a:spLocks/>
          </p:cNvSpPr>
          <p:nvPr/>
        </p:nvSpPr>
        <p:spPr>
          <a:xfrm>
            <a:off x="6099050" y="1808225"/>
            <a:ext cx="2443280" cy="479822"/>
          </a:xfrm>
          <a:prstGeom prst="rect">
            <a:avLst/>
          </a:prstGeom>
        </p:spPr>
        <p:txBody>
          <a:bodyPr vert="horz" lIns="91440" tIns="45720" rIns="91440" bIns="45720" rtlCol="0" anchor="b">
            <a:normAutofit fontScale="925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u="dbl" dirty="0" smtClean="0">
                <a:solidFill>
                  <a:schemeClr val="accent5">
                    <a:lumMod val="75000"/>
                  </a:schemeClr>
                </a:solidFill>
              </a:rPr>
              <a:t>Problem Statement</a:t>
            </a:r>
            <a:endParaRPr kumimoji="0" lang="en-US" sz="2400" b="1" i="0" u="dbl" strike="noStrike" kern="1200" cap="none" spc="0" normalizeH="0" noProof="0" dirty="0">
              <a:ln>
                <a:noFill/>
              </a:ln>
              <a:solidFill>
                <a:schemeClr val="accent5">
                  <a:lumMod val="75000"/>
                </a:schemeClr>
              </a:solidFill>
              <a:effectLst/>
              <a:uLnTx/>
              <a:uFillTx/>
              <a:latin typeface="+mn-lt"/>
              <a:ea typeface="+mn-ea"/>
              <a:cs typeface="+mn-cs"/>
            </a:endParaRPr>
          </a:p>
        </p:txBody>
      </p:sp>
      <p:sp>
        <p:nvSpPr>
          <p:cNvPr id="10" name="Content Placeholder 7"/>
          <p:cNvSpPr txBox="1">
            <a:spLocks/>
          </p:cNvSpPr>
          <p:nvPr/>
        </p:nvSpPr>
        <p:spPr>
          <a:xfrm>
            <a:off x="6099050" y="2266340"/>
            <a:ext cx="2443280" cy="259598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t>Problem Statement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effectLst/>
                <a:uLnTx/>
                <a:uFillTx/>
                <a:latin typeface="+mn-lt"/>
                <a:ea typeface="+mn-ea"/>
                <a:cs typeface="+mn-cs"/>
              </a:rPr>
              <a:t>Functional</a:t>
            </a:r>
            <a:r>
              <a:rPr kumimoji="0" lang="en-US" sz="2400" b="0" i="0" u="none" strike="noStrike" kern="1200" cap="none" spc="0" normalizeH="0" noProof="0" dirty="0" smtClean="0">
                <a:ln>
                  <a:noFill/>
                </a:ln>
                <a:effectLst/>
                <a:uLnTx/>
                <a:uFillTx/>
                <a:latin typeface="+mn-lt"/>
                <a:ea typeface="+mn-ea"/>
                <a:cs typeface="+mn-cs"/>
              </a:rPr>
              <a:t> Requirements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baseline="0" dirty="0" smtClean="0"/>
              <a:t>Non-functional</a:t>
            </a:r>
            <a:r>
              <a:rPr lang="en-US" sz="2400" dirty="0" smtClean="0"/>
              <a:t> Requirements</a:t>
            </a:r>
            <a:endParaRPr lang="en-US" sz="2400" baseline="0" dirty="0" smtClean="0"/>
          </a:p>
        </p:txBody>
      </p:sp>
    </p:spTree>
    <p:extLst>
      <p:ext uri="{BB962C8B-B14F-4D97-AF65-F5344CB8AC3E}">
        <p14:creationId xmlns="" xmlns:p14="http://schemas.microsoft.com/office/powerpoint/2010/main" val="4170783713"/>
      </p:ext>
    </p:extLst>
  </p:cSld>
  <p:clrMapOvr>
    <a:masterClrMapping/>
  </p:clrMapOvr>
  <p:transition spd="med">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Page</a:t>
            </a:r>
            <a:endParaRPr lang="en-US" dirty="0"/>
          </a:p>
        </p:txBody>
      </p:sp>
      <p:sp>
        <p:nvSpPr>
          <p:cNvPr id="5" name="TextBox 4"/>
          <p:cNvSpPr txBox="1"/>
          <p:nvPr/>
        </p:nvSpPr>
        <p:spPr>
          <a:xfrm>
            <a:off x="448965" y="1197405"/>
            <a:ext cx="8398775" cy="707886"/>
          </a:xfrm>
          <a:prstGeom prst="rect">
            <a:avLst/>
          </a:prstGeom>
          <a:noFill/>
        </p:spPr>
        <p:txBody>
          <a:bodyPr wrap="square" rtlCol="0">
            <a:spAutoFit/>
          </a:bodyPr>
          <a:lstStyle/>
          <a:p>
            <a:pPr algn="just"/>
            <a:r>
              <a:rPr lang="en-US" sz="2000" dirty="0" smtClean="0"/>
              <a:t>This is the front page user will see when the program is run. This page consists the options to “Login”/ “Register” / “Forgot Password” or “About Us”.</a:t>
            </a:r>
            <a:endParaRPr lang="en-US" sz="2000" dirty="0"/>
          </a:p>
        </p:txBody>
      </p:sp>
      <p:pic>
        <p:nvPicPr>
          <p:cNvPr id="6" name="Picture 5" descr="Main Page.jpeg"/>
          <p:cNvPicPr/>
          <p:nvPr/>
        </p:nvPicPr>
        <p:blipFill>
          <a:blip r:embed="rId2" cstate="print"/>
          <a:srcRect b="5238"/>
          <a:stretch>
            <a:fillRect/>
          </a:stretch>
        </p:blipFill>
        <p:spPr>
          <a:xfrm>
            <a:off x="1517900" y="1960930"/>
            <a:ext cx="5955495" cy="305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Us Page</a:t>
            </a:r>
            <a:endParaRPr lang="en-US" dirty="0"/>
          </a:p>
        </p:txBody>
      </p:sp>
      <p:sp>
        <p:nvSpPr>
          <p:cNvPr id="5" name="TextBox 4"/>
          <p:cNvSpPr txBox="1"/>
          <p:nvPr/>
        </p:nvSpPr>
        <p:spPr>
          <a:xfrm>
            <a:off x="0" y="1197405"/>
            <a:ext cx="9143999" cy="707886"/>
          </a:xfrm>
          <a:prstGeom prst="rect">
            <a:avLst/>
          </a:prstGeom>
          <a:noFill/>
        </p:spPr>
        <p:txBody>
          <a:bodyPr wrap="square" rtlCol="0">
            <a:spAutoFit/>
          </a:bodyPr>
          <a:lstStyle/>
          <a:p>
            <a:pPr algn="just"/>
            <a:r>
              <a:rPr lang="en-US" sz="2000" dirty="0" smtClean="0"/>
              <a:t>This page consists of the information about this project and the information about the creators with a button that directly directs user to the creator’s LinkedIn page.</a:t>
            </a:r>
            <a:endParaRPr lang="en-US" sz="2000" dirty="0"/>
          </a:p>
        </p:txBody>
      </p:sp>
      <p:pic>
        <p:nvPicPr>
          <p:cNvPr id="7" name="Picture 6" descr="About us.jpeg"/>
          <p:cNvPicPr/>
          <p:nvPr/>
        </p:nvPicPr>
        <p:blipFill>
          <a:blip r:embed="rId2" cstate="print"/>
          <a:srcRect b="4286"/>
          <a:stretch>
            <a:fillRect/>
          </a:stretch>
        </p:blipFill>
        <p:spPr>
          <a:xfrm>
            <a:off x="1976015" y="1960930"/>
            <a:ext cx="5344675" cy="305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Page</a:t>
            </a:r>
            <a:endParaRPr lang="en-US" dirty="0"/>
          </a:p>
        </p:txBody>
      </p:sp>
      <p:sp>
        <p:nvSpPr>
          <p:cNvPr id="5" name="TextBox 4"/>
          <p:cNvSpPr txBox="1"/>
          <p:nvPr/>
        </p:nvSpPr>
        <p:spPr>
          <a:xfrm>
            <a:off x="0" y="1197405"/>
            <a:ext cx="9143999" cy="1015663"/>
          </a:xfrm>
          <a:prstGeom prst="rect">
            <a:avLst/>
          </a:prstGeom>
          <a:noFill/>
        </p:spPr>
        <p:txBody>
          <a:bodyPr wrap="square" rtlCol="0">
            <a:spAutoFit/>
          </a:bodyPr>
          <a:lstStyle/>
          <a:p>
            <a:pPr algn="just"/>
            <a:r>
              <a:rPr lang="en-US" sz="2000" dirty="0" smtClean="0"/>
              <a:t>The registration page asks you to enter your name and choose a unique username, also you need to enter your password and confirm it, then submit. After registration you need to go to the login page.</a:t>
            </a:r>
            <a:endParaRPr lang="en-US" sz="2000" dirty="0"/>
          </a:p>
        </p:txBody>
      </p:sp>
      <p:pic>
        <p:nvPicPr>
          <p:cNvPr id="6" name="Picture 5" descr="Registeration Page.jpeg"/>
          <p:cNvPicPr/>
          <p:nvPr/>
        </p:nvPicPr>
        <p:blipFill>
          <a:blip r:embed="rId2" cstate="print"/>
          <a:srcRect b="4475"/>
          <a:stretch>
            <a:fillRect/>
          </a:stretch>
        </p:blipFill>
        <p:spPr>
          <a:xfrm>
            <a:off x="1976015" y="2266340"/>
            <a:ext cx="5650085" cy="2636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8246070" cy="916230"/>
          </a:xfrm>
        </p:spPr>
        <p:txBody>
          <a:bodyPr/>
          <a:lstStyle/>
          <a:p>
            <a:r>
              <a:rPr lang="en-US" dirty="0" smtClean="0"/>
              <a:t>Login Page</a:t>
            </a:r>
            <a:endParaRPr lang="en-US" dirty="0"/>
          </a:p>
        </p:txBody>
      </p:sp>
      <p:sp>
        <p:nvSpPr>
          <p:cNvPr id="5" name="TextBox 4"/>
          <p:cNvSpPr txBox="1"/>
          <p:nvPr/>
        </p:nvSpPr>
        <p:spPr>
          <a:xfrm>
            <a:off x="601670" y="1197405"/>
            <a:ext cx="7778805" cy="400110"/>
          </a:xfrm>
          <a:prstGeom prst="rect">
            <a:avLst/>
          </a:prstGeom>
          <a:noFill/>
        </p:spPr>
        <p:txBody>
          <a:bodyPr wrap="square" rtlCol="0">
            <a:spAutoFit/>
          </a:bodyPr>
          <a:lstStyle/>
          <a:p>
            <a:pPr algn="ctr"/>
            <a:r>
              <a:rPr lang="en-US" sz="2000" dirty="0" smtClean="0"/>
              <a:t>To login you need to enter your unique username and password.</a:t>
            </a:r>
            <a:endParaRPr lang="en-US" sz="2000" dirty="0"/>
          </a:p>
        </p:txBody>
      </p:sp>
      <p:pic>
        <p:nvPicPr>
          <p:cNvPr id="7" name="Picture 6" descr="Details.jpeg"/>
          <p:cNvPicPr/>
          <p:nvPr/>
        </p:nvPicPr>
        <p:blipFill>
          <a:blip r:embed="rId2" cstate="print"/>
          <a:srcRect b="5000"/>
          <a:stretch>
            <a:fillRect/>
          </a:stretch>
        </p:blipFill>
        <p:spPr>
          <a:xfrm>
            <a:off x="1059785" y="1655520"/>
            <a:ext cx="6566315" cy="3359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8246070" cy="916230"/>
          </a:xfrm>
        </p:spPr>
        <p:txBody>
          <a:bodyPr/>
          <a:lstStyle/>
          <a:p>
            <a:r>
              <a:rPr lang="en-US" dirty="0" smtClean="0"/>
              <a:t>Forgot Password Page</a:t>
            </a:r>
            <a:endParaRPr lang="en-US" dirty="0"/>
          </a:p>
        </p:txBody>
      </p:sp>
      <p:sp>
        <p:nvSpPr>
          <p:cNvPr id="5" name="TextBox 4"/>
          <p:cNvSpPr txBox="1"/>
          <p:nvPr/>
        </p:nvSpPr>
        <p:spPr>
          <a:xfrm>
            <a:off x="143555" y="1197405"/>
            <a:ext cx="8856889" cy="707886"/>
          </a:xfrm>
          <a:prstGeom prst="rect">
            <a:avLst/>
          </a:prstGeom>
          <a:noFill/>
        </p:spPr>
        <p:txBody>
          <a:bodyPr wrap="square" rtlCol="0">
            <a:spAutoFit/>
          </a:bodyPr>
          <a:lstStyle/>
          <a:p>
            <a:pPr algn="just"/>
            <a:r>
              <a:rPr lang="en-US" sz="2000" dirty="0" smtClean="0"/>
              <a:t>In case the user forgets the password he/she has to enter the username and email then he admin will send you the new password on your mail id.</a:t>
            </a:r>
            <a:endParaRPr lang="en-US" sz="2000" dirty="0"/>
          </a:p>
        </p:txBody>
      </p:sp>
      <p:pic>
        <p:nvPicPr>
          <p:cNvPr id="6" name="Picture 5" descr="Forgot password.jpeg"/>
          <p:cNvPicPr/>
          <p:nvPr/>
        </p:nvPicPr>
        <p:blipFill>
          <a:blip r:embed="rId2" cstate="print"/>
          <a:srcRect b="3679"/>
          <a:stretch>
            <a:fillRect/>
          </a:stretch>
        </p:blipFill>
        <p:spPr>
          <a:xfrm>
            <a:off x="1670605" y="1960930"/>
            <a:ext cx="5802790" cy="305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8246070" cy="916230"/>
          </a:xfrm>
        </p:spPr>
        <p:txBody>
          <a:bodyPr/>
          <a:lstStyle/>
          <a:p>
            <a:r>
              <a:rPr lang="en-US" dirty="0" smtClean="0"/>
              <a:t>Selection Page</a:t>
            </a:r>
            <a:endParaRPr lang="en-US" dirty="0"/>
          </a:p>
        </p:txBody>
      </p:sp>
      <p:sp>
        <p:nvSpPr>
          <p:cNvPr id="5" name="TextBox 4"/>
          <p:cNvSpPr txBox="1"/>
          <p:nvPr/>
        </p:nvSpPr>
        <p:spPr>
          <a:xfrm>
            <a:off x="143555" y="1197405"/>
            <a:ext cx="8856889" cy="707886"/>
          </a:xfrm>
          <a:prstGeom prst="rect">
            <a:avLst/>
          </a:prstGeom>
          <a:noFill/>
        </p:spPr>
        <p:txBody>
          <a:bodyPr wrap="square" rtlCol="0">
            <a:spAutoFit/>
          </a:bodyPr>
          <a:lstStyle/>
          <a:p>
            <a:r>
              <a:rPr lang="en-US" sz="2000" dirty="0" smtClean="0"/>
              <a:t>After successful login you need to select the operation you want to perform between “Analyzer” and “Previous papers”.</a:t>
            </a:r>
            <a:endParaRPr lang="en-US" sz="2000" dirty="0"/>
          </a:p>
        </p:txBody>
      </p:sp>
      <p:pic>
        <p:nvPicPr>
          <p:cNvPr id="7" name="Picture 6" descr="Selection.jpeg"/>
          <p:cNvPicPr/>
          <p:nvPr/>
        </p:nvPicPr>
        <p:blipFill>
          <a:blip r:embed="rId2" cstate="print"/>
          <a:srcRect b="6377"/>
          <a:stretch>
            <a:fillRect/>
          </a:stretch>
        </p:blipFill>
        <p:spPr>
          <a:xfrm>
            <a:off x="1823310" y="1960930"/>
            <a:ext cx="5497380" cy="305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8246070" cy="916230"/>
          </a:xfrm>
        </p:spPr>
        <p:txBody>
          <a:bodyPr/>
          <a:lstStyle/>
          <a:p>
            <a:r>
              <a:rPr lang="en-US" dirty="0" smtClean="0"/>
              <a:t>Analyzer Page</a:t>
            </a:r>
            <a:endParaRPr lang="en-US" dirty="0"/>
          </a:p>
        </p:txBody>
      </p:sp>
      <p:sp>
        <p:nvSpPr>
          <p:cNvPr id="5" name="TextBox 4"/>
          <p:cNvSpPr txBox="1"/>
          <p:nvPr/>
        </p:nvSpPr>
        <p:spPr>
          <a:xfrm>
            <a:off x="143555" y="1197405"/>
            <a:ext cx="8856889" cy="1015663"/>
          </a:xfrm>
          <a:prstGeom prst="rect">
            <a:avLst/>
          </a:prstGeom>
          <a:noFill/>
        </p:spPr>
        <p:txBody>
          <a:bodyPr wrap="square" rtlCol="0">
            <a:spAutoFit/>
          </a:bodyPr>
          <a:lstStyle/>
          <a:p>
            <a:r>
              <a:rPr lang="en-US" sz="2000" dirty="0" smtClean="0"/>
              <a:t>This page allows you to select the subjects from multiple checkboxes and then shows you the visualized graph of the years on y axis and marks on the x axis on the same graph. </a:t>
            </a:r>
            <a:endParaRPr lang="en-US" sz="2000" dirty="0"/>
          </a:p>
        </p:txBody>
      </p:sp>
      <p:pic>
        <p:nvPicPr>
          <p:cNvPr id="6" name="Picture 5" descr="2 selection.jpeg"/>
          <p:cNvPicPr/>
          <p:nvPr/>
        </p:nvPicPr>
        <p:blipFill>
          <a:blip r:embed="rId2" cstate="print"/>
          <a:srcRect b="5527"/>
          <a:stretch>
            <a:fillRect/>
          </a:stretch>
        </p:blipFill>
        <p:spPr>
          <a:xfrm>
            <a:off x="1823310" y="1960930"/>
            <a:ext cx="5497380" cy="29339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8246070" cy="916230"/>
          </a:xfrm>
        </p:spPr>
        <p:txBody>
          <a:bodyPr/>
          <a:lstStyle/>
          <a:p>
            <a:r>
              <a:rPr lang="en-US" dirty="0" smtClean="0"/>
              <a:t>Previous Year Paper Page</a:t>
            </a:r>
            <a:endParaRPr lang="en-US" dirty="0"/>
          </a:p>
        </p:txBody>
      </p:sp>
      <p:sp>
        <p:nvSpPr>
          <p:cNvPr id="5" name="TextBox 4"/>
          <p:cNvSpPr txBox="1"/>
          <p:nvPr/>
        </p:nvSpPr>
        <p:spPr>
          <a:xfrm>
            <a:off x="143555" y="1197405"/>
            <a:ext cx="8856889" cy="707886"/>
          </a:xfrm>
          <a:prstGeom prst="rect">
            <a:avLst/>
          </a:prstGeom>
          <a:noFill/>
        </p:spPr>
        <p:txBody>
          <a:bodyPr wrap="square" rtlCol="0">
            <a:spAutoFit/>
          </a:bodyPr>
          <a:lstStyle/>
          <a:p>
            <a:r>
              <a:rPr lang="en-US" sz="2000" dirty="0" smtClean="0"/>
              <a:t>This page gives you a scrolling list to select from various previous year papers and display it in the frame below.</a:t>
            </a:r>
            <a:endParaRPr lang="en-US" sz="2000" dirty="0"/>
          </a:p>
        </p:txBody>
      </p:sp>
      <p:pic>
        <p:nvPicPr>
          <p:cNvPr id="7" name="Picture 6" descr="Papers.jpeg"/>
          <p:cNvPicPr/>
          <p:nvPr/>
        </p:nvPicPr>
        <p:blipFill>
          <a:blip r:embed="rId2" cstate="print"/>
          <a:srcRect b="4286"/>
          <a:stretch>
            <a:fillRect/>
          </a:stretch>
        </p:blipFill>
        <p:spPr>
          <a:xfrm>
            <a:off x="1823310" y="1960930"/>
            <a:ext cx="5497380" cy="305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8246070" cy="916230"/>
          </a:xfrm>
        </p:spPr>
        <p:txBody>
          <a:bodyPr/>
          <a:lstStyle/>
          <a:p>
            <a:r>
              <a:rPr lang="en-US" dirty="0" smtClean="0"/>
              <a:t>Prediction Page</a:t>
            </a:r>
            <a:endParaRPr lang="en-US" dirty="0"/>
          </a:p>
        </p:txBody>
      </p:sp>
      <p:sp>
        <p:nvSpPr>
          <p:cNvPr id="5" name="TextBox 4"/>
          <p:cNvSpPr txBox="1"/>
          <p:nvPr/>
        </p:nvSpPr>
        <p:spPr>
          <a:xfrm>
            <a:off x="143555" y="1197405"/>
            <a:ext cx="8856889" cy="707886"/>
          </a:xfrm>
          <a:prstGeom prst="rect">
            <a:avLst/>
          </a:prstGeom>
          <a:noFill/>
        </p:spPr>
        <p:txBody>
          <a:bodyPr wrap="square" rtlCol="0">
            <a:spAutoFit/>
          </a:bodyPr>
          <a:lstStyle/>
          <a:p>
            <a:r>
              <a:rPr lang="en-US" sz="2000" dirty="0" smtClean="0"/>
              <a:t>This particular page displays the subject wise predicted marks for the coming examination.</a:t>
            </a:r>
            <a:endParaRPr lang="en-US" sz="2000" dirty="0"/>
          </a:p>
        </p:txBody>
      </p:sp>
      <p:pic>
        <p:nvPicPr>
          <p:cNvPr id="6" name="Picture 5" descr="Prediction.jpeg"/>
          <p:cNvPicPr/>
          <p:nvPr/>
        </p:nvPicPr>
        <p:blipFill>
          <a:blip r:embed="rId2" cstate="print"/>
          <a:srcRect b="5644"/>
          <a:stretch>
            <a:fillRect/>
          </a:stretch>
        </p:blipFill>
        <p:spPr>
          <a:xfrm>
            <a:off x="1670605" y="1960930"/>
            <a:ext cx="5802790" cy="305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8246070" cy="916230"/>
          </a:xfrm>
        </p:spPr>
        <p:txBody>
          <a:bodyPr/>
          <a:lstStyle/>
          <a:p>
            <a:r>
              <a:rPr lang="en-US" dirty="0" smtClean="0"/>
              <a:t>Detailed Report Page</a:t>
            </a:r>
            <a:endParaRPr lang="en-US" dirty="0"/>
          </a:p>
        </p:txBody>
      </p:sp>
      <p:sp>
        <p:nvSpPr>
          <p:cNvPr id="5" name="TextBox 4"/>
          <p:cNvSpPr txBox="1"/>
          <p:nvPr/>
        </p:nvSpPr>
        <p:spPr>
          <a:xfrm>
            <a:off x="143555" y="1197405"/>
            <a:ext cx="8856889" cy="707886"/>
          </a:xfrm>
          <a:prstGeom prst="rect">
            <a:avLst/>
          </a:prstGeom>
          <a:noFill/>
        </p:spPr>
        <p:txBody>
          <a:bodyPr wrap="square" rtlCol="0">
            <a:spAutoFit/>
          </a:bodyPr>
          <a:lstStyle/>
          <a:p>
            <a:r>
              <a:rPr lang="en-US" sz="2000" dirty="0" smtClean="0"/>
              <a:t>This button redirects us to the html report generated by pandas profiling which gives the detailed description of the dataset with visualization.</a:t>
            </a:r>
            <a:endParaRPr lang="en-US" sz="2000" dirty="0"/>
          </a:p>
        </p:txBody>
      </p:sp>
      <p:pic>
        <p:nvPicPr>
          <p:cNvPr id="7" name="Picture 6" descr="Screenshot (667).png"/>
          <p:cNvPicPr/>
          <p:nvPr/>
        </p:nvPicPr>
        <p:blipFill>
          <a:blip r:embed="rId2" cstate="print"/>
          <a:srcRect b="4651"/>
          <a:stretch>
            <a:fillRect/>
          </a:stretch>
        </p:blipFill>
        <p:spPr>
          <a:xfrm>
            <a:off x="1976015" y="1960930"/>
            <a:ext cx="5497380" cy="2901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t>Contents</a:t>
            </a:r>
            <a:endParaRPr lang="en-US" b="1" u="sng" dirty="0"/>
          </a:p>
        </p:txBody>
      </p:sp>
      <p:sp>
        <p:nvSpPr>
          <p:cNvPr id="7" name="Text Placeholder 6"/>
          <p:cNvSpPr>
            <a:spLocks noGrp="1"/>
          </p:cNvSpPr>
          <p:nvPr>
            <p:ph type="body" sz="quarter" idx="3"/>
          </p:nvPr>
        </p:nvSpPr>
        <p:spPr>
          <a:xfrm>
            <a:off x="1212490" y="1808225"/>
            <a:ext cx="2443280" cy="479822"/>
          </a:xfrm>
        </p:spPr>
        <p:txBody>
          <a:bodyPr/>
          <a:lstStyle/>
          <a:p>
            <a:pPr algn="l"/>
            <a:r>
              <a:rPr lang="en-US" u="dbl" dirty="0" smtClean="0"/>
              <a:t>Literature Review</a:t>
            </a:r>
            <a:endParaRPr lang="en-US" u="dbl" dirty="0"/>
          </a:p>
        </p:txBody>
      </p:sp>
      <p:sp>
        <p:nvSpPr>
          <p:cNvPr id="8" name="Content Placeholder 7"/>
          <p:cNvSpPr>
            <a:spLocks noGrp="1"/>
          </p:cNvSpPr>
          <p:nvPr>
            <p:ph sz="quarter" idx="4"/>
          </p:nvPr>
        </p:nvSpPr>
        <p:spPr>
          <a:xfrm>
            <a:off x="1212490" y="2266340"/>
            <a:ext cx="2443280" cy="916230"/>
          </a:xfrm>
        </p:spPr>
        <p:txBody>
          <a:bodyPr/>
          <a:lstStyle/>
          <a:p>
            <a:pPr algn="l"/>
            <a:r>
              <a:rPr lang="en-US" dirty="0" smtClean="0">
                <a:solidFill>
                  <a:schemeClr val="tx1"/>
                </a:solidFill>
              </a:rPr>
              <a:t>Comparative chart</a:t>
            </a:r>
            <a:endParaRPr lang="en-US" dirty="0">
              <a:solidFill>
                <a:schemeClr val="tx1"/>
              </a:solidFill>
            </a:endParaRPr>
          </a:p>
        </p:txBody>
      </p:sp>
      <p:sp>
        <p:nvSpPr>
          <p:cNvPr id="9" name="Text Placeholder 6"/>
          <p:cNvSpPr txBox="1">
            <a:spLocks/>
          </p:cNvSpPr>
          <p:nvPr/>
        </p:nvSpPr>
        <p:spPr>
          <a:xfrm>
            <a:off x="5335525" y="1808225"/>
            <a:ext cx="2748690" cy="479822"/>
          </a:xfrm>
          <a:prstGeom prst="rect">
            <a:avLst/>
          </a:prstGeom>
        </p:spPr>
        <p:txBody>
          <a:bodyPr vert="horz" lIns="91440" tIns="45720" rIns="91440" bIns="45720" rtlCol="0" anchor="b">
            <a:normAutofit fontScale="925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dbl" strike="noStrike" kern="1200" cap="none" spc="0" normalizeH="0" noProof="0" dirty="0" smtClean="0">
                <a:ln>
                  <a:noFill/>
                </a:ln>
                <a:solidFill>
                  <a:schemeClr val="accent5">
                    <a:lumMod val="75000"/>
                  </a:schemeClr>
                </a:solidFill>
                <a:effectLst/>
                <a:uLnTx/>
                <a:uFillTx/>
                <a:latin typeface="+mn-lt"/>
                <a:ea typeface="+mn-ea"/>
                <a:cs typeface="+mn-cs"/>
              </a:rPr>
              <a:t>System Requirements</a:t>
            </a:r>
            <a:endParaRPr kumimoji="0" lang="en-US" sz="2400" b="1" i="0" u="dbl" strike="noStrike" kern="1200" cap="none" spc="0" normalizeH="0" noProof="0" dirty="0">
              <a:ln>
                <a:noFill/>
              </a:ln>
              <a:solidFill>
                <a:schemeClr val="accent5">
                  <a:lumMod val="75000"/>
                </a:schemeClr>
              </a:solidFill>
              <a:effectLst/>
              <a:uLnTx/>
              <a:uFillTx/>
              <a:latin typeface="+mn-lt"/>
              <a:ea typeface="+mn-ea"/>
              <a:cs typeface="+mn-cs"/>
            </a:endParaRPr>
          </a:p>
        </p:txBody>
      </p:sp>
      <p:sp>
        <p:nvSpPr>
          <p:cNvPr id="10" name="Content Placeholder 7"/>
          <p:cNvSpPr txBox="1">
            <a:spLocks/>
          </p:cNvSpPr>
          <p:nvPr/>
        </p:nvSpPr>
        <p:spPr>
          <a:xfrm>
            <a:off x="5335525" y="2266340"/>
            <a:ext cx="2748690" cy="259598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t>Hardware Specifications</a:t>
            </a:r>
          </a:p>
          <a:p>
            <a:pPr marL="342900" indent="-342900">
              <a:spcBef>
                <a:spcPct val="20000"/>
              </a:spcBef>
              <a:buFont typeface="Arial" pitchFamily="34" charset="0"/>
              <a:buChar char="•"/>
              <a:defRPr/>
            </a:pPr>
            <a:r>
              <a:rPr lang="en-US" sz="2400" dirty="0" smtClean="0"/>
              <a:t>Software Specifications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effectLst/>
              <a:uLnTx/>
              <a:uFillTx/>
              <a:latin typeface="+mn-lt"/>
              <a:ea typeface="+mn-ea"/>
              <a:cs typeface="+mn-cs"/>
            </a:endParaRPr>
          </a:p>
        </p:txBody>
      </p:sp>
    </p:spTree>
    <p:extLst>
      <p:ext uri="{BB962C8B-B14F-4D97-AF65-F5344CB8AC3E}">
        <p14:creationId xmlns="" xmlns:p14="http://schemas.microsoft.com/office/powerpoint/2010/main" val="4170783713"/>
      </p:ext>
    </p:extLst>
  </p:cSld>
  <p:clrMapOvr>
    <a:masterClrMapping/>
  </p:clrMapOvr>
  <p:transition spd="med">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8246070" cy="916230"/>
          </a:xfrm>
        </p:spPr>
        <p:txBody>
          <a:bodyPr/>
          <a:lstStyle/>
          <a:p>
            <a:r>
              <a:rPr lang="en-US" dirty="0" smtClean="0"/>
              <a:t>Feedback Page</a:t>
            </a:r>
            <a:endParaRPr lang="en-US" dirty="0"/>
          </a:p>
        </p:txBody>
      </p:sp>
      <p:sp>
        <p:nvSpPr>
          <p:cNvPr id="5" name="TextBox 4"/>
          <p:cNvSpPr txBox="1"/>
          <p:nvPr/>
        </p:nvSpPr>
        <p:spPr>
          <a:xfrm>
            <a:off x="143555" y="1197405"/>
            <a:ext cx="8856889" cy="400110"/>
          </a:xfrm>
          <a:prstGeom prst="rect">
            <a:avLst/>
          </a:prstGeom>
          <a:noFill/>
        </p:spPr>
        <p:txBody>
          <a:bodyPr wrap="square" rtlCol="0">
            <a:spAutoFit/>
          </a:bodyPr>
          <a:lstStyle/>
          <a:p>
            <a:pPr algn="ctr"/>
            <a:r>
              <a:rPr lang="en-US" sz="2000" dirty="0" smtClean="0"/>
              <a:t>This page allows the user to give their valuable feedback about the project.</a:t>
            </a:r>
            <a:endParaRPr lang="en-US" sz="2000" dirty="0"/>
          </a:p>
        </p:txBody>
      </p:sp>
      <p:pic>
        <p:nvPicPr>
          <p:cNvPr id="6" name="Picture 5" descr="Feedback.jpeg"/>
          <p:cNvPicPr/>
          <p:nvPr/>
        </p:nvPicPr>
        <p:blipFill>
          <a:blip r:embed="rId2" cstate="print"/>
          <a:srcRect b="4238"/>
          <a:stretch>
            <a:fillRect/>
          </a:stretch>
        </p:blipFill>
        <p:spPr>
          <a:xfrm>
            <a:off x="1670605" y="1655520"/>
            <a:ext cx="5650085" cy="32068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ollection of Thank You Slides &amp;amp; Presentation Thank You | SlideUpLift"/>
          <p:cNvPicPr>
            <a:picLocks noChangeAspect="1" noChangeArrowheads="1"/>
          </p:cNvPicPr>
          <p:nvPr/>
        </p:nvPicPr>
        <p:blipFill>
          <a:blip r:embed="rId3" cstate="print"/>
          <a:srcRect t="12276" b="28801"/>
          <a:stretch>
            <a:fillRect/>
          </a:stretch>
        </p:blipFill>
        <p:spPr bwMode="auto">
          <a:xfrm>
            <a:off x="1365195" y="1655520"/>
            <a:ext cx="6719020" cy="29715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 xmlns:p14="http://schemas.microsoft.com/office/powerpoint/2010/main" val="109100692"/>
      </p:ext>
    </p:extLst>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t>Contents</a:t>
            </a:r>
            <a:endParaRPr lang="en-US" b="1" u="sng" dirty="0"/>
          </a:p>
        </p:txBody>
      </p:sp>
      <p:sp>
        <p:nvSpPr>
          <p:cNvPr id="6" name="Content Placeholder 5"/>
          <p:cNvSpPr>
            <a:spLocks noGrp="1"/>
          </p:cNvSpPr>
          <p:nvPr>
            <p:ph sz="half" idx="2"/>
          </p:nvPr>
        </p:nvSpPr>
        <p:spPr>
          <a:xfrm>
            <a:off x="1059785" y="2266340"/>
            <a:ext cx="2660776" cy="2276294"/>
          </a:xfrm>
        </p:spPr>
        <p:txBody>
          <a:bodyPr/>
          <a:lstStyle/>
          <a:p>
            <a:pPr algn="l"/>
            <a:r>
              <a:rPr lang="en-US" dirty="0" smtClean="0">
                <a:solidFill>
                  <a:schemeClr val="tx1"/>
                </a:solidFill>
              </a:rPr>
              <a:t>Back end</a:t>
            </a:r>
          </a:p>
          <a:p>
            <a:pPr algn="l"/>
            <a:r>
              <a:rPr lang="en-US" dirty="0" smtClean="0">
                <a:solidFill>
                  <a:schemeClr val="tx1"/>
                </a:solidFill>
              </a:rPr>
              <a:t>Database Management</a:t>
            </a:r>
          </a:p>
          <a:p>
            <a:pPr algn="l"/>
            <a:r>
              <a:rPr lang="en-US" dirty="0" smtClean="0">
                <a:solidFill>
                  <a:schemeClr val="tx1"/>
                </a:solidFill>
              </a:rPr>
              <a:t>Front end</a:t>
            </a:r>
            <a:endParaRPr lang="en-US" dirty="0">
              <a:solidFill>
                <a:schemeClr val="tx1"/>
              </a:solidFill>
            </a:endParaRPr>
          </a:p>
        </p:txBody>
      </p:sp>
      <p:sp>
        <p:nvSpPr>
          <p:cNvPr id="7" name="Text Placeholder 4"/>
          <p:cNvSpPr>
            <a:spLocks noGrp="1"/>
          </p:cNvSpPr>
          <p:nvPr>
            <p:ph type="body" idx="1"/>
          </p:nvPr>
        </p:nvSpPr>
        <p:spPr>
          <a:xfrm>
            <a:off x="5030115" y="1350110"/>
            <a:ext cx="2813482" cy="777807"/>
          </a:xfrm>
        </p:spPr>
        <p:txBody>
          <a:bodyPr>
            <a:normAutofit/>
          </a:bodyPr>
          <a:lstStyle/>
          <a:p>
            <a:pPr algn="l"/>
            <a:r>
              <a:rPr lang="en-US" u="dbl" dirty="0" smtClean="0"/>
              <a:t>Methodologies</a:t>
            </a:r>
            <a:endParaRPr lang="en-US" u="dbl" dirty="0"/>
          </a:p>
        </p:txBody>
      </p:sp>
      <p:sp>
        <p:nvSpPr>
          <p:cNvPr id="8" name="Content Placeholder 5"/>
          <p:cNvSpPr>
            <a:spLocks noGrp="1"/>
          </p:cNvSpPr>
          <p:nvPr>
            <p:ph sz="half" idx="2"/>
          </p:nvPr>
        </p:nvSpPr>
        <p:spPr>
          <a:xfrm>
            <a:off x="5030115" y="2266340"/>
            <a:ext cx="2748690" cy="2276294"/>
          </a:xfrm>
        </p:spPr>
        <p:txBody>
          <a:bodyPr/>
          <a:lstStyle/>
          <a:p>
            <a:pPr algn="l"/>
            <a:r>
              <a:rPr lang="en-US" dirty="0" smtClean="0">
                <a:solidFill>
                  <a:schemeClr val="tx1"/>
                </a:solidFill>
              </a:rPr>
              <a:t>Agile Model</a:t>
            </a:r>
            <a:endParaRPr lang="en-US" dirty="0">
              <a:solidFill>
                <a:schemeClr val="tx1"/>
              </a:solidFill>
            </a:endParaRPr>
          </a:p>
        </p:txBody>
      </p:sp>
      <p:sp>
        <p:nvSpPr>
          <p:cNvPr id="12" name="Text Placeholder 4"/>
          <p:cNvSpPr>
            <a:spLocks noGrp="1"/>
          </p:cNvSpPr>
          <p:nvPr>
            <p:ph type="body" idx="1"/>
          </p:nvPr>
        </p:nvSpPr>
        <p:spPr>
          <a:xfrm>
            <a:off x="1059785" y="1350110"/>
            <a:ext cx="2813482" cy="777807"/>
          </a:xfrm>
        </p:spPr>
        <p:txBody>
          <a:bodyPr>
            <a:normAutofit/>
          </a:bodyPr>
          <a:lstStyle/>
          <a:p>
            <a:pPr algn="l"/>
            <a:r>
              <a:rPr lang="en-US" u="dbl" dirty="0" smtClean="0"/>
              <a:t>Technologies Used</a:t>
            </a:r>
            <a:endParaRPr lang="en-US" u="dbl" dirty="0"/>
          </a:p>
        </p:txBody>
      </p:sp>
    </p:spTree>
    <p:extLst>
      <p:ext uri="{BB962C8B-B14F-4D97-AF65-F5344CB8AC3E}">
        <p14:creationId xmlns="" xmlns:p14="http://schemas.microsoft.com/office/powerpoint/2010/main" val="4170783713"/>
      </p:ext>
    </p:extLst>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t>Contents</a:t>
            </a:r>
            <a:endParaRPr lang="en-US" b="1" u="sng" dirty="0"/>
          </a:p>
        </p:txBody>
      </p:sp>
      <p:sp>
        <p:nvSpPr>
          <p:cNvPr id="7" name="Text Placeholder 4"/>
          <p:cNvSpPr>
            <a:spLocks noGrp="1"/>
          </p:cNvSpPr>
          <p:nvPr>
            <p:ph type="body" idx="1"/>
          </p:nvPr>
        </p:nvSpPr>
        <p:spPr>
          <a:xfrm>
            <a:off x="296260" y="1350110"/>
            <a:ext cx="2813482" cy="777807"/>
          </a:xfrm>
        </p:spPr>
        <p:txBody>
          <a:bodyPr>
            <a:normAutofit/>
          </a:bodyPr>
          <a:lstStyle/>
          <a:p>
            <a:pPr algn="l"/>
            <a:r>
              <a:rPr lang="en-US" u="dbl" dirty="0" smtClean="0"/>
              <a:t>UML Diagrams</a:t>
            </a:r>
            <a:endParaRPr lang="en-US" u="dbl" dirty="0"/>
          </a:p>
        </p:txBody>
      </p:sp>
      <p:sp>
        <p:nvSpPr>
          <p:cNvPr id="8" name="Content Placeholder 5"/>
          <p:cNvSpPr>
            <a:spLocks noGrp="1"/>
          </p:cNvSpPr>
          <p:nvPr>
            <p:ph sz="half" idx="2"/>
          </p:nvPr>
        </p:nvSpPr>
        <p:spPr>
          <a:xfrm>
            <a:off x="296260" y="2266340"/>
            <a:ext cx="2748690" cy="2276294"/>
          </a:xfrm>
        </p:spPr>
        <p:txBody>
          <a:bodyPr/>
          <a:lstStyle/>
          <a:p>
            <a:pPr algn="l"/>
            <a:r>
              <a:rPr lang="en-US" dirty="0" smtClean="0">
                <a:solidFill>
                  <a:schemeClr val="tx1"/>
                </a:solidFill>
              </a:rPr>
              <a:t>Use Case Diagram</a:t>
            </a:r>
          </a:p>
          <a:p>
            <a:pPr algn="l"/>
            <a:r>
              <a:rPr lang="en-US" dirty="0" smtClean="0">
                <a:solidFill>
                  <a:schemeClr val="tx1"/>
                </a:solidFill>
              </a:rPr>
              <a:t>Level 0 DFD</a:t>
            </a:r>
          </a:p>
          <a:p>
            <a:pPr algn="l"/>
            <a:r>
              <a:rPr lang="en-US" dirty="0" smtClean="0">
                <a:solidFill>
                  <a:schemeClr val="tx1"/>
                </a:solidFill>
              </a:rPr>
              <a:t>Level 1 DFD</a:t>
            </a:r>
          </a:p>
          <a:p>
            <a:pPr algn="l"/>
            <a:r>
              <a:rPr lang="en-US" dirty="0" smtClean="0">
                <a:solidFill>
                  <a:schemeClr val="tx1"/>
                </a:solidFill>
              </a:rPr>
              <a:t>Level 2 DFD</a:t>
            </a:r>
            <a:endParaRPr lang="en-US" dirty="0">
              <a:solidFill>
                <a:schemeClr val="tx1"/>
              </a:solidFill>
            </a:endParaRPr>
          </a:p>
        </p:txBody>
      </p:sp>
      <p:sp>
        <p:nvSpPr>
          <p:cNvPr id="9" name="Text Placeholder 4"/>
          <p:cNvSpPr>
            <a:spLocks noGrp="1"/>
          </p:cNvSpPr>
          <p:nvPr>
            <p:ph type="body" idx="1"/>
          </p:nvPr>
        </p:nvSpPr>
        <p:spPr>
          <a:xfrm>
            <a:off x="3350360" y="1350110"/>
            <a:ext cx="2813482" cy="777807"/>
          </a:xfrm>
        </p:spPr>
        <p:txBody>
          <a:bodyPr>
            <a:normAutofit/>
          </a:bodyPr>
          <a:lstStyle/>
          <a:p>
            <a:pPr algn="l"/>
            <a:r>
              <a:rPr lang="en-US" u="dbl" dirty="0" smtClean="0"/>
              <a:t>UML Diagrams</a:t>
            </a:r>
            <a:endParaRPr lang="en-US" u="dbl" dirty="0"/>
          </a:p>
        </p:txBody>
      </p:sp>
      <p:sp>
        <p:nvSpPr>
          <p:cNvPr id="10" name="Content Placeholder 5"/>
          <p:cNvSpPr>
            <a:spLocks noGrp="1"/>
          </p:cNvSpPr>
          <p:nvPr>
            <p:ph sz="half" idx="2"/>
          </p:nvPr>
        </p:nvSpPr>
        <p:spPr>
          <a:xfrm>
            <a:off x="3350360" y="2266340"/>
            <a:ext cx="2748690" cy="2276294"/>
          </a:xfrm>
        </p:spPr>
        <p:txBody>
          <a:bodyPr/>
          <a:lstStyle/>
          <a:p>
            <a:pPr algn="l"/>
            <a:r>
              <a:rPr lang="en-US" dirty="0" smtClean="0">
                <a:solidFill>
                  <a:schemeClr val="tx1"/>
                </a:solidFill>
              </a:rPr>
              <a:t>ER Diagram</a:t>
            </a:r>
          </a:p>
          <a:p>
            <a:pPr algn="l"/>
            <a:r>
              <a:rPr lang="en-US" dirty="0" smtClean="0">
                <a:solidFill>
                  <a:schemeClr val="tx1"/>
                </a:solidFill>
              </a:rPr>
              <a:t>Class Diagram</a:t>
            </a:r>
          </a:p>
          <a:p>
            <a:pPr algn="l"/>
            <a:r>
              <a:rPr lang="en-US" dirty="0" smtClean="0">
                <a:solidFill>
                  <a:schemeClr val="tx1"/>
                </a:solidFill>
              </a:rPr>
              <a:t>Sequence Diagram</a:t>
            </a:r>
          </a:p>
          <a:p>
            <a:pPr algn="l"/>
            <a:r>
              <a:rPr lang="en-US" dirty="0" smtClean="0">
                <a:solidFill>
                  <a:schemeClr val="tx1"/>
                </a:solidFill>
              </a:rPr>
              <a:t>Activity Diagram</a:t>
            </a:r>
          </a:p>
        </p:txBody>
      </p:sp>
      <p:sp>
        <p:nvSpPr>
          <p:cNvPr id="14" name="Text Placeholder 4"/>
          <p:cNvSpPr>
            <a:spLocks noGrp="1"/>
          </p:cNvSpPr>
          <p:nvPr>
            <p:ph type="body" idx="1"/>
          </p:nvPr>
        </p:nvSpPr>
        <p:spPr>
          <a:xfrm>
            <a:off x="6330518" y="1655520"/>
            <a:ext cx="2813482" cy="472397"/>
          </a:xfrm>
        </p:spPr>
        <p:txBody>
          <a:bodyPr>
            <a:normAutofit/>
          </a:bodyPr>
          <a:lstStyle/>
          <a:p>
            <a:pPr algn="l"/>
            <a:r>
              <a:rPr lang="en-US" u="dbl" dirty="0" smtClean="0"/>
              <a:t>Conclusion</a:t>
            </a:r>
            <a:endParaRPr lang="en-US" u="dbl" dirty="0"/>
          </a:p>
        </p:txBody>
      </p:sp>
      <p:sp>
        <p:nvSpPr>
          <p:cNvPr id="15" name="Content Placeholder 5"/>
          <p:cNvSpPr>
            <a:spLocks noGrp="1"/>
          </p:cNvSpPr>
          <p:nvPr>
            <p:ph sz="half" idx="2"/>
          </p:nvPr>
        </p:nvSpPr>
        <p:spPr>
          <a:xfrm>
            <a:off x="5946345" y="2266340"/>
            <a:ext cx="2660776" cy="2276294"/>
          </a:xfrm>
        </p:spPr>
        <p:txBody>
          <a:bodyPr/>
          <a:lstStyle/>
          <a:p>
            <a:pPr algn="l">
              <a:buNone/>
            </a:pPr>
            <a:r>
              <a:rPr lang="en-US" dirty="0" smtClean="0">
                <a:solidFill>
                  <a:schemeClr val="tx1"/>
                </a:solidFill>
              </a:rPr>
              <a:t>	Summary of the project created.</a:t>
            </a:r>
            <a:endParaRPr lang="en-US" dirty="0">
              <a:solidFill>
                <a:schemeClr val="tx1"/>
              </a:solidFill>
            </a:endParaRPr>
          </a:p>
        </p:txBody>
      </p:sp>
    </p:spTree>
    <p:extLst>
      <p:ext uri="{BB962C8B-B14F-4D97-AF65-F5344CB8AC3E}">
        <p14:creationId xmlns="" xmlns:p14="http://schemas.microsoft.com/office/powerpoint/2010/main" val="4170783713"/>
      </p:ext>
    </p:extLst>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t>Contents</a:t>
            </a:r>
            <a:endParaRPr lang="en-US" b="1" u="sng" dirty="0"/>
          </a:p>
        </p:txBody>
      </p:sp>
      <p:sp>
        <p:nvSpPr>
          <p:cNvPr id="5" name="Text Placeholder 4"/>
          <p:cNvSpPr>
            <a:spLocks noGrp="1"/>
          </p:cNvSpPr>
          <p:nvPr>
            <p:ph type="body" idx="1"/>
          </p:nvPr>
        </p:nvSpPr>
        <p:spPr>
          <a:xfrm>
            <a:off x="143555" y="1655520"/>
            <a:ext cx="3197655" cy="458115"/>
          </a:xfrm>
        </p:spPr>
        <p:txBody>
          <a:bodyPr>
            <a:normAutofit/>
          </a:bodyPr>
          <a:lstStyle/>
          <a:p>
            <a:pPr algn="l"/>
            <a:r>
              <a:rPr lang="en-US" u="dbl" dirty="0" smtClean="0"/>
              <a:t>Limitations </a:t>
            </a:r>
          </a:p>
        </p:txBody>
      </p:sp>
      <p:sp>
        <p:nvSpPr>
          <p:cNvPr id="6" name="Content Placeholder 5"/>
          <p:cNvSpPr>
            <a:spLocks noGrp="1"/>
          </p:cNvSpPr>
          <p:nvPr>
            <p:ph sz="half" idx="2"/>
          </p:nvPr>
        </p:nvSpPr>
        <p:spPr>
          <a:xfrm>
            <a:off x="-161855" y="2266340"/>
            <a:ext cx="2660776" cy="1068935"/>
          </a:xfrm>
        </p:spPr>
        <p:txBody>
          <a:bodyPr/>
          <a:lstStyle/>
          <a:p>
            <a:pPr algn="l">
              <a:buNone/>
            </a:pPr>
            <a:r>
              <a:rPr lang="en-US" dirty="0" smtClean="0">
                <a:solidFill>
                  <a:schemeClr val="tx1"/>
                </a:solidFill>
              </a:rPr>
              <a:t>	Drawbacks in this project.</a:t>
            </a:r>
            <a:endParaRPr lang="en-US" dirty="0">
              <a:solidFill>
                <a:schemeClr val="tx1"/>
              </a:solidFill>
            </a:endParaRPr>
          </a:p>
        </p:txBody>
      </p:sp>
      <p:sp>
        <p:nvSpPr>
          <p:cNvPr id="7" name="Text Placeholder 4"/>
          <p:cNvSpPr>
            <a:spLocks noGrp="1"/>
          </p:cNvSpPr>
          <p:nvPr>
            <p:ph type="body" idx="1"/>
          </p:nvPr>
        </p:nvSpPr>
        <p:spPr>
          <a:xfrm>
            <a:off x="2586835" y="1655520"/>
            <a:ext cx="2966187" cy="472397"/>
          </a:xfrm>
        </p:spPr>
        <p:txBody>
          <a:bodyPr>
            <a:normAutofit/>
          </a:bodyPr>
          <a:lstStyle/>
          <a:p>
            <a:pPr algn="l"/>
            <a:r>
              <a:rPr lang="en-US" u="dbl" dirty="0" smtClean="0"/>
              <a:t>Future Enhancement</a:t>
            </a:r>
            <a:endParaRPr lang="en-US" u="dbl" dirty="0"/>
          </a:p>
        </p:txBody>
      </p:sp>
      <p:sp>
        <p:nvSpPr>
          <p:cNvPr id="9" name="Text Placeholder 4"/>
          <p:cNvSpPr>
            <a:spLocks noGrp="1"/>
          </p:cNvSpPr>
          <p:nvPr>
            <p:ph type="body" idx="1"/>
          </p:nvPr>
        </p:nvSpPr>
        <p:spPr>
          <a:xfrm>
            <a:off x="6251755" y="1350110"/>
            <a:ext cx="2813482" cy="777807"/>
          </a:xfrm>
        </p:spPr>
        <p:txBody>
          <a:bodyPr>
            <a:normAutofit/>
          </a:bodyPr>
          <a:lstStyle/>
          <a:p>
            <a:pPr algn="l"/>
            <a:r>
              <a:rPr lang="en-US" u="dbl" dirty="0" smtClean="0"/>
              <a:t>References</a:t>
            </a:r>
            <a:endParaRPr lang="en-US" u="dbl" dirty="0"/>
          </a:p>
        </p:txBody>
      </p:sp>
      <p:sp>
        <p:nvSpPr>
          <p:cNvPr id="10" name="Content Placeholder 5"/>
          <p:cNvSpPr>
            <a:spLocks noGrp="1"/>
          </p:cNvSpPr>
          <p:nvPr>
            <p:ph sz="half" idx="2"/>
          </p:nvPr>
        </p:nvSpPr>
        <p:spPr>
          <a:xfrm>
            <a:off x="6251755" y="2266340"/>
            <a:ext cx="2748690" cy="2276294"/>
          </a:xfrm>
        </p:spPr>
        <p:txBody>
          <a:bodyPr>
            <a:normAutofit/>
          </a:bodyPr>
          <a:lstStyle/>
          <a:p>
            <a:pPr algn="l"/>
            <a:r>
              <a:rPr lang="en-US" dirty="0" smtClean="0">
                <a:solidFill>
                  <a:schemeClr val="tx1"/>
                </a:solidFill>
              </a:rPr>
              <a:t>Bibliography</a:t>
            </a:r>
          </a:p>
          <a:p>
            <a:pPr algn="l"/>
            <a:r>
              <a:rPr lang="en-US" dirty="0" smtClean="0">
                <a:solidFill>
                  <a:schemeClr val="tx1"/>
                </a:solidFill>
              </a:rPr>
              <a:t>References</a:t>
            </a:r>
          </a:p>
        </p:txBody>
      </p:sp>
    </p:spTree>
    <p:extLst>
      <p:ext uri="{BB962C8B-B14F-4D97-AF65-F5344CB8AC3E}">
        <p14:creationId xmlns="" xmlns:p14="http://schemas.microsoft.com/office/powerpoint/2010/main" val="4170783713"/>
      </p:ext>
    </p:extLst>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t>Contents</a:t>
            </a:r>
            <a:endParaRPr lang="en-US" b="1" u="sng" dirty="0"/>
          </a:p>
        </p:txBody>
      </p:sp>
      <p:sp>
        <p:nvSpPr>
          <p:cNvPr id="7" name="Text Placeholder 4"/>
          <p:cNvSpPr>
            <a:spLocks noGrp="1"/>
          </p:cNvSpPr>
          <p:nvPr>
            <p:ph type="body" idx="1"/>
          </p:nvPr>
        </p:nvSpPr>
        <p:spPr>
          <a:xfrm>
            <a:off x="1517900" y="1350110"/>
            <a:ext cx="2813482" cy="777807"/>
          </a:xfrm>
        </p:spPr>
        <p:txBody>
          <a:bodyPr>
            <a:normAutofit/>
          </a:bodyPr>
          <a:lstStyle/>
          <a:p>
            <a:pPr algn="l"/>
            <a:r>
              <a:rPr lang="en-US" u="dbl" dirty="0" smtClean="0"/>
              <a:t>Snapshots</a:t>
            </a:r>
            <a:endParaRPr lang="en-US" u="dbl" dirty="0"/>
          </a:p>
        </p:txBody>
      </p:sp>
      <p:sp>
        <p:nvSpPr>
          <p:cNvPr id="8" name="Content Placeholder 5"/>
          <p:cNvSpPr>
            <a:spLocks noGrp="1"/>
          </p:cNvSpPr>
          <p:nvPr>
            <p:ph sz="half" idx="2"/>
          </p:nvPr>
        </p:nvSpPr>
        <p:spPr>
          <a:xfrm>
            <a:off x="1517900" y="2266340"/>
            <a:ext cx="2443279" cy="2276294"/>
          </a:xfrm>
        </p:spPr>
        <p:txBody>
          <a:bodyPr>
            <a:normAutofit fontScale="92500" lnSpcReduction="20000"/>
          </a:bodyPr>
          <a:lstStyle/>
          <a:p>
            <a:pPr algn="l"/>
            <a:r>
              <a:rPr lang="en-US" dirty="0" smtClean="0">
                <a:solidFill>
                  <a:schemeClr val="tx1"/>
                </a:solidFill>
              </a:rPr>
              <a:t>Main page</a:t>
            </a:r>
          </a:p>
          <a:p>
            <a:pPr algn="l"/>
            <a:r>
              <a:rPr lang="en-US" dirty="0" smtClean="0">
                <a:solidFill>
                  <a:schemeClr val="tx1"/>
                </a:solidFill>
              </a:rPr>
              <a:t>About us</a:t>
            </a:r>
          </a:p>
          <a:p>
            <a:pPr algn="l"/>
            <a:r>
              <a:rPr lang="en-US" dirty="0" smtClean="0">
                <a:solidFill>
                  <a:schemeClr val="tx1"/>
                </a:solidFill>
              </a:rPr>
              <a:t>Registration Page</a:t>
            </a:r>
          </a:p>
          <a:p>
            <a:pPr algn="l"/>
            <a:r>
              <a:rPr lang="en-US" dirty="0" smtClean="0">
                <a:solidFill>
                  <a:schemeClr val="tx1"/>
                </a:solidFill>
              </a:rPr>
              <a:t>Login Page</a:t>
            </a:r>
          </a:p>
          <a:p>
            <a:pPr algn="l"/>
            <a:r>
              <a:rPr lang="en-US" dirty="0" smtClean="0">
                <a:solidFill>
                  <a:schemeClr val="tx1"/>
                </a:solidFill>
              </a:rPr>
              <a:t>Forgot Password Page</a:t>
            </a:r>
            <a:endParaRPr lang="en-US" dirty="0">
              <a:solidFill>
                <a:schemeClr val="tx1"/>
              </a:solidFill>
            </a:endParaRPr>
          </a:p>
        </p:txBody>
      </p:sp>
      <p:sp>
        <p:nvSpPr>
          <p:cNvPr id="9" name="Text Placeholder 4"/>
          <p:cNvSpPr>
            <a:spLocks noGrp="1"/>
          </p:cNvSpPr>
          <p:nvPr>
            <p:ph type="body" idx="1"/>
          </p:nvPr>
        </p:nvSpPr>
        <p:spPr>
          <a:xfrm>
            <a:off x="5182820" y="1350110"/>
            <a:ext cx="2813482" cy="777807"/>
          </a:xfrm>
        </p:spPr>
        <p:txBody>
          <a:bodyPr>
            <a:normAutofit/>
          </a:bodyPr>
          <a:lstStyle/>
          <a:p>
            <a:pPr algn="l"/>
            <a:r>
              <a:rPr lang="en-US" u="dbl" dirty="0" smtClean="0"/>
              <a:t>Snapshots</a:t>
            </a:r>
            <a:endParaRPr lang="en-US" u="dbl" dirty="0"/>
          </a:p>
        </p:txBody>
      </p:sp>
      <p:sp>
        <p:nvSpPr>
          <p:cNvPr id="10" name="Content Placeholder 5"/>
          <p:cNvSpPr>
            <a:spLocks noGrp="1"/>
          </p:cNvSpPr>
          <p:nvPr>
            <p:ph sz="half" idx="2"/>
          </p:nvPr>
        </p:nvSpPr>
        <p:spPr>
          <a:xfrm>
            <a:off x="5335525" y="2266340"/>
            <a:ext cx="2748690" cy="2276294"/>
          </a:xfrm>
        </p:spPr>
        <p:txBody>
          <a:bodyPr>
            <a:normAutofit fontScale="85000" lnSpcReduction="10000"/>
          </a:bodyPr>
          <a:lstStyle/>
          <a:p>
            <a:pPr algn="l"/>
            <a:r>
              <a:rPr lang="en-US" dirty="0" smtClean="0">
                <a:solidFill>
                  <a:schemeClr val="tx1"/>
                </a:solidFill>
              </a:rPr>
              <a:t>Selection Page</a:t>
            </a:r>
          </a:p>
          <a:p>
            <a:pPr algn="l"/>
            <a:r>
              <a:rPr lang="en-US" dirty="0" smtClean="0">
                <a:solidFill>
                  <a:schemeClr val="tx1"/>
                </a:solidFill>
              </a:rPr>
              <a:t>Analyzer Page</a:t>
            </a:r>
          </a:p>
          <a:p>
            <a:pPr algn="l"/>
            <a:r>
              <a:rPr lang="en-US" dirty="0" smtClean="0">
                <a:solidFill>
                  <a:schemeClr val="tx1"/>
                </a:solidFill>
              </a:rPr>
              <a:t>Previous Year Page</a:t>
            </a:r>
          </a:p>
          <a:p>
            <a:pPr algn="l"/>
            <a:r>
              <a:rPr lang="en-US" dirty="0" smtClean="0">
                <a:solidFill>
                  <a:schemeClr val="tx1"/>
                </a:solidFill>
              </a:rPr>
              <a:t>Prediction Page</a:t>
            </a:r>
          </a:p>
          <a:p>
            <a:pPr algn="l"/>
            <a:r>
              <a:rPr lang="en-US" dirty="0" smtClean="0">
                <a:solidFill>
                  <a:schemeClr val="tx1"/>
                </a:solidFill>
              </a:rPr>
              <a:t>Detailed Report Page</a:t>
            </a:r>
          </a:p>
          <a:p>
            <a:pPr algn="l"/>
            <a:r>
              <a:rPr lang="en-US" dirty="0" smtClean="0">
                <a:solidFill>
                  <a:schemeClr val="tx1"/>
                </a:solidFill>
              </a:rPr>
              <a:t>Feedback Page</a:t>
            </a:r>
          </a:p>
        </p:txBody>
      </p:sp>
    </p:spTree>
    <p:extLst>
      <p:ext uri="{BB962C8B-B14F-4D97-AF65-F5344CB8AC3E}">
        <p14:creationId xmlns="" xmlns:p14="http://schemas.microsoft.com/office/powerpoint/2010/main" val="4170783713"/>
      </p:ext>
    </p:extLst>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E36C09"/>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0</TotalTime>
  <Words>1593</Words>
  <Application>Microsoft Office PowerPoint</Application>
  <PresentationFormat>On-screen Show (16:9)</PresentationFormat>
  <Paragraphs>303</Paragraphs>
  <Slides>51</Slides>
  <Notes>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SHRI VAISHNAV VIDYAPEETH VISHWAVIDYLAYA  </vt:lpstr>
      <vt:lpstr>EXAR- THE COMPETITIVE  EXAM ANALYZER</vt:lpstr>
      <vt:lpstr>Team Members</vt:lpstr>
      <vt:lpstr>Contents</vt:lpstr>
      <vt:lpstr>Contents</vt:lpstr>
      <vt:lpstr>Contents</vt:lpstr>
      <vt:lpstr>Contents</vt:lpstr>
      <vt:lpstr>Contents</vt:lpstr>
      <vt:lpstr>Contents</vt:lpstr>
      <vt:lpstr>Introduction</vt:lpstr>
      <vt:lpstr>Abstract</vt:lpstr>
      <vt:lpstr>Problem Statement</vt:lpstr>
      <vt:lpstr>Functional Requirements</vt:lpstr>
      <vt:lpstr>Non-Functional Requirements</vt:lpstr>
      <vt:lpstr>Literature Review</vt:lpstr>
      <vt:lpstr>Literature Review</vt:lpstr>
      <vt:lpstr>Literature Review</vt:lpstr>
      <vt:lpstr>System Requirements</vt:lpstr>
      <vt:lpstr>Hardware Requirements</vt:lpstr>
      <vt:lpstr>Software Requirements</vt:lpstr>
      <vt:lpstr>Technologies  Used</vt:lpstr>
      <vt:lpstr>Methodology</vt:lpstr>
      <vt:lpstr>UML DIAGRAMS</vt:lpstr>
      <vt:lpstr>Use Case Diagram</vt:lpstr>
      <vt:lpstr>Data Flow Diagram</vt:lpstr>
      <vt:lpstr>DFD Level-0</vt:lpstr>
      <vt:lpstr>DFD Level-1</vt:lpstr>
      <vt:lpstr>DFD Level-2</vt:lpstr>
      <vt:lpstr>ER Diagram</vt:lpstr>
      <vt:lpstr>Class Diagram</vt:lpstr>
      <vt:lpstr>Sequence Diagram</vt:lpstr>
      <vt:lpstr>Activity Diagram</vt:lpstr>
      <vt:lpstr>Conclusion</vt:lpstr>
      <vt:lpstr>Limitations of the Project</vt:lpstr>
      <vt:lpstr>Future Enhancement</vt:lpstr>
      <vt:lpstr>REFERENCES</vt:lpstr>
      <vt:lpstr>Bibliography</vt:lpstr>
      <vt:lpstr>References</vt:lpstr>
      <vt:lpstr>SNAPSHOTS</vt:lpstr>
      <vt:lpstr>Main Page</vt:lpstr>
      <vt:lpstr>About Us Page</vt:lpstr>
      <vt:lpstr>Registration Page</vt:lpstr>
      <vt:lpstr>Login Page</vt:lpstr>
      <vt:lpstr>Forgot Password Page</vt:lpstr>
      <vt:lpstr>Selection Page</vt:lpstr>
      <vt:lpstr>Analyzer Page</vt:lpstr>
      <vt:lpstr>Previous Year Paper Page</vt:lpstr>
      <vt:lpstr>Prediction Page</vt:lpstr>
      <vt:lpstr>Detailed Report Page</vt:lpstr>
      <vt:lpstr>Feedback Page</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2021-06-16T06:28:12Z</dcterms:modified>
</cp:coreProperties>
</file>