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85" r:id="rId6"/>
    <p:sldId id="267" r:id="rId7"/>
    <p:sldId id="280" r:id="rId8"/>
    <p:sldId id="271" r:id="rId9"/>
    <p:sldId id="282" r:id="rId10"/>
    <p:sldId id="288" r:id="rId11"/>
    <p:sldId id="290" r:id="rId12"/>
    <p:sldId id="289" r:id="rId13"/>
    <p:sldId id="287" r:id="rId14"/>
    <p:sldId id="25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Thandapral" initials="JT" lastIdx="1" clrIdx="0">
    <p:extLst>
      <p:ext uri="{19B8F6BF-5375-455C-9EA6-DF929625EA0E}">
        <p15:presenceInfo xmlns:p15="http://schemas.microsoft.com/office/powerpoint/2012/main" userId="S::thandapral.j@northeastern.edu::905b48a2-f94c-4240-ab2e-70001b234c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4E971-E570-4F03-8092-02DF54FD1AF2}" v="1756" vWet="1758" dt="2023-04-18T01:17:53.986"/>
    <p1510:client id="{30AD0482-141A-2232-913F-A2961D84D665}" v="21" dt="2023-04-17T22:55:01.155"/>
    <p1510:client id="{7015E9AC-C7CF-4D54-890B-7C2826718B1A}" v="47" dt="2023-04-17T22:08:03.362"/>
    <p1510:client id="{78D2C18F-AA35-1EA7-B241-71CF794610A6}" v="2697" dt="2023-04-18T01:20:07.292"/>
    <p1510:client id="{7EE73EC0-9CE6-2C32-B8E9-934B6FABC69D}" v="64" dt="2023-04-17T23:00:35.288"/>
    <p1510:client id="{B5DFE762-B88B-90A1-1206-C47BC3643264}" v="24" dt="2023-04-17T23:03:49.362"/>
    <p1510:client id="{D5449D6F-AC04-342A-EDA6-F4D13C6D5048}" v="4" dt="2023-04-17T22:59:05.809"/>
    <p1510:client id="{F93CFC47-8330-9B82-0E80-CEE63A8CA303}" v="6" dt="2023-04-17T23:04:43.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93631-FF6A-4389-BE06-7C9FD2011B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EBE18A-8F5F-4846-9C45-CFC66D28B3FF}">
      <dgm:prSet/>
      <dgm:spPr/>
      <dgm:t>
        <a:bodyPr/>
        <a:lstStyle/>
        <a:p>
          <a:pPr>
            <a:lnSpc>
              <a:spcPct val="100000"/>
            </a:lnSpc>
          </a:pPr>
          <a:r>
            <a:rPr lang="en-US"/>
            <a:t>Software Used: MATLAB</a:t>
          </a:r>
        </a:p>
      </dgm:t>
    </dgm:pt>
    <dgm:pt modelId="{7CDB9A2D-DB95-46B6-9AA6-857D1198AF6D}" type="parTrans" cxnId="{3C49D53F-471D-43A5-8FE1-953220F484A9}">
      <dgm:prSet/>
      <dgm:spPr/>
      <dgm:t>
        <a:bodyPr/>
        <a:lstStyle/>
        <a:p>
          <a:endParaRPr lang="en-US"/>
        </a:p>
      </dgm:t>
    </dgm:pt>
    <dgm:pt modelId="{6DAC6540-67E2-42AE-853E-96F04D74ADAB}" type="sibTrans" cxnId="{3C49D53F-471D-43A5-8FE1-953220F484A9}">
      <dgm:prSet/>
      <dgm:spPr/>
      <dgm:t>
        <a:bodyPr/>
        <a:lstStyle/>
        <a:p>
          <a:endParaRPr lang="en-US"/>
        </a:p>
      </dgm:t>
    </dgm:pt>
    <dgm:pt modelId="{7DF61615-D415-4234-832C-B6885D6E0822}">
      <dgm:prSet/>
      <dgm:spPr/>
      <dgm:t>
        <a:bodyPr/>
        <a:lstStyle/>
        <a:p>
          <a:pPr rtl="0">
            <a:lnSpc>
              <a:spcPct val="100000"/>
            </a:lnSpc>
          </a:pPr>
          <a:r>
            <a:rPr lang="en-US">
              <a:latin typeface="Calibri Light" panose="020F0302020204030204"/>
            </a:rPr>
            <a:t>2 Link 4</a:t>
          </a:r>
          <a:r>
            <a:rPr lang="en-US"/>
            <a:t> DOF Robotic Manipulator</a:t>
          </a:r>
        </a:p>
      </dgm:t>
    </dgm:pt>
    <dgm:pt modelId="{2FC98D3D-54FB-409E-89E9-83009022F1AA}" type="parTrans" cxnId="{D3CDA5AE-D6F3-4D50-8AF3-375EB79757C6}">
      <dgm:prSet/>
      <dgm:spPr/>
      <dgm:t>
        <a:bodyPr/>
        <a:lstStyle/>
        <a:p>
          <a:endParaRPr lang="en-US"/>
        </a:p>
      </dgm:t>
    </dgm:pt>
    <dgm:pt modelId="{491E11FC-1950-4B96-AD9D-593368D52FAB}" type="sibTrans" cxnId="{D3CDA5AE-D6F3-4D50-8AF3-375EB79757C6}">
      <dgm:prSet/>
      <dgm:spPr/>
      <dgm:t>
        <a:bodyPr/>
        <a:lstStyle/>
        <a:p>
          <a:endParaRPr lang="en-US"/>
        </a:p>
      </dgm:t>
    </dgm:pt>
    <dgm:pt modelId="{0ED2A607-E462-4D36-A4FD-664566A49385}">
      <dgm:prSet/>
      <dgm:spPr/>
      <dgm:t>
        <a:bodyPr/>
        <a:lstStyle/>
        <a:p>
          <a:pPr>
            <a:lnSpc>
              <a:spcPct val="100000"/>
            </a:lnSpc>
          </a:pPr>
          <a:r>
            <a:rPr lang="en-US">
              <a:latin typeface="+mn-lt"/>
            </a:rPr>
            <a:t>Environment from HW3. Obstacle locations changed</a:t>
          </a:r>
        </a:p>
      </dgm:t>
    </dgm:pt>
    <dgm:pt modelId="{7E6CF9FF-98DF-40C6-9371-64DF38C0738E}" type="parTrans" cxnId="{DB1A8955-EAA9-42E2-9542-9123E9B957EB}">
      <dgm:prSet/>
      <dgm:spPr/>
      <dgm:t>
        <a:bodyPr/>
        <a:lstStyle/>
        <a:p>
          <a:endParaRPr lang="en-US"/>
        </a:p>
      </dgm:t>
    </dgm:pt>
    <dgm:pt modelId="{3D63996E-6406-4AE7-B296-AA956448A6A0}" type="sibTrans" cxnId="{DB1A8955-EAA9-42E2-9542-9123E9B957EB}">
      <dgm:prSet/>
      <dgm:spPr/>
      <dgm:t>
        <a:bodyPr/>
        <a:lstStyle/>
        <a:p>
          <a:endParaRPr lang="en-US"/>
        </a:p>
      </dgm:t>
    </dgm:pt>
    <dgm:pt modelId="{57F4DDC5-4340-4D0A-8EBD-F0D8DF9D1C8F}" type="pres">
      <dgm:prSet presAssocID="{A7393631-FF6A-4389-BE06-7C9FD2011BF9}" presName="root" presStyleCnt="0">
        <dgm:presLayoutVars>
          <dgm:dir/>
          <dgm:resizeHandles val="exact"/>
        </dgm:presLayoutVars>
      </dgm:prSet>
      <dgm:spPr/>
    </dgm:pt>
    <dgm:pt modelId="{81AA0B46-CD5E-46DF-BCBE-D500A4FDEF89}" type="pres">
      <dgm:prSet presAssocID="{CFEBE18A-8F5F-4846-9C45-CFC66D28B3FF}" presName="compNode" presStyleCnt="0"/>
      <dgm:spPr/>
    </dgm:pt>
    <dgm:pt modelId="{D323E3FC-F2A1-4DB6-81FF-1C13A2330B19}" type="pres">
      <dgm:prSet presAssocID="{CFEBE18A-8F5F-4846-9C45-CFC66D28B3FF}" presName="bgRect" presStyleLbl="bgShp" presStyleIdx="0" presStyleCnt="3"/>
      <dgm:spPr/>
    </dgm:pt>
    <dgm:pt modelId="{15C2E799-7853-43CA-8C9D-1DA89D84887C}" type="pres">
      <dgm:prSet presAssocID="{CFEBE18A-8F5F-4846-9C45-CFC66D28B3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nd"/>
        </a:ext>
      </dgm:extLst>
    </dgm:pt>
    <dgm:pt modelId="{20A4C445-C5B2-4868-AF02-B69BDD3D84A0}" type="pres">
      <dgm:prSet presAssocID="{CFEBE18A-8F5F-4846-9C45-CFC66D28B3FF}" presName="spaceRect" presStyleCnt="0"/>
      <dgm:spPr/>
    </dgm:pt>
    <dgm:pt modelId="{2440DB84-9231-4C07-ADFD-9F3D80763BC3}" type="pres">
      <dgm:prSet presAssocID="{CFEBE18A-8F5F-4846-9C45-CFC66D28B3FF}" presName="parTx" presStyleLbl="revTx" presStyleIdx="0" presStyleCnt="3">
        <dgm:presLayoutVars>
          <dgm:chMax val="0"/>
          <dgm:chPref val="0"/>
        </dgm:presLayoutVars>
      </dgm:prSet>
      <dgm:spPr/>
    </dgm:pt>
    <dgm:pt modelId="{D6231CAB-B511-4215-B0BD-BA0F810036C4}" type="pres">
      <dgm:prSet presAssocID="{6DAC6540-67E2-42AE-853E-96F04D74ADAB}" presName="sibTrans" presStyleCnt="0"/>
      <dgm:spPr/>
    </dgm:pt>
    <dgm:pt modelId="{5CF179AA-9275-4983-BD02-54EBDD1DA29A}" type="pres">
      <dgm:prSet presAssocID="{7DF61615-D415-4234-832C-B6885D6E0822}" presName="compNode" presStyleCnt="0"/>
      <dgm:spPr/>
    </dgm:pt>
    <dgm:pt modelId="{6356502B-642E-49C5-9738-C0EC7CE60241}" type="pres">
      <dgm:prSet presAssocID="{7DF61615-D415-4234-832C-B6885D6E0822}" presName="bgRect" presStyleLbl="bgShp" presStyleIdx="1" presStyleCnt="3"/>
      <dgm:spPr/>
    </dgm:pt>
    <dgm:pt modelId="{80F8FBE9-F47E-4F3E-B65B-15A5C567A700}" type="pres">
      <dgm:prSet presAssocID="{7DF61615-D415-4234-832C-B6885D6E08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ADF213E6-4556-40AF-8286-661376ED4DD3}" type="pres">
      <dgm:prSet presAssocID="{7DF61615-D415-4234-832C-B6885D6E0822}" presName="spaceRect" presStyleCnt="0"/>
      <dgm:spPr/>
    </dgm:pt>
    <dgm:pt modelId="{B1316AE3-5D4F-4360-9480-5B695FA7B969}" type="pres">
      <dgm:prSet presAssocID="{7DF61615-D415-4234-832C-B6885D6E0822}" presName="parTx" presStyleLbl="revTx" presStyleIdx="1" presStyleCnt="3">
        <dgm:presLayoutVars>
          <dgm:chMax val="0"/>
          <dgm:chPref val="0"/>
        </dgm:presLayoutVars>
      </dgm:prSet>
      <dgm:spPr/>
    </dgm:pt>
    <dgm:pt modelId="{60CD9D58-C791-4E4E-AD84-DFCAD22C493A}" type="pres">
      <dgm:prSet presAssocID="{491E11FC-1950-4B96-AD9D-593368D52FAB}" presName="sibTrans" presStyleCnt="0"/>
      <dgm:spPr/>
    </dgm:pt>
    <dgm:pt modelId="{CB2E3134-3DE1-4DCB-BD3D-F1F494B97930}" type="pres">
      <dgm:prSet presAssocID="{0ED2A607-E462-4D36-A4FD-664566A49385}" presName="compNode" presStyleCnt="0"/>
      <dgm:spPr/>
    </dgm:pt>
    <dgm:pt modelId="{C7B0E609-E924-4765-BE40-3E1ED78081C2}" type="pres">
      <dgm:prSet presAssocID="{0ED2A607-E462-4D36-A4FD-664566A49385}" presName="bgRect" presStyleLbl="bgShp" presStyleIdx="2" presStyleCnt="3" custLinFactNeighborX="430"/>
      <dgm:spPr/>
    </dgm:pt>
    <dgm:pt modelId="{E3851678-2947-41F2-8A9C-E5FE65E7A721}" type="pres">
      <dgm:prSet presAssocID="{0ED2A607-E462-4D36-A4FD-664566A493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F243FFE-7834-4F58-AEA2-7E511B564C04}" type="pres">
      <dgm:prSet presAssocID="{0ED2A607-E462-4D36-A4FD-664566A49385}" presName="spaceRect" presStyleCnt="0"/>
      <dgm:spPr/>
    </dgm:pt>
    <dgm:pt modelId="{AFBE8D2C-7E54-4000-AF45-0B98E8438ED0}" type="pres">
      <dgm:prSet presAssocID="{0ED2A607-E462-4D36-A4FD-664566A49385}" presName="parTx" presStyleLbl="revTx" presStyleIdx="2" presStyleCnt="3">
        <dgm:presLayoutVars>
          <dgm:chMax val="0"/>
          <dgm:chPref val="0"/>
        </dgm:presLayoutVars>
      </dgm:prSet>
      <dgm:spPr/>
    </dgm:pt>
  </dgm:ptLst>
  <dgm:cxnLst>
    <dgm:cxn modelId="{F5CBC524-A0D0-40C7-BEDE-89B5BFED8EA0}" type="presOf" srcId="{A7393631-FF6A-4389-BE06-7C9FD2011BF9}" destId="{57F4DDC5-4340-4D0A-8EBD-F0D8DF9D1C8F}" srcOrd="0" destOrd="0" presId="urn:microsoft.com/office/officeart/2018/2/layout/IconVerticalSolidList"/>
    <dgm:cxn modelId="{3C49D53F-471D-43A5-8FE1-953220F484A9}" srcId="{A7393631-FF6A-4389-BE06-7C9FD2011BF9}" destId="{CFEBE18A-8F5F-4846-9C45-CFC66D28B3FF}" srcOrd="0" destOrd="0" parTransId="{7CDB9A2D-DB95-46B6-9AA6-857D1198AF6D}" sibTransId="{6DAC6540-67E2-42AE-853E-96F04D74ADAB}"/>
    <dgm:cxn modelId="{D4339C6E-985A-4402-A7C3-F766C5ED009B}" type="presOf" srcId="{7DF61615-D415-4234-832C-B6885D6E0822}" destId="{B1316AE3-5D4F-4360-9480-5B695FA7B969}" srcOrd="0" destOrd="0" presId="urn:microsoft.com/office/officeart/2018/2/layout/IconVerticalSolidList"/>
    <dgm:cxn modelId="{DB1A8955-EAA9-42E2-9542-9123E9B957EB}" srcId="{A7393631-FF6A-4389-BE06-7C9FD2011BF9}" destId="{0ED2A607-E462-4D36-A4FD-664566A49385}" srcOrd="2" destOrd="0" parTransId="{7E6CF9FF-98DF-40C6-9371-64DF38C0738E}" sibTransId="{3D63996E-6406-4AE7-B296-AA956448A6A0}"/>
    <dgm:cxn modelId="{DA483798-227D-4C01-A144-F7F560A21DC8}" type="presOf" srcId="{0ED2A607-E462-4D36-A4FD-664566A49385}" destId="{AFBE8D2C-7E54-4000-AF45-0B98E8438ED0}" srcOrd="0" destOrd="0" presId="urn:microsoft.com/office/officeart/2018/2/layout/IconVerticalSolidList"/>
    <dgm:cxn modelId="{D3CDA5AE-D6F3-4D50-8AF3-375EB79757C6}" srcId="{A7393631-FF6A-4389-BE06-7C9FD2011BF9}" destId="{7DF61615-D415-4234-832C-B6885D6E0822}" srcOrd="1" destOrd="0" parTransId="{2FC98D3D-54FB-409E-89E9-83009022F1AA}" sibTransId="{491E11FC-1950-4B96-AD9D-593368D52FAB}"/>
    <dgm:cxn modelId="{B01AFFFC-47A9-4378-B36E-F3C9ADB54330}" type="presOf" srcId="{CFEBE18A-8F5F-4846-9C45-CFC66D28B3FF}" destId="{2440DB84-9231-4C07-ADFD-9F3D80763BC3}" srcOrd="0" destOrd="0" presId="urn:microsoft.com/office/officeart/2018/2/layout/IconVerticalSolidList"/>
    <dgm:cxn modelId="{20CC8CC4-D82C-4C23-AB18-352DFFD54684}" type="presParOf" srcId="{57F4DDC5-4340-4D0A-8EBD-F0D8DF9D1C8F}" destId="{81AA0B46-CD5E-46DF-BCBE-D500A4FDEF89}" srcOrd="0" destOrd="0" presId="urn:microsoft.com/office/officeart/2018/2/layout/IconVerticalSolidList"/>
    <dgm:cxn modelId="{A29C1FA4-167E-422E-A79D-15275E1EBCA5}" type="presParOf" srcId="{81AA0B46-CD5E-46DF-BCBE-D500A4FDEF89}" destId="{D323E3FC-F2A1-4DB6-81FF-1C13A2330B19}" srcOrd="0" destOrd="0" presId="urn:microsoft.com/office/officeart/2018/2/layout/IconVerticalSolidList"/>
    <dgm:cxn modelId="{A659525D-EBBE-4EE8-891E-4DA0F035E0CD}" type="presParOf" srcId="{81AA0B46-CD5E-46DF-BCBE-D500A4FDEF89}" destId="{15C2E799-7853-43CA-8C9D-1DA89D84887C}" srcOrd="1" destOrd="0" presId="urn:microsoft.com/office/officeart/2018/2/layout/IconVerticalSolidList"/>
    <dgm:cxn modelId="{4BC9A319-2EF9-4E4E-BBF5-E4E6BBD14ADA}" type="presParOf" srcId="{81AA0B46-CD5E-46DF-BCBE-D500A4FDEF89}" destId="{20A4C445-C5B2-4868-AF02-B69BDD3D84A0}" srcOrd="2" destOrd="0" presId="urn:microsoft.com/office/officeart/2018/2/layout/IconVerticalSolidList"/>
    <dgm:cxn modelId="{59877453-2033-46B8-B684-144E72BEFB05}" type="presParOf" srcId="{81AA0B46-CD5E-46DF-BCBE-D500A4FDEF89}" destId="{2440DB84-9231-4C07-ADFD-9F3D80763BC3}" srcOrd="3" destOrd="0" presId="urn:microsoft.com/office/officeart/2018/2/layout/IconVerticalSolidList"/>
    <dgm:cxn modelId="{2AE17DBC-828F-42E7-A45A-5F14A782918A}" type="presParOf" srcId="{57F4DDC5-4340-4D0A-8EBD-F0D8DF9D1C8F}" destId="{D6231CAB-B511-4215-B0BD-BA0F810036C4}" srcOrd="1" destOrd="0" presId="urn:microsoft.com/office/officeart/2018/2/layout/IconVerticalSolidList"/>
    <dgm:cxn modelId="{ED099BCB-A54E-4FB7-AC16-7473579C5EC4}" type="presParOf" srcId="{57F4DDC5-4340-4D0A-8EBD-F0D8DF9D1C8F}" destId="{5CF179AA-9275-4983-BD02-54EBDD1DA29A}" srcOrd="2" destOrd="0" presId="urn:microsoft.com/office/officeart/2018/2/layout/IconVerticalSolidList"/>
    <dgm:cxn modelId="{8CF253CE-AFC5-471A-8E30-E9734B8D77E2}" type="presParOf" srcId="{5CF179AA-9275-4983-BD02-54EBDD1DA29A}" destId="{6356502B-642E-49C5-9738-C0EC7CE60241}" srcOrd="0" destOrd="0" presId="urn:microsoft.com/office/officeart/2018/2/layout/IconVerticalSolidList"/>
    <dgm:cxn modelId="{92123D99-5FA2-4658-9463-B2217B4465A9}" type="presParOf" srcId="{5CF179AA-9275-4983-BD02-54EBDD1DA29A}" destId="{80F8FBE9-F47E-4F3E-B65B-15A5C567A700}" srcOrd="1" destOrd="0" presId="urn:microsoft.com/office/officeart/2018/2/layout/IconVerticalSolidList"/>
    <dgm:cxn modelId="{195E257A-3711-4D04-87C7-782167BB4E51}" type="presParOf" srcId="{5CF179AA-9275-4983-BD02-54EBDD1DA29A}" destId="{ADF213E6-4556-40AF-8286-661376ED4DD3}" srcOrd="2" destOrd="0" presId="urn:microsoft.com/office/officeart/2018/2/layout/IconVerticalSolidList"/>
    <dgm:cxn modelId="{65573625-A9E2-4D0C-BC13-50173A3D3164}" type="presParOf" srcId="{5CF179AA-9275-4983-BD02-54EBDD1DA29A}" destId="{B1316AE3-5D4F-4360-9480-5B695FA7B969}" srcOrd="3" destOrd="0" presId="urn:microsoft.com/office/officeart/2018/2/layout/IconVerticalSolidList"/>
    <dgm:cxn modelId="{0DEC85E4-8FA0-4774-85A3-3A23CF0E751A}" type="presParOf" srcId="{57F4DDC5-4340-4D0A-8EBD-F0D8DF9D1C8F}" destId="{60CD9D58-C791-4E4E-AD84-DFCAD22C493A}" srcOrd="3" destOrd="0" presId="urn:microsoft.com/office/officeart/2018/2/layout/IconVerticalSolidList"/>
    <dgm:cxn modelId="{72F417E7-F10B-4311-9090-65CD84E8FD68}" type="presParOf" srcId="{57F4DDC5-4340-4D0A-8EBD-F0D8DF9D1C8F}" destId="{CB2E3134-3DE1-4DCB-BD3D-F1F494B97930}" srcOrd="4" destOrd="0" presId="urn:microsoft.com/office/officeart/2018/2/layout/IconVerticalSolidList"/>
    <dgm:cxn modelId="{3AA9E56A-D87C-43EB-A44E-F0A65784F652}" type="presParOf" srcId="{CB2E3134-3DE1-4DCB-BD3D-F1F494B97930}" destId="{C7B0E609-E924-4765-BE40-3E1ED78081C2}" srcOrd="0" destOrd="0" presId="urn:microsoft.com/office/officeart/2018/2/layout/IconVerticalSolidList"/>
    <dgm:cxn modelId="{B32C67D9-44BB-420A-A089-BA028D911F7F}" type="presParOf" srcId="{CB2E3134-3DE1-4DCB-BD3D-F1F494B97930}" destId="{E3851678-2947-41F2-8A9C-E5FE65E7A721}" srcOrd="1" destOrd="0" presId="urn:microsoft.com/office/officeart/2018/2/layout/IconVerticalSolidList"/>
    <dgm:cxn modelId="{F25C8DBC-D3E1-4212-B9C6-0C1B774905C8}" type="presParOf" srcId="{CB2E3134-3DE1-4DCB-BD3D-F1F494B97930}" destId="{6F243FFE-7834-4F58-AEA2-7E511B564C04}" srcOrd="2" destOrd="0" presId="urn:microsoft.com/office/officeart/2018/2/layout/IconVerticalSolidList"/>
    <dgm:cxn modelId="{34046FDD-9BAD-40D5-877F-480F4AF0B36A}" type="presParOf" srcId="{CB2E3134-3DE1-4DCB-BD3D-F1F494B97930}" destId="{AFBE8D2C-7E54-4000-AF45-0B98E8438E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8DE39-9680-4B30-8332-2D0B452F691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5A3C947-19D0-4080-9373-0419EC379608}">
      <dgm:prSet/>
      <dgm:spPr/>
      <dgm:t>
        <a:bodyPr/>
        <a:lstStyle/>
        <a:p>
          <a:pPr>
            <a:lnSpc>
              <a:spcPct val="100000"/>
            </a:lnSpc>
            <a:defRPr cap="all"/>
          </a:pPr>
          <a:r>
            <a:rPr lang="en-US"/>
            <a:t>Trying all combinations which are left</a:t>
          </a:r>
          <a:endParaRPr lang="en-US">
            <a:latin typeface="Calibri Light" panose="020F0302020204030204"/>
          </a:endParaRPr>
        </a:p>
      </dgm:t>
    </dgm:pt>
    <dgm:pt modelId="{5A5D4240-5D1E-4B9D-BA7F-B038A99F2609}" type="parTrans" cxnId="{29ED7A8B-8FF4-4B41-9C73-71A33C04D39F}">
      <dgm:prSet/>
      <dgm:spPr/>
      <dgm:t>
        <a:bodyPr/>
        <a:lstStyle/>
        <a:p>
          <a:endParaRPr lang="en-US"/>
        </a:p>
      </dgm:t>
    </dgm:pt>
    <dgm:pt modelId="{73DC0680-9C3B-4F9A-8FF8-A3165F452C78}" type="sibTrans" cxnId="{29ED7A8B-8FF4-4B41-9C73-71A33C04D39F}">
      <dgm:prSet phldrT="1" phldr="0"/>
      <dgm:spPr/>
      <dgm:t>
        <a:bodyPr/>
        <a:lstStyle/>
        <a:p>
          <a:endParaRPr lang="en-US"/>
        </a:p>
      </dgm:t>
    </dgm:pt>
    <dgm:pt modelId="{E0BB9A3D-6FC3-4608-B0BA-05D850A978C8}">
      <dgm:prSet phldr="0"/>
      <dgm:spPr/>
      <dgm:t>
        <a:bodyPr/>
        <a:lstStyle/>
        <a:p>
          <a:pPr>
            <a:lnSpc>
              <a:spcPct val="100000"/>
            </a:lnSpc>
            <a:defRPr cap="all"/>
          </a:pPr>
          <a:r>
            <a:rPr lang="en-US">
              <a:latin typeface="Calibri Light" panose="020F0302020204030204"/>
            </a:rPr>
            <a:t>Use much more sophisticated obstacles</a:t>
          </a:r>
        </a:p>
      </dgm:t>
    </dgm:pt>
    <dgm:pt modelId="{C5A5C5AD-ECE4-4EE0-871A-2D95CAFBECB2}" type="parTrans" cxnId="{23DF87C5-E7EE-4AA3-BB95-C2972678054B}">
      <dgm:prSet/>
      <dgm:spPr/>
      <dgm:t>
        <a:bodyPr/>
        <a:lstStyle/>
        <a:p>
          <a:endParaRPr lang="en-US"/>
        </a:p>
      </dgm:t>
    </dgm:pt>
    <dgm:pt modelId="{68BAD944-B96F-4B5F-AFC5-34C520771C97}" type="sibTrans" cxnId="{23DF87C5-E7EE-4AA3-BB95-C2972678054B}">
      <dgm:prSet phldrT="2" phldr="0"/>
      <dgm:spPr/>
      <dgm:t>
        <a:bodyPr/>
        <a:lstStyle/>
        <a:p>
          <a:endParaRPr lang="en-US"/>
        </a:p>
      </dgm:t>
    </dgm:pt>
    <dgm:pt modelId="{09B9F6CD-E612-4FC8-A9BD-D738A48CA83D}" type="pres">
      <dgm:prSet presAssocID="{55B8DE39-9680-4B30-8332-2D0B452F6917}" presName="root" presStyleCnt="0">
        <dgm:presLayoutVars>
          <dgm:dir/>
          <dgm:resizeHandles val="exact"/>
        </dgm:presLayoutVars>
      </dgm:prSet>
      <dgm:spPr/>
    </dgm:pt>
    <dgm:pt modelId="{4C356ADE-E383-4D16-B1FD-BD57646C25AF}" type="pres">
      <dgm:prSet presAssocID="{45A3C947-19D0-4080-9373-0419EC379608}" presName="compNode" presStyleCnt="0"/>
      <dgm:spPr/>
    </dgm:pt>
    <dgm:pt modelId="{9A9D199A-7D7D-488D-8E23-EBC5DC919FFD}" type="pres">
      <dgm:prSet presAssocID="{45A3C947-19D0-4080-9373-0419EC379608}" presName="iconBgRect" presStyleLbl="bgShp" presStyleIdx="0" presStyleCnt="2"/>
      <dgm:spPr/>
    </dgm:pt>
    <dgm:pt modelId="{A7F8AB40-73CD-4FCA-A444-E0D9132F5518}" type="pres">
      <dgm:prSet presAssocID="{45A3C947-19D0-4080-9373-0419EC3796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B726DD5E-8120-4701-892E-87F88876A11F}" type="pres">
      <dgm:prSet presAssocID="{45A3C947-19D0-4080-9373-0419EC379608}" presName="spaceRect" presStyleCnt="0"/>
      <dgm:spPr/>
    </dgm:pt>
    <dgm:pt modelId="{0B3E2321-9F85-482B-BEAE-E044FCA68C29}" type="pres">
      <dgm:prSet presAssocID="{45A3C947-19D0-4080-9373-0419EC379608}" presName="textRect" presStyleLbl="revTx" presStyleIdx="0" presStyleCnt="2">
        <dgm:presLayoutVars>
          <dgm:chMax val="1"/>
          <dgm:chPref val="1"/>
        </dgm:presLayoutVars>
      </dgm:prSet>
      <dgm:spPr/>
    </dgm:pt>
    <dgm:pt modelId="{3E1A462C-42A5-46ED-8858-1A6F9A8608D4}" type="pres">
      <dgm:prSet presAssocID="{73DC0680-9C3B-4F9A-8FF8-A3165F452C78}" presName="sibTrans" presStyleCnt="0"/>
      <dgm:spPr/>
    </dgm:pt>
    <dgm:pt modelId="{F22CFAEC-19B6-4F63-BABC-9660CD466562}" type="pres">
      <dgm:prSet presAssocID="{E0BB9A3D-6FC3-4608-B0BA-05D850A978C8}" presName="compNode" presStyleCnt="0"/>
      <dgm:spPr/>
    </dgm:pt>
    <dgm:pt modelId="{CAE3F057-1890-4356-8269-E021BBC5D40B}" type="pres">
      <dgm:prSet presAssocID="{E0BB9A3D-6FC3-4608-B0BA-05D850A978C8}" presName="iconBgRect" presStyleLbl="bgShp" presStyleIdx="1" presStyleCnt="2"/>
      <dgm:spPr/>
    </dgm:pt>
    <dgm:pt modelId="{7B579CF6-65C0-4EC7-9983-3C15CF81F39C}" type="pres">
      <dgm:prSet presAssocID="{E0BB9A3D-6FC3-4608-B0BA-05D850A978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 Up"/>
        </a:ext>
      </dgm:extLst>
    </dgm:pt>
    <dgm:pt modelId="{96B8F44A-C67D-4B51-9F15-6D3A3E6FAC7D}" type="pres">
      <dgm:prSet presAssocID="{E0BB9A3D-6FC3-4608-B0BA-05D850A978C8}" presName="spaceRect" presStyleCnt="0"/>
      <dgm:spPr/>
    </dgm:pt>
    <dgm:pt modelId="{9226DC4A-8E6F-45B4-ADB3-79242BE1E2AB}" type="pres">
      <dgm:prSet presAssocID="{E0BB9A3D-6FC3-4608-B0BA-05D850A978C8}" presName="textRect" presStyleLbl="revTx" presStyleIdx="1" presStyleCnt="2">
        <dgm:presLayoutVars>
          <dgm:chMax val="1"/>
          <dgm:chPref val="1"/>
        </dgm:presLayoutVars>
      </dgm:prSet>
      <dgm:spPr/>
    </dgm:pt>
  </dgm:ptLst>
  <dgm:cxnLst>
    <dgm:cxn modelId="{B670417E-9A9B-4C69-A1E8-79674085FD2F}" type="presOf" srcId="{E0BB9A3D-6FC3-4608-B0BA-05D850A978C8}" destId="{9226DC4A-8E6F-45B4-ADB3-79242BE1E2AB}" srcOrd="0" destOrd="0" presId="urn:microsoft.com/office/officeart/2018/5/layout/IconCircleLabelList"/>
    <dgm:cxn modelId="{29ED7A8B-8FF4-4B41-9C73-71A33C04D39F}" srcId="{55B8DE39-9680-4B30-8332-2D0B452F6917}" destId="{45A3C947-19D0-4080-9373-0419EC379608}" srcOrd="0" destOrd="0" parTransId="{5A5D4240-5D1E-4B9D-BA7F-B038A99F2609}" sibTransId="{73DC0680-9C3B-4F9A-8FF8-A3165F452C78}"/>
    <dgm:cxn modelId="{5B4670C2-8239-4895-9A13-5712124718AA}" type="presOf" srcId="{45A3C947-19D0-4080-9373-0419EC379608}" destId="{0B3E2321-9F85-482B-BEAE-E044FCA68C29}" srcOrd="0" destOrd="0" presId="urn:microsoft.com/office/officeart/2018/5/layout/IconCircleLabelList"/>
    <dgm:cxn modelId="{23DF87C5-E7EE-4AA3-BB95-C2972678054B}" srcId="{55B8DE39-9680-4B30-8332-2D0B452F6917}" destId="{E0BB9A3D-6FC3-4608-B0BA-05D850A978C8}" srcOrd="1" destOrd="0" parTransId="{C5A5C5AD-ECE4-4EE0-871A-2D95CAFBECB2}" sibTransId="{68BAD944-B96F-4B5F-AFC5-34C520771C97}"/>
    <dgm:cxn modelId="{7A9CA1D3-C8F4-43A2-8845-FDC24511539C}" type="presOf" srcId="{55B8DE39-9680-4B30-8332-2D0B452F6917}" destId="{09B9F6CD-E612-4FC8-A9BD-D738A48CA83D}" srcOrd="0" destOrd="0" presId="urn:microsoft.com/office/officeart/2018/5/layout/IconCircleLabelList"/>
    <dgm:cxn modelId="{C4221051-B1A5-4E52-88FC-4B4741C96E8E}" type="presParOf" srcId="{09B9F6CD-E612-4FC8-A9BD-D738A48CA83D}" destId="{4C356ADE-E383-4D16-B1FD-BD57646C25AF}" srcOrd="0" destOrd="0" presId="urn:microsoft.com/office/officeart/2018/5/layout/IconCircleLabelList"/>
    <dgm:cxn modelId="{2F70E6DD-FC35-46E9-9D2D-116E095F5940}" type="presParOf" srcId="{4C356ADE-E383-4D16-B1FD-BD57646C25AF}" destId="{9A9D199A-7D7D-488D-8E23-EBC5DC919FFD}" srcOrd="0" destOrd="0" presId="urn:microsoft.com/office/officeart/2018/5/layout/IconCircleLabelList"/>
    <dgm:cxn modelId="{7B21E5AC-2BB2-468B-BEEE-3275552EE78A}" type="presParOf" srcId="{4C356ADE-E383-4D16-B1FD-BD57646C25AF}" destId="{A7F8AB40-73CD-4FCA-A444-E0D9132F5518}" srcOrd="1" destOrd="0" presId="urn:microsoft.com/office/officeart/2018/5/layout/IconCircleLabelList"/>
    <dgm:cxn modelId="{AFD93E03-9E43-4E21-9C09-D36C44F79080}" type="presParOf" srcId="{4C356ADE-E383-4D16-B1FD-BD57646C25AF}" destId="{B726DD5E-8120-4701-892E-87F88876A11F}" srcOrd="2" destOrd="0" presId="urn:microsoft.com/office/officeart/2018/5/layout/IconCircleLabelList"/>
    <dgm:cxn modelId="{CC5B0210-2F16-4A2F-8A96-E093709D6736}" type="presParOf" srcId="{4C356ADE-E383-4D16-B1FD-BD57646C25AF}" destId="{0B3E2321-9F85-482B-BEAE-E044FCA68C29}" srcOrd="3" destOrd="0" presId="urn:microsoft.com/office/officeart/2018/5/layout/IconCircleLabelList"/>
    <dgm:cxn modelId="{2748E1A5-AB88-4274-9DA3-4B1C8D6D80A5}" type="presParOf" srcId="{09B9F6CD-E612-4FC8-A9BD-D738A48CA83D}" destId="{3E1A462C-42A5-46ED-8858-1A6F9A8608D4}" srcOrd="1" destOrd="0" presId="urn:microsoft.com/office/officeart/2018/5/layout/IconCircleLabelList"/>
    <dgm:cxn modelId="{684983B0-7BC5-4ABA-AA7A-5E82513CFBC3}" type="presParOf" srcId="{09B9F6CD-E612-4FC8-A9BD-D738A48CA83D}" destId="{F22CFAEC-19B6-4F63-BABC-9660CD466562}" srcOrd="2" destOrd="0" presId="urn:microsoft.com/office/officeart/2018/5/layout/IconCircleLabelList"/>
    <dgm:cxn modelId="{BF8737FA-DBF5-4203-A162-F3A37B28BA5A}" type="presParOf" srcId="{F22CFAEC-19B6-4F63-BABC-9660CD466562}" destId="{CAE3F057-1890-4356-8269-E021BBC5D40B}" srcOrd="0" destOrd="0" presId="urn:microsoft.com/office/officeart/2018/5/layout/IconCircleLabelList"/>
    <dgm:cxn modelId="{BA6DEE98-118E-4285-BFDC-E6CA2FDD7FDA}" type="presParOf" srcId="{F22CFAEC-19B6-4F63-BABC-9660CD466562}" destId="{7B579CF6-65C0-4EC7-9983-3C15CF81F39C}" srcOrd="1" destOrd="0" presId="urn:microsoft.com/office/officeart/2018/5/layout/IconCircleLabelList"/>
    <dgm:cxn modelId="{51E63773-DDA2-4240-BF1D-1032DC04EACD}" type="presParOf" srcId="{F22CFAEC-19B6-4F63-BABC-9660CD466562}" destId="{96B8F44A-C67D-4B51-9F15-6D3A3E6FAC7D}" srcOrd="2" destOrd="0" presId="urn:microsoft.com/office/officeart/2018/5/layout/IconCircleLabelList"/>
    <dgm:cxn modelId="{E3977324-6A54-43E4-AC19-97A9374E0B8B}" type="presParOf" srcId="{F22CFAEC-19B6-4F63-BABC-9660CD466562}" destId="{9226DC4A-8E6F-45B4-ADB3-79242BE1E2A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E3FC-F2A1-4DB6-81FF-1C13A2330B19}">
      <dsp:nvSpPr>
        <dsp:cNvPr id="0" name=""/>
        <dsp:cNvSpPr/>
      </dsp:nvSpPr>
      <dsp:spPr>
        <a:xfrm>
          <a:off x="0" y="540"/>
          <a:ext cx="11047053" cy="1264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2E799-7853-43CA-8C9D-1DA89D84887C}">
      <dsp:nvSpPr>
        <dsp:cNvPr id="0" name=""/>
        <dsp:cNvSpPr/>
      </dsp:nvSpPr>
      <dsp:spPr>
        <a:xfrm>
          <a:off x="382445" y="285003"/>
          <a:ext cx="695355" cy="695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40DB84-9231-4C07-ADFD-9F3D80763BC3}">
      <dsp:nvSpPr>
        <dsp:cNvPr id="0" name=""/>
        <dsp:cNvSpPr/>
      </dsp:nvSpPr>
      <dsp:spPr>
        <a:xfrm>
          <a:off x="1460246" y="540"/>
          <a:ext cx="9586806" cy="1264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03" tIns="133803" rIns="133803" bIns="133803" numCol="1" spcCol="1270" anchor="ctr" anchorCtr="0">
          <a:noAutofit/>
        </a:bodyPr>
        <a:lstStyle/>
        <a:p>
          <a:pPr marL="0" lvl="0" indent="0" algn="l" defTabSz="1111250">
            <a:lnSpc>
              <a:spcPct val="100000"/>
            </a:lnSpc>
            <a:spcBef>
              <a:spcPct val="0"/>
            </a:spcBef>
            <a:spcAft>
              <a:spcPct val="35000"/>
            </a:spcAft>
            <a:buNone/>
          </a:pPr>
          <a:r>
            <a:rPr lang="en-US" sz="2500" kern="1200"/>
            <a:t>Software Used: MATLAB</a:t>
          </a:r>
        </a:p>
      </dsp:txBody>
      <dsp:txXfrm>
        <a:off x="1460246" y="540"/>
        <a:ext cx="9586806" cy="1264282"/>
      </dsp:txXfrm>
    </dsp:sp>
    <dsp:sp modelId="{6356502B-642E-49C5-9738-C0EC7CE60241}">
      <dsp:nvSpPr>
        <dsp:cNvPr id="0" name=""/>
        <dsp:cNvSpPr/>
      </dsp:nvSpPr>
      <dsp:spPr>
        <a:xfrm>
          <a:off x="0" y="1580893"/>
          <a:ext cx="11047053" cy="1264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8FBE9-F47E-4F3E-B65B-15A5C567A700}">
      <dsp:nvSpPr>
        <dsp:cNvPr id="0" name=""/>
        <dsp:cNvSpPr/>
      </dsp:nvSpPr>
      <dsp:spPr>
        <a:xfrm>
          <a:off x="382445" y="1865357"/>
          <a:ext cx="695355" cy="695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16AE3-5D4F-4360-9480-5B695FA7B969}">
      <dsp:nvSpPr>
        <dsp:cNvPr id="0" name=""/>
        <dsp:cNvSpPr/>
      </dsp:nvSpPr>
      <dsp:spPr>
        <a:xfrm>
          <a:off x="1460246" y="1580893"/>
          <a:ext cx="9586806" cy="1264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03" tIns="133803" rIns="133803" bIns="133803" numCol="1" spcCol="1270" anchor="ctr" anchorCtr="0">
          <a:noAutofit/>
        </a:bodyPr>
        <a:lstStyle/>
        <a:p>
          <a:pPr marL="0" lvl="0" indent="0" algn="l" defTabSz="1111250" rtl="0">
            <a:lnSpc>
              <a:spcPct val="100000"/>
            </a:lnSpc>
            <a:spcBef>
              <a:spcPct val="0"/>
            </a:spcBef>
            <a:spcAft>
              <a:spcPct val="35000"/>
            </a:spcAft>
            <a:buNone/>
          </a:pPr>
          <a:r>
            <a:rPr lang="en-US" sz="2500" kern="1200">
              <a:latin typeface="Calibri Light" panose="020F0302020204030204"/>
            </a:rPr>
            <a:t>2 Link 4</a:t>
          </a:r>
          <a:r>
            <a:rPr lang="en-US" sz="2500" kern="1200"/>
            <a:t> DOF Robotic Manipulator</a:t>
          </a:r>
        </a:p>
      </dsp:txBody>
      <dsp:txXfrm>
        <a:off x="1460246" y="1580893"/>
        <a:ext cx="9586806" cy="1264282"/>
      </dsp:txXfrm>
    </dsp:sp>
    <dsp:sp modelId="{C7B0E609-E924-4765-BE40-3E1ED78081C2}">
      <dsp:nvSpPr>
        <dsp:cNvPr id="0" name=""/>
        <dsp:cNvSpPr/>
      </dsp:nvSpPr>
      <dsp:spPr>
        <a:xfrm>
          <a:off x="0" y="3161247"/>
          <a:ext cx="11047053" cy="1264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51678-2947-41F2-8A9C-E5FE65E7A721}">
      <dsp:nvSpPr>
        <dsp:cNvPr id="0" name=""/>
        <dsp:cNvSpPr/>
      </dsp:nvSpPr>
      <dsp:spPr>
        <a:xfrm>
          <a:off x="382445" y="3445710"/>
          <a:ext cx="695355" cy="695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E8D2C-7E54-4000-AF45-0B98E8438ED0}">
      <dsp:nvSpPr>
        <dsp:cNvPr id="0" name=""/>
        <dsp:cNvSpPr/>
      </dsp:nvSpPr>
      <dsp:spPr>
        <a:xfrm>
          <a:off x="1460246" y="3161247"/>
          <a:ext cx="9586806" cy="1264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03" tIns="133803" rIns="133803" bIns="133803" numCol="1" spcCol="1270" anchor="ctr" anchorCtr="0">
          <a:noAutofit/>
        </a:bodyPr>
        <a:lstStyle/>
        <a:p>
          <a:pPr marL="0" lvl="0" indent="0" algn="l" defTabSz="1111250">
            <a:lnSpc>
              <a:spcPct val="100000"/>
            </a:lnSpc>
            <a:spcBef>
              <a:spcPct val="0"/>
            </a:spcBef>
            <a:spcAft>
              <a:spcPct val="35000"/>
            </a:spcAft>
            <a:buNone/>
          </a:pPr>
          <a:r>
            <a:rPr lang="en-US" sz="2500" kern="1200">
              <a:latin typeface="+mn-lt"/>
            </a:rPr>
            <a:t>Environment from HW3. Obstacle locations changed</a:t>
          </a:r>
        </a:p>
      </dsp:txBody>
      <dsp:txXfrm>
        <a:off x="1460246" y="3161247"/>
        <a:ext cx="9586806" cy="1264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D199A-7D7D-488D-8E23-EBC5DC919FFD}">
      <dsp:nvSpPr>
        <dsp:cNvPr id="0" name=""/>
        <dsp:cNvSpPr/>
      </dsp:nvSpPr>
      <dsp:spPr>
        <a:xfrm>
          <a:off x="483062" y="537294"/>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8AB40-73CD-4FCA-A444-E0D9132F5518}">
      <dsp:nvSpPr>
        <dsp:cNvPr id="0" name=""/>
        <dsp:cNvSpPr/>
      </dsp:nvSpPr>
      <dsp:spPr>
        <a:xfrm>
          <a:off x="790187" y="844419"/>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E2321-9F85-482B-BEAE-E044FCA68C29}">
      <dsp:nvSpPr>
        <dsp:cNvPr id="0" name=""/>
        <dsp:cNvSpPr/>
      </dsp:nvSpPr>
      <dsp:spPr>
        <a:xfrm>
          <a:off x="22375" y="2427294"/>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Trying all combinations which are left</a:t>
          </a:r>
          <a:endParaRPr lang="en-US" sz="1600" kern="1200">
            <a:latin typeface="Calibri Light" panose="020F0302020204030204"/>
          </a:endParaRPr>
        </a:p>
      </dsp:txBody>
      <dsp:txXfrm>
        <a:off x="22375" y="2427294"/>
        <a:ext cx="2362500" cy="720000"/>
      </dsp:txXfrm>
    </dsp:sp>
    <dsp:sp modelId="{CAE3F057-1890-4356-8269-E021BBC5D40B}">
      <dsp:nvSpPr>
        <dsp:cNvPr id="0" name=""/>
        <dsp:cNvSpPr/>
      </dsp:nvSpPr>
      <dsp:spPr>
        <a:xfrm>
          <a:off x="3259000" y="537294"/>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79CF6-65C0-4EC7-9983-3C15CF81F39C}">
      <dsp:nvSpPr>
        <dsp:cNvPr id="0" name=""/>
        <dsp:cNvSpPr/>
      </dsp:nvSpPr>
      <dsp:spPr>
        <a:xfrm>
          <a:off x="3566125" y="844419"/>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6DC4A-8E6F-45B4-ADB3-79242BE1E2AB}">
      <dsp:nvSpPr>
        <dsp:cNvPr id="0" name=""/>
        <dsp:cNvSpPr/>
      </dsp:nvSpPr>
      <dsp:spPr>
        <a:xfrm>
          <a:off x="2798312" y="2427294"/>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latin typeface="Calibri Light" panose="020F0302020204030204"/>
            </a:rPr>
            <a:t>Use much more sophisticated obstacles</a:t>
          </a:r>
        </a:p>
      </dsp:txBody>
      <dsp:txXfrm>
        <a:off x="2798312" y="2427294"/>
        <a:ext cx="23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56797-5FA9-495D-9A45-C4124CC12029}" type="datetimeFigureOut">
              <a:rPr lang="en-US"/>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95C28-6807-4394-9C17-A2E8D46F22D0}" type="slidenum">
              <a:rPr lang="en-US"/>
              <a:t>‹#›</a:t>
            </a:fld>
            <a:endParaRPr lang="en-US"/>
          </a:p>
        </p:txBody>
      </p:sp>
    </p:spTree>
    <p:extLst>
      <p:ext uri="{BB962C8B-B14F-4D97-AF65-F5344CB8AC3E}">
        <p14:creationId xmlns:p14="http://schemas.microsoft.com/office/powerpoint/2010/main" val="382144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want to compare algorithms and try to get some insight about the best method for this environment</a:t>
            </a:r>
          </a:p>
        </p:txBody>
      </p:sp>
      <p:sp>
        <p:nvSpPr>
          <p:cNvPr id="4" name="Slide Number Placeholder 3"/>
          <p:cNvSpPr>
            <a:spLocks noGrp="1"/>
          </p:cNvSpPr>
          <p:nvPr>
            <p:ph type="sldNum" sz="quarter" idx="5"/>
          </p:nvPr>
        </p:nvSpPr>
        <p:spPr/>
        <p:txBody>
          <a:bodyPr/>
          <a:lstStyle/>
          <a:p>
            <a:fld id="{3F095C28-6807-4394-9C17-A2E8D46F22D0}" type="slidenum">
              <a:rPr lang="en-US"/>
              <a:t>1</a:t>
            </a:fld>
            <a:endParaRPr lang="en-US"/>
          </a:p>
        </p:txBody>
      </p:sp>
    </p:spTree>
    <p:extLst>
      <p:ext uri="{BB962C8B-B14F-4D97-AF65-F5344CB8AC3E}">
        <p14:creationId xmlns:p14="http://schemas.microsoft.com/office/powerpoint/2010/main" val="56857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Serena</a:t>
            </a:r>
          </a:p>
          <a:p>
            <a:endParaRPr lang="en-US">
              <a:cs typeface="Calibri"/>
            </a:endParaRPr>
          </a:p>
        </p:txBody>
      </p:sp>
      <p:sp>
        <p:nvSpPr>
          <p:cNvPr id="4" name="Slide Number Placeholder 3"/>
          <p:cNvSpPr>
            <a:spLocks noGrp="1"/>
          </p:cNvSpPr>
          <p:nvPr>
            <p:ph type="sldNum" sz="quarter" idx="5"/>
          </p:nvPr>
        </p:nvSpPr>
        <p:spPr/>
        <p:txBody>
          <a:bodyPr/>
          <a:lstStyle/>
          <a:p>
            <a:fld id="{3F095C28-6807-4394-9C17-A2E8D46F22D0}" type="slidenum">
              <a:rPr lang="en-US"/>
              <a:t>3</a:t>
            </a:fld>
            <a:endParaRPr lang="en-US"/>
          </a:p>
        </p:txBody>
      </p:sp>
    </p:spTree>
    <p:extLst>
      <p:ext uri="{BB962C8B-B14F-4D97-AF65-F5344CB8AC3E}">
        <p14:creationId xmlns:p14="http://schemas.microsoft.com/office/powerpoint/2010/main" val="59729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F095C28-6807-4394-9C17-A2E8D46F22D0}" type="slidenum">
              <a:rPr lang="en-US"/>
              <a:t>4</a:t>
            </a:fld>
            <a:endParaRPr lang="en-US"/>
          </a:p>
        </p:txBody>
      </p:sp>
    </p:spTree>
    <p:extLst>
      <p:ext uri="{BB962C8B-B14F-4D97-AF65-F5344CB8AC3E}">
        <p14:creationId xmlns:p14="http://schemas.microsoft.com/office/powerpoint/2010/main" val="215651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Zhu</a:t>
            </a:r>
          </a:p>
        </p:txBody>
      </p:sp>
      <p:sp>
        <p:nvSpPr>
          <p:cNvPr id="4" name="Slide Number Placeholder 3"/>
          <p:cNvSpPr>
            <a:spLocks noGrp="1"/>
          </p:cNvSpPr>
          <p:nvPr>
            <p:ph type="sldNum" sz="quarter" idx="5"/>
          </p:nvPr>
        </p:nvSpPr>
        <p:spPr/>
        <p:txBody>
          <a:bodyPr/>
          <a:lstStyle/>
          <a:p>
            <a:fld id="{3F095C28-6807-4394-9C17-A2E8D46F22D0}" type="slidenum">
              <a:rPr lang="en-US"/>
              <a:t>5</a:t>
            </a:fld>
            <a:endParaRPr lang="en-US"/>
          </a:p>
        </p:txBody>
      </p:sp>
    </p:spTree>
    <p:extLst>
      <p:ext uri="{BB962C8B-B14F-4D97-AF65-F5344CB8AC3E}">
        <p14:creationId xmlns:p14="http://schemas.microsoft.com/office/powerpoint/2010/main" val="122114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F095C28-6807-4394-9C17-A2E8D46F22D0}" type="slidenum">
              <a:rPr lang="en-US"/>
              <a:t>11</a:t>
            </a:fld>
            <a:endParaRPr lang="en-US"/>
          </a:p>
        </p:txBody>
      </p:sp>
    </p:spTree>
    <p:extLst>
      <p:ext uri="{BB962C8B-B14F-4D97-AF65-F5344CB8AC3E}">
        <p14:creationId xmlns:p14="http://schemas.microsoft.com/office/powerpoint/2010/main" val="2543927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095C28-6807-4394-9C17-A2E8D46F22D0}" type="slidenum">
              <a:rPr lang="en-US" smtClean="0"/>
              <a:t>12</a:t>
            </a:fld>
            <a:endParaRPr lang="en-US"/>
          </a:p>
        </p:txBody>
      </p:sp>
    </p:spTree>
    <p:extLst>
      <p:ext uri="{BB962C8B-B14F-4D97-AF65-F5344CB8AC3E}">
        <p14:creationId xmlns:p14="http://schemas.microsoft.com/office/powerpoint/2010/main" val="72111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echnofaq.org/posts/2020/03/how-industrial-robotics-are-revolutionizing-an-industr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deviantart.com/gonazar/art/Robotic-arm-sketch-285910343"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ress.rebus.community/literaturereviewsedunursing/chapter/chapter-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3">
            <a:extLst>
              <a:ext uri="{FF2B5EF4-FFF2-40B4-BE49-F238E27FC236}">
                <a16:creationId xmlns:a16="http://schemas.microsoft.com/office/drawing/2014/main" id="{2B3E242F-4F16-4809-90B9-24B433A6DEE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500" r="10500"/>
          <a:stretch/>
        </p:blipFill>
        <p:spPr>
          <a:xfrm>
            <a:off x="3523488" y="10"/>
            <a:ext cx="8668512" cy="6857990"/>
          </a:xfrm>
          <a:prstGeom prst="rect">
            <a:avLst/>
          </a:prstGeom>
        </p:spPr>
      </p:pic>
      <p:sp>
        <p:nvSpPr>
          <p:cNvPr id="48" name="Rectangle 4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61096-8BD1-4B7E-B45A-F539311CADC4}"/>
              </a:ext>
            </a:extLst>
          </p:cNvPr>
          <p:cNvSpPr>
            <a:spLocks noGrp="1"/>
          </p:cNvSpPr>
          <p:nvPr>
            <p:ph type="ctrTitle"/>
          </p:nvPr>
        </p:nvSpPr>
        <p:spPr>
          <a:xfrm>
            <a:off x="477981" y="1122363"/>
            <a:ext cx="6652260" cy="3204134"/>
          </a:xfrm>
        </p:spPr>
        <p:txBody>
          <a:bodyPr anchor="b">
            <a:normAutofit fontScale="90000"/>
          </a:bodyPr>
          <a:lstStyle/>
          <a:p>
            <a:pPr algn="l"/>
            <a:r>
              <a:rPr lang="en-US" sz="4800">
                <a:ea typeface="+mj-lt"/>
                <a:cs typeface="+mj-lt"/>
              </a:rPr>
              <a:t>Performance Comparison of Different Sampling, Smoothing and Path Planning Algorithms for a 2 Link 4 DOF Robotic Manipulator</a:t>
            </a:r>
            <a:endParaRPr lang="en-US"/>
          </a:p>
        </p:txBody>
      </p:sp>
      <p:sp>
        <p:nvSpPr>
          <p:cNvPr id="3" name="Subtitle 2">
            <a:extLst>
              <a:ext uri="{FF2B5EF4-FFF2-40B4-BE49-F238E27FC236}">
                <a16:creationId xmlns:a16="http://schemas.microsoft.com/office/drawing/2014/main" id="{DEFBD8EF-F6F3-46F3-BEE9-948B0C64B4CF}"/>
              </a:ext>
            </a:extLst>
          </p:cNvPr>
          <p:cNvSpPr>
            <a:spLocks noGrp="1"/>
          </p:cNvSpPr>
          <p:nvPr>
            <p:ph type="subTitle" idx="1"/>
          </p:nvPr>
        </p:nvSpPr>
        <p:spPr>
          <a:xfrm>
            <a:off x="477980" y="4872922"/>
            <a:ext cx="5072670" cy="1208141"/>
          </a:xfrm>
        </p:spPr>
        <p:txBody>
          <a:bodyPr vert="horz" lIns="91440" tIns="45720" rIns="91440" bIns="45720" rtlCol="0" anchor="t">
            <a:normAutofit/>
          </a:bodyPr>
          <a:lstStyle/>
          <a:p>
            <a:pPr algn="l"/>
            <a:r>
              <a:rPr lang="en-US" sz="2000">
                <a:cs typeface="Calibri"/>
              </a:rPr>
              <a:t>CS 5335: </a:t>
            </a:r>
            <a:r>
              <a:rPr lang="en-US" sz="2000">
                <a:ea typeface="+mn-lt"/>
                <a:cs typeface="+mn-lt"/>
              </a:rPr>
              <a:t>Robotics Science and Systems</a:t>
            </a:r>
            <a:endParaRPr lang="en-US" sz="2000">
              <a:cs typeface="Calibri"/>
            </a:endParaRPr>
          </a:p>
          <a:p>
            <a:pPr algn="l"/>
            <a:r>
              <a:rPr lang="en-US" sz="2000">
                <a:cs typeface="Calibri"/>
              </a:rPr>
              <a:t>Siddharth Maheshwari</a:t>
            </a:r>
            <a:endParaRPr lang="en-US"/>
          </a:p>
          <a:p>
            <a:pPr algn="l"/>
            <a:r>
              <a:rPr lang="en-US" sz="2000">
                <a:cs typeface="Calibri"/>
              </a:rPr>
              <a:t>Dev Vaibhav</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903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A30D-1A31-52B3-BEFF-3B2CD84C0B02}"/>
              </a:ext>
            </a:extLst>
          </p:cNvPr>
          <p:cNvSpPr>
            <a:spLocks noGrp="1"/>
          </p:cNvSpPr>
          <p:nvPr>
            <p:ph type="title"/>
          </p:nvPr>
        </p:nvSpPr>
        <p:spPr>
          <a:xfrm>
            <a:off x="838200" y="365125"/>
            <a:ext cx="10515600" cy="1460500"/>
          </a:xfrm>
        </p:spPr>
        <p:txBody>
          <a:bodyPr>
            <a:normAutofit/>
          </a:bodyPr>
          <a:lstStyle/>
          <a:p>
            <a:pPr algn="ctr"/>
            <a:r>
              <a:rPr lang="en-US" sz="4400">
                <a:cs typeface="Calibri Light"/>
              </a:rPr>
              <a:t>Conclusion</a:t>
            </a:r>
            <a:endParaRPr lang="en-US">
              <a:cs typeface="Calibri Light"/>
            </a:endParaRPr>
          </a:p>
        </p:txBody>
      </p:sp>
      <p:sp>
        <p:nvSpPr>
          <p:cNvPr id="3" name="Content Placeholder 2">
            <a:extLst>
              <a:ext uri="{FF2B5EF4-FFF2-40B4-BE49-F238E27FC236}">
                <a16:creationId xmlns:a16="http://schemas.microsoft.com/office/drawing/2014/main" id="{DEB1C1CC-8ECF-8363-479B-34F8DE63D002}"/>
              </a:ext>
            </a:extLst>
          </p:cNvPr>
          <p:cNvSpPr>
            <a:spLocks noGrp="1"/>
          </p:cNvSpPr>
          <p:nvPr>
            <p:ph idx="1"/>
          </p:nvPr>
        </p:nvSpPr>
        <p:spPr>
          <a:xfrm>
            <a:off x="838200" y="1374864"/>
            <a:ext cx="10515600" cy="4351338"/>
          </a:xfrm>
        </p:spPr>
        <p:txBody>
          <a:bodyPr vert="horz" lIns="91440" tIns="45720" rIns="91440" bIns="45720" rtlCol="0" anchor="t">
            <a:normAutofit lnSpcReduction="10000"/>
          </a:bodyPr>
          <a:lstStyle/>
          <a:p>
            <a:endParaRPr lang="en-US"/>
          </a:p>
          <a:p>
            <a:r>
              <a:rPr lang="en-US"/>
              <a:t>For this particular (static) environment, for online computation use uniform sampling with Dijkstra or A*. </a:t>
            </a:r>
          </a:p>
          <a:p>
            <a:r>
              <a:rPr lang="en-US"/>
              <a:t>For Dynamic environment, gaussian or bridge sampling will consume a lot of time. Therefore, we recommend to use uniform sampling with RRT or RRT*.</a:t>
            </a:r>
            <a:endParaRPr lang="en-US">
              <a:cs typeface="Calibri"/>
            </a:endParaRPr>
          </a:p>
          <a:p>
            <a:r>
              <a:rPr lang="en-US">
                <a:cs typeface="Calibri"/>
              </a:rPr>
              <a:t>For path smoothing/ interpolation: Spline produces C</a:t>
            </a:r>
            <a:r>
              <a:rPr lang="en-US" baseline="30000">
                <a:cs typeface="Calibri"/>
              </a:rPr>
              <a:t>2 </a:t>
            </a:r>
            <a:r>
              <a:rPr lang="en-US">
                <a:cs typeface="Calibri"/>
              </a:rPr>
              <a:t>continuous curve, meaning that its first and second derivatives are also continuous. This characteristic guarantees the curve's smoothness and natural-looking shape, which makes it a prime option for path smoothing. But it requires at least 4 points.</a:t>
            </a:r>
          </a:p>
        </p:txBody>
      </p:sp>
    </p:spTree>
    <p:extLst>
      <p:ext uri="{BB962C8B-B14F-4D97-AF65-F5344CB8AC3E}">
        <p14:creationId xmlns:p14="http://schemas.microsoft.com/office/powerpoint/2010/main" val="370519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 name="Text Placeholder 541">
            <a:extLst>
              <a:ext uri="{FF2B5EF4-FFF2-40B4-BE49-F238E27FC236}">
                <a16:creationId xmlns:a16="http://schemas.microsoft.com/office/drawing/2014/main" id="{5A0B8DAB-E4EF-4118-86F4-E2B41CFB93D9}"/>
              </a:ext>
            </a:extLst>
          </p:cNvPr>
          <p:cNvSpPr>
            <a:spLocks noGrp="1"/>
          </p:cNvSpPr>
          <p:nvPr>
            <p:ph type="body" sz="quarter" idx="3"/>
          </p:nvPr>
        </p:nvSpPr>
        <p:spPr>
          <a:xfrm>
            <a:off x="6172200" y="255868"/>
            <a:ext cx="5429930" cy="816655"/>
          </a:xfrm>
        </p:spPr>
        <p:txBody>
          <a:bodyPr>
            <a:normAutofit/>
          </a:bodyPr>
          <a:lstStyle/>
          <a:p>
            <a:r>
              <a:rPr lang="en-US" sz="3200">
                <a:cs typeface="Calibri"/>
              </a:rPr>
              <a:t> Future Improvement Areas</a:t>
            </a:r>
          </a:p>
        </p:txBody>
      </p:sp>
      <p:graphicFrame>
        <p:nvGraphicFramePr>
          <p:cNvPr id="545" name="Content Placeholder 542">
            <a:extLst>
              <a:ext uri="{FF2B5EF4-FFF2-40B4-BE49-F238E27FC236}">
                <a16:creationId xmlns:a16="http://schemas.microsoft.com/office/drawing/2014/main" id="{BB8F9C5D-BB37-4111-BD67-CFA7CF96956A}"/>
              </a:ext>
            </a:extLst>
          </p:cNvPr>
          <p:cNvGraphicFramePr>
            <a:graphicFrameLocks noGrp="1"/>
          </p:cNvGraphicFramePr>
          <p:nvPr>
            <p:ph sz="quarter" idx="4"/>
            <p:extLst>
              <p:ext uri="{D42A27DB-BD31-4B8C-83A1-F6EECF244321}">
                <p14:modId xmlns:p14="http://schemas.microsoft.com/office/powerpoint/2010/main" val="3577075818"/>
              </p:ext>
            </p:extLst>
          </p:nvPr>
        </p:nvGraphicFramePr>
        <p:xfrm>
          <a:off x="6172200" y="1436296"/>
          <a:ext cx="5183188"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1" name="Text Placeholder 540">
            <a:extLst>
              <a:ext uri="{FF2B5EF4-FFF2-40B4-BE49-F238E27FC236}">
                <a16:creationId xmlns:a16="http://schemas.microsoft.com/office/drawing/2014/main" id="{E57A8E75-CC42-40DE-81C7-1701C74CEF3C}"/>
              </a:ext>
            </a:extLst>
          </p:cNvPr>
          <p:cNvSpPr>
            <a:spLocks noGrp="1"/>
          </p:cNvSpPr>
          <p:nvPr>
            <p:ph type="body" idx="1"/>
          </p:nvPr>
        </p:nvSpPr>
        <p:spPr>
          <a:xfrm>
            <a:off x="979486" y="255868"/>
            <a:ext cx="5157787" cy="823912"/>
          </a:xfrm>
        </p:spPr>
        <p:txBody>
          <a:bodyPr>
            <a:normAutofit/>
          </a:bodyPr>
          <a:lstStyle/>
          <a:p>
            <a:r>
              <a:rPr lang="en-US" sz="3200">
                <a:cs typeface="Calibri"/>
              </a:rPr>
              <a:t>Challenges </a:t>
            </a:r>
          </a:p>
        </p:txBody>
      </p:sp>
      <p:sp>
        <p:nvSpPr>
          <p:cNvPr id="540" name="Content Placeholder 539">
            <a:extLst>
              <a:ext uri="{FF2B5EF4-FFF2-40B4-BE49-F238E27FC236}">
                <a16:creationId xmlns:a16="http://schemas.microsoft.com/office/drawing/2014/main" id="{9438D2AE-9E67-4503-A2B6-CF4A148BCBDA}"/>
              </a:ext>
            </a:extLst>
          </p:cNvPr>
          <p:cNvSpPr>
            <a:spLocks noGrp="1"/>
          </p:cNvSpPr>
          <p:nvPr>
            <p:ph sz="half" idx="2"/>
          </p:nvPr>
        </p:nvSpPr>
        <p:spPr/>
        <p:txBody>
          <a:bodyPr vert="horz" lIns="91440" tIns="45720" rIns="91440" bIns="45720" rtlCol="0" anchor="t">
            <a:normAutofit/>
          </a:bodyPr>
          <a:lstStyle/>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92F892F2-898B-4004-8C7C-5BE8E27E9635}"/>
              </a:ext>
            </a:extLst>
          </p:cNvPr>
          <p:cNvSpPr txBox="1"/>
          <p:nvPr/>
        </p:nvSpPr>
        <p:spPr>
          <a:xfrm>
            <a:off x="787176" y="1382286"/>
            <a:ext cx="529771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RRT* tree was expanding away from the goal because one of the function's argument was overwritten inside the function (duplicate variable name) </a:t>
            </a:r>
            <a:endParaRPr lang="en-US"/>
          </a:p>
          <a:p>
            <a:pPr marL="285750" indent="-285750">
              <a:buFont typeface="Arial"/>
              <a:buChar char="•"/>
            </a:pPr>
            <a:r>
              <a:rPr lang="en-US" sz="2800">
                <a:cs typeface="Calibri"/>
              </a:rPr>
              <a:t>Finding functions to do different types of interpolation and if could not find, make one by checking the tutorials.</a:t>
            </a:r>
          </a:p>
          <a:p>
            <a:pPr marL="285750" indent="-285750">
              <a:buFont typeface="Arial"/>
              <a:buChar char="•"/>
            </a:pPr>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370843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213C7-1E46-4EA5-B94F-14E3AFB4684E}"/>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000" kern="1200">
                <a:solidFill>
                  <a:schemeClr val="tx1"/>
                </a:solidFill>
                <a:latin typeface="+mj-lt"/>
                <a:ea typeface="+mj-ea"/>
                <a:cs typeface="+mj-cs"/>
              </a:rPr>
              <a:t>Thank You! </a:t>
            </a:r>
          </a:p>
        </p:txBody>
      </p:sp>
      <p:sp>
        <p:nvSpPr>
          <p:cNvPr id="24" name="Freeform: Shape 23">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lock Arc 27">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Shape 37">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11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91E8D-085A-474A-8D6F-F21B537F981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Report Overview</a:t>
            </a:r>
          </a:p>
        </p:txBody>
      </p:sp>
      <p:sp>
        <p:nvSpPr>
          <p:cNvPr id="4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66F1B7-8167-4640-906E-7C7894A8DDFE}"/>
              </a:ext>
            </a:extLst>
          </p:cNvPr>
          <p:cNvSpPr>
            <a:spLocks noGrp="1"/>
          </p:cNvSpPr>
          <p:nvPr>
            <p:ph idx="1"/>
          </p:nvPr>
        </p:nvSpPr>
        <p:spPr>
          <a:xfrm>
            <a:off x="4447308" y="108387"/>
            <a:ext cx="6906491" cy="6615928"/>
          </a:xfrm>
        </p:spPr>
        <p:txBody>
          <a:bodyPr vert="horz" lIns="91440" tIns="45720" rIns="91440" bIns="45720" rtlCol="0" anchor="ctr">
            <a:noAutofit/>
          </a:bodyPr>
          <a:lstStyle/>
          <a:p>
            <a:r>
              <a:rPr lang="en-US" sz="1350">
                <a:cs typeface="Calibri"/>
              </a:rPr>
              <a:t>Problem Statement</a:t>
            </a:r>
          </a:p>
          <a:p>
            <a:r>
              <a:rPr lang="en-US" sz="1400">
                <a:cs typeface="Calibri"/>
              </a:rPr>
              <a:t>Environment/ Simulator</a:t>
            </a:r>
          </a:p>
          <a:p>
            <a:r>
              <a:rPr lang="en-US" sz="1350">
                <a:cs typeface="Calibri"/>
              </a:rPr>
              <a:t>Literature Review</a:t>
            </a:r>
            <a:endParaRPr lang="en-US"/>
          </a:p>
          <a:p>
            <a:r>
              <a:rPr lang="en-US" sz="1350">
                <a:cs typeface="Calibri"/>
              </a:rPr>
              <a:t>Sampling Algorithms</a:t>
            </a:r>
          </a:p>
          <a:p>
            <a:pPr lvl="1"/>
            <a:r>
              <a:rPr lang="en-US" sz="1350">
                <a:cs typeface="Calibri"/>
              </a:rPr>
              <a:t>Uniform Sampling</a:t>
            </a:r>
          </a:p>
          <a:p>
            <a:pPr lvl="1"/>
            <a:r>
              <a:rPr lang="en-US" sz="1350">
                <a:cs typeface="Calibri"/>
              </a:rPr>
              <a:t>Gaussian Sampling</a:t>
            </a:r>
          </a:p>
          <a:p>
            <a:pPr lvl="1"/>
            <a:r>
              <a:rPr lang="en-US" sz="1350">
                <a:cs typeface="Calibri"/>
              </a:rPr>
              <a:t>Bridge Sampling</a:t>
            </a:r>
          </a:p>
          <a:p>
            <a:r>
              <a:rPr lang="en-US" sz="1350">
                <a:cs typeface="Calibri"/>
              </a:rPr>
              <a:t> Path Planning Algorithms</a:t>
            </a:r>
          </a:p>
          <a:p>
            <a:pPr lvl="1"/>
            <a:r>
              <a:rPr lang="en-US" sz="1350" b="0" i="0">
                <a:effectLst/>
              </a:rPr>
              <a:t>Dijkstra</a:t>
            </a:r>
            <a:r>
              <a:rPr lang="en-US" sz="1350"/>
              <a:t> </a:t>
            </a:r>
            <a:endParaRPr lang="en-US" sz="1350">
              <a:cs typeface="Calibri"/>
            </a:endParaRPr>
          </a:p>
          <a:p>
            <a:pPr lvl="1"/>
            <a:r>
              <a:rPr lang="en-US" sz="1350"/>
              <a:t>Probabilistic Roadmap (PRM)</a:t>
            </a:r>
            <a:endParaRPr lang="en-US" sz="1350">
              <a:cs typeface="Calibri" panose="020F0502020204030204"/>
            </a:endParaRPr>
          </a:p>
          <a:p>
            <a:pPr lvl="1"/>
            <a:r>
              <a:rPr lang="en-US" sz="1350" b="0" i="0">
                <a:effectLst/>
              </a:rPr>
              <a:t>A*</a:t>
            </a:r>
            <a:endParaRPr lang="en-US" sz="1350" b="0" i="0">
              <a:effectLst/>
              <a:cs typeface="Calibri"/>
            </a:endParaRPr>
          </a:p>
          <a:p>
            <a:pPr lvl="1"/>
            <a:r>
              <a:rPr lang="en-US" sz="1350" b="0" i="0">
                <a:effectLst/>
              </a:rPr>
              <a:t>Rapidly exploring Random Tree (RRT)</a:t>
            </a:r>
            <a:endParaRPr lang="en-US" sz="1350" b="0" i="0">
              <a:effectLst/>
              <a:cs typeface="Calibri"/>
            </a:endParaRPr>
          </a:p>
          <a:p>
            <a:pPr lvl="1"/>
            <a:r>
              <a:rPr lang="en-US" sz="1350" b="0" i="0">
                <a:effectLst/>
              </a:rPr>
              <a:t>RRT*</a:t>
            </a:r>
            <a:endParaRPr lang="en-US" sz="1350" b="0" i="0">
              <a:effectLst/>
              <a:cs typeface="Calibri"/>
            </a:endParaRPr>
          </a:p>
          <a:p>
            <a:r>
              <a:rPr lang="en-US" sz="1350">
                <a:cs typeface="Calibri"/>
              </a:rPr>
              <a:t>Path Smoothing/ Interpolation Algorithms</a:t>
            </a:r>
          </a:p>
          <a:p>
            <a:pPr lvl="1" fontAlgn="base"/>
            <a:r>
              <a:rPr lang="en-US" sz="1350" b="0" i="0">
                <a:effectLst/>
              </a:rPr>
              <a:t>Polynomial Interpolation</a:t>
            </a:r>
            <a:r>
              <a:rPr lang="en-US" sz="1350"/>
              <a:t> </a:t>
            </a:r>
            <a:endParaRPr lang="en-US" sz="1350" b="0" i="0">
              <a:effectLst/>
              <a:cs typeface="Calibri"/>
            </a:endParaRPr>
          </a:p>
          <a:p>
            <a:pPr lvl="1" fontAlgn="base"/>
            <a:r>
              <a:rPr lang="en-US" sz="1350" b="0" i="0" err="1">
                <a:effectLst/>
              </a:rPr>
              <a:t>Bézier</a:t>
            </a:r>
            <a:r>
              <a:rPr lang="en-US" sz="1350" b="0" i="0">
                <a:effectLst/>
              </a:rPr>
              <a:t> Curve</a:t>
            </a:r>
            <a:r>
              <a:rPr lang="en-US" sz="1350"/>
              <a:t> </a:t>
            </a:r>
            <a:endParaRPr lang="en-US" sz="1350" b="0" i="0">
              <a:effectLst/>
              <a:cs typeface="Calibri"/>
            </a:endParaRPr>
          </a:p>
          <a:p>
            <a:pPr lvl="1" fontAlgn="base"/>
            <a:r>
              <a:rPr lang="en-US" sz="1350" b="0" i="0">
                <a:effectLst/>
              </a:rPr>
              <a:t>Cubic Splines</a:t>
            </a:r>
            <a:endParaRPr lang="en-US" sz="1350" b="0" i="0">
              <a:effectLst/>
              <a:cs typeface="Calibri"/>
            </a:endParaRPr>
          </a:p>
          <a:p>
            <a:pPr lvl="1" fontAlgn="base"/>
            <a:r>
              <a:rPr lang="en-US" sz="1350" b="0" i="0">
                <a:effectLst/>
              </a:rPr>
              <a:t>B-Spline</a:t>
            </a:r>
            <a:endParaRPr lang="en-US" sz="1350" b="0" i="0">
              <a:effectLst/>
              <a:cs typeface="Calibri"/>
            </a:endParaRPr>
          </a:p>
          <a:p>
            <a:pPr lvl="1" fontAlgn="base"/>
            <a:r>
              <a:rPr lang="en-US" sz="1350">
                <a:cs typeface="Calibri"/>
              </a:rPr>
              <a:t>Piecewise Cubic Hermite Interpolating Polynomial (PCHIP)</a:t>
            </a:r>
          </a:p>
          <a:p>
            <a:r>
              <a:rPr lang="en-US" sz="1350">
                <a:cs typeface="Calibri"/>
              </a:rPr>
              <a:t>Results</a:t>
            </a:r>
          </a:p>
          <a:p>
            <a:r>
              <a:rPr lang="en-US" sz="1350">
                <a:cs typeface="Calibri"/>
              </a:rPr>
              <a:t>Conclusion </a:t>
            </a:r>
          </a:p>
          <a:p>
            <a:pPr lvl="1"/>
            <a:r>
              <a:rPr lang="en-US" sz="1350">
                <a:cs typeface="Calibri"/>
              </a:rPr>
              <a:t>Concluding remarks</a:t>
            </a:r>
          </a:p>
          <a:p>
            <a:pPr lvl="1"/>
            <a:r>
              <a:rPr lang="en-US" sz="1350">
                <a:cs typeface="Calibri"/>
              </a:rPr>
              <a:t>Improvements</a:t>
            </a:r>
          </a:p>
          <a:p>
            <a:r>
              <a:rPr lang="en-US" sz="1350">
                <a:cs typeface="Calibri"/>
              </a:rPr>
              <a:t>Challenges</a:t>
            </a:r>
          </a:p>
          <a:p>
            <a:r>
              <a:rPr lang="en-US" sz="1350">
                <a:cs typeface="Calibri"/>
              </a:rPr>
              <a:t>References</a:t>
            </a:r>
          </a:p>
        </p:txBody>
      </p:sp>
    </p:spTree>
    <p:extLst>
      <p:ext uri="{BB962C8B-B14F-4D97-AF65-F5344CB8AC3E}">
        <p14:creationId xmlns:p14="http://schemas.microsoft.com/office/powerpoint/2010/main" val="361282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a:extLst>
              <a:ext uri="{FF2B5EF4-FFF2-40B4-BE49-F238E27FC236}">
                <a16:creationId xmlns:a16="http://schemas.microsoft.com/office/drawing/2014/main" id="{E114A162-5401-BD05-29B0-F53CBDDD51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551406" y="775849"/>
            <a:ext cx="4858794" cy="546398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34" name="Arc 3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20CBAA-128B-4806-A202-1A03997812B5}"/>
              </a:ext>
            </a:extLst>
          </p:cNvPr>
          <p:cNvSpPr>
            <a:spLocks noGrp="1"/>
          </p:cNvSpPr>
          <p:nvPr>
            <p:ph type="ctrTitle"/>
          </p:nvPr>
        </p:nvSpPr>
        <p:spPr>
          <a:xfrm>
            <a:off x="6417732" y="957715"/>
            <a:ext cx="5109334" cy="2117208"/>
          </a:xfrm>
        </p:spPr>
        <p:txBody>
          <a:bodyPr>
            <a:normAutofit/>
          </a:bodyPr>
          <a:lstStyle/>
          <a:p>
            <a:r>
              <a:rPr lang="en-US">
                <a:cs typeface="Calibri Light"/>
              </a:rPr>
              <a:t>Problem Statement</a:t>
            </a:r>
            <a:endParaRPr lang="en-US"/>
          </a:p>
        </p:txBody>
      </p:sp>
      <p:sp>
        <p:nvSpPr>
          <p:cNvPr id="36" name="Oval 3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A1FCF8F-461F-4AB2-A9D3-4105FDDCD80C}"/>
              </a:ext>
            </a:extLst>
          </p:cNvPr>
          <p:cNvSpPr>
            <a:spLocks noGrp="1"/>
          </p:cNvSpPr>
          <p:nvPr>
            <p:ph type="subTitle" idx="1"/>
          </p:nvPr>
        </p:nvSpPr>
        <p:spPr>
          <a:xfrm>
            <a:off x="6417732" y="3800209"/>
            <a:ext cx="5130798" cy="2307022"/>
          </a:xfrm>
        </p:spPr>
        <p:txBody>
          <a:bodyPr vert="horz" lIns="91440" tIns="45720" rIns="91440" bIns="45720" rtlCol="0">
            <a:normAutofit/>
          </a:bodyPr>
          <a:lstStyle/>
          <a:p>
            <a:r>
              <a:rPr lang="en-US" sz="2200"/>
              <a:t>The aim of this project is to evaluate and compare the performance of different sampling, smoothing, and path planning algorithms to identify the most effective approach for achieving optimal path planning for the 4 DOF robotic manipulator in a 3D environment.</a:t>
            </a:r>
            <a:endParaRPr lang="en-US" sz="2200">
              <a:latin typeface="Calibri Light"/>
              <a:cs typeface="Calibri Light"/>
            </a:endParaRPr>
          </a:p>
        </p:txBody>
      </p:sp>
    </p:spTree>
    <p:extLst>
      <p:ext uri="{BB962C8B-B14F-4D97-AF65-F5344CB8AC3E}">
        <p14:creationId xmlns:p14="http://schemas.microsoft.com/office/powerpoint/2010/main" val="52757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DB72C-3887-4749-B264-965CC474B28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Environment</a:t>
            </a:r>
            <a:endParaRPr lang="en-US" sz="4000">
              <a:solidFill>
                <a:srgbClr val="FFFFFF"/>
              </a:solidFill>
            </a:endParaRPr>
          </a:p>
        </p:txBody>
      </p:sp>
      <p:graphicFrame>
        <p:nvGraphicFramePr>
          <p:cNvPr id="18" name="Content Placeholder 2">
            <a:extLst>
              <a:ext uri="{FF2B5EF4-FFF2-40B4-BE49-F238E27FC236}">
                <a16:creationId xmlns:a16="http://schemas.microsoft.com/office/drawing/2014/main" id="{A5727B40-4DA2-4C3C-BA86-686BFE578306}"/>
              </a:ext>
            </a:extLst>
          </p:cNvPr>
          <p:cNvGraphicFramePr>
            <a:graphicFrameLocks noGrp="1"/>
          </p:cNvGraphicFramePr>
          <p:nvPr>
            <p:ph idx="1"/>
            <p:extLst>
              <p:ext uri="{D42A27DB-BD31-4B8C-83A1-F6EECF244321}">
                <p14:modId xmlns:p14="http://schemas.microsoft.com/office/powerpoint/2010/main" val="2629234001"/>
              </p:ext>
            </p:extLst>
          </p:nvPr>
        </p:nvGraphicFramePr>
        <p:xfrm>
          <a:off x="644056" y="1879314"/>
          <a:ext cx="11047053" cy="4426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1" name="Picture 261" descr="Chart, bubble chart&#10;&#10;Description automatically generated">
            <a:extLst>
              <a:ext uri="{FF2B5EF4-FFF2-40B4-BE49-F238E27FC236}">
                <a16:creationId xmlns:a16="http://schemas.microsoft.com/office/drawing/2014/main" id="{502DD0A8-30F8-2D31-DBA0-E4A3FC8244C6}"/>
              </a:ext>
            </a:extLst>
          </p:cNvPr>
          <p:cNvPicPr>
            <a:picLocks noChangeAspect="1"/>
          </p:cNvPicPr>
          <p:nvPr/>
        </p:nvPicPr>
        <p:blipFill>
          <a:blip r:embed="rId8"/>
          <a:stretch>
            <a:fillRect/>
          </a:stretch>
        </p:blipFill>
        <p:spPr>
          <a:xfrm>
            <a:off x="7450428" y="1572653"/>
            <a:ext cx="4235001" cy="3669763"/>
          </a:xfrm>
          <a:prstGeom prst="rect">
            <a:avLst/>
          </a:prstGeom>
        </p:spPr>
      </p:pic>
    </p:spTree>
    <p:extLst>
      <p:ext uri="{BB962C8B-B14F-4D97-AF65-F5344CB8AC3E}">
        <p14:creationId xmlns:p14="http://schemas.microsoft.com/office/powerpoint/2010/main" val="366819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1CBCFD9-D00C-4220-B064-CF6E31C22E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7867" r="7867"/>
          <a:stretch/>
        </p:blipFill>
        <p:spPr>
          <a:xfrm>
            <a:off x="4868243" y="10"/>
            <a:ext cx="7323756" cy="685799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AC49E-2707-4EA4-ADA1-4DF43AF2F51E}"/>
              </a:ext>
            </a:extLst>
          </p:cNvPr>
          <p:cNvSpPr>
            <a:spLocks noGrp="1"/>
          </p:cNvSpPr>
          <p:nvPr>
            <p:ph type="title"/>
          </p:nvPr>
        </p:nvSpPr>
        <p:spPr>
          <a:xfrm>
            <a:off x="477981" y="1122363"/>
            <a:ext cx="4390262" cy="1555216"/>
          </a:xfrm>
        </p:spPr>
        <p:txBody>
          <a:bodyPr vert="horz" lIns="91440" tIns="45720" rIns="91440" bIns="45720" rtlCol="0" anchor="b">
            <a:normAutofit/>
          </a:bodyPr>
          <a:lstStyle/>
          <a:p>
            <a:r>
              <a:rPr lang="en-US" sz="4100" dirty="0"/>
              <a:t>Literature Review - </a:t>
            </a:r>
            <a:endParaRPr lang="en-US" sz="4100" dirty="0">
              <a:cs typeface="Calibri Light"/>
            </a:endParaRPr>
          </a:p>
        </p:txBody>
      </p:sp>
      <p:sp>
        <p:nvSpPr>
          <p:cNvPr id="10" name="Content Placeholder 8">
            <a:extLst>
              <a:ext uri="{FF2B5EF4-FFF2-40B4-BE49-F238E27FC236}">
                <a16:creationId xmlns:a16="http://schemas.microsoft.com/office/drawing/2014/main" id="{8CE2FEBB-BF13-4B81-9FCF-B8EC8B4C9FA6}"/>
              </a:ext>
            </a:extLst>
          </p:cNvPr>
          <p:cNvSpPr>
            <a:spLocks noGrp="1"/>
          </p:cNvSpPr>
          <p:nvPr>
            <p:ph idx="1"/>
          </p:nvPr>
        </p:nvSpPr>
        <p:spPr>
          <a:xfrm>
            <a:off x="477980" y="3099086"/>
            <a:ext cx="4023359" cy="2981977"/>
          </a:xfrm>
        </p:spPr>
        <p:txBody>
          <a:bodyPr vert="horz" lIns="91440" tIns="45720" rIns="91440" bIns="45720" rtlCol="0" anchor="t">
            <a:normAutofit/>
          </a:bodyPr>
          <a:lstStyle/>
          <a:p>
            <a:pPr marL="0" indent="0">
              <a:buNone/>
            </a:pPr>
            <a:endParaRPr lang="en-US" sz="2000">
              <a:ea typeface="+mn-lt"/>
              <a:cs typeface="+mn-lt"/>
            </a:endParaRPr>
          </a:p>
          <a:p>
            <a:pPr marL="0" indent="0">
              <a:buNone/>
            </a:pPr>
            <a:endParaRPr lang="en-US" sz="2000">
              <a:cs typeface="Calibri"/>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323DABE-0FD8-D569-2986-2A327C712FC2}"/>
              </a:ext>
            </a:extLst>
          </p:cNvPr>
          <p:cNvSpPr txBox="1"/>
          <p:nvPr/>
        </p:nvSpPr>
        <p:spPr>
          <a:xfrm>
            <a:off x="527155" y="3150433"/>
            <a:ext cx="67167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ea typeface="+mn-lt"/>
                <a:cs typeface="+mn-lt"/>
              </a:rPr>
              <a:t>Ravankar</a:t>
            </a:r>
            <a:r>
              <a:rPr lang="en-US">
                <a:ea typeface="+mn-lt"/>
                <a:cs typeface="+mn-lt"/>
              </a:rPr>
              <a:t> A, </a:t>
            </a:r>
            <a:r>
              <a:rPr lang="en-US" err="1">
                <a:ea typeface="+mn-lt"/>
                <a:cs typeface="+mn-lt"/>
              </a:rPr>
              <a:t>Ravankar</a:t>
            </a:r>
            <a:r>
              <a:rPr lang="en-US">
                <a:ea typeface="+mn-lt"/>
                <a:cs typeface="+mn-lt"/>
              </a:rPr>
              <a:t> AA, Kobayashi Y, Hoshino Y, Peng CC.</a:t>
            </a:r>
            <a:br>
              <a:rPr lang="en-US">
                <a:ea typeface="+mn-lt"/>
                <a:cs typeface="+mn-lt"/>
              </a:rPr>
            </a:br>
            <a:r>
              <a:rPr lang="en-US">
                <a:ea typeface="+mn-lt"/>
                <a:cs typeface="+mn-lt"/>
              </a:rPr>
              <a:t>Path Smoothing Techniques in Robot Navigation: State-of-the-Art, Current and Future Challenges. Sensors (Basel). 2018 Sep 19;18(9):3170. </a:t>
            </a:r>
            <a:r>
              <a:rPr lang="en-US" err="1">
                <a:ea typeface="+mn-lt"/>
                <a:cs typeface="+mn-lt"/>
              </a:rPr>
              <a:t>doi</a:t>
            </a:r>
            <a:r>
              <a:rPr lang="en-US">
                <a:ea typeface="+mn-lt"/>
                <a:cs typeface="+mn-lt"/>
              </a:rPr>
              <a:t>: 10.3390/s18093170. PMID: 30235894; PM-</a:t>
            </a:r>
            <a:br>
              <a:rPr lang="en-US">
                <a:ea typeface="+mn-lt"/>
                <a:cs typeface="+mn-lt"/>
              </a:rPr>
            </a:br>
            <a:r>
              <a:rPr lang="en-US">
                <a:ea typeface="+mn-lt"/>
                <a:cs typeface="+mn-lt"/>
              </a:rPr>
              <a:t>CID: PMC616541</a:t>
            </a:r>
            <a:endParaRPr lang="en-US">
              <a:cs typeface="Calibri" panose="020F0502020204030204"/>
            </a:endParaRPr>
          </a:p>
          <a:p>
            <a:endParaRPr lang="en-US">
              <a:cs typeface="Calibri" panose="020F0502020204030204"/>
            </a:endParaRPr>
          </a:p>
          <a:p>
            <a:pPr marL="285750" indent="-285750">
              <a:buFont typeface="Arial"/>
              <a:buChar char="•"/>
            </a:pPr>
            <a:r>
              <a:rPr lang="en-US">
                <a:cs typeface="Calibri" panose="020F0502020204030204"/>
              </a:rPr>
              <a:t>Lecture Notes (Motion Planning)</a:t>
            </a:r>
          </a:p>
          <a:p>
            <a:pPr marL="285750" indent="-285750">
              <a:buFont typeface="Arial"/>
              <a:buChar char="•"/>
            </a:pPr>
            <a:r>
              <a:rPr lang="en-US">
                <a:cs typeface="Calibri" panose="020F0502020204030204"/>
              </a:rPr>
              <a:t>MATLAB documentation</a:t>
            </a:r>
          </a:p>
        </p:txBody>
      </p:sp>
    </p:spTree>
    <p:extLst>
      <p:ext uri="{BB962C8B-B14F-4D97-AF65-F5344CB8AC3E}">
        <p14:creationId xmlns:p14="http://schemas.microsoft.com/office/powerpoint/2010/main" val="15758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5E3B-CF72-4AEF-BEA0-C22BC42992BE}"/>
              </a:ext>
            </a:extLst>
          </p:cNvPr>
          <p:cNvSpPr>
            <a:spLocks noGrp="1"/>
          </p:cNvSpPr>
          <p:nvPr>
            <p:ph type="title"/>
          </p:nvPr>
        </p:nvSpPr>
        <p:spPr>
          <a:xfrm>
            <a:off x="1030082" y="59349"/>
            <a:ext cx="10515600" cy="831873"/>
          </a:xfrm>
        </p:spPr>
        <p:txBody>
          <a:bodyPr/>
          <a:lstStyle/>
          <a:p>
            <a:pPr algn="ctr"/>
            <a:r>
              <a:rPr lang="en-US">
                <a:cs typeface="Calibri Light"/>
              </a:rPr>
              <a:t>Path Planning Algorithm Analysis</a:t>
            </a:r>
          </a:p>
        </p:txBody>
      </p:sp>
      <p:graphicFrame>
        <p:nvGraphicFramePr>
          <p:cNvPr id="4" name="Table 3">
            <a:extLst>
              <a:ext uri="{FF2B5EF4-FFF2-40B4-BE49-F238E27FC236}">
                <a16:creationId xmlns:a16="http://schemas.microsoft.com/office/drawing/2014/main" id="{6F2D4FB9-47CF-196B-13A7-EDEF898E1769}"/>
              </a:ext>
            </a:extLst>
          </p:cNvPr>
          <p:cNvGraphicFramePr>
            <a:graphicFrameLocks noGrp="1"/>
          </p:cNvGraphicFramePr>
          <p:nvPr>
            <p:extLst>
              <p:ext uri="{D42A27DB-BD31-4B8C-83A1-F6EECF244321}">
                <p14:modId xmlns:p14="http://schemas.microsoft.com/office/powerpoint/2010/main" val="1536099994"/>
              </p:ext>
            </p:extLst>
          </p:nvPr>
        </p:nvGraphicFramePr>
        <p:xfrm>
          <a:off x="740535" y="2328929"/>
          <a:ext cx="9273615" cy="2194560"/>
        </p:xfrm>
        <a:graphic>
          <a:graphicData uri="http://schemas.openxmlformats.org/drawingml/2006/table">
            <a:tbl>
              <a:tblPr firstRow="1" bandRow="1">
                <a:tableStyleId>{5C22544A-7EE6-4342-B048-85BDC9FD1C3A}</a:tableStyleId>
              </a:tblPr>
              <a:tblGrid>
                <a:gridCol w="2442391">
                  <a:extLst>
                    <a:ext uri="{9D8B030D-6E8A-4147-A177-3AD203B41FA5}">
                      <a16:colId xmlns:a16="http://schemas.microsoft.com/office/drawing/2014/main" val="4065943035"/>
                    </a:ext>
                  </a:extLst>
                </a:gridCol>
                <a:gridCol w="1055214">
                  <a:extLst>
                    <a:ext uri="{9D8B030D-6E8A-4147-A177-3AD203B41FA5}">
                      <a16:colId xmlns:a16="http://schemas.microsoft.com/office/drawing/2014/main" val="2466806134"/>
                    </a:ext>
                  </a:extLst>
                </a:gridCol>
                <a:gridCol w="1155202">
                  <a:extLst>
                    <a:ext uri="{9D8B030D-6E8A-4147-A177-3AD203B41FA5}">
                      <a16:colId xmlns:a16="http://schemas.microsoft.com/office/drawing/2014/main" val="2631626603"/>
                    </a:ext>
                  </a:extLst>
                </a:gridCol>
                <a:gridCol w="1155202">
                  <a:extLst>
                    <a:ext uri="{9D8B030D-6E8A-4147-A177-3AD203B41FA5}">
                      <a16:colId xmlns:a16="http://schemas.microsoft.com/office/drawing/2014/main" val="1748117446"/>
                    </a:ext>
                  </a:extLst>
                </a:gridCol>
                <a:gridCol w="1155202">
                  <a:extLst>
                    <a:ext uri="{9D8B030D-6E8A-4147-A177-3AD203B41FA5}">
                      <a16:colId xmlns:a16="http://schemas.microsoft.com/office/drawing/2014/main" val="137924377"/>
                    </a:ext>
                  </a:extLst>
                </a:gridCol>
                <a:gridCol w="1155202">
                  <a:extLst>
                    <a:ext uri="{9D8B030D-6E8A-4147-A177-3AD203B41FA5}">
                      <a16:colId xmlns:a16="http://schemas.microsoft.com/office/drawing/2014/main" val="2713716615"/>
                    </a:ext>
                  </a:extLst>
                </a:gridCol>
                <a:gridCol w="1155202">
                  <a:extLst>
                    <a:ext uri="{9D8B030D-6E8A-4147-A177-3AD203B41FA5}">
                      <a16:colId xmlns:a16="http://schemas.microsoft.com/office/drawing/2014/main" val="1435253312"/>
                    </a:ext>
                  </a:extLst>
                </a:gridCol>
              </a:tblGrid>
              <a:tr h="182880">
                <a:tc>
                  <a:txBody>
                    <a:bodyPr/>
                    <a:lstStyle/>
                    <a:p>
                      <a:pPr algn="ctr"/>
                      <a:endParaRPr lang="en-US">
                        <a:effectLst/>
                      </a:endParaRPr>
                    </a:p>
                  </a:txBody>
                  <a:tcPr marL="0" marR="0" marT="0" marB="0" anchor="ctr"/>
                </a:tc>
                <a:tc gridSpan="2">
                  <a:txBody>
                    <a:bodyPr/>
                    <a:lstStyle/>
                    <a:p>
                      <a:pPr algn="ctr"/>
                      <a:r>
                        <a:rPr lang="en-US">
                          <a:effectLst/>
                        </a:rPr>
                        <a:t>Uniform Sampling</a:t>
                      </a:r>
                    </a:p>
                  </a:txBody>
                  <a:tcPr marL="0" marR="0" marT="0" marB="0" anchor="ctr"/>
                </a:tc>
                <a:tc hMerge="1">
                  <a:txBody>
                    <a:bodyPr/>
                    <a:lstStyle/>
                    <a:p>
                      <a:endParaRPr lang="en-US"/>
                    </a:p>
                  </a:txBody>
                  <a:tcPr/>
                </a:tc>
                <a:tc gridSpan="2">
                  <a:txBody>
                    <a:bodyPr/>
                    <a:lstStyle/>
                    <a:p>
                      <a:pPr algn="ctr"/>
                      <a:r>
                        <a:rPr lang="en-US">
                          <a:effectLst/>
                        </a:rPr>
                        <a:t>Gaussian/ Normal Sampling</a:t>
                      </a:r>
                    </a:p>
                  </a:txBody>
                  <a:tcPr marL="0" marR="0" marT="0" marB="0" anchor="ctr"/>
                </a:tc>
                <a:tc hMerge="1">
                  <a:txBody>
                    <a:bodyPr/>
                    <a:lstStyle/>
                    <a:p>
                      <a:endParaRPr lang="en-US"/>
                    </a:p>
                  </a:txBody>
                  <a:tcPr/>
                </a:tc>
                <a:tc gridSpan="2">
                  <a:txBody>
                    <a:bodyPr/>
                    <a:lstStyle/>
                    <a:p>
                      <a:pPr algn="ctr"/>
                      <a:r>
                        <a:rPr lang="en-US">
                          <a:effectLst/>
                        </a:rPr>
                        <a:t>Bridge Sampling</a:t>
                      </a:r>
                    </a:p>
                  </a:txBody>
                  <a:tcPr marL="0" marR="0" marT="0" marB="0" anchor="ctr"/>
                </a:tc>
                <a:tc hMerge="1">
                  <a:txBody>
                    <a:bodyPr/>
                    <a:lstStyle/>
                    <a:p>
                      <a:endParaRPr lang="en-US"/>
                    </a:p>
                  </a:txBody>
                  <a:tcPr/>
                </a:tc>
                <a:extLst>
                  <a:ext uri="{0D108BD9-81ED-4DB2-BD59-A6C34878D82A}">
                    <a16:rowId xmlns:a16="http://schemas.microsoft.com/office/drawing/2014/main" val="2153649444"/>
                  </a:ext>
                </a:extLst>
              </a:tr>
              <a:tr h="182880">
                <a:tc>
                  <a:txBody>
                    <a:bodyPr/>
                    <a:lstStyle/>
                    <a:p>
                      <a:pPr algn="ctr"/>
                      <a:r>
                        <a:rPr lang="en-US" b="1">
                          <a:effectLst/>
                        </a:rPr>
                        <a:t>Path Planning Algorithm</a:t>
                      </a:r>
                    </a:p>
                  </a:txBody>
                  <a:tcPr marL="0" marR="0" marT="0" marB="0" anchor="ctr"/>
                </a:tc>
                <a:tc>
                  <a:txBody>
                    <a:bodyPr/>
                    <a:lstStyle/>
                    <a:p>
                      <a:pPr algn="ctr"/>
                      <a:r>
                        <a:rPr lang="en-US" b="1">
                          <a:effectLst/>
                        </a:rPr>
                        <a:t>Runtime</a:t>
                      </a:r>
                      <a:endParaRPr lang="en-US" b="1" err="1">
                        <a:effectLst/>
                      </a:endParaRPr>
                    </a:p>
                  </a:txBody>
                  <a:tcPr marL="0" marR="0" marT="0" marB="0" anchor="ctr"/>
                </a:tc>
                <a:tc>
                  <a:txBody>
                    <a:bodyPr/>
                    <a:lstStyle/>
                    <a:p>
                      <a:pPr algn="ctr"/>
                      <a:r>
                        <a:rPr lang="en-US" b="1">
                          <a:effectLst/>
                        </a:rPr>
                        <a:t>Path Length</a:t>
                      </a:r>
                    </a:p>
                  </a:txBody>
                  <a:tcPr marL="0" marR="0" marT="0" marB="0" anchor="ctr"/>
                </a:tc>
                <a:tc>
                  <a:txBody>
                    <a:bodyPr/>
                    <a:lstStyle/>
                    <a:p>
                      <a:pPr algn="ctr"/>
                      <a:r>
                        <a:rPr lang="en-US" b="1">
                          <a:effectLst/>
                        </a:rPr>
                        <a:t>Runtime</a:t>
                      </a:r>
                      <a:endParaRPr lang="en-US" b="1" err="1">
                        <a:effectLst/>
                      </a:endParaRPr>
                    </a:p>
                  </a:txBody>
                  <a:tcPr marL="0" marR="0" marT="0" marB="0" anchor="ctr"/>
                </a:tc>
                <a:tc>
                  <a:txBody>
                    <a:bodyPr/>
                    <a:lstStyle/>
                    <a:p>
                      <a:pPr algn="ctr"/>
                      <a:r>
                        <a:rPr lang="en-US" b="1">
                          <a:effectLst/>
                        </a:rPr>
                        <a:t>Path Length</a:t>
                      </a:r>
                    </a:p>
                  </a:txBody>
                  <a:tcPr marL="0" marR="0" marT="0" marB="0" anchor="ctr"/>
                </a:tc>
                <a:tc>
                  <a:txBody>
                    <a:bodyPr/>
                    <a:lstStyle/>
                    <a:p>
                      <a:pPr algn="ctr"/>
                      <a:r>
                        <a:rPr lang="en-US" b="1">
                          <a:effectLst/>
                        </a:rPr>
                        <a:t>Runtime</a:t>
                      </a:r>
                      <a:endParaRPr lang="en-US" b="1" err="1">
                        <a:effectLst/>
                      </a:endParaRPr>
                    </a:p>
                  </a:txBody>
                  <a:tcPr marL="0" marR="0" marT="0" marB="0" anchor="ctr"/>
                </a:tc>
                <a:tc>
                  <a:txBody>
                    <a:bodyPr/>
                    <a:lstStyle/>
                    <a:p>
                      <a:pPr algn="ctr"/>
                      <a:r>
                        <a:rPr lang="en-US" b="1">
                          <a:effectLst/>
                        </a:rPr>
                        <a:t>Path Length</a:t>
                      </a:r>
                    </a:p>
                  </a:txBody>
                  <a:tcPr marL="0" marR="0" marT="0" marB="0" anchor="ctr"/>
                </a:tc>
                <a:extLst>
                  <a:ext uri="{0D108BD9-81ED-4DB2-BD59-A6C34878D82A}">
                    <a16:rowId xmlns:a16="http://schemas.microsoft.com/office/drawing/2014/main" val="999597377"/>
                  </a:ext>
                </a:extLst>
              </a:tr>
              <a:tr h="182880">
                <a:tc>
                  <a:txBody>
                    <a:bodyPr/>
                    <a:lstStyle/>
                    <a:p>
                      <a:pPr algn="ctr"/>
                      <a:r>
                        <a:rPr lang="en-US" b="1">
                          <a:effectLst/>
                        </a:rPr>
                        <a:t>PRM</a:t>
                      </a:r>
                    </a:p>
                  </a:txBody>
                  <a:tcPr marL="0" marR="0" marT="0" marB="0" anchor="ctr"/>
                </a:tc>
                <a:tc>
                  <a:txBody>
                    <a:bodyPr/>
                    <a:lstStyle/>
                    <a:p>
                      <a:pPr algn="ctr"/>
                      <a:r>
                        <a:rPr lang="en-US">
                          <a:effectLst/>
                        </a:rPr>
                        <a:t>3.546567</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9.434046</a:t>
                      </a:r>
                    </a:p>
                  </a:txBody>
                  <a:tcPr marL="0" marR="0" marT="0" marB="0" anchor="ctr"/>
                </a:tc>
                <a:tc>
                  <a:txBody>
                    <a:bodyPr/>
                    <a:lstStyle/>
                    <a:p>
                      <a:pPr algn="ctr"/>
                      <a:r>
                        <a:rPr lang="en-US">
                          <a:effectLst/>
                        </a:rPr>
                        <a:t>5</a:t>
                      </a:r>
                    </a:p>
                  </a:txBody>
                  <a:tcPr marL="0" marR="0" marT="0" marB="0" anchor="ctr"/>
                </a:tc>
                <a:tc>
                  <a:txBody>
                    <a:bodyPr/>
                    <a:lstStyle/>
                    <a:p>
                      <a:pPr algn="ctr"/>
                      <a:r>
                        <a:rPr lang="en-US">
                          <a:effectLst/>
                        </a:rPr>
                        <a:t>10.26381</a:t>
                      </a:r>
                    </a:p>
                  </a:txBody>
                  <a:tcPr marL="0" marR="0" marT="0" marB="0" anchor="ctr"/>
                </a:tc>
                <a:tc>
                  <a:txBody>
                    <a:bodyPr/>
                    <a:lstStyle/>
                    <a:p>
                      <a:pPr algn="ctr"/>
                      <a:r>
                        <a:rPr lang="en-US">
                          <a:effectLst/>
                        </a:rPr>
                        <a:t>3</a:t>
                      </a:r>
                    </a:p>
                  </a:txBody>
                  <a:tcPr marL="0" marR="0" marT="0" marB="0" anchor="ctr"/>
                </a:tc>
                <a:extLst>
                  <a:ext uri="{0D108BD9-81ED-4DB2-BD59-A6C34878D82A}">
                    <a16:rowId xmlns:a16="http://schemas.microsoft.com/office/drawing/2014/main" val="68005033"/>
                  </a:ext>
                </a:extLst>
              </a:tr>
              <a:tr h="182880">
                <a:tc>
                  <a:txBody>
                    <a:bodyPr/>
                    <a:lstStyle/>
                    <a:p>
                      <a:pPr algn="ctr"/>
                      <a:r>
                        <a:rPr lang="en-US" b="1">
                          <a:effectLst/>
                        </a:rPr>
                        <a:t>RRT</a:t>
                      </a:r>
                    </a:p>
                  </a:txBody>
                  <a:tcPr marL="0" marR="0" marT="0" marB="0" anchor="ctr"/>
                </a:tc>
                <a:tc>
                  <a:txBody>
                    <a:bodyPr/>
                    <a:lstStyle/>
                    <a:p>
                      <a:pPr algn="ctr"/>
                      <a:r>
                        <a:rPr lang="en-US">
                          <a:effectLst/>
                        </a:rPr>
                        <a:t>1.015241</a:t>
                      </a:r>
                    </a:p>
                  </a:txBody>
                  <a:tcPr marL="0" marR="0" marT="0" marB="0" anchor="ctr"/>
                </a:tc>
                <a:tc>
                  <a:txBody>
                    <a:bodyPr/>
                    <a:lstStyle/>
                    <a:p>
                      <a:pPr algn="ctr"/>
                      <a:r>
                        <a:rPr lang="en-US">
                          <a:effectLst/>
                        </a:rPr>
                        <a:t>[22,28]</a:t>
                      </a:r>
                    </a:p>
                  </a:txBody>
                  <a:tcPr marL="0" marR="0" marT="0" marB="0" anchor="ctr"/>
                </a:tc>
                <a:tc>
                  <a:txBody>
                    <a:bodyPr/>
                    <a:lstStyle/>
                    <a:p>
                      <a:pPr algn="ctr"/>
                      <a:r>
                        <a:rPr lang="en-US">
                          <a:effectLst/>
                        </a:rPr>
                        <a:t>7.841516</a:t>
                      </a:r>
                    </a:p>
                  </a:txBody>
                  <a:tcPr marL="0" marR="0" marT="0" marB="0" anchor="ctr"/>
                </a:tc>
                <a:tc>
                  <a:txBody>
                    <a:bodyPr/>
                    <a:lstStyle/>
                    <a:p>
                      <a:pPr algn="ctr"/>
                      <a:r>
                        <a:rPr lang="en-US">
                          <a:effectLst/>
                        </a:rPr>
                        <a:t>[23,29]</a:t>
                      </a:r>
                    </a:p>
                  </a:txBody>
                  <a:tcPr marL="0" marR="0" marT="0" marB="0" anchor="ctr"/>
                </a:tc>
                <a:tc gridSpan="2">
                  <a:txBody>
                    <a:bodyPr/>
                    <a:lstStyle/>
                    <a:p>
                      <a:pPr lvl="0" algn="ctr">
                        <a:buNone/>
                      </a:pPr>
                      <a:r>
                        <a:rPr lang="en-US" b="1">
                          <a:effectLst/>
                        </a:rPr>
                        <a:t>CANCELLED</a:t>
                      </a:r>
                    </a:p>
                  </a:txBody>
                  <a:tcPr marL="0" marR="0" marT="0" marB="0" anchor="ctr">
                    <a:solidFill>
                      <a:srgbClr val="FF0000"/>
                    </a:solidFill>
                  </a:tcPr>
                </a:tc>
                <a:tc hMerge="1">
                  <a:txBody>
                    <a:bodyPr/>
                    <a:lstStyle/>
                    <a:p>
                      <a:endParaRPr lang="en-US"/>
                    </a:p>
                  </a:txBody>
                  <a:tcPr/>
                </a:tc>
                <a:extLst>
                  <a:ext uri="{0D108BD9-81ED-4DB2-BD59-A6C34878D82A}">
                    <a16:rowId xmlns:a16="http://schemas.microsoft.com/office/drawing/2014/main" val="886843061"/>
                  </a:ext>
                </a:extLst>
              </a:tr>
              <a:tr h="182880">
                <a:tc>
                  <a:txBody>
                    <a:bodyPr/>
                    <a:lstStyle/>
                    <a:p>
                      <a:pPr algn="ctr"/>
                      <a:r>
                        <a:rPr lang="en-US" b="1">
                          <a:effectLst/>
                        </a:rPr>
                        <a:t>Dijkstra</a:t>
                      </a:r>
                    </a:p>
                  </a:txBody>
                  <a:tcPr marL="0" marR="0" marT="0" marB="0" anchor="ctr"/>
                </a:tc>
                <a:tc>
                  <a:txBody>
                    <a:bodyPr/>
                    <a:lstStyle/>
                    <a:p>
                      <a:pPr algn="ctr"/>
                      <a:r>
                        <a:rPr lang="en-US">
                          <a:effectLst/>
                        </a:rPr>
                        <a:t>0.003367</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0.00317</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0.004106</a:t>
                      </a:r>
                    </a:p>
                  </a:txBody>
                  <a:tcPr marL="0" marR="0" marT="0" marB="0" anchor="ctr"/>
                </a:tc>
                <a:tc>
                  <a:txBody>
                    <a:bodyPr/>
                    <a:lstStyle/>
                    <a:p>
                      <a:pPr algn="ctr"/>
                      <a:r>
                        <a:rPr lang="en-US">
                          <a:effectLst/>
                        </a:rPr>
                        <a:t>3</a:t>
                      </a:r>
                    </a:p>
                  </a:txBody>
                  <a:tcPr marL="0" marR="0" marT="0" marB="0" anchor="ctr"/>
                </a:tc>
                <a:extLst>
                  <a:ext uri="{0D108BD9-81ED-4DB2-BD59-A6C34878D82A}">
                    <a16:rowId xmlns:a16="http://schemas.microsoft.com/office/drawing/2014/main" val="2606619066"/>
                  </a:ext>
                </a:extLst>
              </a:tr>
              <a:tr h="182880">
                <a:tc>
                  <a:txBody>
                    <a:bodyPr/>
                    <a:lstStyle/>
                    <a:p>
                      <a:pPr algn="ctr"/>
                      <a:r>
                        <a:rPr lang="en-US" b="1">
                          <a:effectLst/>
                        </a:rPr>
                        <a:t>RRT*</a:t>
                      </a:r>
                    </a:p>
                  </a:txBody>
                  <a:tcPr marL="0" marR="0" marT="0" marB="0" anchor="ctr"/>
                </a:tc>
                <a:tc>
                  <a:txBody>
                    <a:bodyPr/>
                    <a:lstStyle/>
                    <a:p>
                      <a:pPr algn="ctr"/>
                      <a:r>
                        <a:rPr lang="en-US">
                          <a:effectLst/>
                        </a:rPr>
                        <a:t>7.192849</a:t>
                      </a:r>
                    </a:p>
                  </a:txBody>
                  <a:tcPr marL="0" marR="0" marT="0" marB="0" anchor="ctr"/>
                </a:tc>
                <a:tc>
                  <a:txBody>
                    <a:bodyPr/>
                    <a:lstStyle/>
                    <a:p>
                      <a:pPr algn="ctr"/>
                      <a:r>
                        <a:rPr lang="en-US">
                          <a:effectLst/>
                        </a:rPr>
                        <a:t>[22,28]</a:t>
                      </a:r>
                    </a:p>
                  </a:txBody>
                  <a:tcPr marL="0" marR="0" marT="0" marB="0" anchor="ctr"/>
                </a:tc>
                <a:tc>
                  <a:txBody>
                    <a:bodyPr/>
                    <a:lstStyle/>
                    <a:p>
                      <a:pPr algn="ctr"/>
                      <a:r>
                        <a:rPr lang="en-US">
                          <a:effectLst/>
                        </a:rPr>
                        <a:t>26.55914</a:t>
                      </a:r>
                    </a:p>
                  </a:txBody>
                  <a:tcPr marL="0" marR="0" marT="0" marB="0" anchor="ctr"/>
                </a:tc>
                <a:tc>
                  <a:txBody>
                    <a:bodyPr/>
                    <a:lstStyle/>
                    <a:p>
                      <a:pPr algn="ctr"/>
                      <a:r>
                        <a:rPr lang="en-US">
                          <a:effectLst/>
                        </a:rPr>
                        <a:t>[21,25]</a:t>
                      </a:r>
                    </a:p>
                  </a:txBody>
                  <a:tcPr marL="0" marR="0" marT="0" marB="0" anchor="ctr"/>
                </a:tc>
                <a:tc gridSpan="2">
                  <a:txBody>
                    <a:bodyPr/>
                    <a:lstStyle/>
                    <a:p>
                      <a:pPr lvl="0" algn="ctr">
                        <a:buNone/>
                      </a:pPr>
                      <a:r>
                        <a:rPr lang="en-US" sz="1800" b="1" i="0" u="none" strike="noStrike" noProof="0">
                          <a:solidFill>
                            <a:srgbClr val="000000"/>
                          </a:solidFill>
                          <a:effectLst/>
                          <a:latin typeface="Calibri"/>
                        </a:rPr>
                        <a:t>CANCELLED</a:t>
                      </a:r>
                      <a:endParaRPr lang="en-US">
                        <a:effectLst/>
                      </a:endParaRPr>
                    </a:p>
                  </a:txBody>
                  <a:tcPr marL="0" marR="0" marT="0" marB="0" anchor="ctr">
                    <a:solidFill>
                      <a:srgbClr val="FF0000"/>
                    </a:solidFill>
                  </a:tcPr>
                </a:tc>
                <a:tc hMerge="1">
                  <a:txBody>
                    <a:bodyPr/>
                    <a:lstStyle/>
                    <a:p>
                      <a:endParaRPr lang="en-US"/>
                    </a:p>
                  </a:txBody>
                  <a:tcPr/>
                </a:tc>
                <a:extLst>
                  <a:ext uri="{0D108BD9-81ED-4DB2-BD59-A6C34878D82A}">
                    <a16:rowId xmlns:a16="http://schemas.microsoft.com/office/drawing/2014/main" val="405332283"/>
                  </a:ext>
                </a:extLst>
              </a:tr>
              <a:tr h="182880">
                <a:tc>
                  <a:txBody>
                    <a:bodyPr/>
                    <a:lstStyle/>
                    <a:p>
                      <a:pPr algn="ctr"/>
                      <a:r>
                        <a:rPr lang="en-US" b="1">
                          <a:effectLst/>
                        </a:rPr>
                        <a:t>A*</a:t>
                      </a:r>
                    </a:p>
                  </a:txBody>
                  <a:tcPr marL="0" marR="0" marT="0" marB="0" anchor="ctr"/>
                </a:tc>
                <a:tc>
                  <a:txBody>
                    <a:bodyPr/>
                    <a:lstStyle/>
                    <a:p>
                      <a:pPr algn="ctr"/>
                      <a:r>
                        <a:rPr lang="en-US">
                          <a:effectLst/>
                        </a:rPr>
                        <a:t>0.002449</a:t>
                      </a:r>
                    </a:p>
                  </a:txBody>
                  <a:tcPr marL="0" marR="0" marT="0" marB="0" anchor="ctr"/>
                </a:tc>
                <a:tc>
                  <a:txBody>
                    <a:bodyPr/>
                    <a:lstStyle/>
                    <a:p>
                      <a:pPr algn="ctr"/>
                      <a:r>
                        <a:rPr lang="en-US">
                          <a:effectLst/>
                        </a:rPr>
                        <a:t>7</a:t>
                      </a:r>
                    </a:p>
                  </a:txBody>
                  <a:tcPr marL="0" marR="0" marT="0" marB="0" anchor="ctr"/>
                </a:tc>
                <a:tc>
                  <a:txBody>
                    <a:bodyPr/>
                    <a:lstStyle/>
                    <a:p>
                      <a:pPr algn="ctr"/>
                      <a:r>
                        <a:rPr lang="en-US">
                          <a:effectLst/>
                        </a:rPr>
                        <a:t>0.00256</a:t>
                      </a:r>
                    </a:p>
                  </a:txBody>
                  <a:tcPr marL="0" marR="0" marT="0" marB="0" anchor="ctr"/>
                </a:tc>
                <a:tc>
                  <a:txBody>
                    <a:bodyPr/>
                    <a:lstStyle/>
                    <a:p>
                      <a:pPr algn="ctr"/>
                      <a:r>
                        <a:rPr lang="en-US">
                          <a:effectLst/>
                        </a:rPr>
                        <a:t>8</a:t>
                      </a:r>
                    </a:p>
                  </a:txBody>
                  <a:tcPr marL="0" marR="0" marT="0" marB="0" anchor="ctr"/>
                </a:tc>
                <a:tc>
                  <a:txBody>
                    <a:bodyPr/>
                    <a:lstStyle/>
                    <a:p>
                      <a:pPr algn="ctr"/>
                      <a:r>
                        <a:rPr lang="en-US">
                          <a:effectLst/>
                        </a:rPr>
                        <a:t>0.002878</a:t>
                      </a:r>
                    </a:p>
                  </a:txBody>
                  <a:tcPr marL="0" marR="0" marT="0" marB="0" anchor="ctr"/>
                </a:tc>
                <a:tc>
                  <a:txBody>
                    <a:bodyPr/>
                    <a:lstStyle/>
                    <a:p>
                      <a:pPr algn="ctr"/>
                      <a:r>
                        <a:rPr lang="en-US">
                          <a:effectLst/>
                        </a:rPr>
                        <a:t>6</a:t>
                      </a:r>
                    </a:p>
                  </a:txBody>
                  <a:tcPr marL="0" marR="0" marT="0" marB="0" anchor="ctr"/>
                </a:tc>
                <a:extLst>
                  <a:ext uri="{0D108BD9-81ED-4DB2-BD59-A6C34878D82A}">
                    <a16:rowId xmlns:a16="http://schemas.microsoft.com/office/drawing/2014/main" val="341443042"/>
                  </a:ext>
                </a:extLst>
              </a:tr>
            </a:tbl>
          </a:graphicData>
        </a:graphic>
      </p:graphicFrame>
      <p:sp>
        <p:nvSpPr>
          <p:cNvPr id="5" name="TextBox 4">
            <a:extLst>
              <a:ext uri="{FF2B5EF4-FFF2-40B4-BE49-F238E27FC236}">
                <a16:creationId xmlns:a16="http://schemas.microsoft.com/office/drawing/2014/main" id="{4075EA25-75FE-7D1C-8291-58108F3BC12C}"/>
              </a:ext>
            </a:extLst>
          </p:cNvPr>
          <p:cNvSpPr txBox="1"/>
          <p:nvPr/>
        </p:nvSpPr>
        <p:spPr>
          <a:xfrm>
            <a:off x="643944" y="925670"/>
            <a:ext cx="97939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 taken to find 100 samples and calculate the adjacency matrix.</a:t>
            </a:r>
            <a:endParaRPr lang="en-US"/>
          </a:p>
          <a:p>
            <a:pPr marL="800100" lvl="1" indent="-342900">
              <a:buAutoNum type="arabicPeriod"/>
            </a:pPr>
            <a:r>
              <a:rPr lang="en-US" b="1">
                <a:cs typeface="Calibri"/>
              </a:rPr>
              <a:t>Uniform Sampling</a:t>
            </a:r>
            <a:r>
              <a:rPr lang="en-US">
                <a:cs typeface="Calibri"/>
              </a:rPr>
              <a:t>: 22.73 sec</a:t>
            </a:r>
          </a:p>
          <a:p>
            <a:pPr marL="800100" lvl="1" indent="-342900">
              <a:buAutoNum type="arabicPeriod"/>
            </a:pPr>
            <a:r>
              <a:rPr lang="en-US" b="1">
                <a:cs typeface="Calibri"/>
              </a:rPr>
              <a:t>Gaussian/ Normal Sampling (Increasing standard deviation results in faster processing)</a:t>
            </a:r>
            <a:r>
              <a:rPr lang="en-US">
                <a:cs typeface="Calibri"/>
              </a:rPr>
              <a:t>: 65.00 sec</a:t>
            </a:r>
          </a:p>
          <a:p>
            <a:pPr marL="800100" lvl="1" indent="-342900">
              <a:buAutoNum type="arabicPeriod"/>
            </a:pPr>
            <a:r>
              <a:rPr lang="en-US" b="1">
                <a:cs typeface="Calibri"/>
              </a:rPr>
              <a:t>Bridge Sampling</a:t>
            </a:r>
            <a:r>
              <a:rPr lang="en-US">
                <a:cs typeface="Calibri"/>
              </a:rPr>
              <a:t>: 989.46 sec (~ 16.49 mins)</a:t>
            </a:r>
          </a:p>
        </p:txBody>
      </p:sp>
      <p:sp>
        <p:nvSpPr>
          <p:cNvPr id="6" name="TextBox 5">
            <a:extLst>
              <a:ext uri="{FF2B5EF4-FFF2-40B4-BE49-F238E27FC236}">
                <a16:creationId xmlns:a16="http://schemas.microsoft.com/office/drawing/2014/main" id="{F2C2B947-CBA6-35B0-D083-BE65D375EFE7}"/>
              </a:ext>
            </a:extLst>
          </p:cNvPr>
          <p:cNvSpPr txBox="1"/>
          <p:nvPr/>
        </p:nvSpPr>
        <p:spPr>
          <a:xfrm>
            <a:off x="616793" y="4767326"/>
            <a:ext cx="80063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cs typeface="Calibri"/>
              </a:rPr>
              <a:t>CANCELLED</a:t>
            </a:r>
            <a:r>
              <a:rPr lang="en-US" b="1">
                <a:cs typeface="Calibri"/>
              </a:rPr>
              <a:t>: </a:t>
            </a:r>
            <a:r>
              <a:rPr lang="en-US">
                <a:cs typeface="Calibri"/>
              </a:rPr>
              <a:t>Took </a:t>
            </a:r>
            <a:r>
              <a:rPr lang="en-US" b="1">
                <a:cs typeface="Calibri"/>
              </a:rPr>
              <a:t>a lot of time </a:t>
            </a:r>
            <a:r>
              <a:rPr lang="en-US">
                <a:cs typeface="Calibri"/>
              </a:rPr>
              <a:t>to find samples (waited easily &gt;5 mins)</a:t>
            </a:r>
          </a:p>
          <a:p>
            <a:endParaRPr lang="en-US">
              <a:cs typeface="Calibri"/>
            </a:endParaRPr>
          </a:p>
          <a:p>
            <a:r>
              <a:rPr lang="en-US" b="1">
                <a:cs typeface="Calibri"/>
              </a:rPr>
              <a:t>Takeaway</a:t>
            </a:r>
            <a:r>
              <a:rPr lang="en-US">
                <a:cs typeface="Calibri"/>
              </a:rPr>
              <a:t>: </a:t>
            </a:r>
          </a:p>
          <a:p>
            <a:pPr marL="285750" indent="-285750">
              <a:buFont typeface="Arial"/>
              <a:buChar char="•"/>
            </a:pPr>
            <a:r>
              <a:rPr lang="en-US">
                <a:cs typeface="Calibri"/>
              </a:rPr>
              <a:t>Use Bridge/ Gaussian Sampling for offline calculation while Uniform for online</a:t>
            </a:r>
          </a:p>
          <a:p>
            <a:pPr marL="285750" indent="-285750">
              <a:buFont typeface="Arial"/>
              <a:buChar char="•"/>
            </a:pPr>
            <a:r>
              <a:rPr lang="en-US">
                <a:cs typeface="Calibri"/>
              </a:rPr>
              <a:t>Dijkstra is fast and provides shortest path</a:t>
            </a:r>
          </a:p>
          <a:p>
            <a:pPr marL="285750" indent="-285750">
              <a:buFont typeface="Arial"/>
              <a:buChar char="•"/>
            </a:pPr>
            <a:r>
              <a:rPr lang="en-US">
                <a:cs typeface="Calibri"/>
              </a:rPr>
              <a:t>A* is fastest but path length is a bit more</a:t>
            </a:r>
          </a:p>
          <a:p>
            <a:pPr marL="285750" indent="-285750">
              <a:buFont typeface="Arial"/>
              <a:buChar char="•"/>
            </a:pPr>
            <a:r>
              <a:rPr lang="en-US">
                <a:cs typeface="Calibri"/>
              </a:rPr>
              <a:t>RRT is fast but path length is more</a:t>
            </a:r>
          </a:p>
        </p:txBody>
      </p:sp>
      <p:sp>
        <p:nvSpPr>
          <p:cNvPr id="7" name="TextBox 6">
            <a:extLst>
              <a:ext uri="{FF2B5EF4-FFF2-40B4-BE49-F238E27FC236}">
                <a16:creationId xmlns:a16="http://schemas.microsoft.com/office/drawing/2014/main" id="{21F72AEE-320C-300F-AB8F-F9A1D201D43D}"/>
              </a:ext>
            </a:extLst>
          </p:cNvPr>
          <p:cNvSpPr txBox="1"/>
          <p:nvPr/>
        </p:nvSpPr>
        <p:spPr>
          <a:xfrm>
            <a:off x="643944" y="4523489"/>
            <a:ext cx="93430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FF0000"/>
                </a:solidFill>
                <a:cs typeface="Calibri"/>
              </a:rPr>
              <a:t>NOTE</a:t>
            </a:r>
            <a:r>
              <a:rPr lang="en-US" sz="1200" b="1">
                <a:cs typeface="Calibri"/>
              </a:rPr>
              <a:t>:</a:t>
            </a:r>
            <a:r>
              <a:rPr lang="en-US" sz="1200">
                <a:cs typeface="Calibri"/>
              </a:rPr>
              <a:t> Data captured for 10 iterations for each combination : 5*3*10 = 150 iterations total. For Runtime, mean result is reported.</a:t>
            </a:r>
          </a:p>
        </p:txBody>
      </p:sp>
    </p:spTree>
    <p:extLst>
      <p:ext uri="{BB962C8B-B14F-4D97-AF65-F5344CB8AC3E}">
        <p14:creationId xmlns:p14="http://schemas.microsoft.com/office/powerpoint/2010/main" val="45876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5E3B-CF72-4AEF-BEA0-C22BC42992BE}"/>
              </a:ext>
            </a:extLst>
          </p:cNvPr>
          <p:cNvSpPr>
            <a:spLocks noGrp="1"/>
          </p:cNvSpPr>
          <p:nvPr>
            <p:ph type="title"/>
          </p:nvPr>
        </p:nvSpPr>
        <p:spPr>
          <a:xfrm>
            <a:off x="343209" y="198870"/>
            <a:ext cx="11599571" cy="1325563"/>
          </a:xfrm>
        </p:spPr>
        <p:txBody>
          <a:bodyPr/>
          <a:lstStyle/>
          <a:p>
            <a:r>
              <a:rPr lang="en-US">
                <a:cs typeface="Calibri Light"/>
              </a:rPr>
              <a:t>Path Smoothing/ Interpolation Algorithms Analysis</a:t>
            </a:r>
            <a:endParaRPr lang="en-US"/>
          </a:p>
        </p:txBody>
      </p:sp>
      <p:sp>
        <p:nvSpPr>
          <p:cNvPr id="5" name="TextBox 4">
            <a:extLst>
              <a:ext uri="{FF2B5EF4-FFF2-40B4-BE49-F238E27FC236}">
                <a16:creationId xmlns:a16="http://schemas.microsoft.com/office/drawing/2014/main" id="{4075EA25-75FE-7D1C-8291-58108F3BC12C}"/>
              </a:ext>
            </a:extLst>
          </p:cNvPr>
          <p:cNvSpPr txBox="1"/>
          <p:nvPr/>
        </p:nvSpPr>
        <p:spPr>
          <a:xfrm>
            <a:off x="481881" y="4157849"/>
            <a:ext cx="660813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RRT* path from uniform sampling is taken to  compare the performance as it was the one which had most zig-zags</a:t>
            </a:r>
            <a:endParaRPr lang="en-US"/>
          </a:p>
          <a:p>
            <a:endParaRPr lang="en-US">
              <a:ea typeface="+mn-lt"/>
              <a:cs typeface="+mn-lt"/>
            </a:endParaRPr>
          </a:p>
          <a:p>
            <a:r>
              <a:rPr lang="en-US">
                <a:ea typeface="+mn-lt"/>
                <a:cs typeface="+mn-lt"/>
              </a:rPr>
              <a:t>Original Path length from RRT* with uniform sampling: 28</a:t>
            </a:r>
            <a:endParaRPr lang="en-US">
              <a:cs typeface="Calibri"/>
            </a:endParaRPr>
          </a:p>
          <a:p>
            <a:endParaRPr lang="en-US">
              <a:ea typeface="+mn-lt"/>
              <a:cs typeface="+mn-lt"/>
            </a:endParaRPr>
          </a:p>
          <a:p>
            <a:r>
              <a:rPr lang="en-US" b="1">
                <a:ea typeface="+mn-lt"/>
                <a:cs typeface="+mn-lt"/>
              </a:rPr>
              <a:t>Path length after shortening: 4 (It is fed to the interpolation algorithms)</a:t>
            </a:r>
            <a:endParaRPr lang="en-US" b="1">
              <a:cs typeface="Calibri"/>
            </a:endParaRPr>
          </a:p>
        </p:txBody>
      </p:sp>
      <p:graphicFrame>
        <p:nvGraphicFramePr>
          <p:cNvPr id="6" name="Table 5">
            <a:extLst>
              <a:ext uri="{FF2B5EF4-FFF2-40B4-BE49-F238E27FC236}">
                <a16:creationId xmlns:a16="http://schemas.microsoft.com/office/drawing/2014/main" id="{DB921DD8-EAED-40E4-A59F-99F4E8004074}"/>
              </a:ext>
            </a:extLst>
          </p:cNvPr>
          <p:cNvGraphicFramePr>
            <a:graphicFrameLocks noGrp="1"/>
          </p:cNvGraphicFramePr>
          <p:nvPr>
            <p:extLst>
              <p:ext uri="{D42A27DB-BD31-4B8C-83A1-F6EECF244321}">
                <p14:modId xmlns:p14="http://schemas.microsoft.com/office/powerpoint/2010/main" val="632111966"/>
              </p:ext>
            </p:extLst>
          </p:nvPr>
        </p:nvGraphicFramePr>
        <p:xfrm>
          <a:off x="570782" y="1234440"/>
          <a:ext cx="6608131" cy="2743200"/>
        </p:xfrm>
        <a:graphic>
          <a:graphicData uri="http://schemas.openxmlformats.org/drawingml/2006/table">
            <a:tbl>
              <a:tblPr firstRow="1" bandRow="1">
                <a:tableStyleId>{5C22544A-7EE6-4342-B048-85BDC9FD1C3A}</a:tableStyleId>
              </a:tblPr>
              <a:tblGrid>
                <a:gridCol w="3193208">
                  <a:extLst>
                    <a:ext uri="{9D8B030D-6E8A-4147-A177-3AD203B41FA5}">
                      <a16:colId xmlns:a16="http://schemas.microsoft.com/office/drawing/2014/main" val="1117754"/>
                    </a:ext>
                  </a:extLst>
                </a:gridCol>
                <a:gridCol w="1308691">
                  <a:extLst>
                    <a:ext uri="{9D8B030D-6E8A-4147-A177-3AD203B41FA5}">
                      <a16:colId xmlns:a16="http://schemas.microsoft.com/office/drawing/2014/main" val="2938190997"/>
                    </a:ext>
                  </a:extLst>
                </a:gridCol>
                <a:gridCol w="2106232">
                  <a:extLst>
                    <a:ext uri="{9D8B030D-6E8A-4147-A177-3AD203B41FA5}">
                      <a16:colId xmlns:a16="http://schemas.microsoft.com/office/drawing/2014/main" val="1238923867"/>
                    </a:ext>
                  </a:extLst>
                </a:gridCol>
              </a:tblGrid>
              <a:tr h="182880">
                <a:tc>
                  <a:txBody>
                    <a:bodyPr/>
                    <a:lstStyle/>
                    <a:p>
                      <a:pPr algn="ctr"/>
                      <a:r>
                        <a:rPr lang="en-US">
                          <a:effectLst/>
                        </a:rPr>
                        <a:t>Path Smoothing/ </a:t>
                      </a:r>
                      <a:endParaRPr lang="en-US"/>
                    </a:p>
                    <a:p>
                      <a:pPr lvl="0" algn="ctr">
                        <a:buNone/>
                      </a:pPr>
                      <a:r>
                        <a:rPr lang="en-US">
                          <a:effectLst/>
                        </a:rPr>
                        <a:t>Interpolation Algorithm</a:t>
                      </a:r>
                    </a:p>
                  </a:txBody>
                  <a:tcPr marL="0" marR="0" marT="0" marB="0" anchor="ctr"/>
                </a:tc>
                <a:tc>
                  <a:txBody>
                    <a:bodyPr/>
                    <a:lstStyle/>
                    <a:p>
                      <a:pPr algn="ctr"/>
                      <a:r>
                        <a:rPr lang="en-US">
                          <a:effectLst/>
                        </a:rPr>
                        <a:t>Run Time</a:t>
                      </a:r>
                    </a:p>
                  </a:txBody>
                  <a:tcPr marL="0" marR="0" marT="0" marB="0" anchor="ctr"/>
                </a:tc>
                <a:tc>
                  <a:txBody>
                    <a:bodyPr/>
                    <a:lstStyle/>
                    <a:p>
                      <a:pPr algn="ctr"/>
                      <a:r>
                        <a:rPr lang="en-US">
                          <a:effectLst/>
                        </a:rPr>
                        <a:t>% Points in collision</a:t>
                      </a:r>
                    </a:p>
                  </a:txBody>
                  <a:tcPr marL="0" marR="0" marT="0" marB="0" anchor="ctr"/>
                </a:tc>
                <a:extLst>
                  <a:ext uri="{0D108BD9-81ED-4DB2-BD59-A6C34878D82A}">
                    <a16:rowId xmlns:a16="http://schemas.microsoft.com/office/drawing/2014/main" val="3900515071"/>
                  </a:ext>
                </a:extLst>
              </a:tr>
              <a:tr h="182880">
                <a:tc>
                  <a:txBody>
                    <a:bodyPr/>
                    <a:lstStyle/>
                    <a:p>
                      <a:pPr algn="ctr"/>
                      <a:r>
                        <a:rPr lang="en-US">
                          <a:effectLst/>
                        </a:rPr>
                        <a:t>Linear Interpolation</a:t>
                      </a:r>
                    </a:p>
                  </a:txBody>
                  <a:tcPr marL="0" marR="0" marT="0" marB="0" anchor="ctr"/>
                </a:tc>
                <a:tc>
                  <a:txBody>
                    <a:bodyPr/>
                    <a:lstStyle/>
                    <a:p>
                      <a:pPr algn="ctr"/>
                      <a:r>
                        <a:rPr lang="en-US">
                          <a:effectLst/>
                        </a:rPr>
                        <a:t>0.000178</a:t>
                      </a:r>
                    </a:p>
                  </a:txBody>
                  <a:tcPr marL="0" marR="0" marT="0" marB="0" anchor="ctr"/>
                </a:tc>
                <a:tc>
                  <a:txBody>
                    <a:bodyPr/>
                    <a:lstStyle/>
                    <a:p>
                      <a:pPr algn="ctr"/>
                      <a:r>
                        <a:rPr lang="en-US">
                          <a:effectLst/>
                        </a:rPr>
                        <a:t>0</a:t>
                      </a:r>
                    </a:p>
                  </a:txBody>
                  <a:tcPr marL="0" marR="0" marT="0" marB="0" anchor="ctr"/>
                </a:tc>
                <a:extLst>
                  <a:ext uri="{0D108BD9-81ED-4DB2-BD59-A6C34878D82A}">
                    <a16:rowId xmlns:a16="http://schemas.microsoft.com/office/drawing/2014/main" val="1366078943"/>
                  </a:ext>
                </a:extLst>
              </a:tr>
              <a:tr h="182880">
                <a:tc>
                  <a:txBody>
                    <a:bodyPr/>
                    <a:lstStyle/>
                    <a:p>
                      <a:pPr algn="ctr"/>
                      <a:r>
                        <a:rPr lang="en-US">
                          <a:effectLst/>
                        </a:rPr>
                        <a:t>Polynomial Interpolation</a:t>
                      </a:r>
                    </a:p>
                  </a:txBody>
                  <a:tcPr marL="0" marR="0" marT="0" marB="0" anchor="ctr"/>
                </a:tc>
                <a:tc>
                  <a:txBody>
                    <a:bodyPr/>
                    <a:lstStyle/>
                    <a:p>
                      <a:pPr algn="ctr"/>
                      <a:r>
                        <a:rPr lang="en-US">
                          <a:effectLst/>
                        </a:rPr>
                        <a:t>0.007155</a:t>
                      </a:r>
                    </a:p>
                  </a:txBody>
                  <a:tcPr marL="0" marR="0" marT="0" marB="0" anchor="ctr"/>
                </a:tc>
                <a:tc>
                  <a:txBody>
                    <a:bodyPr/>
                    <a:lstStyle/>
                    <a:p>
                      <a:pPr algn="ctr"/>
                      <a:r>
                        <a:rPr lang="en-US">
                          <a:effectLst/>
                        </a:rPr>
                        <a:t>0</a:t>
                      </a:r>
                    </a:p>
                  </a:txBody>
                  <a:tcPr marL="0" marR="0" marT="0" marB="0" anchor="ctr"/>
                </a:tc>
                <a:extLst>
                  <a:ext uri="{0D108BD9-81ED-4DB2-BD59-A6C34878D82A}">
                    <a16:rowId xmlns:a16="http://schemas.microsoft.com/office/drawing/2014/main" val="4156876671"/>
                  </a:ext>
                </a:extLst>
              </a:tr>
              <a:tr h="182880">
                <a:tc>
                  <a:txBody>
                    <a:bodyPr/>
                    <a:lstStyle/>
                    <a:p>
                      <a:pPr algn="ctr"/>
                      <a:r>
                        <a:rPr lang="en-US">
                          <a:effectLst/>
                        </a:rPr>
                        <a:t>Spline</a:t>
                      </a:r>
                    </a:p>
                  </a:txBody>
                  <a:tcPr marL="0" marR="0" marT="0" marB="0" anchor="ctr"/>
                </a:tc>
                <a:tc>
                  <a:txBody>
                    <a:bodyPr/>
                    <a:lstStyle/>
                    <a:p>
                      <a:pPr algn="ctr"/>
                      <a:r>
                        <a:rPr lang="en-US">
                          <a:effectLst/>
                        </a:rPr>
                        <a:t>0.028115</a:t>
                      </a:r>
                    </a:p>
                  </a:txBody>
                  <a:tcPr marL="0" marR="0" marT="0" marB="0" anchor="ctr"/>
                </a:tc>
                <a:tc>
                  <a:txBody>
                    <a:bodyPr/>
                    <a:lstStyle/>
                    <a:p>
                      <a:pPr algn="ctr"/>
                      <a:r>
                        <a:rPr lang="en-US">
                          <a:effectLst/>
                        </a:rPr>
                        <a:t>0</a:t>
                      </a:r>
                    </a:p>
                  </a:txBody>
                  <a:tcPr marL="0" marR="0" marT="0" marB="0" anchor="ctr"/>
                </a:tc>
                <a:extLst>
                  <a:ext uri="{0D108BD9-81ED-4DB2-BD59-A6C34878D82A}">
                    <a16:rowId xmlns:a16="http://schemas.microsoft.com/office/drawing/2014/main" val="3199606904"/>
                  </a:ext>
                </a:extLst>
              </a:tr>
              <a:tr h="182880">
                <a:tc>
                  <a:txBody>
                    <a:bodyPr/>
                    <a:lstStyle/>
                    <a:p>
                      <a:pPr algn="ctr"/>
                      <a:r>
                        <a:rPr lang="en-US">
                          <a:effectLst/>
                        </a:rPr>
                        <a:t>Bezier Curve</a:t>
                      </a:r>
                    </a:p>
                  </a:txBody>
                  <a:tcPr marL="0" marR="0" marT="0" marB="0" anchor="ctr"/>
                </a:tc>
                <a:tc>
                  <a:txBody>
                    <a:bodyPr/>
                    <a:lstStyle/>
                    <a:p>
                      <a:pPr algn="ctr"/>
                      <a:r>
                        <a:rPr lang="en-US">
                          <a:effectLst/>
                        </a:rPr>
                        <a:t>0.009217</a:t>
                      </a:r>
                    </a:p>
                  </a:txBody>
                  <a:tcPr marL="0" marR="0" marT="0" marB="0" anchor="ctr"/>
                </a:tc>
                <a:tc>
                  <a:txBody>
                    <a:bodyPr/>
                    <a:lstStyle/>
                    <a:p>
                      <a:pPr algn="ctr"/>
                      <a:r>
                        <a:rPr lang="en-US">
                          <a:effectLst/>
                        </a:rPr>
                        <a:t>45.54</a:t>
                      </a:r>
                    </a:p>
                  </a:txBody>
                  <a:tcPr marL="0" marR="0" marT="0" marB="0" anchor="ctr"/>
                </a:tc>
                <a:extLst>
                  <a:ext uri="{0D108BD9-81ED-4DB2-BD59-A6C34878D82A}">
                    <a16:rowId xmlns:a16="http://schemas.microsoft.com/office/drawing/2014/main" val="2949503050"/>
                  </a:ext>
                </a:extLst>
              </a:tr>
              <a:tr h="182880">
                <a:tc>
                  <a:txBody>
                    <a:bodyPr/>
                    <a:lstStyle/>
                    <a:p>
                      <a:pPr algn="ctr"/>
                      <a:r>
                        <a:rPr lang="en-US">
                          <a:effectLst/>
                        </a:rPr>
                        <a:t>B-Spline</a:t>
                      </a:r>
                    </a:p>
                  </a:txBody>
                  <a:tcPr marL="0" marR="0" marT="0" marB="0" anchor="ctr"/>
                </a:tc>
                <a:tc>
                  <a:txBody>
                    <a:bodyPr/>
                    <a:lstStyle/>
                    <a:p>
                      <a:pPr algn="ctr"/>
                      <a:r>
                        <a:rPr lang="en-US">
                          <a:effectLst/>
                        </a:rPr>
                        <a:t>0.138516</a:t>
                      </a:r>
                    </a:p>
                  </a:txBody>
                  <a:tcPr marL="0" marR="0" marT="0" marB="0" anchor="ctr"/>
                </a:tc>
                <a:tc>
                  <a:txBody>
                    <a:bodyPr/>
                    <a:lstStyle/>
                    <a:p>
                      <a:pPr algn="ctr"/>
                      <a:r>
                        <a:rPr lang="en-US">
                          <a:effectLst/>
                        </a:rPr>
                        <a:t>0</a:t>
                      </a:r>
                    </a:p>
                  </a:txBody>
                  <a:tcPr marL="0" marR="0" marT="0" marB="0" anchor="ctr"/>
                </a:tc>
                <a:extLst>
                  <a:ext uri="{0D108BD9-81ED-4DB2-BD59-A6C34878D82A}">
                    <a16:rowId xmlns:a16="http://schemas.microsoft.com/office/drawing/2014/main" val="1905101479"/>
                  </a:ext>
                </a:extLst>
              </a:tr>
              <a:tr h="182880">
                <a:tc>
                  <a:txBody>
                    <a:bodyPr/>
                    <a:lstStyle/>
                    <a:p>
                      <a:pPr lvl="0" algn="ctr">
                        <a:lnSpc>
                          <a:spcPct val="100000"/>
                        </a:lnSpc>
                        <a:spcBef>
                          <a:spcPts val="0"/>
                        </a:spcBef>
                        <a:spcAft>
                          <a:spcPts val="0"/>
                        </a:spcAft>
                        <a:buNone/>
                      </a:pPr>
                      <a:r>
                        <a:rPr lang="en-US" sz="1800" b="0" i="0" u="none" strike="noStrike" noProof="0">
                          <a:solidFill>
                            <a:srgbClr val="000000"/>
                          </a:solidFill>
                          <a:effectLst/>
                          <a:latin typeface="Calibri"/>
                        </a:rPr>
                        <a:t>Piecewise Cubic Hermite Interpolating Polynomial (PCHIP)</a:t>
                      </a:r>
                    </a:p>
                  </a:txBody>
                  <a:tcPr marL="0" marR="0" marT="0" marB="0" anchor="ctr"/>
                </a:tc>
                <a:tc>
                  <a:txBody>
                    <a:bodyPr/>
                    <a:lstStyle/>
                    <a:p>
                      <a:pPr algn="ctr"/>
                      <a:r>
                        <a:rPr lang="en-US">
                          <a:effectLst/>
                        </a:rPr>
                        <a:t>0.008928</a:t>
                      </a:r>
                    </a:p>
                  </a:txBody>
                  <a:tcPr marL="0" marR="0" marT="0" marB="0" anchor="ctr"/>
                </a:tc>
                <a:tc>
                  <a:txBody>
                    <a:bodyPr/>
                    <a:lstStyle/>
                    <a:p>
                      <a:pPr algn="ctr"/>
                      <a:r>
                        <a:rPr lang="en-US">
                          <a:effectLst/>
                        </a:rPr>
                        <a:t>0</a:t>
                      </a:r>
                    </a:p>
                  </a:txBody>
                  <a:tcPr marL="0" marR="0" marT="0" marB="0" anchor="ctr"/>
                </a:tc>
                <a:extLst>
                  <a:ext uri="{0D108BD9-81ED-4DB2-BD59-A6C34878D82A}">
                    <a16:rowId xmlns:a16="http://schemas.microsoft.com/office/drawing/2014/main" val="2167231210"/>
                  </a:ext>
                </a:extLst>
              </a:tr>
            </a:tbl>
          </a:graphicData>
        </a:graphic>
      </p:graphicFrame>
      <p:sp>
        <p:nvSpPr>
          <p:cNvPr id="3" name="TextBox 2">
            <a:extLst>
              <a:ext uri="{FF2B5EF4-FFF2-40B4-BE49-F238E27FC236}">
                <a16:creationId xmlns:a16="http://schemas.microsoft.com/office/drawing/2014/main" id="{4BFC4483-0B31-B2B0-F2F3-2EB52D924E15}"/>
              </a:ext>
            </a:extLst>
          </p:cNvPr>
          <p:cNvSpPr txBox="1"/>
          <p:nvPr/>
        </p:nvSpPr>
        <p:spPr>
          <a:xfrm>
            <a:off x="7993589" y="1233218"/>
            <a:ext cx="313451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Takeaway</a:t>
            </a:r>
            <a:r>
              <a:rPr lang="en-US">
                <a:cs typeface="Calibri"/>
              </a:rPr>
              <a:t>: For the path, Linear Interpolation turns out to be the most efficient in terms of run time. </a:t>
            </a:r>
          </a:p>
          <a:p>
            <a:pPr marL="285750" indent="-285750">
              <a:buFont typeface="Arial" panose="020B0604020202020204" pitchFamily="34" charset="0"/>
              <a:buChar char="•"/>
            </a:pPr>
            <a:r>
              <a:rPr lang="en-US">
                <a:cs typeface="Calibri"/>
              </a:rPr>
              <a:t>Bezier Curves tends to have ~ 45% of collision with the obstacle after smoothing the path. </a:t>
            </a:r>
          </a:p>
          <a:p>
            <a:pPr marL="285750" indent="-285750">
              <a:buFont typeface="Arial" panose="020B0604020202020204" pitchFamily="34" charset="0"/>
              <a:buChar char="•"/>
            </a:pPr>
            <a:r>
              <a:rPr lang="en-US">
                <a:cs typeface="Calibri"/>
              </a:rPr>
              <a:t>Apart from Linear Interpolation we should consider checking for obstacles for all other algorithms as the new path made by them might have some points intersecting with obstacles. </a:t>
            </a:r>
          </a:p>
          <a:p>
            <a:br>
              <a:rPr lang="en-US">
                <a:cs typeface="Calibri"/>
              </a:rPr>
            </a:b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69726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5E3B-CF72-4AEF-BEA0-C22BC42992BE}"/>
              </a:ext>
            </a:extLst>
          </p:cNvPr>
          <p:cNvSpPr>
            <a:spLocks noGrp="1"/>
          </p:cNvSpPr>
          <p:nvPr>
            <p:ph type="title"/>
          </p:nvPr>
        </p:nvSpPr>
        <p:spPr>
          <a:xfrm>
            <a:off x="343209" y="198870"/>
            <a:ext cx="11599571" cy="1325563"/>
          </a:xfrm>
        </p:spPr>
        <p:txBody>
          <a:bodyPr/>
          <a:lstStyle/>
          <a:p>
            <a:pPr algn="ctr"/>
            <a:r>
              <a:rPr lang="en-US">
                <a:cs typeface="Calibri Light"/>
              </a:rPr>
              <a:t>Path Smoothing/ Interpolation Algorithms Comment</a:t>
            </a:r>
          </a:p>
        </p:txBody>
      </p:sp>
      <p:graphicFrame>
        <p:nvGraphicFramePr>
          <p:cNvPr id="6" name="Table 5">
            <a:extLst>
              <a:ext uri="{FF2B5EF4-FFF2-40B4-BE49-F238E27FC236}">
                <a16:creationId xmlns:a16="http://schemas.microsoft.com/office/drawing/2014/main" id="{DB921DD8-EAED-40E4-A59F-99F4E8004074}"/>
              </a:ext>
            </a:extLst>
          </p:cNvPr>
          <p:cNvGraphicFramePr>
            <a:graphicFrameLocks noGrp="1"/>
          </p:cNvGraphicFramePr>
          <p:nvPr>
            <p:extLst>
              <p:ext uri="{D42A27DB-BD31-4B8C-83A1-F6EECF244321}">
                <p14:modId xmlns:p14="http://schemas.microsoft.com/office/powerpoint/2010/main" val="3756261325"/>
              </p:ext>
            </p:extLst>
          </p:nvPr>
        </p:nvGraphicFramePr>
        <p:xfrm>
          <a:off x="1814635" y="1514588"/>
          <a:ext cx="8676192" cy="4389120"/>
        </p:xfrm>
        <a:graphic>
          <a:graphicData uri="http://schemas.openxmlformats.org/drawingml/2006/table">
            <a:tbl>
              <a:tblPr firstRow="1" bandRow="1">
                <a:tableStyleId>{5C22544A-7EE6-4342-B048-85BDC9FD1C3A}</a:tableStyleId>
              </a:tblPr>
              <a:tblGrid>
                <a:gridCol w="2899522">
                  <a:extLst>
                    <a:ext uri="{9D8B030D-6E8A-4147-A177-3AD203B41FA5}">
                      <a16:colId xmlns:a16="http://schemas.microsoft.com/office/drawing/2014/main" val="1117754"/>
                    </a:ext>
                  </a:extLst>
                </a:gridCol>
                <a:gridCol w="5776670">
                  <a:extLst>
                    <a:ext uri="{9D8B030D-6E8A-4147-A177-3AD203B41FA5}">
                      <a16:colId xmlns:a16="http://schemas.microsoft.com/office/drawing/2014/main" val="2938190997"/>
                    </a:ext>
                  </a:extLst>
                </a:gridCol>
              </a:tblGrid>
              <a:tr h="182880">
                <a:tc>
                  <a:txBody>
                    <a:bodyPr/>
                    <a:lstStyle/>
                    <a:p>
                      <a:pPr algn="ctr"/>
                      <a:r>
                        <a:rPr lang="en-US">
                          <a:effectLst/>
                        </a:rPr>
                        <a:t>Path Smoothing/ </a:t>
                      </a:r>
                      <a:endParaRPr lang="en-US"/>
                    </a:p>
                    <a:p>
                      <a:pPr lvl="0" algn="ctr">
                        <a:buNone/>
                      </a:pPr>
                      <a:r>
                        <a:rPr lang="en-US">
                          <a:effectLst/>
                        </a:rPr>
                        <a:t>Interpolation Algorithm</a:t>
                      </a:r>
                    </a:p>
                  </a:txBody>
                  <a:tcPr marL="0" marR="0" marT="0" marB="0" anchor="ctr"/>
                </a:tc>
                <a:tc>
                  <a:txBody>
                    <a:bodyPr/>
                    <a:lstStyle/>
                    <a:p>
                      <a:pPr algn="ctr"/>
                      <a:r>
                        <a:rPr lang="en-US">
                          <a:effectLst/>
                        </a:rPr>
                        <a:t>Comments</a:t>
                      </a:r>
                    </a:p>
                  </a:txBody>
                  <a:tcPr marL="0" marR="0" marT="0" marB="0" anchor="ctr"/>
                </a:tc>
                <a:extLst>
                  <a:ext uri="{0D108BD9-81ED-4DB2-BD59-A6C34878D82A}">
                    <a16:rowId xmlns:a16="http://schemas.microsoft.com/office/drawing/2014/main" val="3900515071"/>
                  </a:ext>
                </a:extLst>
              </a:tr>
              <a:tr h="182880">
                <a:tc>
                  <a:txBody>
                    <a:bodyPr/>
                    <a:lstStyle/>
                    <a:p>
                      <a:pPr algn="ctr"/>
                      <a:r>
                        <a:rPr lang="en-US">
                          <a:effectLst/>
                        </a:rPr>
                        <a:t>Linear Interpolation</a:t>
                      </a:r>
                    </a:p>
                  </a:txBody>
                  <a:tcPr marL="0" marR="0" marT="0" marB="0" anchor="ctr"/>
                </a:tc>
                <a:tc>
                  <a:txBody>
                    <a:bodyPr/>
                    <a:lstStyle/>
                    <a:p>
                      <a:pPr algn="ctr"/>
                      <a:r>
                        <a:rPr lang="en-US">
                          <a:effectLst/>
                        </a:rPr>
                        <a:t>Requires at least 2 points</a:t>
                      </a:r>
                    </a:p>
                  </a:txBody>
                  <a:tcPr marL="0" marR="0" marT="0" marB="0" anchor="ctr"/>
                </a:tc>
                <a:extLst>
                  <a:ext uri="{0D108BD9-81ED-4DB2-BD59-A6C34878D82A}">
                    <a16:rowId xmlns:a16="http://schemas.microsoft.com/office/drawing/2014/main" val="1366078943"/>
                  </a:ext>
                </a:extLst>
              </a:tr>
              <a:tr h="182880">
                <a:tc>
                  <a:txBody>
                    <a:bodyPr/>
                    <a:lstStyle/>
                    <a:p>
                      <a:pPr algn="ctr"/>
                      <a:r>
                        <a:rPr lang="en-US">
                          <a:effectLst/>
                        </a:rPr>
                        <a:t>Polynomial Interpolation</a:t>
                      </a:r>
                    </a:p>
                  </a:txBody>
                  <a:tcPr marL="0" marR="0" marT="0" marB="0" anchor="ctr"/>
                </a:tc>
                <a:tc>
                  <a:txBody>
                    <a:bodyPr/>
                    <a:lstStyle/>
                    <a:p>
                      <a:pPr algn="ctr"/>
                      <a:r>
                        <a:rPr lang="en-US">
                          <a:effectLst/>
                        </a:rPr>
                        <a:t>Higher degree polynomial required if the waypoints increase and are in a very zig-zag fashion which is computationally more expensive</a:t>
                      </a:r>
                    </a:p>
                  </a:txBody>
                  <a:tcPr marL="0" marR="0" marT="0" marB="0" anchor="ctr"/>
                </a:tc>
                <a:extLst>
                  <a:ext uri="{0D108BD9-81ED-4DB2-BD59-A6C34878D82A}">
                    <a16:rowId xmlns:a16="http://schemas.microsoft.com/office/drawing/2014/main" val="4156876671"/>
                  </a:ext>
                </a:extLst>
              </a:tr>
              <a:tr h="182880">
                <a:tc>
                  <a:txBody>
                    <a:bodyPr/>
                    <a:lstStyle/>
                    <a:p>
                      <a:pPr algn="ctr"/>
                      <a:r>
                        <a:rPr lang="en-US">
                          <a:effectLst/>
                        </a:rPr>
                        <a:t>Spline</a:t>
                      </a:r>
                    </a:p>
                  </a:txBody>
                  <a:tcPr marL="0" marR="0" marT="0" marB="0" anchor="ctr"/>
                </a:tc>
                <a:tc>
                  <a:txBody>
                    <a:bodyPr/>
                    <a:lstStyle/>
                    <a:p>
                      <a:pPr marL="0" lvl="0" indent="0" algn="ctr">
                        <a:lnSpc>
                          <a:spcPct val="100000"/>
                        </a:lnSpc>
                        <a:buNone/>
                      </a:pPr>
                      <a:r>
                        <a:rPr lang="en-US" sz="1800" b="0" i="0" u="none" strike="noStrike" baseline="0" noProof="0">
                          <a:solidFill>
                            <a:srgbClr val="000000"/>
                          </a:solidFill>
                          <a:effectLst/>
                          <a:latin typeface="Calibri"/>
                        </a:rPr>
                        <a:t>Requires at least 4 points</a:t>
                      </a:r>
                      <a:endParaRPr lang="en-US"/>
                    </a:p>
                    <a:p>
                      <a:pPr marL="0" lvl="0" indent="0" algn="ctr">
                        <a:lnSpc>
                          <a:spcPct val="100000"/>
                        </a:lnSpc>
                        <a:buNone/>
                      </a:pPr>
                      <a:r>
                        <a:rPr lang="en-US" sz="1800" b="0" i="0" u="none" strike="noStrike" baseline="0" noProof="0">
                          <a:solidFill>
                            <a:srgbClr val="000000"/>
                          </a:solidFill>
                          <a:effectLst/>
                          <a:latin typeface="Calibri"/>
                        </a:rPr>
                        <a:t>Requires more memory and computation time than '</a:t>
                      </a:r>
                      <a:r>
                        <a:rPr lang="en-US" sz="1800" b="0" i="0" u="none" strike="noStrike" baseline="0" noProof="0" err="1">
                          <a:solidFill>
                            <a:srgbClr val="000000"/>
                          </a:solidFill>
                          <a:effectLst/>
                          <a:latin typeface="Calibri"/>
                        </a:rPr>
                        <a:t>pchip</a:t>
                      </a:r>
                      <a:r>
                        <a:rPr lang="en-US" sz="1800" b="0" i="0" u="none" strike="noStrike" baseline="0" noProof="0">
                          <a:solidFill>
                            <a:srgbClr val="000000"/>
                          </a:solidFill>
                          <a:effectLst/>
                          <a:latin typeface="Calibri"/>
                        </a:rPr>
                        <a:t>' but the path is </a:t>
                      </a:r>
                      <a:r>
                        <a:rPr lang="en-US" sz="1800" b="1" i="0" u="none" strike="noStrike" baseline="0" noProof="0">
                          <a:solidFill>
                            <a:srgbClr val="000000"/>
                          </a:solidFill>
                          <a:effectLst/>
                          <a:latin typeface="Calibri"/>
                        </a:rPr>
                        <a:t>C</a:t>
                      </a:r>
                      <a:r>
                        <a:rPr lang="en-US" sz="1800" b="1" i="0" u="none" strike="noStrike" baseline="30000" noProof="0">
                          <a:solidFill>
                            <a:srgbClr val="000000"/>
                          </a:solidFill>
                          <a:effectLst/>
                          <a:latin typeface="Calibri"/>
                        </a:rPr>
                        <a:t>2</a:t>
                      </a:r>
                      <a:r>
                        <a:rPr lang="en-US" sz="1800" b="1" i="0" u="none" strike="noStrike" baseline="0" noProof="0">
                          <a:solidFill>
                            <a:srgbClr val="000000"/>
                          </a:solidFill>
                          <a:effectLst/>
                          <a:latin typeface="Calibri"/>
                        </a:rPr>
                        <a:t> continuous</a:t>
                      </a:r>
                      <a:endParaRPr lang="en-US" b="1" baseline="0"/>
                    </a:p>
                  </a:txBody>
                  <a:tcPr marL="0" marR="0" marT="0" marB="0" anchor="ctr"/>
                </a:tc>
                <a:extLst>
                  <a:ext uri="{0D108BD9-81ED-4DB2-BD59-A6C34878D82A}">
                    <a16:rowId xmlns:a16="http://schemas.microsoft.com/office/drawing/2014/main" val="3199606904"/>
                  </a:ext>
                </a:extLst>
              </a:tr>
              <a:tr h="182880">
                <a:tc>
                  <a:txBody>
                    <a:bodyPr/>
                    <a:lstStyle/>
                    <a:p>
                      <a:pPr algn="ctr"/>
                      <a:r>
                        <a:rPr lang="en-US">
                          <a:effectLst/>
                        </a:rPr>
                        <a:t>Bezier Curve</a:t>
                      </a:r>
                    </a:p>
                  </a:txBody>
                  <a:tcPr marL="0" marR="0" marT="0" marB="0" anchor="ctr"/>
                </a:tc>
                <a:tc>
                  <a:txBody>
                    <a:bodyPr/>
                    <a:lstStyle/>
                    <a:p>
                      <a:pPr algn="ctr"/>
                      <a:r>
                        <a:rPr lang="en-US">
                          <a:effectLst/>
                        </a:rPr>
                        <a:t>The curve passes through a convex hull of control points. Hence, does not pass through the waypoints</a:t>
                      </a:r>
                    </a:p>
                  </a:txBody>
                  <a:tcPr marL="0" marR="0" marT="0" marB="0" anchor="ctr"/>
                </a:tc>
                <a:extLst>
                  <a:ext uri="{0D108BD9-81ED-4DB2-BD59-A6C34878D82A}">
                    <a16:rowId xmlns:a16="http://schemas.microsoft.com/office/drawing/2014/main" val="2949503050"/>
                  </a:ext>
                </a:extLst>
              </a:tr>
              <a:tr h="182880">
                <a:tc>
                  <a:txBody>
                    <a:bodyPr/>
                    <a:lstStyle/>
                    <a:p>
                      <a:pPr algn="ctr"/>
                      <a:r>
                        <a:rPr lang="en-US">
                          <a:effectLst/>
                        </a:rPr>
                        <a:t>B-Spline</a:t>
                      </a:r>
                    </a:p>
                  </a:txBody>
                  <a:tcPr marL="0" marR="0" marT="0" marB="0" anchor="ctr"/>
                </a:tc>
                <a:tc>
                  <a:txBody>
                    <a:bodyPr/>
                    <a:lstStyle/>
                    <a:p>
                      <a:pPr algn="ctr"/>
                      <a:r>
                        <a:rPr lang="en-US">
                          <a:effectLst/>
                        </a:rPr>
                        <a:t>As seen from the graph, closer to the shortened path but more computationally expensive</a:t>
                      </a:r>
                    </a:p>
                  </a:txBody>
                  <a:tcPr marL="0" marR="0" marT="0" marB="0" anchor="ctr"/>
                </a:tc>
                <a:extLst>
                  <a:ext uri="{0D108BD9-81ED-4DB2-BD59-A6C34878D82A}">
                    <a16:rowId xmlns:a16="http://schemas.microsoft.com/office/drawing/2014/main" val="1905101479"/>
                  </a:ext>
                </a:extLst>
              </a:tr>
              <a:tr h="182880">
                <a:tc>
                  <a:txBody>
                    <a:bodyPr/>
                    <a:lstStyle/>
                    <a:p>
                      <a:pPr marL="0" lvl="0" indent="0" algn="ctr">
                        <a:lnSpc>
                          <a:spcPct val="100000"/>
                        </a:lnSpc>
                        <a:buNone/>
                      </a:pPr>
                      <a:r>
                        <a:rPr lang="en-US" sz="1800" b="0" i="0" u="none" strike="noStrike" baseline="0" noProof="0">
                          <a:solidFill>
                            <a:srgbClr val="000000"/>
                          </a:solidFill>
                          <a:effectLst/>
                          <a:latin typeface="Calibri"/>
                        </a:rPr>
                        <a:t>Piecewise Cubic Hermite Interpolating Polynomial (PCHIP)</a:t>
                      </a:r>
                      <a:endParaRPr lang="en-US"/>
                    </a:p>
                  </a:txBody>
                  <a:tcPr marL="0" marR="0" marT="0" marB="0" anchor="ctr"/>
                </a:tc>
                <a:tc>
                  <a:txBody>
                    <a:bodyPr/>
                    <a:lstStyle/>
                    <a:p>
                      <a:pPr marL="0" lvl="0" indent="0" algn="ctr">
                        <a:lnSpc>
                          <a:spcPct val="100000"/>
                        </a:lnSpc>
                        <a:buNone/>
                      </a:pPr>
                      <a:r>
                        <a:rPr lang="en-US" sz="1800" b="0" i="0" u="none" strike="noStrike" baseline="0" noProof="0">
                          <a:solidFill>
                            <a:srgbClr val="000000"/>
                          </a:solidFill>
                          <a:effectLst/>
                          <a:latin typeface="Calibri"/>
                        </a:rPr>
                        <a:t>Requires at least 4 points</a:t>
                      </a:r>
                      <a:endParaRPr lang="en-US"/>
                    </a:p>
                    <a:p>
                      <a:pPr marL="0" lvl="0" indent="0" algn="ctr">
                        <a:lnSpc>
                          <a:spcPct val="100000"/>
                        </a:lnSpc>
                        <a:buNone/>
                      </a:pPr>
                      <a:r>
                        <a:rPr lang="en-US" sz="1800" b="0" i="0" u="none" strike="noStrike" baseline="0" noProof="0">
                          <a:solidFill>
                            <a:srgbClr val="000000"/>
                          </a:solidFill>
                          <a:effectLst/>
                          <a:latin typeface="Calibri"/>
                        </a:rPr>
                        <a:t>Requires more memory and computation time than 'linear'</a:t>
                      </a:r>
                      <a:endParaRPr lang="en-US"/>
                    </a:p>
                    <a:p>
                      <a:pPr lvl="0" algn="ctr">
                        <a:buNone/>
                      </a:pPr>
                      <a:endParaRPr lang="en-US">
                        <a:effectLst/>
                      </a:endParaRPr>
                    </a:p>
                  </a:txBody>
                  <a:tcPr marL="0" marR="0" marT="0" marB="0" anchor="ctr"/>
                </a:tc>
                <a:extLst>
                  <a:ext uri="{0D108BD9-81ED-4DB2-BD59-A6C34878D82A}">
                    <a16:rowId xmlns:a16="http://schemas.microsoft.com/office/drawing/2014/main" val="2167231210"/>
                  </a:ext>
                </a:extLst>
              </a:tr>
            </a:tbl>
          </a:graphicData>
        </a:graphic>
      </p:graphicFrame>
    </p:spTree>
    <p:extLst>
      <p:ext uri="{BB962C8B-B14F-4D97-AF65-F5344CB8AC3E}">
        <p14:creationId xmlns:p14="http://schemas.microsoft.com/office/powerpoint/2010/main" val="65449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5E3B-CF72-4AEF-BEA0-C22BC42992BE}"/>
              </a:ext>
            </a:extLst>
          </p:cNvPr>
          <p:cNvSpPr>
            <a:spLocks noGrp="1"/>
          </p:cNvSpPr>
          <p:nvPr>
            <p:ph type="title"/>
          </p:nvPr>
        </p:nvSpPr>
        <p:spPr>
          <a:xfrm>
            <a:off x="343209" y="75605"/>
            <a:ext cx="11599571" cy="681620"/>
          </a:xfrm>
        </p:spPr>
        <p:txBody>
          <a:bodyPr>
            <a:normAutofit fontScale="90000"/>
          </a:bodyPr>
          <a:lstStyle/>
          <a:p>
            <a:pPr algn="ctr"/>
            <a:r>
              <a:rPr lang="en-US">
                <a:cs typeface="Calibri Light"/>
              </a:rPr>
              <a:t>Path Smoothing Results</a:t>
            </a:r>
          </a:p>
        </p:txBody>
      </p:sp>
      <p:pic>
        <p:nvPicPr>
          <p:cNvPr id="4" name="Picture 6" descr="Chart&#10;&#10;Description automatically generated">
            <a:extLst>
              <a:ext uri="{FF2B5EF4-FFF2-40B4-BE49-F238E27FC236}">
                <a16:creationId xmlns:a16="http://schemas.microsoft.com/office/drawing/2014/main" id="{BFD39128-9210-82C5-B715-E8C0596C970E}"/>
              </a:ext>
            </a:extLst>
          </p:cNvPr>
          <p:cNvPicPr>
            <a:picLocks noChangeAspect="1"/>
          </p:cNvPicPr>
          <p:nvPr/>
        </p:nvPicPr>
        <p:blipFill>
          <a:blip r:embed="rId2"/>
          <a:stretch>
            <a:fillRect/>
          </a:stretch>
        </p:blipFill>
        <p:spPr>
          <a:xfrm>
            <a:off x="52766" y="3684873"/>
            <a:ext cx="4114105" cy="3085816"/>
          </a:xfrm>
          <a:prstGeom prst="rect">
            <a:avLst/>
          </a:prstGeom>
        </p:spPr>
      </p:pic>
      <p:pic>
        <p:nvPicPr>
          <p:cNvPr id="7" name="Picture 7" descr="Chart, line chart&#10;&#10;Description automatically generated">
            <a:extLst>
              <a:ext uri="{FF2B5EF4-FFF2-40B4-BE49-F238E27FC236}">
                <a16:creationId xmlns:a16="http://schemas.microsoft.com/office/drawing/2014/main" id="{74698A85-34A0-5498-8242-0BE69FFBA582}"/>
              </a:ext>
            </a:extLst>
          </p:cNvPr>
          <p:cNvPicPr>
            <a:picLocks noChangeAspect="1"/>
          </p:cNvPicPr>
          <p:nvPr/>
        </p:nvPicPr>
        <p:blipFill>
          <a:blip r:embed="rId3"/>
          <a:stretch>
            <a:fillRect/>
          </a:stretch>
        </p:blipFill>
        <p:spPr>
          <a:xfrm>
            <a:off x="54230" y="654551"/>
            <a:ext cx="4029666" cy="3011635"/>
          </a:xfrm>
          <a:prstGeom prst="rect">
            <a:avLst/>
          </a:prstGeom>
        </p:spPr>
      </p:pic>
      <p:pic>
        <p:nvPicPr>
          <p:cNvPr id="8" name="Picture 8">
            <a:extLst>
              <a:ext uri="{FF2B5EF4-FFF2-40B4-BE49-F238E27FC236}">
                <a16:creationId xmlns:a16="http://schemas.microsoft.com/office/drawing/2014/main" id="{092293A6-9898-4735-31CB-41D4FB5AB1FE}"/>
              </a:ext>
            </a:extLst>
          </p:cNvPr>
          <p:cNvPicPr>
            <a:picLocks noChangeAspect="1"/>
          </p:cNvPicPr>
          <p:nvPr/>
        </p:nvPicPr>
        <p:blipFill>
          <a:blip r:embed="rId4"/>
          <a:stretch>
            <a:fillRect/>
          </a:stretch>
        </p:blipFill>
        <p:spPr>
          <a:xfrm>
            <a:off x="4113916" y="667966"/>
            <a:ext cx="4109212" cy="3076660"/>
          </a:xfrm>
          <a:prstGeom prst="rect">
            <a:avLst/>
          </a:prstGeom>
        </p:spPr>
      </p:pic>
      <p:pic>
        <p:nvPicPr>
          <p:cNvPr id="9" name="Picture 9" descr="Chart&#10;&#10;Description automatically generated">
            <a:extLst>
              <a:ext uri="{FF2B5EF4-FFF2-40B4-BE49-F238E27FC236}">
                <a16:creationId xmlns:a16="http://schemas.microsoft.com/office/drawing/2014/main" id="{625979F6-F910-1EED-0705-196389797008}"/>
              </a:ext>
            </a:extLst>
          </p:cNvPr>
          <p:cNvPicPr>
            <a:picLocks noChangeAspect="1"/>
          </p:cNvPicPr>
          <p:nvPr/>
        </p:nvPicPr>
        <p:blipFill>
          <a:blip r:embed="rId5"/>
          <a:stretch>
            <a:fillRect/>
          </a:stretch>
        </p:blipFill>
        <p:spPr>
          <a:xfrm>
            <a:off x="8097529" y="611937"/>
            <a:ext cx="4120418" cy="3076661"/>
          </a:xfrm>
          <a:prstGeom prst="rect">
            <a:avLst/>
          </a:prstGeom>
        </p:spPr>
      </p:pic>
      <p:pic>
        <p:nvPicPr>
          <p:cNvPr id="10" name="Picture 10" descr="Chart&#10;&#10;Description automatically generated">
            <a:extLst>
              <a:ext uri="{FF2B5EF4-FFF2-40B4-BE49-F238E27FC236}">
                <a16:creationId xmlns:a16="http://schemas.microsoft.com/office/drawing/2014/main" id="{FB4A4539-791D-5EE1-7CF5-FB0FD3481660}"/>
              </a:ext>
            </a:extLst>
          </p:cNvPr>
          <p:cNvPicPr>
            <a:picLocks noChangeAspect="1"/>
          </p:cNvPicPr>
          <p:nvPr/>
        </p:nvPicPr>
        <p:blipFill>
          <a:blip r:embed="rId6"/>
          <a:stretch>
            <a:fillRect/>
          </a:stretch>
        </p:blipFill>
        <p:spPr>
          <a:xfrm>
            <a:off x="4188411" y="3673667"/>
            <a:ext cx="4117892" cy="3077450"/>
          </a:xfrm>
          <a:prstGeom prst="rect">
            <a:avLst/>
          </a:prstGeom>
        </p:spPr>
      </p:pic>
      <p:pic>
        <p:nvPicPr>
          <p:cNvPr id="11" name="Picture 11" descr="Chart&#10;&#10;Description automatically generated">
            <a:extLst>
              <a:ext uri="{FF2B5EF4-FFF2-40B4-BE49-F238E27FC236}">
                <a16:creationId xmlns:a16="http://schemas.microsoft.com/office/drawing/2014/main" id="{BF2F32A6-5C06-E87D-BD86-C7A5B0AB50AC}"/>
              </a:ext>
            </a:extLst>
          </p:cNvPr>
          <p:cNvPicPr>
            <a:picLocks noChangeAspect="1"/>
          </p:cNvPicPr>
          <p:nvPr/>
        </p:nvPicPr>
        <p:blipFill>
          <a:blip r:embed="rId7"/>
          <a:stretch>
            <a:fillRect/>
          </a:stretch>
        </p:blipFill>
        <p:spPr>
          <a:xfrm>
            <a:off x="8256936" y="3652044"/>
            <a:ext cx="4117261" cy="3050146"/>
          </a:xfrm>
          <a:prstGeom prst="rect">
            <a:avLst/>
          </a:prstGeom>
        </p:spPr>
      </p:pic>
    </p:spTree>
    <p:extLst>
      <p:ext uri="{BB962C8B-B14F-4D97-AF65-F5344CB8AC3E}">
        <p14:creationId xmlns:p14="http://schemas.microsoft.com/office/powerpoint/2010/main" val="9403815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af8d281-0e61-4191-9273-f920b335647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0BF7A6AE2D4B4F997F04BA04EA87B7" ma:contentTypeVersion="15" ma:contentTypeDescription="Create a new document." ma:contentTypeScope="" ma:versionID="64ebf7df4ac211fad70589c75eabbd25">
  <xsd:schema xmlns:xsd="http://www.w3.org/2001/XMLSchema" xmlns:xs="http://www.w3.org/2001/XMLSchema" xmlns:p="http://schemas.microsoft.com/office/2006/metadata/properties" xmlns:ns3="6af8d281-0e61-4191-9273-f920b3356478" xmlns:ns4="549b02a4-2e87-4e3c-b462-3ebbe22108ea" targetNamespace="http://schemas.microsoft.com/office/2006/metadata/properties" ma:root="true" ma:fieldsID="2f75b39f9122a85fac675a510441dc3c" ns3:_="" ns4:_="">
    <xsd:import namespace="6af8d281-0e61-4191-9273-f920b3356478"/>
    <xsd:import namespace="549b02a4-2e87-4e3c-b462-3ebbe22108e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f8d281-0e61-4191-9273-f920b33564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9b02a4-2e87-4e3c-b462-3ebbe22108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2FBAF6-D244-436B-9069-B406EA9808C6}">
  <ds:schemaRefs>
    <ds:schemaRef ds:uri="549b02a4-2e87-4e3c-b462-3ebbe22108ea"/>
    <ds:schemaRef ds:uri="6af8d281-0e61-4191-9273-f920b335647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7B5B3DA-2DF6-4A44-9892-DB2C0E26C127}">
  <ds:schemaRefs>
    <ds:schemaRef ds:uri="http://schemas.microsoft.com/sharepoint/v3/contenttype/forms"/>
  </ds:schemaRefs>
</ds:datastoreItem>
</file>

<file path=customXml/itemProps3.xml><?xml version="1.0" encoding="utf-8"?>
<ds:datastoreItem xmlns:ds="http://schemas.openxmlformats.org/officeDocument/2006/customXml" ds:itemID="{D4487E8C-3A1C-4754-A6B0-7D1C1D2773B3}">
  <ds:schemaRefs>
    <ds:schemaRef ds:uri="549b02a4-2e87-4e3c-b462-3ebbe22108ea"/>
    <ds:schemaRef ds:uri="6af8d281-0e61-4191-9273-f920b33564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890</Words>
  <Application>Microsoft Office PowerPoint</Application>
  <PresentationFormat>Widescreen</PresentationFormat>
  <Paragraphs>169</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Performance Comparison of Different Sampling, Smoothing and Path Planning Algorithms for a 2 Link 4 DOF Robotic Manipulator</vt:lpstr>
      <vt:lpstr>Report Overview</vt:lpstr>
      <vt:lpstr>Problem Statement</vt:lpstr>
      <vt:lpstr>Environment</vt:lpstr>
      <vt:lpstr>Literature Review - </vt:lpstr>
      <vt:lpstr>Path Planning Algorithm Analysis</vt:lpstr>
      <vt:lpstr>Path Smoothing/ Interpolation Algorithms Analysis</vt:lpstr>
      <vt:lpstr>Path Smoothing/ Interpolation Algorithms Comment</vt:lpstr>
      <vt:lpstr>Path Smoothing Results</vt:lpstr>
      <vt:lpstr>Conclusion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Dev Vaibhav</cp:lastModifiedBy>
  <cp:revision>5</cp:revision>
  <dcterms:created xsi:type="dcterms:W3CDTF">2013-07-15T20:26:40Z</dcterms:created>
  <dcterms:modified xsi:type="dcterms:W3CDTF">2023-04-18T02:43:42Z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0x010100B30BF7A6AE2D4B4F997F04BA04EA87B7</vt:lpwstr>
  </property>
</Properties>
</file>