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72" r:id="rId6"/>
    <p:sldId id="273" r:id="rId7"/>
    <p:sldId id="274" r:id="rId8"/>
    <p:sldId id="275" r:id="rId9"/>
    <p:sldId id="278" r:id="rId10"/>
    <p:sldId id="271" r:id="rId11"/>
    <p:sldId id="270" r:id="rId12"/>
    <p:sldId id="267" r:id="rId13"/>
    <p:sldId id="268" r:id="rId14"/>
    <p:sldId id="269" r:id="rId15"/>
    <p:sldId id="276" r:id="rId16"/>
    <p:sldId id="25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D923E-4DD0-0165-88CE-1A2A9B5C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10932-EEC2-4F21-FA3E-CDA413B8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6095A-1FC6-6ABD-BF5C-713A6D23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A118E-B5DF-902B-93C9-34B7C994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D9DC0-2030-2D02-2C90-534F619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CB701-10D8-A3E6-A438-EA45C0FE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A5489B-611A-6C12-1C52-D40A65F63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51343-BAC9-49B0-84D4-8DC7E21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61F3B-BCE2-7A6C-FC7D-EB468A5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EDA5C-6BE6-60FA-782F-E1506DA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37CB4A-C5D9-98C8-3F9C-25F1E152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F5F954-438B-3860-AE6F-BAFBCAA84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52333-CA4E-31BE-1FC0-11297656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303E8-AFAF-8442-E4D1-032B803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814F7-4045-0AA8-D71B-B593FB8C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151A-4877-73A2-0C2B-894F738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F962A-2D7C-FA41-9085-EBCC566D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7127B-5AD9-EEE1-654F-DC875EE5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9EE00-EE44-5291-C6D0-7C33BD90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754DE-62BB-E6E9-41E6-A5CD17E7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A2BB-489D-0D51-9314-D230829D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356D2-4B65-6909-0348-E90C0204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C8D45-91A5-E0FC-E2CD-03217F46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35CA6-4DDB-EAE3-B76C-5445D760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AFB26-5B79-28DD-76D5-9D44F7D5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3406-581A-6CB9-2796-D4967A62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CCA00-2B31-7635-008C-30FA7A21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CC239-1719-622C-0A12-B3E4C274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46EB26-3E3D-5735-40CE-FB94F304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4A817C-8415-956A-1F4A-FFF15C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EEE54-7452-4022-E2BB-FFD6BB7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DF529-8B58-4785-0F80-FB9C8775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191EF3-8382-D40B-6AB9-DF4AA8E13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A111A-F54E-124E-3120-F62532D2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B43AF-A249-3CD5-1771-803181686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82D66B-7C9A-CB87-E4EB-8084AB7A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9B12D1-0904-03C9-1F63-4C7B74CE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2F924C-7568-01CE-539B-18EACC43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F511F0-634C-6ECB-44C7-BA2DEC3B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4A398-133B-ACE7-9120-6B6BC68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61A7DC-AEAE-65E3-C7E9-E30317A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8DC16-0D34-8EEF-FD06-5E6A1480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6E4C8F-644E-FB24-36A6-913A6B6E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691728-5029-A89A-798C-E823F980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0E423-9521-09C8-FBC5-C6D03148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D0FA19-8B9D-EE74-4EFC-97EB0004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5EBE-D179-D33C-ED70-E2AE1DBF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922E8-1432-B83A-EDC7-7952A2E1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2BDF0-2F5B-545E-F582-54CC98D3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2D2EE-2F0F-6C4B-76AC-CF6ED02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157CC1-8108-EF25-3AC3-9E634C5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2CA0D-6D94-6CAF-CBDE-5500F0D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D52F0-B882-BDD1-AF1E-3215B3FB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904F01-945A-4789-F4AF-EDFBC8BE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BFC075-2F73-E95C-E8AD-3236F9CA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29989E-99FC-4DAE-92F7-2909CC77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2C838-17B3-C24A-D0B9-338C2829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D3B68B-87A1-DD99-086C-96017BEF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236DAD-BE27-0DF7-082A-2F58AEB5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CEF2E-14C9-6B18-E3CD-DED549B0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C0BD4-29E3-5FC6-F1C7-53A295AB6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37861-CFE4-467D-A101-DAC9BF1D7D2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147F2-20E1-CF5F-18C5-0640ED0E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06896-CDB7-BDDB-D12C-B25BA3876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2BA9D-B804-411E-9F97-C6E39E67A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77BB033-4B92-F12F-81CB-15DDD52F22C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E49A4869-6F91-D0B9-578D-5220A5F50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815434" y="1851262"/>
            <a:ext cx="64949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PACK: RH</a:t>
            </a:r>
          </a:p>
          <a:p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MENU: Treinamentos</a:t>
            </a:r>
            <a:b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PREFIXO: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rh_treina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B05CD6-B79D-FDF8-2737-578841D0214E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39FF56-1F8A-2E40-D26A-FD90C23FA671}"/>
              </a:ext>
            </a:extLst>
          </p:cNvPr>
          <p:cNvSpPr/>
          <p:nvPr/>
        </p:nvSpPr>
        <p:spPr>
          <a:xfrm>
            <a:off x="694778" y="495516"/>
            <a:ext cx="10931089" cy="6832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Controle de acesso: Será feito de forma básica com os MENUS.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ADM: Pode cadastrar treinamentos padronizados, cursos, trilhas, etc..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 PADRAO: Somente criar treinamentos e alimentar estes dados, não pode alterar os padrões de treinamentos, cursos, etc...</a:t>
            </a:r>
          </a:p>
          <a:p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Parte de avaliação teórica (PROVA) deve haver uma tabela com o padrao de prova,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qtd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questões, nota máxima etc...</a:t>
            </a: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idéia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utilizar o TUTORLMS e tentar automatizar o vinculo. Mas permitir colocar manualmente.</a:t>
            </a:r>
            <a:endParaRPr lang="pt-BR" sz="2400" dirty="0">
              <a:ln w="0"/>
            </a:endParaRPr>
          </a:p>
          <a:p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87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EE7096-32CA-F941-A3D3-5B999B73435E}"/>
              </a:ext>
            </a:extLst>
          </p:cNvPr>
          <p:cNvSpPr txBox="1"/>
          <p:nvPr/>
        </p:nvSpPr>
        <p:spPr>
          <a:xfrm>
            <a:off x="2606040" y="324326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AE6CF-1AF1-A258-558C-EB4AA1A32FE0}"/>
              </a:ext>
            </a:extLst>
          </p:cNvPr>
          <p:cNvSpPr txBox="1"/>
          <p:nvPr/>
        </p:nvSpPr>
        <p:spPr>
          <a:xfrm>
            <a:off x="707887" y="826845"/>
            <a:ext cx="7382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DADOS DE UM TREINAMENTO</a:t>
            </a:r>
          </a:p>
          <a:p>
            <a:pPr algn="l"/>
            <a:endParaRPr lang="pt-BR" b="1" dirty="0">
              <a:latin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</a:rPr>
              <a:t>Hoje a ficha é assim, podemos manter a estrutura similar.</a:t>
            </a:r>
          </a:p>
          <a:p>
            <a:pPr algn="l"/>
            <a:endParaRPr lang="pt-BR" dirty="0">
              <a:latin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</a:rPr>
              <a:t>ADICIONAR: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Possibilidade</a:t>
            </a:r>
            <a:r>
              <a:rPr lang="en-US" dirty="0">
                <a:latin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</a:rPr>
              <a:t>vincular</a:t>
            </a:r>
            <a:r>
              <a:rPr lang="en-US" dirty="0">
                <a:latin typeface="Arial" panose="020B0604020202020204" pitchFamily="34" charset="0"/>
              </a:rPr>
              <a:t> com um </a:t>
            </a:r>
            <a:r>
              <a:rPr lang="en-US" dirty="0" err="1">
                <a:latin typeface="Arial" panose="020B0604020202020204" pitchFamily="34" charset="0"/>
              </a:rPr>
              <a:t>Treinamento</a:t>
            </a:r>
            <a:r>
              <a:rPr lang="en-US" dirty="0">
                <a:latin typeface="Arial" panose="020B0604020202020204" pitchFamily="34" charset="0"/>
              </a:rPr>
              <a:t> EAD </a:t>
            </a:r>
            <a:r>
              <a:rPr lang="en-US" dirty="0" err="1">
                <a:latin typeface="Arial" panose="020B0604020202020204" pitchFamily="34" charset="0"/>
              </a:rPr>
              <a:t>colocando</a:t>
            </a:r>
            <a:r>
              <a:rPr lang="en-US" dirty="0">
                <a:latin typeface="Arial" panose="020B0604020202020204" pitchFamily="34" charset="0"/>
              </a:rPr>
              <a:t> um LINK </a:t>
            </a:r>
            <a:r>
              <a:rPr lang="pt-BR" dirty="0">
                <a:latin typeface="Arial" panose="020B0604020202020204" pitchFamily="34" charset="0"/>
              </a:rPr>
              <a:t> ou vinculando ao COD. Do TUTOR LMS.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Futuramente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vai</a:t>
            </a:r>
            <a:r>
              <a:rPr lang="en-US" dirty="0">
                <a:latin typeface="Arial" panose="020B0604020202020204" pitchFamily="34" charset="0"/>
              </a:rPr>
              <a:t> haver vinculo de TREINAMENTO com </a:t>
            </a:r>
            <a:r>
              <a:rPr lang="en-US" dirty="0" err="1">
                <a:latin typeface="Arial" panose="020B0604020202020204" pitchFamily="34" charset="0"/>
              </a:rPr>
              <a:t>Avaliação</a:t>
            </a:r>
            <a:r>
              <a:rPr lang="en-US" dirty="0">
                <a:latin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</a:rPr>
              <a:t>compentencias</a:t>
            </a:r>
            <a:r>
              <a:rPr lang="en-US" dirty="0">
                <a:latin typeface="Arial" panose="020B0604020202020204" pitchFamily="34" charset="0"/>
              </a:rPr>
              <a:t>, mas </a:t>
            </a:r>
            <a:r>
              <a:rPr lang="en-US" dirty="0" err="1">
                <a:latin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precisa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preocupar</a:t>
            </a:r>
            <a:r>
              <a:rPr lang="en-US" dirty="0">
                <a:latin typeface="Arial" panose="020B0604020202020204" pitchFamily="34" charset="0"/>
              </a:rPr>
              <a:t>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OJT </a:t>
            </a:r>
            <a:r>
              <a:rPr lang="en-US" dirty="0" err="1">
                <a:latin typeface="Arial" panose="020B0604020202020204" pitchFamily="34" charset="0"/>
              </a:rPr>
              <a:t>deverá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fazer</a:t>
            </a:r>
            <a:r>
              <a:rPr lang="en-US" dirty="0">
                <a:latin typeface="Arial" panose="020B0604020202020204" pitchFamily="34" charset="0"/>
              </a:rPr>
              <a:t> vinculo com o ERP </a:t>
            </a:r>
            <a:r>
              <a:rPr lang="en-US" dirty="0" err="1">
                <a:latin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</a:rPr>
              <a:t> aba de LISTA_MESTRA para </a:t>
            </a:r>
            <a:r>
              <a:rPr lang="en-US" dirty="0" err="1">
                <a:latin typeface="Arial" panose="020B0604020202020204" pitchFamily="34" charset="0"/>
              </a:rPr>
              <a:t>identificar</a:t>
            </a:r>
            <a:r>
              <a:rPr lang="en-US" dirty="0">
                <a:latin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</a:rPr>
              <a:t>ordens</a:t>
            </a:r>
            <a:r>
              <a:rPr lang="en-US" dirty="0">
                <a:latin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</a:rPr>
              <a:t>serviço</a:t>
            </a:r>
            <a:r>
              <a:rPr lang="en-US" dirty="0">
                <a:latin typeface="Arial" panose="020B0604020202020204" pitchFamily="34" charset="0"/>
              </a:rPr>
              <a:t> e FUNC_APONT para </a:t>
            </a:r>
            <a:r>
              <a:rPr lang="en-US" dirty="0" err="1">
                <a:latin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apontamentos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Este </a:t>
            </a:r>
            <a:r>
              <a:rPr lang="en-US" dirty="0" err="1">
                <a:latin typeface="Arial" panose="020B0604020202020204" pitchFamily="34" charset="0"/>
              </a:rPr>
              <a:t>formulário</a:t>
            </a:r>
            <a:r>
              <a:rPr lang="en-US" dirty="0">
                <a:latin typeface="Arial" panose="020B0604020202020204" pitchFamily="34" charset="0"/>
              </a:rPr>
              <a:t> define o </a:t>
            </a:r>
            <a:r>
              <a:rPr lang="en-US" dirty="0" err="1">
                <a:latin typeface="Arial" panose="020B0604020202020204" pitchFamily="34" charset="0"/>
              </a:rPr>
              <a:t>tema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escopo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61AAF7-65B4-AEBF-36A0-865BA205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52" y="909101"/>
            <a:ext cx="3479639" cy="51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EE7096-32CA-F941-A3D3-5B999B73435E}"/>
              </a:ext>
            </a:extLst>
          </p:cNvPr>
          <p:cNvSpPr txBox="1"/>
          <p:nvPr/>
        </p:nvSpPr>
        <p:spPr>
          <a:xfrm>
            <a:off x="2606040" y="324326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AE6CF-1AF1-A258-558C-EB4AA1A32FE0}"/>
              </a:ext>
            </a:extLst>
          </p:cNvPr>
          <p:cNvSpPr txBox="1"/>
          <p:nvPr/>
        </p:nvSpPr>
        <p:spPr>
          <a:xfrm>
            <a:off x="707886" y="826845"/>
            <a:ext cx="107762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Arial" panose="020B0604020202020204" pitchFamily="34" charset="0"/>
              </a:rPr>
              <a:t>Padronização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 dos </a:t>
            </a:r>
            <a:r>
              <a:rPr lang="en-US" sz="1800" b="1" i="0" u="none" strike="noStrike" baseline="0" dirty="0" err="1">
                <a:latin typeface="Arial" panose="020B0604020202020204" pitchFamily="34" charset="0"/>
              </a:rPr>
              <a:t>Treinamentos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a)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Treinamentos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padronizado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</a:rPr>
              <a:t>Possui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escopo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padronizado</a:t>
            </a:r>
            <a:r>
              <a:rPr lang="en-US" dirty="0">
                <a:latin typeface="Arial" panose="020B0604020202020204" pitchFamily="34" charset="0"/>
              </a:rPr>
              <a:t> e é </a:t>
            </a:r>
            <a:r>
              <a:rPr lang="en-US" dirty="0" err="1">
                <a:latin typeface="Arial" panose="020B0604020202020204" pitchFamily="34" charset="0"/>
              </a:rPr>
              <a:t>aplicado</a:t>
            </a:r>
            <a:r>
              <a:rPr lang="en-US" dirty="0">
                <a:latin typeface="Arial" panose="020B0604020202020204" pitchFamily="34" charset="0"/>
              </a:rPr>
              <a:t> de forma </a:t>
            </a:r>
            <a:r>
              <a:rPr lang="en-US" dirty="0" err="1">
                <a:latin typeface="Arial" panose="020B0604020202020204" pitchFamily="34" charset="0"/>
              </a:rPr>
              <a:t>genérica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diversas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vezes</a:t>
            </a:r>
            <a:r>
              <a:rPr lang="en-US" dirty="0">
                <a:latin typeface="Arial" panose="020B0604020202020204" pitchFamily="34" charset="0"/>
              </a:rPr>
              <a:t>. EX: </a:t>
            </a:r>
            <a:r>
              <a:rPr lang="en-US" dirty="0" err="1">
                <a:latin typeface="Arial" panose="020B0604020202020204" pitchFamily="34" charset="0"/>
              </a:rPr>
              <a:t>Treinamentos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sobre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procedimentos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padrão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Integração</a:t>
            </a:r>
            <a:r>
              <a:rPr lang="en-US" dirty="0">
                <a:latin typeface="Arial" panose="020B0604020202020204" pitchFamily="34" charset="0"/>
              </a:rPr>
              <a:t>, etc..</a:t>
            </a:r>
            <a:br>
              <a:rPr lang="pt-BR" sz="1800" b="0" i="0" u="none" strike="noStrike" baseline="0" dirty="0">
                <a:latin typeface="Arial" panose="020B0604020202020204" pitchFamily="34" charset="0"/>
              </a:rPr>
            </a:br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b)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Treinamento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sob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demanda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Treinamento customizado onde um Gestor ou próprio RH Definiu o tema e escopo do treinamento de forma customizada, o qual provavelmente será aplicado de forma isolada.</a:t>
            </a:r>
            <a:br>
              <a:rPr lang="pt-BR" sz="1800" b="0" i="0" u="none" strike="noStrike" baseline="0" dirty="0">
                <a:latin typeface="Arial" panose="020B0604020202020204" pitchFamily="34" charset="0"/>
              </a:rPr>
            </a:br>
            <a:r>
              <a:rPr lang="pt-BR" sz="1800" b="0" i="0" u="none" strike="noStrike" baseline="0" dirty="0">
                <a:latin typeface="Arial" panose="020B0604020202020204" pitchFamily="34" charset="0"/>
              </a:rPr>
              <a:t>EX: Treinamentos para um tema especifico onde tenha ocorrido uma NC; Um cliente fez uma reclamação e será aplicado um treinamento abordando especificamente o problema....</a:t>
            </a:r>
          </a:p>
          <a:p>
            <a:pPr algn="l"/>
            <a:br>
              <a:rPr lang="pt-BR" sz="1800" b="0" i="0" u="none" strike="noStrike" baseline="0" dirty="0">
                <a:latin typeface="Arial" panose="020B0604020202020204" pitchFamily="34" charset="0"/>
              </a:rPr>
            </a:br>
            <a:r>
              <a:rPr lang="pt-BR" sz="1800" b="1" i="0" u="none" strike="noStrike" baseline="0" dirty="0">
                <a:latin typeface="Arial" panose="020B0604020202020204" pitchFamily="34" charset="0"/>
              </a:rPr>
              <a:t>Tipo do treinamento</a:t>
            </a:r>
          </a:p>
          <a:p>
            <a:pPr marL="342900" indent="-342900" algn="l">
              <a:buAutoNum type="alphaLcParenR"/>
            </a:pPr>
            <a:r>
              <a:rPr lang="pt-BR" dirty="0">
                <a:latin typeface="Arial" panose="020B0604020202020204" pitchFamily="34" charset="0"/>
              </a:rPr>
              <a:t>Teórico: Quando a maior parte do conteúdo visa esclarecer conceitos e processos teóricos. Em sala de aula ou plataformas de ensino EAD.</a:t>
            </a:r>
          </a:p>
          <a:p>
            <a:pPr marL="342900" indent="-342900" algn="l">
              <a:buAutoNum type="alphaLcParenR"/>
            </a:pPr>
            <a:endParaRPr lang="pt-BR" dirty="0">
              <a:latin typeface="Arial" panose="020B0604020202020204" pitchFamily="34" charset="0"/>
            </a:endParaRPr>
          </a:p>
          <a:p>
            <a:pPr marL="342900" indent="-342900" algn="l">
              <a:buAutoNum type="alphaLcParenR"/>
            </a:pPr>
            <a:r>
              <a:rPr lang="pt-BR" dirty="0">
                <a:latin typeface="Arial" panose="020B0604020202020204" pitchFamily="34" charset="0"/>
              </a:rPr>
              <a:t>ON JOB Training (OJT): A maior parte do conteúdo é operacional visando desenvolver a habilidade do colaborador na execução de atividades. Em geral é feito “trabalhando supervisionado”.</a:t>
            </a:r>
          </a:p>
          <a:p>
            <a:pPr marL="342900" indent="-342900" algn="l">
              <a:buAutoNum type="alphaLcParenR"/>
            </a:pPr>
            <a:endParaRPr lang="pt-BR" dirty="0">
              <a:latin typeface="Arial" panose="020B0604020202020204" pitchFamily="34" charset="0"/>
            </a:endParaRPr>
          </a:p>
          <a:p>
            <a:pPr marL="342900" indent="-342900" algn="l">
              <a:buAutoNum type="alphaLcParenR"/>
            </a:pPr>
            <a:r>
              <a:rPr lang="pt-BR" dirty="0">
                <a:latin typeface="Arial" panose="020B0604020202020204" pitchFamily="34" charset="0"/>
              </a:rPr>
              <a:t>Autodidata: Treinamento em que o colaborador irá se </a:t>
            </a:r>
            <a:r>
              <a:rPr lang="pt-BR" dirty="0" err="1">
                <a:latin typeface="Arial" panose="020B0604020202020204" pitchFamily="34" charset="0"/>
              </a:rPr>
              <a:t>auto-desenvolver</a:t>
            </a:r>
            <a:r>
              <a:rPr lang="pt-BR" dirty="0">
                <a:latin typeface="Arial" panose="020B0604020202020204" pitchFamily="34" charset="0"/>
              </a:rPr>
              <a:t>, podendo haver ou não acompanhamento e um corpo técnico ou alguém mais experiente. Em geral quando há necessidade de um registro de aprendizagem via tentativa e erro ou testes.</a:t>
            </a:r>
            <a:br>
              <a:rPr lang="pt-BR" dirty="0">
                <a:latin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</a:endParaRPr>
          </a:p>
          <a:p>
            <a:pPr marL="342900" indent="-342900" algn="l">
              <a:buAutoNum type="alphaLcParenR"/>
            </a:pPr>
            <a:r>
              <a:rPr lang="pt-BR" dirty="0">
                <a:latin typeface="Arial" panose="020B0604020202020204" pitchFamily="34" charset="0"/>
              </a:rPr>
              <a:t>Completo: Quando há a presença de Teórico e OJT.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1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EE7096-32CA-F941-A3D3-5B999B73435E}"/>
              </a:ext>
            </a:extLst>
          </p:cNvPr>
          <p:cNvSpPr txBox="1"/>
          <p:nvPr/>
        </p:nvSpPr>
        <p:spPr>
          <a:xfrm>
            <a:off x="2606040" y="324326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AE6CF-1AF1-A258-558C-EB4AA1A32FE0}"/>
              </a:ext>
            </a:extLst>
          </p:cNvPr>
          <p:cNvSpPr txBox="1"/>
          <p:nvPr/>
        </p:nvSpPr>
        <p:spPr>
          <a:xfrm>
            <a:off x="707886" y="826845"/>
            <a:ext cx="107762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Fonte de </a:t>
            </a:r>
            <a:r>
              <a:rPr lang="en-US" sz="1800" b="1" i="0" u="none" strike="noStrike" baseline="0" dirty="0" err="1">
                <a:latin typeface="Arial" panose="020B0604020202020204" pitchFamily="34" charset="0"/>
              </a:rPr>
              <a:t>treinamento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342900" indent="-342900" algn="l">
              <a:buAutoNum type="alphaLcParenR"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Interna: Treinamentos internos providos pela própria Viva Aer.</a:t>
            </a:r>
          </a:p>
          <a:p>
            <a:pPr marL="342900" indent="-342900" algn="l">
              <a:buAutoNum type="alphaLcParenR"/>
            </a:pPr>
            <a:r>
              <a:rPr lang="pt-BR" dirty="0">
                <a:latin typeface="Arial" panose="020B0604020202020204" pitchFamily="34" charset="0"/>
              </a:rPr>
              <a:t>Externos: Consultores, SENAI, Escolas em geral.</a:t>
            </a:r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br>
              <a:rPr lang="pt-BR" sz="1800" b="0" i="0" u="none" strike="noStrike" baseline="0" dirty="0">
                <a:latin typeface="Arial" panose="020B0604020202020204" pitchFamily="34" charset="0"/>
              </a:rPr>
            </a:br>
            <a:r>
              <a:rPr lang="pt-BR" b="1" dirty="0">
                <a:latin typeface="Arial" panose="020B0604020202020204" pitchFamily="34" charset="0"/>
              </a:rPr>
              <a:t>Modalidade: </a:t>
            </a:r>
            <a:r>
              <a:rPr lang="pt-BR" dirty="0">
                <a:latin typeface="Arial" panose="020B0604020202020204" pitchFamily="34" charset="0"/>
              </a:rPr>
              <a:t>Presencial, EAD ou Hibrido.</a:t>
            </a:r>
          </a:p>
          <a:p>
            <a:pPr algn="l"/>
            <a:endParaRPr lang="pt-BR" dirty="0">
              <a:latin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</a:rPr>
              <a:t>Certificado: </a:t>
            </a:r>
            <a:r>
              <a:rPr lang="pt-BR" dirty="0">
                <a:latin typeface="Arial" panose="020B0604020202020204" pitchFamily="34" charset="0"/>
              </a:rPr>
              <a:t>Poderá haver uma opção de gerar ou não certificado para conclusão de um TREINAMENTO, CURSO ou TRILHA. Visando gerar um registro formal.</a:t>
            </a:r>
            <a:br>
              <a:rPr lang="pt-BR" dirty="0">
                <a:latin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</a:rPr>
              <a:t>Em geral serão emitidos certificados para questões mais abrangentes. EX: Colaborador fez uma trilha de cursos para fresamento e foi avaliado APTO -&gt; Emitir certificado de Trilha de cursos Fresador Viva Aer.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4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EE7096-32CA-F941-A3D3-5B999B73435E}"/>
              </a:ext>
            </a:extLst>
          </p:cNvPr>
          <p:cNvSpPr txBox="1"/>
          <p:nvPr/>
        </p:nvSpPr>
        <p:spPr>
          <a:xfrm>
            <a:off x="2606040" y="324326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AE6CF-1AF1-A258-558C-EB4AA1A32FE0}"/>
              </a:ext>
            </a:extLst>
          </p:cNvPr>
          <p:cNvSpPr txBox="1"/>
          <p:nvPr/>
        </p:nvSpPr>
        <p:spPr>
          <a:xfrm>
            <a:off x="453243" y="1017575"/>
            <a:ext cx="10776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</a:rPr>
              <a:t>Serão criados TREINAMENTOS PADRONIZADOS.</a:t>
            </a:r>
            <a:endParaRPr lang="en-US" b="1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</a:rPr>
              <a:t>Os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treinamentos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padronizados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podem</a:t>
            </a:r>
            <a:r>
              <a:rPr lang="en-US" b="1" dirty="0">
                <a:latin typeface="Arial" panose="020B0604020202020204" pitchFamily="34" charset="0"/>
              </a:rPr>
              <a:t> ser </a:t>
            </a:r>
            <a:r>
              <a:rPr lang="en-US" b="1" dirty="0" err="1">
                <a:latin typeface="Arial" panose="020B0604020202020204" pitchFamily="34" charset="0"/>
              </a:rPr>
              <a:t>agrupados</a:t>
            </a:r>
            <a:r>
              <a:rPr lang="en-US" b="1" dirty="0">
                <a:latin typeface="Arial" panose="020B0604020202020204" pitchFamily="34" charset="0"/>
              </a:rPr>
              <a:t> para </a:t>
            </a:r>
            <a:r>
              <a:rPr lang="en-US" b="1" dirty="0" err="1">
                <a:latin typeface="Arial" panose="020B0604020202020204" pitchFamily="34" charset="0"/>
              </a:rPr>
              <a:t>criar</a:t>
            </a:r>
            <a:r>
              <a:rPr lang="en-US" b="1" dirty="0">
                <a:latin typeface="Arial" panose="020B0604020202020204" pitchFamily="34" charset="0"/>
              </a:rPr>
              <a:t> CURSOS.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</a:rPr>
              <a:t>Os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cursos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podem</a:t>
            </a:r>
            <a:r>
              <a:rPr lang="en-US" b="1" dirty="0">
                <a:latin typeface="Arial" panose="020B0604020202020204" pitchFamily="34" charset="0"/>
              </a:rPr>
              <a:t> ser </a:t>
            </a:r>
            <a:r>
              <a:rPr lang="en-US" b="1" dirty="0" err="1">
                <a:latin typeface="Arial" panose="020B0604020202020204" pitchFamily="34" charset="0"/>
              </a:rPr>
              <a:t>agrupados</a:t>
            </a:r>
            <a:r>
              <a:rPr lang="en-US" b="1" dirty="0">
                <a:latin typeface="Arial" panose="020B0604020202020204" pitchFamily="34" charset="0"/>
              </a:rPr>
              <a:t> para </a:t>
            </a:r>
            <a:r>
              <a:rPr lang="en-US" b="1" dirty="0" err="1">
                <a:latin typeface="Arial" panose="020B0604020202020204" pitchFamily="34" charset="0"/>
              </a:rPr>
              <a:t>criar</a:t>
            </a:r>
            <a:r>
              <a:rPr lang="en-US" b="1" dirty="0">
                <a:latin typeface="Arial" panose="020B0604020202020204" pitchFamily="34" charset="0"/>
              </a:rPr>
              <a:t> TRILHAS.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5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EE7096-32CA-F941-A3D3-5B999B73435E}"/>
              </a:ext>
            </a:extLst>
          </p:cNvPr>
          <p:cNvSpPr txBox="1"/>
          <p:nvPr/>
        </p:nvSpPr>
        <p:spPr>
          <a:xfrm>
            <a:off x="2606040" y="324326"/>
            <a:ext cx="6126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AE6CF-1AF1-A258-558C-EB4AA1A32FE0}"/>
              </a:ext>
            </a:extLst>
          </p:cNvPr>
          <p:cNvSpPr txBox="1"/>
          <p:nvPr/>
        </p:nvSpPr>
        <p:spPr>
          <a:xfrm>
            <a:off x="453243" y="1017575"/>
            <a:ext cx="10776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dirty="0">
                <a:latin typeface="Arial" panose="020B0604020202020204" pitchFamily="34" charset="0"/>
              </a:rPr>
              <a:t>DADOS</a:t>
            </a:r>
            <a:endParaRPr lang="en-US" b="1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</a:endParaRPr>
          </a:p>
        </p:txBody>
      </p:sp>
      <p:pic>
        <p:nvPicPr>
          <p:cNvPr id="3" name="Imagem 2" descr="Lous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7563599E-91EF-7D55-6707-66CAB4F8F4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6643" r="12301" b="24421"/>
          <a:stretch/>
        </p:blipFill>
        <p:spPr>
          <a:xfrm rot="16200000">
            <a:off x="1145075" y="810831"/>
            <a:ext cx="4434887" cy="63579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D6303A-94E9-795A-9466-40149A818BDB}"/>
              </a:ext>
            </a:extLst>
          </p:cNvPr>
          <p:cNvSpPr txBox="1"/>
          <p:nvPr/>
        </p:nvSpPr>
        <p:spPr>
          <a:xfrm>
            <a:off x="7143410" y="1924304"/>
            <a:ext cx="107762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dirty="0">
                <a:latin typeface="Arial" panose="020B0604020202020204" pitchFamily="34" charset="0"/>
              </a:rPr>
              <a:t>+ Instrutores</a:t>
            </a:r>
          </a:p>
          <a:p>
            <a:pPr algn="l"/>
            <a:r>
              <a:rPr lang="pt-BR" b="1" dirty="0" err="1">
                <a:latin typeface="Arial" panose="020B0604020202020204" pitchFamily="34" charset="0"/>
              </a:rPr>
              <a:t>Instrutores_curso</a:t>
            </a:r>
            <a:endParaRPr lang="en-US" b="1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5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us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2017E939-D26D-D5FD-2682-EECE3C163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6643" r="12301" b="24421"/>
          <a:stretch/>
        </p:blipFill>
        <p:spPr>
          <a:xfrm rot="16200000">
            <a:off x="1781398" y="-1108952"/>
            <a:ext cx="6466423" cy="92704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E7A9ED-29D9-0B04-FDC3-0B797D5CF6B5}"/>
              </a:ext>
            </a:extLst>
          </p:cNvPr>
          <p:cNvSpPr txBox="1"/>
          <p:nvPr/>
        </p:nvSpPr>
        <p:spPr>
          <a:xfrm>
            <a:off x="3365770" y="5573949"/>
            <a:ext cx="215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Instrutores</a:t>
            </a:r>
          </a:p>
          <a:p>
            <a:r>
              <a:rPr lang="pt-BR" dirty="0" err="1"/>
              <a:t>Instrutores_cursos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2459897" y="0"/>
            <a:ext cx="641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 - Treinamentos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F26F0-6C14-4B41-54C6-59A223D8BDBD}"/>
              </a:ext>
            </a:extLst>
          </p:cNvPr>
          <p:cNvSpPr/>
          <p:nvPr/>
        </p:nvSpPr>
        <p:spPr>
          <a:xfrm>
            <a:off x="6188129" y="2169268"/>
            <a:ext cx="3959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é hoje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7FA65D-6D29-25DD-721D-D1C0E24B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" y="1504595"/>
            <a:ext cx="12192000" cy="48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Problemas e cenários: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Hoje os treinamentos são controlados via um EXCEL de interface ruim.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registros são armazenados em papel.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há um DASH BOARD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há TRILHAS e REGRAS para seguir treinamento por função.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há integração com o </a:t>
            </a: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ERP.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há inte</a:t>
            </a: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gração com a plataforma LMS.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i</a:t>
            </a: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ndicadores de TREINAMENTOS não são utilizados na prática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treinamento é muito dependente de INICIATIVA de gestores e do RH.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Objetivos: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Melhorar a quantidade e qualidade da aplicação de treinamentos.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Permitir uma gestão rápida.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 AUTO-DIDATA que conduza o processo da forma correta.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esforço e dependência do RH para ocorrerem os treinamentos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Deve haver um meio para armazenar materiais (PDF, PPT...) em anexo a um treinamento padronizado.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registro de um treinamento padrão deve também possuir um meio para adicionar os arquivos (Registros do treinamento scaneado, material utilizado, etc..). Utilizando FTP e o modelo vide print.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Será necessário criar um cadastro de funções básico. E sob este associar requisitos de treinamentos obrigatórios e recomendados.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98D280-FA9E-47DA-78E6-D3681B80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812" y="4120426"/>
            <a:ext cx="4985187" cy="38441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7C6404-E0B6-3767-F0B4-1F4F5882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1" y="4604576"/>
            <a:ext cx="7789762" cy="28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pPr marL="457200" indent="-457200">
              <a:buAutoNum type="arabicPeriod" startAt="4"/>
            </a:pP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 haver um meio para armazenar materiais (PDF, PPT...) em anexo a um treinamento padronizado.</a:t>
            </a:r>
          </a:p>
          <a:p>
            <a:pPr marL="457200" indent="-457200">
              <a:buAutoNum type="arabicPeriod" startAt="4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registro de um treinamento padrão deve também possuir um meio para adicionar os arquivos (Registros do treinamento scaneado, material utilizado, etc..). Utilizando FTP e o modelo vide print.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 startAt="4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Será necessário criar um cadastro de funções básico. E sob este associar requisitos de treinamentos obrigatórios e recomendados.</a:t>
            </a:r>
          </a:p>
          <a:p>
            <a:pPr marL="457200" indent="-457200">
              <a:buAutoNum type="arabicPeriod" startAt="4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para converter um treinamento sob demanda em um treinamento padronizado, copiando os anexos também (Apostilas, links).</a:t>
            </a:r>
          </a:p>
          <a:p>
            <a:pPr marL="457200" indent="-457200">
              <a:buAutoNum type="arabicPeriod" startAt="4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treinamento pode conter uma lista de LINKS que serão vídeos para assistir ou material para acessar. 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Para a gestão de treinamentos necessita: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para verificar quais funcionários, dada a sua função, necessitam fazer quais treinamentos.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Treinamentos planejados/executados e atrasados por período (default: Dia, Semana, Mês).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Filtrar por colaborador e/ou por função.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Manter no GRID de pesquisa as avaliações (nota) dos treinamentos com cor VERDE VERMELHO AMARELO.</a:t>
            </a:r>
          </a:p>
          <a:p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6832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Os indicadores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 processo de treinamento: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Quantidade de treinamentos aplicados no período (D, S, M)  HH – intervalo de ref. 20 a 40HH por mês.  (dentro verde, limiar amarelo, muito fora vermelho).</a:t>
            </a:r>
          </a:p>
          <a:p>
            <a:endParaRPr lang="pt-B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Média das Notas dos treinamentos aplicados ( &gt;4.5 verde, 4 a 4.5 amarelo &lt; 4 vermelho – parâmetro mudáveis).</a:t>
            </a:r>
          </a:p>
          <a:p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Deve haver um meio de enviar MSG de WHATSAPP (cobrar presença, enviar conteúdo, enviar links. via LINK para os envolvidos (instrutor e alunos). </a:t>
            </a:r>
          </a:p>
          <a:p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4DDA0D-08A1-404D-9DD8-0A3A03DF1CAC}"/>
              </a:ext>
            </a:extLst>
          </p:cNvPr>
          <p:cNvSpPr/>
          <p:nvPr/>
        </p:nvSpPr>
        <p:spPr>
          <a:xfrm>
            <a:off x="694778" y="1006473"/>
            <a:ext cx="10931089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funcionais:</a:t>
            </a:r>
          </a:p>
          <a:p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</a:rPr>
              <a:t>12. Na aba de cadastro de Treinamentos padronizados, Cursos  e trilhas deixar um meio de visualizar quantas vezes foi executado, ultima aplicação e média daquele treinamento.</a:t>
            </a:r>
          </a:p>
          <a:p>
            <a:endParaRPr lang="pt-BR" sz="2400" dirty="0">
              <a:ln w="0"/>
            </a:endParaRPr>
          </a:p>
          <a:p>
            <a:r>
              <a:rPr lang="pt-BR" sz="2400" dirty="0">
                <a:ln w="0"/>
              </a:rPr>
              <a:t>13. Na aba de gestão de treinamentos deve haver um filtro para </a:t>
            </a:r>
            <a:r>
              <a:rPr lang="pt-BR" sz="2400" dirty="0" err="1">
                <a:ln w="0"/>
              </a:rPr>
              <a:t>TREINAMENTOs</a:t>
            </a:r>
            <a:r>
              <a:rPr lang="pt-BR" sz="2400" dirty="0">
                <a:ln w="0"/>
              </a:rPr>
              <a:t> e ACOES. </a:t>
            </a:r>
            <a:br>
              <a:rPr lang="pt-BR" sz="2400" dirty="0">
                <a:ln w="0"/>
              </a:rPr>
            </a:br>
            <a:r>
              <a:rPr lang="pt-BR" sz="2400" dirty="0">
                <a:ln w="0"/>
              </a:rPr>
              <a:t>As </a:t>
            </a:r>
            <a:r>
              <a:rPr lang="pt-BR" sz="2400" dirty="0" err="1">
                <a:ln w="0"/>
              </a:rPr>
              <a:t>acoes</a:t>
            </a:r>
            <a:r>
              <a:rPr lang="pt-BR" sz="2400" dirty="0">
                <a:ln w="0"/>
              </a:rPr>
              <a:t> são demandas de </a:t>
            </a:r>
            <a:r>
              <a:rPr lang="pt-BR" sz="2400" dirty="0" err="1">
                <a:ln w="0"/>
              </a:rPr>
              <a:t>acoes</a:t>
            </a:r>
            <a:r>
              <a:rPr lang="pt-BR" sz="2400" dirty="0">
                <a:ln w="0"/>
              </a:rPr>
              <a:t> geradas ao fim de um treinamento as quais deverão ser monitoradas.</a:t>
            </a:r>
          </a:p>
          <a:p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01E3156-3AFC-8F76-EC7E-642002E07114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0" y="0"/>
            <a:ext cx="12197436" cy="320040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051EC26-4E0D-57AD-A2FD-0D80890D8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03867"/>
            <a:ext cx="1507657" cy="707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C520EA-CCBE-9BA3-04F9-3F1D1DF998D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CFEFE"/>
              </a:clrFrom>
              <a:clrTo>
                <a:srgbClr val="FCFEFE">
                  <a:alpha val="0"/>
                </a:srgbClr>
              </a:clrTo>
            </a:clrChange>
          </a:blip>
          <a:srcRect l="9083" t="4857" r="827" b="89817"/>
          <a:stretch/>
        </p:blipFill>
        <p:spPr>
          <a:xfrm>
            <a:off x="61605" y="6638784"/>
            <a:ext cx="12197436" cy="3200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81D987-1D6D-9BAA-32CB-D699F709A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60" y="2309852"/>
            <a:ext cx="8794857" cy="347810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3D486-567A-B769-FF0C-E7ECBEB2FCE3}"/>
              </a:ext>
            </a:extLst>
          </p:cNvPr>
          <p:cNvSpPr txBox="1"/>
          <p:nvPr/>
        </p:nvSpPr>
        <p:spPr>
          <a:xfrm>
            <a:off x="1789889" y="963038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aba de gestão deixar um DASH BOARD a vista no TOPO. Com os 2 indicadores e um GRAFICO PIZZA com status de CONCLUIDO, EM ANDAMENTO, CANCELADO,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1148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Cristiano Viva</dc:creator>
  <cp:lastModifiedBy>Cristiano Viva</cp:lastModifiedBy>
  <cp:revision>2</cp:revision>
  <dcterms:created xsi:type="dcterms:W3CDTF">2024-08-07T13:25:05Z</dcterms:created>
  <dcterms:modified xsi:type="dcterms:W3CDTF">2024-08-20T21:59:57Z</dcterms:modified>
</cp:coreProperties>
</file>