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73" r:id="rId5"/>
    <p:sldId id="274" r:id="rId6"/>
    <p:sldId id="279" r:id="rId7"/>
    <p:sldId id="259" r:id="rId8"/>
    <p:sldId id="275" r:id="rId9"/>
    <p:sldId id="277" r:id="rId10"/>
    <p:sldId id="271" r:id="rId11"/>
    <p:sldId id="278" r:id="rId12"/>
    <p:sldId id="263" r:id="rId13"/>
    <p:sldId id="272" r:id="rId14"/>
    <p:sldId id="269" r:id="rId15"/>
    <p:sldId id="264" r:id="rId16"/>
    <p:sldId id="265" r:id="rId17"/>
    <p:sldId id="266" r:id="rId18"/>
    <p:sldId id="276" r:id="rId19"/>
    <p:sldId id="267" r:id="rId20"/>
    <p:sldId id="268" r:id="rId21"/>
    <p:sldId id="26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7" autoAdjust="0"/>
    <p:restoredTop sz="94624" autoAdjust="0"/>
  </p:normalViewPr>
  <p:slideViewPr>
    <p:cSldViewPr snapToGrid="0">
      <p:cViewPr varScale="1">
        <p:scale>
          <a:sx n="69" d="100"/>
          <a:sy n="69" d="100"/>
        </p:scale>
        <p:origin x="-774" y="-102"/>
      </p:cViewPr>
      <p:guideLst>
        <p:guide orient="horz" pos="2160"/>
        <p:guide pos="3840"/>
      </p:guideLst>
    </p:cSldViewPr>
  </p:slideViewPr>
  <p:outlineViewPr>
    <p:cViewPr>
      <p:scale>
        <a:sx n="33" d="100"/>
        <a:sy n="33" d="100"/>
      </p:scale>
      <p:origin x="0" y="144"/>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17AC8-F0FF-4C1C-B8F9-F9429E3F1044}" type="datetimeFigureOut">
              <a:rPr lang="pt-BR" smtClean="0"/>
              <a:pPr/>
              <a:t>01/08/2024</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500C6-5406-44E2-9A9F-BE162071EAD7}"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7A500C6-5406-44E2-9A9F-BE162071EAD7}" type="slidenum">
              <a:rPr lang="pt-BR" smtClean="0"/>
              <a:pPr/>
              <a:t>3</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7A500C6-5406-44E2-9A9F-BE162071EAD7}" type="slidenum">
              <a:rPr lang="pt-BR" smtClean="0"/>
              <a:pPr/>
              <a:t>6</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7A500C6-5406-44E2-9A9F-BE162071EAD7}" type="slidenum">
              <a:rPr lang="pt-BR" smtClean="0"/>
              <a:pPr/>
              <a:t>8</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9215D7F-AE88-52A2-A123-E6C88AD4591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xmlns="" id="{9FAB8C4D-7C45-0E63-C173-EEE1D1692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xmlns="" id="{D4667AF1-31B8-2554-57AD-813144E7ACF3}"/>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5" name="Espaço Reservado para Rodapé 4">
            <a:extLst>
              <a:ext uri="{FF2B5EF4-FFF2-40B4-BE49-F238E27FC236}">
                <a16:creationId xmlns:a16="http://schemas.microsoft.com/office/drawing/2014/main" xmlns="" id="{80F6093C-7F90-0ADE-8F2C-057B24B0009B}"/>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xmlns="" id="{FB859BD7-C558-9989-5164-30C26D080A83}"/>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218759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158CA91-F83E-5DD4-8C2F-76640C35C1E2}"/>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xmlns="" id="{39671452-0EB2-B0FF-82E5-E8ED368EF5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xmlns="" id="{4C002C29-9454-4054-9978-324F71A23882}"/>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5" name="Espaço Reservado para Rodapé 4">
            <a:extLst>
              <a:ext uri="{FF2B5EF4-FFF2-40B4-BE49-F238E27FC236}">
                <a16:creationId xmlns:a16="http://schemas.microsoft.com/office/drawing/2014/main" xmlns="" id="{6BE07F86-E59B-5FDD-9F22-83C2D8581825}"/>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xmlns="" id="{1767213A-5175-EF44-6BAB-E82056DDAD2E}"/>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203740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00C8DE1-32C5-AD47-F088-8092CBED6B4D}"/>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xmlns="" id="{1AED7D7C-7C53-FCBA-F452-FB9EC846BC3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xmlns="" id="{4F2DD02E-D86A-3D89-8EAF-CFE883B989B2}"/>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5" name="Espaço Reservado para Rodapé 4">
            <a:extLst>
              <a:ext uri="{FF2B5EF4-FFF2-40B4-BE49-F238E27FC236}">
                <a16:creationId xmlns:a16="http://schemas.microsoft.com/office/drawing/2014/main" xmlns="" id="{E47480E4-1F22-5B09-DC05-1B0B468146F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xmlns="" id="{62CA5452-0129-F383-C3C8-AE5E77534781}"/>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155709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54D2F1-C3AC-1275-3E21-9EDFD178B4EE}"/>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xmlns="" id="{2FE40D5B-CCEF-1FFE-8D51-51CFA2B174C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xmlns="" id="{5192FF3E-CCD1-A550-0862-F2A68D62DED5}"/>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5" name="Espaço Reservado para Rodapé 4">
            <a:extLst>
              <a:ext uri="{FF2B5EF4-FFF2-40B4-BE49-F238E27FC236}">
                <a16:creationId xmlns:a16="http://schemas.microsoft.com/office/drawing/2014/main" xmlns="" id="{497B8777-5E2B-D737-8A57-2E762931B68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xmlns="" id="{A5C71C1F-1ADD-1A16-DD82-CD1A48ED69E6}"/>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317919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7539195-59E5-71B7-BE2E-8B281299FD3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xmlns="" id="{A999AF7C-775D-FA05-CB3F-4DC33FBE3D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xmlns="" id="{72C3F5ED-6942-9C66-C4A6-9143C54DD9FF}"/>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5" name="Espaço Reservado para Rodapé 4">
            <a:extLst>
              <a:ext uri="{FF2B5EF4-FFF2-40B4-BE49-F238E27FC236}">
                <a16:creationId xmlns:a16="http://schemas.microsoft.com/office/drawing/2014/main" xmlns="" id="{E84610D0-E536-8F65-7FC2-41E82859C915}"/>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xmlns="" id="{0DF64579-4FC5-D1F0-000D-2E1B17FBA45B}"/>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189532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26B4E2-3128-6DAF-6D64-B7B6F74CB57B}"/>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xmlns="" id="{D79677AE-9481-8D83-0A4A-8329577F760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xmlns="" id="{97BEABC9-1507-EAAE-3593-A0163BB5A19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xmlns="" id="{DFA1D3E8-5964-61AA-75F2-8E93B4ECB281}"/>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6" name="Espaço Reservado para Rodapé 5">
            <a:extLst>
              <a:ext uri="{FF2B5EF4-FFF2-40B4-BE49-F238E27FC236}">
                <a16:creationId xmlns:a16="http://schemas.microsoft.com/office/drawing/2014/main" xmlns="" id="{C2EDED2B-6D19-C69E-129F-4CBED6C91712}"/>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xmlns="" id="{E835515F-58AF-9B85-8883-98877585E7FF}"/>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143472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C2CD8E-A65B-1E99-8492-AFD1D17322E4}"/>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xmlns="" id="{BB6E061A-7DA8-7A68-79F8-3DFE4AAD8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xmlns="" id="{A3B47CEA-5ED3-82E4-41E0-8D4A6102136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xmlns="" id="{74AB46F1-363A-10A8-34A8-01E1864B8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xmlns="" id="{E157A5FB-9A08-99C5-63EA-47F3E37AECB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xmlns="" id="{E2523731-00B1-A7C3-87B7-FE4E1DF3A5C7}"/>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8" name="Espaço Reservado para Rodapé 7">
            <a:extLst>
              <a:ext uri="{FF2B5EF4-FFF2-40B4-BE49-F238E27FC236}">
                <a16:creationId xmlns:a16="http://schemas.microsoft.com/office/drawing/2014/main" xmlns="" id="{A32A2A50-7A69-6E01-A509-40E8ADA24C65}"/>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xmlns="" id="{F5ED450D-DAE6-320B-8284-3633CAC44E8D}"/>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305152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40EDA7F-F1BA-A853-71E1-7FA52B5D2607}"/>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xmlns="" id="{33864343-D659-BDC9-2FF4-14AE26607CAC}"/>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4" name="Espaço Reservado para Rodapé 3">
            <a:extLst>
              <a:ext uri="{FF2B5EF4-FFF2-40B4-BE49-F238E27FC236}">
                <a16:creationId xmlns:a16="http://schemas.microsoft.com/office/drawing/2014/main" xmlns="" id="{3AF465F1-DEFB-1C27-58FD-852A5A0734DB}"/>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xmlns="" id="{B1E3B637-A540-F9A0-DFAC-4BF886A8FF25}"/>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26354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C13231BF-3041-DB49-66A1-DA947C5B2FBA}"/>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3" name="Espaço Reservado para Rodapé 2">
            <a:extLst>
              <a:ext uri="{FF2B5EF4-FFF2-40B4-BE49-F238E27FC236}">
                <a16:creationId xmlns:a16="http://schemas.microsoft.com/office/drawing/2014/main" xmlns="" id="{77B67087-E8E4-42B9-F5E0-8FB786579E0F}"/>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xmlns="" id="{BFA0696D-040D-1BEA-1F13-C63212C3D44B}"/>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7314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A101C8E-DC07-0D4E-383C-11C59EF4995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xmlns="" id="{CB4B833B-8124-5B49-81FB-19AD426E3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xmlns="" id="{F188C074-A88C-1F79-5729-5D5FAD4F7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xmlns="" id="{6199B28F-58DA-5519-CE50-A5079E16DE82}"/>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6" name="Espaço Reservado para Rodapé 5">
            <a:extLst>
              <a:ext uri="{FF2B5EF4-FFF2-40B4-BE49-F238E27FC236}">
                <a16:creationId xmlns:a16="http://schemas.microsoft.com/office/drawing/2014/main" xmlns="" id="{FA88F235-7564-5CCA-2E2F-287DD13FAB7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xmlns="" id="{7D4D4FE9-D8D3-62D7-E57B-6729765A5BAB}"/>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372576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35E15FD-D783-A55C-A0AD-6C396A6516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xmlns="" id="{B6DAF932-0D6A-DEDC-8049-0B241F8BF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xmlns="" id="{40CA310A-B44C-ECC5-6141-B267312CB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xmlns="" id="{AD9B967A-B58B-E16C-83DE-4825851AB778}"/>
              </a:ext>
            </a:extLst>
          </p:cNvPr>
          <p:cNvSpPr>
            <a:spLocks noGrp="1"/>
          </p:cNvSpPr>
          <p:nvPr>
            <p:ph type="dt" sz="half" idx="10"/>
          </p:nvPr>
        </p:nvSpPr>
        <p:spPr/>
        <p:txBody>
          <a:bodyPr/>
          <a:lstStyle/>
          <a:p>
            <a:fld id="{82B0AC7D-95F8-4AC2-844E-07DE9620670D}" type="datetimeFigureOut">
              <a:rPr lang="en-US" smtClean="0"/>
              <a:pPr/>
              <a:t>8/1/2024</a:t>
            </a:fld>
            <a:endParaRPr lang="en-US"/>
          </a:p>
        </p:txBody>
      </p:sp>
      <p:sp>
        <p:nvSpPr>
          <p:cNvPr id="6" name="Espaço Reservado para Rodapé 5">
            <a:extLst>
              <a:ext uri="{FF2B5EF4-FFF2-40B4-BE49-F238E27FC236}">
                <a16:creationId xmlns:a16="http://schemas.microsoft.com/office/drawing/2014/main" xmlns="" id="{529CB013-A31B-E605-04DF-D38391F91E95}"/>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xmlns="" id="{6EFFC488-1872-95F6-6883-96C70E2DF6A5}"/>
              </a:ext>
            </a:extLst>
          </p:cNvPr>
          <p:cNvSpPr>
            <a:spLocks noGrp="1"/>
          </p:cNvSpPr>
          <p:nvPr>
            <p:ph type="sldNum" sz="quarter" idx="12"/>
          </p:nvPr>
        </p:nvSpPr>
        <p:spPr/>
        <p:txBody>
          <a:body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140445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7ECB0B90-0B13-41D3-40C6-4DB2ECEA7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xmlns="" id="{55AB1365-19AA-7959-BB4D-7ECF074BF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xmlns="" id="{E64CA99A-210D-02C7-66CD-7F70A605A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B0AC7D-95F8-4AC2-844E-07DE9620670D}" type="datetimeFigureOut">
              <a:rPr lang="en-US" smtClean="0"/>
              <a:pPr/>
              <a:t>8/1/2024</a:t>
            </a:fld>
            <a:endParaRPr lang="en-US"/>
          </a:p>
        </p:txBody>
      </p:sp>
      <p:sp>
        <p:nvSpPr>
          <p:cNvPr id="5" name="Espaço Reservado para Rodapé 4">
            <a:extLst>
              <a:ext uri="{FF2B5EF4-FFF2-40B4-BE49-F238E27FC236}">
                <a16:creationId xmlns:a16="http://schemas.microsoft.com/office/drawing/2014/main" xmlns="" id="{4AD3792C-E23E-73E3-3F61-321455937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xmlns="" id="{26F8CCFF-4048-4D38-36D7-062989AEE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031909-7AF5-4FF7-AF99-A04922522382}" type="slidenum">
              <a:rPr lang="en-US" smtClean="0"/>
              <a:pPr/>
              <a:t>‹nº›</a:t>
            </a:fld>
            <a:endParaRPr lang="en-US"/>
          </a:p>
        </p:txBody>
      </p:sp>
    </p:spTree>
    <p:extLst>
      <p:ext uri="{BB962C8B-B14F-4D97-AF65-F5344CB8AC3E}">
        <p14:creationId xmlns:p14="http://schemas.microsoft.com/office/powerpoint/2010/main" xmlns="" val="389856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2.svg"/><Relationship Id="rId10" Type="http://schemas.openxmlformats.org/officeDocument/2006/relationships/image" Target="../media/image7.svg"/><Relationship Id="rId4" Type="http://schemas.openxmlformats.org/officeDocument/2006/relationships/image" Target="../media/image3.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m 30">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32" name="Imagem 31"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pic>
        <p:nvPicPr>
          <p:cNvPr id="9" name="Gráfico 8" descr="Servidor com preenchimento sólido">
            <a:extLst>
              <a:ext uri="{FF2B5EF4-FFF2-40B4-BE49-F238E27FC236}">
                <a16:creationId xmlns:a16="http://schemas.microsoft.com/office/drawing/2014/main" xmlns="" id="{148239F2-2853-3D64-BDC4-2F3B2C39D6C3}"/>
              </a:ext>
            </a:extLst>
          </p:cNvPr>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333526" y="2525130"/>
            <a:ext cx="1280810" cy="1280810"/>
          </a:xfrm>
          <a:prstGeom prst="rect">
            <a:avLst/>
          </a:prstGeom>
        </p:spPr>
      </p:pic>
      <p:pic>
        <p:nvPicPr>
          <p:cNvPr id="1028" name="Picture 4" descr="FTP icon PNG and SVG Vector Free Download">
            <a:extLst>
              <a:ext uri="{FF2B5EF4-FFF2-40B4-BE49-F238E27FC236}">
                <a16:creationId xmlns:a16="http://schemas.microsoft.com/office/drawing/2014/main" xmlns="" id="{6892D7C1-CF31-5AA3-C446-EDA1069AE364}"/>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467979" y="3587300"/>
            <a:ext cx="1137632" cy="97889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3" name="Agrupar 12">
            <a:extLst>
              <a:ext uri="{FF2B5EF4-FFF2-40B4-BE49-F238E27FC236}">
                <a16:creationId xmlns:a16="http://schemas.microsoft.com/office/drawing/2014/main" xmlns="" id="{DAE83CF3-CA80-2E82-3D8C-9EBE5481FC23}"/>
              </a:ext>
            </a:extLst>
          </p:cNvPr>
          <p:cNvGrpSpPr/>
          <p:nvPr/>
        </p:nvGrpSpPr>
        <p:grpSpPr>
          <a:xfrm>
            <a:off x="8213801" y="1695184"/>
            <a:ext cx="1734767" cy="1553541"/>
            <a:chOff x="6096000" y="1305128"/>
            <a:chExt cx="1734767" cy="1553541"/>
          </a:xfrm>
        </p:grpSpPr>
        <p:pic>
          <p:nvPicPr>
            <p:cNvPr id="11" name="Gráfico 10" descr="Banco de dados estrutura de tópicos">
              <a:extLst>
                <a:ext uri="{FF2B5EF4-FFF2-40B4-BE49-F238E27FC236}">
                  <a16:creationId xmlns:a16="http://schemas.microsoft.com/office/drawing/2014/main" xmlns="" id="{B6D08572-045B-7BAB-3ED9-474D599F973F}"/>
                </a:ext>
              </a:extLst>
            </p:cNvPr>
            <p:cNvPicPr>
              <a:picLocks noChangeAspect="1"/>
            </p:cNvPicPr>
            <p:nvPr/>
          </p:nvPicPr>
          <p:blipFill>
            <a:blip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p:blipFill>
          <p:spPr>
            <a:xfrm>
              <a:off x="6183549" y="1305128"/>
              <a:ext cx="1202988" cy="1202988"/>
            </a:xfrm>
            <a:prstGeom prst="rect">
              <a:avLst/>
            </a:prstGeom>
          </p:spPr>
        </p:pic>
        <p:sp>
          <p:nvSpPr>
            <p:cNvPr id="12" name="CaixaDeTexto 11">
              <a:extLst>
                <a:ext uri="{FF2B5EF4-FFF2-40B4-BE49-F238E27FC236}">
                  <a16:creationId xmlns:a16="http://schemas.microsoft.com/office/drawing/2014/main" xmlns="" id="{B3734673-7ADA-F696-06DD-0C2558A73BB9}"/>
                </a:ext>
              </a:extLst>
            </p:cNvPr>
            <p:cNvSpPr txBox="1"/>
            <p:nvPr/>
          </p:nvSpPr>
          <p:spPr>
            <a:xfrm>
              <a:off x="6096000" y="2335449"/>
              <a:ext cx="1734767" cy="523220"/>
            </a:xfrm>
            <a:prstGeom prst="rect">
              <a:avLst/>
            </a:prstGeom>
            <a:noFill/>
          </p:spPr>
          <p:txBody>
            <a:bodyPr wrap="square" rtlCol="0">
              <a:spAutoFit/>
            </a:bodyPr>
            <a:lstStyle/>
            <a:p>
              <a:r>
                <a:rPr lang="pt-BR" sz="2800" b="1" dirty="0" err="1"/>
                <a:t>MariaDB</a:t>
              </a:r>
              <a:endParaRPr lang="en-US" sz="2800" b="1" dirty="0"/>
            </a:p>
          </p:txBody>
        </p:sp>
      </p:grpSp>
      <p:grpSp>
        <p:nvGrpSpPr>
          <p:cNvPr id="18" name="Agrupar 17">
            <a:extLst>
              <a:ext uri="{FF2B5EF4-FFF2-40B4-BE49-F238E27FC236}">
                <a16:creationId xmlns:a16="http://schemas.microsoft.com/office/drawing/2014/main" xmlns="" id="{CDAD48D1-221B-0B6B-BE29-1D0B6837BC8C}"/>
              </a:ext>
            </a:extLst>
          </p:cNvPr>
          <p:cNvGrpSpPr/>
          <p:nvPr/>
        </p:nvGrpSpPr>
        <p:grpSpPr>
          <a:xfrm>
            <a:off x="1138557" y="992837"/>
            <a:ext cx="1970403" cy="1520664"/>
            <a:chOff x="1152725" y="598348"/>
            <a:chExt cx="1734767" cy="1520664"/>
          </a:xfrm>
        </p:grpSpPr>
        <p:pic>
          <p:nvPicPr>
            <p:cNvPr id="5" name="Gráfico 4" descr="Computador estrutura de tópicos">
              <a:extLst>
                <a:ext uri="{FF2B5EF4-FFF2-40B4-BE49-F238E27FC236}">
                  <a16:creationId xmlns:a16="http://schemas.microsoft.com/office/drawing/2014/main" xmlns="" id="{88C6665F-1D03-6A15-BA46-4878EE028C05}"/>
                </a:ext>
              </a:extLst>
            </p:cNvPr>
            <p:cNvPicPr>
              <a:picLocks noChangeAspect="1"/>
            </p:cNvPicPr>
            <p:nvPr/>
          </p:nvPicPr>
          <p:blipFill>
            <a:blip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p:blipFill>
          <p:spPr>
            <a:xfrm>
              <a:off x="1152725" y="598348"/>
              <a:ext cx="1358632" cy="1358632"/>
            </a:xfrm>
            <a:prstGeom prst="rect">
              <a:avLst/>
            </a:prstGeom>
          </p:spPr>
        </p:pic>
        <p:sp>
          <p:nvSpPr>
            <p:cNvPr id="15" name="CaixaDeTexto 14">
              <a:extLst>
                <a:ext uri="{FF2B5EF4-FFF2-40B4-BE49-F238E27FC236}">
                  <a16:creationId xmlns:a16="http://schemas.microsoft.com/office/drawing/2014/main" xmlns="" id="{920F4DF7-6ACF-3B78-88EF-90617D9005B1}"/>
                </a:ext>
              </a:extLst>
            </p:cNvPr>
            <p:cNvSpPr txBox="1"/>
            <p:nvPr/>
          </p:nvSpPr>
          <p:spPr>
            <a:xfrm>
              <a:off x="1152725" y="1595792"/>
              <a:ext cx="1734767" cy="523220"/>
            </a:xfrm>
            <a:prstGeom prst="rect">
              <a:avLst/>
            </a:prstGeom>
            <a:noFill/>
          </p:spPr>
          <p:txBody>
            <a:bodyPr wrap="square" rtlCol="0">
              <a:spAutoFit/>
            </a:bodyPr>
            <a:lstStyle/>
            <a:p>
              <a:r>
                <a:rPr lang="pt-BR" sz="2800" b="1" dirty="0"/>
                <a:t>Windows</a:t>
              </a:r>
              <a:endParaRPr lang="en-US" sz="2800" b="1" dirty="0"/>
            </a:p>
          </p:txBody>
        </p:sp>
      </p:grpSp>
      <p:grpSp>
        <p:nvGrpSpPr>
          <p:cNvPr id="17" name="Agrupar 16">
            <a:extLst>
              <a:ext uri="{FF2B5EF4-FFF2-40B4-BE49-F238E27FC236}">
                <a16:creationId xmlns:a16="http://schemas.microsoft.com/office/drawing/2014/main" xmlns="" id="{A6E505CC-7863-F060-7E98-7723F1D488C2}"/>
              </a:ext>
            </a:extLst>
          </p:cNvPr>
          <p:cNvGrpSpPr/>
          <p:nvPr/>
        </p:nvGrpSpPr>
        <p:grpSpPr>
          <a:xfrm>
            <a:off x="1220855" y="4282826"/>
            <a:ext cx="1734767" cy="1612727"/>
            <a:chOff x="1256487" y="3814262"/>
            <a:chExt cx="1734767" cy="1612727"/>
          </a:xfrm>
        </p:grpSpPr>
        <p:pic>
          <p:nvPicPr>
            <p:cNvPr id="7" name="Gráfico 6" descr="Smartphone com preenchimento sólido">
              <a:extLst>
                <a:ext uri="{FF2B5EF4-FFF2-40B4-BE49-F238E27FC236}">
                  <a16:creationId xmlns:a16="http://schemas.microsoft.com/office/drawing/2014/main" xmlns="" id="{DFC07993-BFEE-3A64-AED2-B6B201C64906}"/>
                </a:ext>
              </a:extLst>
            </p:cNvPr>
            <p:cNvPicPr>
              <a:picLocks noChangeAspect="1"/>
            </p:cNvPicPr>
            <p:nvPr/>
          </p:nvPicPr>
          <p:blipFill>
            <a:blip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p:blipFill>
          <p:spPr>
            <a:xfrm>
              <a:off x="1381324" y="3814262"/>
              <a:ext cx="1137631" cy="1137631"/>
            </a:xfrm>
            <a:prstGeom prst="rect">
              <a:avLst/>
            </a:prstGeom>
          </p:spPr>
        </p:pic>
        <p:sp>
          <p:nvSpPr>
            <p:cNvPr id="16" name="CaixaDeTexto 15">
              <a:extLst>
                <a:ext uri="{FF2B5EF4-FFF2-40B4-BE49-F238E27FC236}">
                  <a16:creationId xmlns:a16="http://schemas.microsoft.com/office/drawing/2014/main" xmlns="" id="{B995B9F4-E883-6A60-ECEA-5B9ECD7A1198}"/>
                </a:ext>
              </a:extLst>
            </p:cNvPr>
            <p:cNvSpPr txBox="1"/>
            <p:nvPr/>
          </p:nvSpPr>
          <p:spPr>
            <a:xfrm>
              <a:off x="1256487" y="4903769"/>
              <a:ext cx="1734767" cy="523220"/>
            </a:xfrm>
            <a:prstGeom prst="rect">
              <a:avLst/>
            </a:prstGeom>
            <a:noFill/>
          </p:spPr>
          <p:txBody>
            <a:bodyPr wrap="square" rtlCol="0">
              <a:spAutoFit/>
            </a:bodyPr>
            <a:lstStyle/>
            <a:p>
              <a:r>
                <a:rPr lang="pt-BR" sz="2800" b="1" dirty="0"/>
                <a:t>Android</a:t>
              </a:r>
              <a:endParaRPr lang="en-US" sz="2800" b="1" dirty="0"/>
            </a:p>
          </p:txBody>
        </p:sp>
      </p:grpSp>
      <p:grpSp>
        <p:nvGrpSpPr>
          <p:cNvPr id="21" name="Agrupar 20">
            <a:extLst>
              <a:ext uri="{FF2B5EF4-FFF2-40B4-BE49-F238E27FC236}">
                <a16:creationId xmlns:a16="http://schemas.microsoft.com/office/drawing/2014/main" xmlns="" id="{68CF1B81-DEC0-FAB6-E007-CCCC0F36F62F}"/>
              </a:ext>
            </a:extLst>
          </p:cNvPr>
          <p:cNvGrpSpPr/>
          <p:nvPr/>
        </p:nvGrpSpPr>
        <p:grpSpPr>
          <a:xfrm>
            <a:off x="4918075" y="1126404"/>
            <a:ext cx="1886865" cy="1371016"/>
            <a:chOff x="4076190" y="1901524"/>
            <a:chExt cx="2890026" cy="2099923"/>
          </a:xfrm>
        </p:grpSpPr>
        <p:pic>
          <p:nvPicPr>
            <p:cNvPr id="1030" name="Picture 6" descr="Embarcadero Technologies Corporate Logo - Embarcadero">
              <a:extLst>
                <a:ext uri="{FF2B5EF4-FFF2-40B4-BE49-F238E27FC236}">
                  <a16:creationId xmlns:a16="http://schemas.microsoft.com/office/drawing/2014/main" xmlns="" id="{A2923C34-8A45-4064-2965-AC44A0CCA7EC}"/>
                </a:ext>
              </a:extLst>
            </p:cNvP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4608988" y="1901524"/>
              <a:ext cx="1534234" cy="1534234"/>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CaixaDeTexto 19">
              <a:extLst>
                <a:ext uri="{FF2B5EF4-FFF2-40B4-BE49-F238E27FC236}">
                  <a16:creationId xmlns:a16="http://schemas.microsoft.com/office/drawing/2014/main" xmlns="" id="{F0D7A849-AE45-2340-CE1B-D83CFCB3FF2F}"/>
                </a:ext>
              </a:extLst>
            </p:cNvPr>
            <p:cNvSpPr txBox="1"/>
            <p:nvPr/>
          </p:nvSpPr>
          <p:spPr>
            <a:xfrm>
              <a:off x="4076190" y="3435758"/>
              <a:ext cx="2890026" cy="565689"/>
            </a:xfrm>
            <a:prstGeom prst="rect">
              <a:avLst/>
            </a:prstGeom>
            <a:noFill/>
          </p:spPr>
          <p:txBody>
            <a:bodyPr wrap="square" rtlCol="0">
              <a:spAutoFit/>
            </a:bodyPr>
            <a:lstStyle/>
            <a:p>
              <a:r>
                <a:rPr lang="pt-BR" b="1" dirty="0"/>
                <a:t>ERP Monolitico</a:t>
              </a:r>
              <a:endParaRPr lang="en-US" b="1" dirty="0"/>
            </a:p>
          </p:txBody>
        </p:sp>
      </p:grpSp>
      <p:cxnSp>
        <p:nvCxnSpPr>
          <p:cNvPr id="29" name="Conector de Seta Reta 28">
            <a:extLst>
              <a:ext uri="{FF2B5EF4-FFF2-40B4-BE49-F238E27FC236}">
                <a16:creationId xmlns:a16="http://schemas.microsoft.com/office/drawing/2014/main" xmlns="" id="{B6F08E71-23AD-43B3-0579-CDD7D9281991}"/>
              </a:ext>
            </a:extLst>
          </p:cNvPr>
          <p:cNvCxnSpPr>
            <a:stCxn id="5" idx="3"/>
            <a:endCxn id="1030" idx="1"/>
          </p:cNvCxnSpPr>
          <p:nvPr/>
        </p:nvCxnSpPr>
        <p:spPr>
          <a:xfrm flipV="1">
            <a:off x="2681734" y="1627246"/>
            <a:ext cx="2584199" cy="44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ector de Seta Reta 29">
            <a:extLst>
              <a:ext uri="{FF2B5EF4-FFF2-40B4-BE49-F238E27FC236}">
                <a16:creationId xmlns:a16="http://schemas.microsoft.com/office/drawing/2014/main" xmlns="" id="{3426FCB9-2277-1F30-6117-4D69AF29E425}"/>
              </a:ext>
            </a:extLst>
          </p:cNvPr>
          <p:cNvCxnSpPr>
            <a:cxnSpLocks/>
            <a:endCxn id="38" idx="1"/>
          </p:cNvCxnSpPr>
          <p:nvPr/>
        </p:nvCxnSpPr>
        <p:spPr>
          <a:xfrm>
            <a:off x="2634897" y="1875293"/>
            <a:ext cx="2644891" cy="1372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ector de Seta Reta 32">
            <a:extLst>
              <a:ext uri="{FF2B5EF4-FFF2-40B4-BE49-F238E27FC236}">
                <a16:creationId xmlns:a16="http://schemas.microsoft.com/office/drawing/2014/main" xmlns="" id="{1CFA9BB5-37CE-839C-AF06-F8CADAE336E3}"/>
              </a:ext>
            </a:extLst>
          </p:cNvPr>
          <p:cNvCxnSpPr>
            <a:cxnSpLocks/>
          </p:cNvCxnSpPr>
          <p:nvPr/>
        </p:nvCxnSpPr>
        <p:spPr>
          <a:xfrm flipV="1">
            <a:off x="2595663" y="4932218"/>
            <a:ext cx="2502810" cy="137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Chave Direita 40">
            <a:extLst>
              <a:ext uri="{FF2B5EF4-FFF2-40B4-BE49-F238E27FC236}">
                <a16:creationId xmlns:a16="http://schemas.microsoft.com/office/drawing/2014/main" xmlns="" id="{9DD4F55B-40B8-BB0A-30BD-A268205D2B04}"/>
              </a:ext>
            </a:extLst>
          </p:cNvPr>
          <p:cNvSpPr/>
          <p:nvPr/>
        </p:nvSpPr>
        <p:spPr>
          <a:xfrm>
            <a:off x="6376774" y="1322961"/>
            <a:ext cx="1095388" cy="43007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2" name="Conector de Seta Reta 41">
            <a:extLst>
              <a:ext uri="{FF2B5EF4-FFF2-40B4-BE49-F238E27FC236}">
                <a16:creationId xmlns:a16="http://schemas.microsoft.com/office/drawing/2014/main" xmlns="" id="{5EA18AE3-D699-5EA7-064F-A9E673008D02}"/>
              </a:ext>
            </a:extLst>
          </p:cNvPr>
          <p:cNvCxnSpPr>
            <a:cxnSpLocks/>
            <a:endCxn id="12" idx="1"/>
          </p:cNvCxnSpPr>
          <p:nvPr/>
        </p:nvCxnSpPr>
        <p:spPr>
          <a:xfrm flipV="1">
            <a:off x="7513408" y="2987115"/>
            <a:ext cx="700393" cy="486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ector de Seta Reta 45">
            <a:extLst>
              <a:ext uri="{FF2B5EF4-FFF2-40B4-BE49-F238E27FC236}">
                <a16:creationId xmlns:a16="http://schemas.microsoft.com/office/drawing/2014/main" xmlns="" id="{F690C651-070B-C7E4-A4B8-7D5F53ECB8D6}"/>
              </a:ext>
            </a:extLst>
          </p:cNvPr>
          <p:cNvCxnSpPr>
            <a:cxnSpLocks/>
            <a:stCxn id="41" idx="1"/>
          </p:cNvCxnSpPr>
          <p:nvPr/>
        </p:nvCxnSpPr>
        <p:spPr>
          <a:xfrm>
            <a:off x="7472162" y="3473325"/>
            <a:ext cx="741639" cy="534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CaixaDeTexto 48">
            <a:extLst>
              <a:ext uri="{FF2B5EF4-FFF2-40B4-BE49-F238E27FC236}">
                <a16:creationId xmlns:a16="http://schemas.microsoft.com/office/drawing/2014/main" xmlns="" id="{A6B7C2E7-94E3-A6FE-62D7-138202882416}"/>
              </a:ext>
            </a:extLst>
          </p:cNvPr>
          <p:cNvSpPr txBox="1"/>
          <p:nvPr/>
        </p:nvSpPr>
        <p:spPr>
          <a:xfrm>
            <a:off x="10232458" y="3658957"/>
            <a:ext cx="1734767" cy="523220"/>
          </a:xfrm>
          <a:prstGeom prst="rect">
            <a:avLst/>
          </a:prstGeom>
          <a:noFill/>
        </p:spPr>
        <p:txBody>
          <a:bodyPr wrap="square" rtlCol="0">
            <a:spAutoFit/>
          </a:bodyPr>
          <a:lstStyle/>
          <a:p>
            <a:r>
              <a:rPr lang="pt-BR" sz="2800" b="1" dirty="0"/>
              <a:t>Servidor</a:t>
            </a:r>
            <a:endParaRPr lang="en-US" sz="2800" b="1" dirty="0"/>
          </a:p>
        </p:txBody>
      </p:sp>
      <p:sp>
        <p:nvSpPr>
          <p:cNvPr id="50" name="Retângulo 49">
            <a:extLst>
              <a:ext uri="{FF2B5EF4-FFF2-40B4-BE49-F238E27FC236}">
                <a16:creationId xmlns:a16="http://schemas.microsoft.com/office/drawing/2014/main" xmlns="" id="{4AAE2001-3305-6851-DBFC-F32CBEC075C4}"/>
              </a:ext>
            </a:extLst>
          </p:cNvPr>
          <p:cNvSpPr/>
          <p:nvPr/>
        </p:nvSpPr>
        <p:spPr>
          <a:xfrm>
            <a:off x="3402763" y="225084"/>
            <a:ext cx="5659050" cy="923330"/>
          </a:xfrm>
          <a:prstGeom prst="rect">
            <a:avLst/>
          </a:prstGeom>
          <a:noFill/>
        </p:spPr>
        <p:txBody>
          <a:bodyPr wrap="none" lIns="91440" tIns="45720" rIns="91440" bIns="45720">
            <a:spAutoFit/>
          </a:bodyPr>
          <a:lstStyle/>
          <a:p>
            <a:pPr algn="ctr"/>
            <a:r>
              <a:rPr lang="pt-BR" sz="5400" b="0" cap="none" spc="0" dirty="0">
                <a:ln w="0"/>
                <a:solidFill>
                  <a:schemeClr val="tx1"/>
                </a:solidFill>
                <a:effectLst>
                  <a:outerShdw blurRad="38100" dist="19050" dir="2700000" algn="tl" rotWithShape="0">
                    <a:schemeClr val="dk1">
                      <a:alpha val="40000"/>
                    </a:schemeClr>
                  </a:outerShdw>
                </a:effectLst>
              </a:rPr>
              <a:t>Arquitetura Global</a:t>
            </a:r>
          </a:p>
        </p:txBody>
      </p:sp>
      <p:grpSp>
        <p:nvGrpSpPr>
          <p:cNvPr id="37" name="Agrupar 20">
            <a:extLst>
              <a:ext uri="{FF2B5EF4-FFF2-40B4-BE49-F238E27FC236}">
                <a16:creationId xmlns:a16="http://schemas.microsoft.com/office/drawing/2014/main" xmlns="" id="{68CF1B81-DEC0-FAB6-E007-CCCC0F36F62F}"/>
              </a:ext>
            </a:extLst>
          </p:cNvPr>
          <p:cNvGrpSpPr/>
          <p:nvPr/>
        </p:nvGrpSpPr>
        <p:grpSpPr>
          <a:xfrm>
            <a:off x="4862658" y="2747386"/>
            <a:ext cx="1886865" cy="1648015"/>
            <a:chOff x="3970089" y="1901524"/>
            <a:chExt cx="2890026" cy="2524190"/>
          </a:xfrm>
        </p:grpSpPr>
        <p:pic>
          <p:nvPicPr>
            <p:cNvPr id="38" name="Picture 6" descr="Embarcadero Technologies Corporate Logo - Embarcadero">
              <a:extLst>
                <a:ext uri="{FF2B5EF4-FFF2-40B4-BE49-F238E27FC236}">
                  <a16:creationId xmlns:a16="http://schemas.microsoft.com/office/drawing/2014/main" xmlns="" id="{A2923C34-8A45-4064-2965-AC44A0CCA7EC}"/>
                </a:ext>
              </a:extLst>
            </p:cNvP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4608988" y="1901524"/>
              <a:ext cx="1534234" cy="1534234"/>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CaixaDeTexto 38">
              <a:extLst>
                <a:ext uri="{FF2B5EF4-FFF2-40B4-BE49-F238E27FC236}">
                  <a16:creationId xmlns:a16="http://schemas.microsoft.com/office/drawing/2014/main" xmlns="" id="{F0D7A849-AE45-2340-CE1B-D83CFCB3FF2F}"/>
                </a:ext>
              </a:extLst>
            </p:cNvPr>
            <p:cNvSpPr txBox="1"/>
            <p:nvPr/>
          </p:nvSpPr>
          <p:spPr>
            <a:xfrm>
              <a:off x="3970089" y="3435758"/>
              <a:ext cx="2890026" cy="989956"/>
            </a:xfrm>
            <a:prstGeom prst="rect">
              <a:avLst/>
            </a:prstGeom>
            <a:noFill/>
          </p:spPr>
          <p:txBody>
            <a:bodyPr wrap="square" rtlCol="0">
              <a:spAutoFit/>
            </a:bodyPr>
            <a:lstStyle/>
            <a:p>
              <a:pPr algn="ctr"/>
              <a:r>
                <a:rPr lang="pt-BR" b="1" dirty="0" err="1" smtClean="0"/>
                <a:t>Aplicacao</a:t>
              </a:r>
              <a:r>
                <a:rPr lang="pt-BR" b="1" dirty="0" smtClean="0"/>
                <a:t> </a:t>
              </a:r>
              <a:r>
                <a:rPr lang="pt-BR" b="1" dirty="0" err="1" smtClean="0"/>
                <a:t>Standlone</a:t>
              </a:r>
              <a:endParaRPr lang="en-US" b="1" dirty="0"/>
            </a:p>
          </p:txBody>
        </p:sp>
      </p:grpSp>
      <p:grpSp>
        <p:nvGrpSpPr>
          <p:cNvPr id="43" name="Agrupar 20">
            <a:extLst>
              <a:ext uri="{FF2B5EF4-FFF2-40B4-BE49-F238E27FC236}">
                <a16:creationId xmlns:a16="http://schemas.microsoft.com/office/drawing/2014/main" xmlns="" id="{68CF1B81-DEC0-FAB6-E007-CCCC0F36F62F}"/>
              </a:ext>
            </a:extLst>
          </p:cNvPr>
          <p:cNvGrpSpPr/>
          <p:nvPr/>
        </p:nvGrpSpPr>
        <p:grpSpPr>
          <a:xfrm>
            <a:off x="4848802" y="4423786"/>
            <a:ext cx="1886865" cy="1371016"/>
            <a:chOff x="4076190" y="1901524"/>
            <a:chExt cx="2890026" cy="2099923"/>
          </a:xfrm>
        </p:grpSpPr>
        <p:pic>
          <p:nvPicPr>
            <p:cNvPr id="44" name="Picture 6" descr="Embarcadero Technologies Corporate Logo - Embarcadero">
              <a:extLst>
                <a:ext uri="{FF2B5EF4-FFF2-40B4-BE49-F238E27FC236}">
                  <a16:creationId xmlns:a16="http://schemas.microsoft.com/office/drawing/2014/main" xmlns="" id="{A2923C34-8A45-4064-2965-AC44A0CCA7EC}"/>
                </a:ext>
              </a:extLst>
            </p:cNvP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4757531" y="1901524"/>
              <a:ext cx="1534234" cy="1534234"/>
            </a:xfrm>
            <a:prstGeom prst="rect">
              <a:avLst/>
            </a:prstGeom>
            <a:noFill/>
            <a:extLst>
              <a:ext uri="{909E8E84-426E-40DD-AFC4-6F175D3DCCD1}">
                <a14:hiddenFill xmlns:a14="http://schemas.microsoft.com/office/drawing/2010/main" xmlns="">
                  <a:solidFill>
                    <a:srgbClr val="FFFFFF"/>
                  </a:solidFill>
                </a14:hiddenFill>
              </a:ext>
            </a:extLst>
          </p:spPr>
        </p:pic>
        <p:sp>
          <p:nvSpPr>
            <p:cNvPr id="45" name="CaixaDeTexto 44">
              <a:extLst>
                <a:ext uri="{FF2B5EF4-FFF2-40B4-BE49-F238E27FC236}">
                  <a16:creationId xmlns:a16="http://schemas.microsoft.com/office/drawing/2014/main" xmlns="" id="{F0D7A849-AE45-2340-CE1B-D83CFCB3FF2F}"/>
                </a:ext>
              </a:extLst>
            </p:cNvPr>
            <p:cNvSpPr txBox="1"/>
            <p:nvPr/>
          </p:nvSpPr>
          <p:spPr>
            <a:xfrm>
              <a:off x="4076190" y="3435758"/>
              <a:ext cx="2890026" cy="565689"/>
            </a:xfrm>
            <a:prstGeom prst="rect">
              <a:avLst/>
            </a:prstGeom>
            <a:noFill/>
          </p:spPr>
          <p:txBody>
            <a:bodyPr wrap="square" rtlCol="0">
              <a:spAutoFit/>
            </a:bodyPr>
            <a:lstStyle/>
            <a:p>
              <a:pPr algn="ctr"/>
              <a:r>
                <a:rPr lang="pt-BR" b="1" dirty="0" err="1" smtClean="0"/>
                <a:t>Apps</a:t>
              </a:r>
              <a:endParaRPr lang="pt-BR" b="1" dirty="0" smtClean="0"/>
            </a:p>
          </p:txBody>
        </p:sp>
      </p:grpSp>
    </p:spTree>
    <p:extLst>
      <p:ext uri="{BB962C8B-B14F-4D97-AF65-F5344CB8AC3E}">
        <p14:creationId xmlns:p14="http://schemas.microsoft.com/office/powerpoint/2010/main" xmlns="" val="1342029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7" name="Imagem 6"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4" name="Título 1"/>
          <p:cNvSpPr txBox="1">
            <a:spLocks/>
          </p:cNvSpPr>
          <p:nvPr/>
        </p:nvSpPr>
        <p:spPr>
          <a:xfrm>
            <a:off x="1330036" y="1192792"/>
            <a:ext cx="9696692"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3600" b="0" i="0" u="none" strike="noStrike" kern="1200" cap="none" spc="0" normalizeH="0" baseline="0" noProof="0" dirty="0" smtClean="0">
                <a:ln>
                  <a:noFill/>
                </a:ln>
                <a:solidFill>
                  <a:schemeClr val="tx1"/>
                </a:solidFill>
                <a:effectLst/>
                <a:uLnTx/>
                <a:uFillTx/>
                <a:latin typeface="+mj-lt"/>
                <a:ea typeface="+mj-ea"/>
                <a:cs typeface="+mj-cs"/>
              </a:rPr>
              <a:t>Nomes de tabelas,</a:t>
            </a:r>
            <a:r>
              <a:rPr kumimoji="0" lang="pt-BR" sz="3600" b="0" i="0" u="none" strike="noStrike" kern="1200" cap="none" spc="0" normalizeH="0" noProof="0" dirty="0" smtClean="0">
                <a:ln>
                  <a:noFill/>
                </a:ln>
                <a:solidFill>
                  <a:schemeClr val="tx1"/>
                </a:solidFill>
                <a:effectLst/>
                <a:uLnTx/>
                <a:uFillTx/>
                <a:latin typeface="+mj-lt"/>
                <a:ea typeface="+mj-ea"/>
                <a:cs typeface="+mj-cs"/>
              </a:rPr>
              <a:t> </a:t>
            </a:r>
            <a:r>
              <a:rPr kumimoji="0" lang="pt-BR" sz="3600" b="0" i="0" u="none" strike="noStrike" kern="1200" cap="none" spc="0" normalizeH="0" baseline="0" noProof="0" dirty="0" smtClean="0">
                <a:ln>
                  <a:noFill/>
                </a:ln>
                <a:solidFill>
                  <a:schemeClr val="tx1"/>
                </a:solidFill>
                <a:effectLst/>
                <a:uLnTx/>
                <a:uFillTx/>
                <a:latin typeface="+mj-lt"/>
                <a:ea typeface="+mj-ea"/>
                <a:cs typeface="+mj-cs"/>
              </a:rPr>
              <a:t>procedures e triggers.</a:t>
            </a:r>
            <a:endParaRPr kumimoji="0" lang="pt-BR"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Espaço Reservado para Conteúdo 2"/>
          <p:cNvSpPr txBox="1">
            <a:spLocks/>
          </p:cNvSpPr>
          <p:nvPr/>
        </p:nvSpPr>
        <p:spPr>
          <a:xfrm>
            <a:off x="997527" y="2489170"/>
            <a:ext cx="9836728" cy="39304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800" b="0" i="0" u="none" strike="noStrike" kern="1200" cap="none" spc="0" normalizeH="0" baseline="0" noProof="0" dirty="0" smtClean="0">
                <a:ln>
                  <a:noFill/>
                </a:ln>
                <a:solidFill>
                  <a:schemeClr val="tx1"/>
                </a:solidFill>
                <a:effectLst/>
                <a:uLnTx/>
                <a:uFillTx/>
                <a:latin typeface="+mn-lt"/>
                <a:ea typeface="+mn-ea"/>
                <a:cs typeface="+mn-cs"/>
              </a:rPr>
              <a:t>Nome da</a:t>
            </a:r>
            <a:r>
              <a:rPr kumimoji="0" lang="pt-BR" sz="2800" b="0" i="0" u="none" strike="noStrike" kern="1200" cap="none" spc="0" normalizeH="0" noProof="0" dirty="0" smtClean="0">
                <a:ln>
                  <a:noFill/>
                </a:ln>
                <a:solidFill>
                  <a:schemeClr val="tx1"/>
                </a:solidFill>
                <a:effectLst/>
                <a:uLnTx/>
                <a:uFillTx/>
                <a:latin typeface="+mn-lt"/>
                <a:ea typeface="+mn-ea"/>
                <a:cs typeface="+mn-cs"/>
              </a:rPr>
              <a:t> tabela </a:t>
            </a:r>
            <a:r>
              <a:rPr kumimoji="0" lang="pt-BR" sz="2800" b="0" i="0" u="none" strike="noStrike" kern="1200" cap="none" spc="0" normalizeH="0" baseline="0" noProof="0" dirty="0" smtClean="0">
                <a:ln>
                  <a:noFill/>
                </a:ln>
                <a:solidFill>
                  <a:schemeClr val="tx1"/>
                </a:solidFill>
                <a:effectLst/>
                <a:uLnTx/>
                <a:uFillTx/>
                <a:latin typeface="+mn-lt"/>
                <a:ea typeface="+mn-ea"/>
                <a:cs typeface="+mn-cs"/>
              </a:rPr>
              <a:t>é definido sempre como pack_dados que registra(</a:t>
            </a:r>
            <a:r>
              <a:rPr kumimoji="0" lang="pt-BR" sz="2800" b="0" i="0" u="none" strike="noStrike" kern="1200" cap="none" spc="0" normalizeH="0" baseline="0" noProof="0" dirty="0" err="1" smtClean="0">
                <a:ln>
                  <a:noFill/>
                </a:ln>
                <a:solidFill>
                  <a:schemeClr val="tx1"/>
                </a:solidFill>
                <a:effectLst/>
                <a:uLnTx/>
                <a:uFillTx/>
                <a:latin typeface="+mn-lt"/>
                <a:ea typeface="+mn-ea"/>
                <a:cs typeface="+mn-cs"/>
              </a:rPr>
              <a:t>compras_ocs</a:t>
            </a:r>
            <a:r>
              <a:rPr kumimoji="0" lang="pt-BR"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800" b="0" i="0" u="none" strike="noStrike" kern="1200" cap="none" spc="0" normalizeH="0" baseline="0" noProof="0" dirty="0" smtClean="0">
                <a:ln>
                  <a:noFill/>
                </a:ln>
                <a:solidFill>
                  <a:schemeClr val="tx1"/>
                </a:solidFill>
                <a:effectLst/>
                <a:uLnTx/>
                <a:uFillTx/>
                <a:latin typeface="+mn-lt"/>
                <a:ea typeface="+mn-ea"/>
                <a:cs typeface="+mn-cs"/>
              </a:rPr>
              <a:t>Nome de procedures é definido como </a:t>
            </a:r>
            <a:r>
              <a:rPr kumimoji="0" lang="pt-BR" sz="2800" b="0" i="0" u="none" strike="noStrike" kern="1200" cap="none" spc="0" normalizeH="0" baseline="0" noProof="0" dirty="0" err="1" smtClean="0">
                <a:ln>
                  <a:noFill/>
                </a:ln>
                <a:solidFill>
                  <a:schemeClr val="tx1"/>
                </a:solidFill>
                <a:effectLst/>
                <a:uLnTx/>
                <a:uFillTx/>
                <a:latin typeface="+mn-lt"/>
                <a:ea typeface="+mn-ea"/>
                <a:cs typeface="+mn-cs"/>
              </a:rPr>
              <a:t>pack_função</a:t>
            </a:r>
            <a:r>
              <a:rPr kumimoji="0" lang="pt-BR" sz="2800" b="0" i="0" u="none" strike="noStrike" kern="1200" cap="none" spc="0" normalizeH="0" baseline="0" noProof="0" dirty="0" smtClean="0">
                <a:ln>
                  <a:noFill/>
                </a:ln>
                <a:solidFill>
                  <a:schemeClr val="tx1"/>
                </a:solidFill>
                <a:effectLst/>
                <a:uLnTx/>
                <a:uFillTx/>
                <a:latin typeface="+mn-lt"/>
                <a:ea typeface="+mn-ea"/>
                <a:cs typeface="+mn-cs"/>
              </a:rPr>
              <a:t>(</a:t>
            </a:r>
            <a:r>
              <a:rPr kumimoji="0" lang="pt-BR" sz="2800" b="0" i="0" u="none" strike="noStrike" kern="1200" cap="none" spc="0" normalizeH="0" baseline="0" noProof="0" dirty="0" err="1" smtClean="0">
                <a:ln>
                  <a:noFill/>
                </a:ln>
                <a:solidFill>
                  <a:schemeClr val="tx1"/>
                </a:solidFill>
                <a:effectLst/>
                <a:uLnTx/>
                <a:uFillTx/>
                <a:latin typeface="+mn-lt"/>
                <a:ea typeface="+mn-ea"/>
                <a:cs typeface="+mn-cs"/>
              </a:rPr>
              <a:t>compras_pesquisa</a:t>
            </a:r>
            <a:r>
              <a:rPr kumimoji="0" lang="pt-BR"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800" b="0" i="0" u="none" strike="noStrike" kern="1200" cap="none" spc="0" normalizeH="0" baseline="0" noProof="0" dirty="0" smtClean="0">
                <a:ln>
                  <a:noFill/>
                </a:ln>
                <a:solidFill>
                  <a:schemeClr val="tx1"/>
                </a:solidFill>
                <a:effectLst/>
                <a:uLnTx/>
                <a:uFillTx/>
                <a:latin typeface="+mn-lt"/>
                <a:ea typeface="+mn-ea"/>
                <a:cs typeface="+mn-cs"/>
              </a:rPr>
              <a:t>Nome</a:t>
            </a:r>
            <a:r>
              <a:rPr kumimoji="0" lang="pt-BR" sz="2800" b="0" i="0" u="none" strike="noStrike" kern="1200" cap="none" spc="0" normalizeH="0" noProof="0" dirty="0" smtClean="0">
                <a:ln>
                  <a:noFill/>
                </a:ln>
                <a:solidFill>
                  <a:schemeClr val="tx1"/>
                </a:solidFill>
                <a:effectLst/>
                <a:uLnTx/>
                <a:uFillTx/>
                <a:latin typeface="+mn-lt"/>
                <a:ea typeface="+mn-ea"/>
                <a:cs typeface="+mn-cs"/>
              </a:rPr>
              <a:t> de Triggers é definido como nometabela_função().</a:t>
            </a:r>
            <a:endParaRPr kumimoji="0" lang="pt-BR"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7" name="Imagem 6"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4" name="Título 1"/>
          <p:cNvSpPr txBox="1">
            <a:spLocks/>
          </p:cNvSpPr>
          <p:nvPr/>
        </p:nvSpPr>
        <p:spPr>
          <a:xfrm>
            <a:off x="1330036" y="1192793"/>
            <a:ext cx="9696692" cy="103779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3600" b="0" i="0" u="none" strike="noStrike" kern="1200" cap="none" spc="0" normalizeH="0" baseline="0" noProof="0" dirty="0" smtClean="0">
                <a:ln>
                  <a:noFill/>
                </a:ln>
                <a:solidFill>
                  <a:schemeClr val="tx1"/>
                </a:solidFill>
                <a:effectLst/>
                <a:uLnTx/>
                <a:uFillTx/>
                <a:latin typeface="+mj-lt"/>
                <a:ea typeface="+mj-ea"/>
                <a:cs typeface="+mj-cs"/>
              </a:rPr>
              <a:t>Nomes de tabelas,</a:t>
            </a:r>
            <a:r>
              <a:rPr kumimoji="0" lang="pt-BR" sz="3600" b="0" i="0" u="none" strike="noStrike" kern="1200" cap="none" spc="0" normalizeH="0" noProof="0" dirty="0" smtClean="0">
                <a:ln>
                  <a:noFill/>
                </a:ln>
                <a:solidFill>
                  <a:schemeClr val="tx1"/>
                </a:solidFill>
                <a:effectLst/>
                <a:uLnTx/>
                <a:uFillTx/>
                <a:latin typeface="+mj-lt"/>
                <a:ea typeface="+mj-ea"/>
                <a:cs typeface="+mj-cs"/>
              </a:rPr>
              <a:t> </a:t>
            </a:r>
            <a:r>
              <a:rPr kumimoji="0" lang="pt-BR" sz="3600" b="0" i="0" u="none" strike="noStrike" kern="1200" cap="none" spc="0" normalizeH="0" baseline="0" noProof="0" dirty="0" smtClean="0">
                <a:ln>
                  <a:noFill/>
                </a:ln>
                <a:solidFill>
                  <a:schemeClr val="tx1"/>
                </a:solidFill>
                <a:effectLst/>
                <a:uLnTx/>
                <a:uFillTx/>
                <a:latin typeface="+mj-lt"/>
                <a:ea typeface="+mj-ea"/>
                <a:cs typeface="+mj-cs"/>
              </a:rPr>
              <a:t>procedures e triggers.</a:t>
            </a:r>
            <a:endParaRPr kumimoji="0" lang="pt-BR"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tângulo 7"/>
          <p:cNvSpPr/>
          <p:nvPr/>
        </p:nvSpPr>
        <p:spPr>
          <a:xfrm>
            <a:off x="700488" y="2149904"/>
            <a:ext cx="3968512" cy="523220"/>
          </a:xfrm>
          <a:prstGeom prst="rect">
            <a:avLst/>
          </a:prstGeom>
          <a:noFill/>
        </p:spPr>
        <p:txBody>
          <a:bodyPr wrap="square" lIns="91440" tIns="45720" rIns="91440" bIns="45720">
            <a:spAutoFit/>
          </a:bodyPr>
          <a:lstStyle/>
          <a:p>
            <a:r>
              <a:rPr lang="pt-BR" sz="2800" dirty="0" smtClean="0"/>
              <a:t>pack_dados</a:t>
            </a:r>
            <a:endParaRPr lang="pt-BR"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Chave direita 8"/>
          <p:cNvSpPr/>
          <p:nvPr/>
        </p:nvSpPr>
        <p:spPr>
          <a:xfrm rot="5400000">
            <a:off x="1066805" y="2410690"/>
            <a:ext cx="374074" cy="76198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0" name="Chave direita 9"/>
          <p:cNvSpPr/>
          <p:nvPr/>
        </p:nvSpPr>
        <p:spPr>
          <a:xfrm rot="5400000">
            <a:off x="2008915" y="2258293"/>
            <a:ext cx="346363" cy="10667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11" name="Grupo 10"/>
          <p:cNvGrpSpPr/>
          <p:nvPr/>
        </p:nvGrpSpPr>
        <p:grpSpPr>
          <a:xfrm>
            <a:off x="2170537" y="2951011"/>
            <a:ext cx="1320640" cy="692725"/>
            <a:chOff x="3251181" y="3144982"/>
            <a:chExt cx="1783933" cy="1246908"/>
          </a:xfrm>
        </p:grpSpPr>
        <p:cxnSp>
          <p:nvCxnSpPr>
            <p:cNvPr id="12" name="Conector reto 11"/>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a:off x="3251180" y="4375657"/>
              <a:ext cx="1783933" cy="1623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4" name="Grupo 13"/>
          <p:cNvGrpSpPr/>
          <p:nvPr/>
        </p:nvGrpSpPr>
        <p:grpSpPr>
          <a:xfrm>
            <a:off x="1233063" y="2951009"/>
            <a:ext cx="2272137" cy="1094508"/>
            <a:chOff x="1205341" y="3228109"/>
            <a:chExt cx="3879704" cy="1841057"/>
          </a:xfrm>
        </p:grpSpPr>
        <p:cxnSp>
          <p:nvCxnSpPr>
            <p:cNvPr id="15" name="Conector reto 14"/>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ector reto 15"/>
            <p:cNvCxnSpPr/>
            <p:nvPr/>
          </p:nvCxnSpPr>
          <p:spPr>
            <a:xfrm flipV="1">
              <a:off x="1205341" y="5069160"/>
              <a:ext cx="3879704" cy="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7" name="Título 1"/>
          <p:cNvSpPr txBox="1">
            <a:spLocks/>
          </p:cNvSpPr>
          <p:nvPr/>
        </p:nvSpPr>
        <p:spPr>
          <a:xfrm>
            <a:off x="3652607" y="3297382"/>
            <a:ext cx="2180157" cy="609595"/>
          </a:xfrm>
          <a:prstGeom prst="rect">
            <a:avLst/>
          </a:prstGeom>
        </p:spPr>
        <p:txBody>
          <a:bodyPr vert="horz" lIns="91440" tIns="45720" rIns="91440" bIns="45720" rtlCol="0" anchor="ctr">
            <a:normAutofit fontScale="850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pt-BR" sz="1400" dirty="0" smtClean="0">
                <a:latin typeface="+mj-lt"/>
                <a:ea typeface="+mj-ea"/>
                <a:cs typeface="+mj-cs"/>
              </a:rPr>
              <a:t>Informações que armazena(Ex: funcionários, fornecedores)</a:t>
            </a:r>
            <a:endParaRPr kumimoji="0" lang="pt-BR" sz="1400" b="0" i="0" u="none" strike="noStrike" kern="1200" cap="none" spc="0" normalizeH="0" noProof="0" dirty="0" smtClean="0">
              <a:ln>
                <a:noFill/>
              </a:ln>
              <a:solidFill>
                <a:schemeClr val="tx1"/>
              </a:solidFill>
              <a:effectLst/>
              <a:uLnTx/>
              <a:uFillTx/>
              <a:latin typeface="+mj-lt"/>
              <a:ea typeface="+mj-ea"/>
              <a:cs typeface="+mj-cs"/>
            </a:endParaRPr>
          </a:p>
        </p:txBody>
      </p:sp>
      <p:sp>
        <p:nvSpPr>
          <p:cNvPr id="18" name="Título 1"/>
          <p:cNvSpPr txBox="1">
            <a:spLocks/>
          </p:cNvSpPr>
          <p:nvPr/>
        </p:nvSpPr>
        <p:spPr>
          <a:xfrm>
            <a:off x="3638578" y="3909701"/>
            <a:ext cx="1722969"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do Pack (Ex: compras, vendas, docvalidos, Rh....)</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Retângulo 18"/>
          <p:cNvSpPr/>
          <p:nvPr/>
        </p:nvSpPr>
        <p:spPr>
          <a:xfrm>
            <a:off x="5993093" y="2288449"/>
            <a:ext cx="3968512" cy="523220"/>
          </a:xfrm>
          <a:prstGeom prst="rect">
            <a:avLst/>
          </a:prstGeom>
          <a:noFill/>
        </p:spPr>
        <p:txBody>
          <a:bodyPr wrap="square" lIns="91440" tIns="45720" rIns="91440" bIns="45720">
            <a:spAutoFit/>
          </a:bodyPr>
          <a:lstStyle/>
          <a:p>
            <a:r>
              <a:rPr lang="pt-BR" sz="2800" dirty="0" smtClean="0"/>
              <a:t>pack_função</a:t>
            </a:r>
            <a:endParaRPr lang="pt-BR"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Chave direita 19"/>
          <p:cNvSpPr/>
          <p:nvPr/>
        </p:nvSpPr>
        <p:spPr>
          <a:xfrm rot="5400000">
            <a:off x="6359410" y="2549235"/>
            <a:ext cx="374074" cy="76198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21" name="Chave direita 20"/>
          <p:cNvSpPr/>
          <p:nvPr/>
        </p:nvSpPr>
        <p:spPr>
          <a:xfrm rot="5400000">
            <a:off x="7301520" y="2396838"/>
            <a:ext cx="346363" cy="10667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22" name="Grupo 21"/>
          <p:cNvGrpSpPr/>
          <p:nvPr/>
        </p:nvGrpSpPr>
        <p:grpSpPr>
          <a:xfrm>
            <a:off x="7463142" y="3089556"/>
            <a:ext cx="1320640" cy="692725"/>
            <a:chOff x="3251181" y="3144982"/>
            <a:chExt cx="1783933" cy="1246908"/>
          </a:xfrm>
        </p:grpSpPr>
        <p:cxnSp>
          <p:nvCxnSpPr>
            <p:cNvPr id="23" name="Conector reto 22"/>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Conector reto 23"/>
            <p:cNvCxnSpPr/>
            <p:nvPr/>
          </p:nvCxnSpPr>
          <p:spPr>
            <a:xfrm>
              <a:off x="3251180" y="4375657"/>
              <a:ext cx="1783933" cy="1623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25" name="Grupo 24"/>
          <p:cNvGrpSpPr/>
          <p:nvPr/>
        </p:nvGrpSpPr>
        <p:grpSpPr>
          <a:xfrm>
            <a:off x="6525668" y="3089554"/>
            <a:ext cx="2272137" cy="1094508"/>
            <a:chOff x="1205341" y="3228109"/>
            <a:chExt cx="3879704" cy="1841057"/>
          </a:xfrm>
        </p:grpSpPr>
        <p:cxnSp>
          <p:nvCxnSpPr>
            <p:cNvPr id="26" name="Conector reto 25"/>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Conector reto 26"/>
            <p:cNvCxnSpPr/>
            <p:nvPr/>
          </p:nvCxnSpPr>
          <p:spPr>
            <a:xfrm flipV="1">
              <a:off x="1205341" y="5069160"/>
              <a:ext cx="3879704" cy="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8" name="Título 1"/>
          <p:cNvSpPr txBox="1">
            <a:spLocks/>
          </p:cNvSpPr>
          <p:nvPr/>
        </p:nvSpPr>
        <p:spPr>
          <a:xfrm>
            <a:off x="8945212" y="3435927"/>
            <a:ext cx="2180157" cy="609595"/>
          </a:xfrm>
          <a:prstGeom prst="rect">
            <a:avLst/>
          </a:prstGeom>
        </p:spPr>
        <p:txBody>
          <a:bodyPr vert="horz" lIns="91440" tIns="45720" rIns="91440" bIns="45720" rtlCol="0" anchor="ctr">
            <a:normAutofit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pt-BR" sz="1400" dirty="0" smtClean="0">
                <a:latin typeface="+mj-lt"/>
                <a:ea typeface="+mj-ea"/>
                <a:cs typeface="+mj-cs"/>
              </a:rPr>
              <a:t>Função que executa (Ex: pesquisa, cadastro, busca_certificados)</a:t>
            </a:r>
            <a:endParaRPr kumimoji="0" lang="pt-BR" sz="1400" b="0" i="0" u="none" strike="noStrike" kern="1200" cap="none" spc="0" normalizeH="0" noProof="0" dirty="0" smtClean="0">
              <a:ln>
                <a:noFill/>
              </a:ln>
              <a:solidFill>
                <a:schemeClr val="tx1"/>
              </a:solidFill>
              <a:effectLst/>
              <a:uLnTx/>
              <a:uFillTx/>
              <a:latin typeface="+mj-lt"/>
              <a:ea typeface="+mj-ea"/>
              <a:cs typeface="+mj-cs"/>
            </a:endParaRPr>
          </a:p>
        </p:txBody>
      </p:sp>
      <p:sp>
        <p:nvSpPr>
          <p:cNvPr id="29" name="Título 1"/>
          <p:cNvSpPr txBox="1">
            <a:spLocks/>
          </p:cNvSpPr>
          <p:nvPr/>
        </p:nvSpPr>
        <p:spPr>
          <a:xfrm>
            <a:off x="8931183" y="4048246"/>
            <a:ext cx="1722969"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do Pack (Ex: compras, vendas, docvalidos, Rh....)</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30" name="Retângulo 29"/>
          <p:cNvSpPr/>
          <p:nvPr/>
        </p:nvSpPr>
        <p:spPr>
          <a:xfrm>
            <a:off x="3443773" y="4422119"/>
            <a:ext cx="3968512" cy="523220"/>
          </a:xfrm>
          <a:prstGeom prst="rect">
            <a:avLst/>
          </a:prstGeom>
          <a:noFill/>
        </p:spPr>
        <p:txBody>
          <a:bodyPr wrap="square" lIns="91440" tIns="45720" rIns="91440" bIns="45720">
            <a:spAutoFit/>
          </a:bodyPr>
          <a:lstStyle/>
          <a:p>
            <a:r>
              <a:rPr lang="pt-BR" sz="2800" dirty="0" smtClean="0"/>
              <a:t>nometabela_função</a:t>
            </a:r>
            <a:endParaRPr lang="pt-BR"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Chave direita 30"/>
          <p:cNvSpPr/>
          <p:nvPr/>
        </p:nvSpPr>
        <p:spPr>
          <a:xfrm rot="5400000">
            <a:off x="4294908" y="4073300"/>
            <a:ext cx="374074" cy="198119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2" name="Chave direita 31"/>
          <p:cNvSpPr/>
          <p:nvPr/>
        </p:nvSpPr>
        <p:spPr>
          <a:xfrm rot="5400000">
            <a:off x="5832855" y="4530509"/>
            <a:ext cx="346363" cy="10667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33" name="Grupo 32"/>
          <p:cNvGrpSpPr/>
          <p:nvPr/>
        </p:nvGrpSpPr>
        <p:grpSpPr>
          <a:xfrm>
            <a:off x="5994476" y="5181662"/>
            <a:ext cx="1320640" cy="692725"/>
            <a:chOff x="3251181" y="3144982"/>
            <a:chExt cx="1783933" cy="1246908"/>
          </a:xfrm>
        </p:grpSpPr>
        <p:cxnSp>
          <p:nvCxnSpPr>
            <p:cNvPr id="34" name="Conector reto 33"/>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ector reto 34"/>
            <p:cNvCxnSpPr/>
            <p:nvPr/>
          </p:nvCxnSpPr>
          <p:spPr>
            <a:xfrm>
              <a:off x="3251180" y="4375657"/>
              <a:ext cx="1783933" cy="1623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36" name="Grupo 35"/>
          <p:cNvGrpSpPr/>
          <p:nvPr/>
        </p:nvGrpSpPr>
        <p:grpSpPr>
          <a:xfrm>
            <a:off x="4475019" y="5209370"/>
            <a:ext cx="2895600" cy="1094508"/>
            <a:chOff x="1205341" y="3228109"/>
            <a:chExt cx="3879704" cy="1841057"/>
          </a:xfrm>
        </p:grpSpPr>
        <p:cxnSp>
          <p:nvCxnSpPr>
            <p:cNvPr id="37" name="Conector reto 36"/>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ector reto 37"/>
            <p:cNvCxnSpPr/>
            <p:nvPr/>
          </p:nvCxnSpPr>
          <p:spPr>
            <a:xfrm flipV="1">
              <a:off x="1205341" y="5069160"/>
              <a:ext cx="3879704" cy="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39" name="Título 1"/>
          <p:cNvSpPr txBox="1">
            <a:spLocks/>
          </p:cNvSpPr>
          <p:nvPr/>
        </p:nvSpPr>
        <p:spPr>
          <a:xfrm>
            <a:off x="7448837" y="6040651"/>
            <a:ext cx="2983635" cy="60959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pt-BR" sz="1400" dirty="0" smtClean="0">
                <a:latin typeface="+mj-lt"/>
                <a:ea typeface="+mj-ea"/>
                <a:cs typeface="+mj-cs"/>
              </a:rPr>
              <a:t>Nome da tabela que o trigger está sendo adicionado</a:t>
            </a:r>
            <a:endParaRPr kumimoji="0" lang="pt-BR" sz="1400" b="0" i="0" u="none" strike="noStrike" kern="1200" cap="none" spc="0" normalizeH="0" noProof="0" dirty="0" smtClean="0">
              <a:ln>
                <a:noFill/>
              </a:ln>
              <a:solidFill>
                <a:schemeClr val="tx1"/>
              </a:solidFill>
              <a:effectLst/>
              <a:uLnTx/>
              <a:uFillTx/>
              <a:latin typeface="+mj-lt"/>
              <a:ea typeface="+mj-ea"/>
              <a:cs typeface="+mj-cs"/>
            </a:endParaRPr>
          </a:p>
        </p:txBody>
      </p:sp>
      <p:sp>
        <p:nvSpPr>
          <p:cNvPr id="40" name="Título 1"/>
          <p:cNvSpPr txBox="1">
            <a:spLocks/>
          </p:cNvSpPr>
          <p:nvPr/>
        </p:nvSpPr>
        <p:spPr>
          <a:xfrm>
            <a:off x="7434808" y="5516899"/>
            <a:ext cx="2900684"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Função (Ex:</a:t>
            </a:r>
            <a:r>
              <a:rPr kumimoji="0" lang="pt-BR" sz="1400" b="0" i="0" u="none" strike="noStrike" kern="1200" cap="none" spc="0" normalizeH="0" noProof="0" dirty="0" smtClean="0">
                <a:ln>
                  <a:noFill/>
                </a:ln>
                <a:solidFill>
                  <a:schemeClr val="tx1"/>
                </a:solidFill>
                <a:effectLst/>
                <a:uLnTx/>
                <a:uFillTx/>
                <a:latin typeface="+mj-lt"/>
                <a:ea typeface="+mj-ea"/>
                <a:cs typeface="+mj-cs"/>
              </a:rPr>
              <a:t> se for Before Insert, </a:t>
            </a:r>
            <a:r>
              <a:rPr lang="pt-BR" sz="1400" dirty="0" smtClean="0">
                <a:latin typeface="+mj-lt"/>
                <a:ea typeface="+mj-ea"/>
                <a:cs typeface="+mj-cs"/>
              </a:rPr>
              <a:t>“</a:t>
            </a:r>
            <a:r>
              <a:rPr kumimoji="0" lang="pt-BR" sz="1400" b="0" i="0" u="none" strike="noStrike" kern="1200" cap="none" spc="0" normalizeH="0" noProof="0" dirty="0" smtClean="0">
                <a:ln>
                  <a:noFill/>
                </a:ln>
                <a:solidFill>
                  <a:schemeClr val="tx1"/>
                </a:solidFill>
                <a:effectLst/>
                <a:uLnTx/>
                <a:uFillTx/>
                <a:latin typeface="+mj-lt"/>
                <a:ea typeface="+mj-ea"/>
                <a:cs typeface="+mj-cs"/>
              </a:rPr>
              <a:t>BI”, se for after update “AU</a:t>
            </a:r>
            <a:r>
              <a:rPr lang="pt-BR" sz="1400" dirty="0" smtClean="0">
                <a:latin typeface="+mj-lt"/>
                <a:ea typeface="+mj-ea"/>
                <a:cs typeface="+mj-cs"/>
              </a:rPr>
              <a:t>”....</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6" name="Imagem 5"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1073727" y="1039317"/>
            <a:ext cx="10515600" cy="1325563"/>
          </a:xfrm>
        </p:spPr>
        <p:txBody>
          <a:bodyPr/>
          <a:lstStyle/>
          <a:p>
            <a:pPr algn="ctr"/>
            <a:r>
              <a:rPr lang="pt-BR" dirty="0" smtClean="0"/>
              <a:t>Onde ficam localizados Packs, Menus e forms.</a:t>
            </a:r>
            <a:endParaRPr lang="pt-BR" dirty="0"/>
          </a:p>
        </p:txBody>
      </p:sp>
      <p:pic>
        <p:nvPicPr>
          <p:cNvPr id="2050" name="Picture 2"/>
          <p:cNvPicPr>
            <a:picLocks noChangeAspect="1" noChangeArrowheads="1"/>
          </p:cNvPicPr>
          <p:nvPr/>
        </p:nvPicPr>
        <p:blipFill>
          <a:blip r:embed="rId4"/>
          <a:srcRect/>
          <a:stretch>
            <a:fillRect/>
          </a:stretch>
        </p:blipFill>
        <p:spPr bwMode="auto">
          <a:xfrm>
            <a:off x="402299" y="2413806"/>
            <a:ext cx="7383895" cy="4416484"/>
          </a:xfrm>
          <a:prstGeom prst="rect">
            <a:avLst/>
          </a:prstGeom>
          <a:noFill/>
          <a:ln w="9525">
            <a:noFill/>
            <a:miter lim="800000"/>
            <a:headEnd/>
            <a:tailEnd/>
          </a:ln>
          <a:effectLst/>
        </p:spPr>
      </p:pic>
      <p:sp>
        <p:nvSpPr>
          <p:cNvPr id="9" name="Retângulo 8"/>
          <p:cNvSpPr/>
          <p:nvPr/>
        </p:nvSpPr>
        <p:spPr>
          <a:xfrm>
            <a:off x="332449" y="2840181"/>
            <a:ext cx="1648691" cy="3283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81139" y="2812473"/>
            <a:ext cx="5112328" cy="207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2008847" y="3200400"/>
            <a:ext cx="5791201" cy="3435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p:cNvSpPr/>
          <p:nvPr/>
        </p:nvSpPr>
        <p:spPr>
          <a:xfrm>
            <a:off x="96921" y="2643908"/>
            <a:ext cx="292100" cy="292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endParaRPr lang="pt-BR" dirty="0"/>
          </a:p>
        </p:txBody>
      </p:sp>
      <p:sp>
        <p:nvSpPr>
          <p:cNvPr id="15" name="Elipse 14"/>
          <p:cNvSpPr/>
          <p:nvPr/>
        </p:nvSpPr>
        <p:spPr>
          <a:xfrm>
            <a:off x="1884158" y="2574636"/>
            <a:ext cx="292100" cy="292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p>
        </p:txBody>
      </p:sp>
      <p:sp>
        <p:nvSpPr>
          <p:cNvPr id="16" name="Elipse 15"/>
          <p:cNvSpPr/>
          <p:nvPr/>
        </p:nvSpPr>
        <p:spPr>
          <a:xfrm>
            <a:off x="7550668" y="3004126"/>
            <a:ext cx="292100" cy="292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17" name="Espaço Reservado para Conteúdo 2"/>
          <p:cNvSpPr>
            <a:spLocks noGrp="1"/>
          </p:cNvSpPr>
          <p:nvPr>
            <p:ph idx="1"/>
          </p:nvPr>
        </p:nvSpPr>
        <p:spPr>
          <a:xfrm>
            <a:off x="8188035" y="2761126"/>
            <a:ext cx="3629892" cy="4096874"/>
          </a:xfrm>
        </p:spPr>
        <p:txBody>
          <a:bodyPr>
            <a:normAutofit/>
          </a:bodyPr>
          <a:lstStyle/>
          <a:p>
            <a:pPr>
              <a:buNone/>
            </a:pPr>
            <a:r>
              <a:rPr lang="pt-BR" sz="1800" dirty="0" smtClean="0">
                <a:latin typeface="Arial" pitchFamily="34" charset="0"/>
                <a:cs typeface="Arial" pitchFamily="34" charset="0"/>
              </a:rPr>
              <a:t>1 – Clicando em qualquer Pack ele abrirá os menus referentes ao Pack no retângulo ‘2’;</a:t>
            </a:r>
          </a:p>
          <a:p>
            <a:pPr>
              <a:buNone/>
            </a:pPr>
            <a:r>
              <a:rPr lang="pt-BR" sz="1800" dirty="0" smtClean="0">
                <a:latin typeface="Arial" pitchFamily="34" charset="0"/>
                <a:cs typeface="Arial" pitchFamily="34" charset="0"/>
              </a:rPr>
              <a:t>2- Nesse retângulo é o local que ele exibirá os menus referentes aquele Pack;</a:t>
            </a:r>
          </a:p>
          <a:p>
            <a:pPr>
              <a:buNone/>
            </a:pPr>
            <a:r>
              <a:rPr lang="pt-BR" sz="1800" dirty="0" smtClean="0">
                <a:latin typeface="Arial" pitchFamily="34" charset="0"/>
                <a:cs typeface="Arial" pitchFamily="34" charset="0"/>
              </a:rPr>
              <a:t>3 –  Nesse retângulo é onde aparece o form referente ao menu selecionado .</a:t>
            </a:r>
          </a:p>
          <a:p>
            <a:pPr>
              <a:buNone/>
            </a:pPr>
            <a:endParaRPr lang="pt-BR" sz="1800" dirty="0" smtClean="0">
              <a:latin typeface="Arial" pitchFamily="34" charset="0"/>
              <a:cs typeface="Arial" pitchFamily="34" charset="0"/>
            </a:endParaRPr>
          </a:p>
          <a:p>
            <a:endParaRPr lang="pt-BR"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939800" y="974724"/>
            <a:ext cx="10515600" cy="1325563"/>
          </a:xfrm>
        </p:spPr>
        <p:txBody>
          <a:bodyPr/>
          <a:lstStyle/>
          <a:p>
            <a:pPr algn="ctr"/>
            <a:r>
              <a:rPr lang="pt-BR" dirty="0" smtClean="0"/>
              <a:t>Inserindo Pack no Projeto</a:t>
            </a:r>
            <a:endParaRPr lang="pt-BR" dirty="0"/>
          </a:p>
        </p:txBody>
      </p:sp>
      <p:pic>
        <p:nvPicPr>
          <p:cNvPr id="1027" name="Picture 3"/>
          <p:cNvPicPr>
            <a:picLocks noChangeAspect="1" noChangeArrowheads="1"/>
          </p:cNvPicPr>
          <p:nvPr/>
        </p:nvPicPr>
        <p:blipFill>
          <a:blip r:embed="rId4"/>
          <a:srcRect/>
          <a:stretch>
            <a:fillRect/>
          </a:stretch>
        </p:blipFill>
        <p:spPr bwMode="auto">
          <a:xfrm>
            <a:off x="1844674" y="2313709"/>
            <a:ext cx="3006223" cy="4544291"/>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7420950" y="2355273"/>
            <a:ext cx="2810793" cy="4502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0313"/>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225660"/>
            <a:ext cx="2268072" cy="1064887"/>
          </a:xfrm>
          <a:prstGeom prst="rect">
            <a:avLst/>
          </a:prstGeom>
        </p:spPr>
      </p:pic>
      <p:sp>
        <p:nvSpPr>
          <p:cNvPr id="2" name="Título 1"/>
          <p:cNvSpPr>
            <a:spLocks noGrp="1"/>
          </p:cNvSpPr>
          <p:nvPr>
            <p:ph type="title"/>
          </p:nvPr>
        </p:nvSpPr>
        <p:spPr>
          <a:xfrm>
            <a:off x="838200" y="857505"/>
            <a:ext cx="10515600" cy="1325563"/>
          </a:xfrm>
        </p:spPr>
        <p:txBody>
          <a:bodyPr/>
          <a:lstStyle/>
          <a:p>
            <a:pPr algn="ctr"/>
            <a:r>
              <a:rPr lang="pt-BR" dirty="0" smtClean="0"/>
              <a:t>Instruções de como adicionar Pack</a:t>
            </a:r>
            <a:endParaRPr lang="pt-BR" dirty="0"/>
          </a:p>
        </p:txBody>
      </p:sp>
      <p:cxnSp>
        <p:nvCxnSpPr>
          <p:cNvPr id="10" name="Conector de seta reta 9"/>
          <p:cNvCxnSpPr>
            <a:endCxn id="12" idx="0"/>
          </p:cNvCxnSpPr>
          <p:nvPr/>
        </p:nvCxnSpPr>
        <p:spPr>
          <a:xfrm rot="10800000" flipV="1">
            <a:off x="1111830" y="3479799"/>
            <a:ext cx="2120900" cy="1676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ixaDeTexto 11"/>
          <p:cNvSpPr txBox="1"/>
          <p:nvPr/>
        </p:nvSpPr>
        <p:spPr>
          <a:xfrm>
            <a:off x="299030" y="5156201"/>
            <a:ext cx="1625600" cy="954107"/>
          </a:xfrm>
          <a:prstGeom prst="rect">
            <a:avLst/>
          </a:prstGeom>
          <a:noFill/>
        </p:spPr>
        <p:txBody>
          <a:bodyPr wrap="square" rtlCol="0">
            <a:spAutoFit/>
          </a:bodyPr>
          <a:lstStyle/>
          <a:p>
            <a:r>
              <a:rPr lang="pt-BR" sz="1400" dirty="0" smtClean="0">
                <a:latin typeface="Arial" pitchFamily="34" charset="0"/>
                <a:cs typeface="Arial" pitchFamily="34" charset="0"/>
              </a:rPr>
              <a:t>A coluna id_pack é preenchida automaticamente;</a:t>
            </a:r>
          </a:p>
          <a:p>
            <a:endParaRPr lang="pt-BR" sz="1400" dirty="0">
              <a:latin typeface="Arial" pitchFamily="34" charset="0"/>
              <a:cs typeface="Arial" pitchFamily="34" charset="0"/>
            </a:endParaRPr>
          </a:p>
        </p:txBody>
      </p:sp>
      <p:cxnSp>
        <p:nvCxnSpPr>
          <p:cNvPr id="15" name="Conector de seta reta 14"/>
          <p:cNvCxnSpPr>
            <a:endCxn id="19" idx="0"/>
          </p:cNvCxnSpPr>
          <p:nvPr/>
        </p:nvCxnSpPr>
        <p:spPr>
          <a:xfrm rot="5400000">
            <a:off x="3118433" y="3644902"/>
            <a:ext cx="1650997" cy="1371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CaixaDeTexto 18"/>
          <p:cNvSpPr txBox="1"/>
          <p:nvPr/>
        </p:nvSpPr>
        <p:spPr>
          <a:xfrm>
            <a:off x="2242130" y="5156201"/>
            <a:ext cx="2032000" cy="1384995"/>
          </a:xfrm>
          <a:prstGeom prst="rect">
            <a:avLst/>
          </a:prstGeom>
          <a:noFill/>
        </p:spPr>
        <p:txBody>
          <a:bodyPr wrap="square" rtlCol="0">
            <a:spAutoFit/>
          </a:bodyPr>
          <a:lstStyle/>
          <a:p>
            <a:r>
              <a:rPr lang="pt-BR" sz="1400" dirty="0" smtClean="0"/>
              <a:t>Na coluna nome_pack colocar o nome do pack que está desenvolvendo;</a:t>
            </a:r>
          </a:p>
          <a:p>
            <a:endParaRPr lang="pt-BR" sz="1400" dirty="0" smtClean="0">
              <a:latin typeface="Arial" pitchFamily="34" charset="0"/>
              <a:cs typeface="Arial" pitchFamily="34" charset="0"/>
            </a:endParaRPr>
          </a:p>
          <a:p>
            <a:endParaRPr lang="pt-BR" sz="1400" dirty="0">
              <a:latin typeface="Arial" pitchFamily="34" charset="0"/>
              <a:cs typeface="Arial" pitchFamily="34" charset="0"/>
            </a:endParaRPr>
          </a:p>
        </p:txBody>
      </p:sp>
      <p:cxnSp>
        <p:nvCxnSpPr>
          <p:cNvPr id="28" name="Conector de seta reta 27"/>
          <p:cNvCxnSpPr/>
          <p:nvPr/>
        </p:nvCxnSpPr>
        <p:spPr>
          <a:xfrm rot="5400000">
            <a:off x="4985330" y="4292600"/>
            <a:ext cx="1828801"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CaixaDeTexto 32"/>
          <p:cNvSpPr txBox="1"/>
          <p:nvPr/>
        </p:nvSpPr>
        <p:spPr>
          <a:xfrm>
            <a:off x="4921830" y="5207001"/>
            <a:ext cx="2032000" cy="1384995"/>
          </a:xfrm>
          <a:prstGeom prst="rect">
            <a:avLst/>
          </a:prstGeom>
          <a:noFill/>
        </p:spPr>
        <p:txBody>
          <a:bodyPr wrap="square" rtlCol="0">
            <a:spAutoFit/>
          </a:bodyPr>
          <a:lstStyle/>
          <a:p>
            <a:r>
              <a:rPr lang="pt-BR" sz="1400" dirty="0" smtClean="0"/>
              <a:t>Na coluna Titulo colocar o titulo que deseja que apareça no Pack;</a:t>
            </a:r>
          </a:p>
          <a:p>
            <a:endParaRPr lang="pt-BR" sz="1400" dirty="0" smtClean="0">
              <a:latin typeface="Arial" pitchFamily="34" charset="0"/>
              <a:cs typeface="Arial" pitchFamily="34" charset="0"/>
            </a:endParaRPr>
          </a:p>
          <a:p>
            <a:endParaRPr lang="pt-BR" sz="1400" dirty="0">
              <a:latin typeface="Arial" pitchFamily="34" charset="0"/>
              <a:cs typeface="Arial" pitchFamily="34" charset="0"/>
            </a:endParaRPr>
          </a:p>
        </p:txBody>
      </p:sp>
      <p:cxnSp>
        <p:nvCxnSpPr>
          <p:cNvPr id="38" name="Conector de seta reta 37"/>
          <p:cNvCxnSpPr>
            <a:endCxn id="41" idx="0"/>
          </p:cNvCxnSpPr>
          <p:nvPr/>
        </p:nvCxnSpPr>
        <p:spPr>
          <a:xfrm rot="16200000" flipH="1">
            <a:off x="6966536" y="3746506"/>
            <a:ext cx="1701801" cy="1117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CaixaDeTexto 40"/>
          <p:cNvSpPr txBox="1"/>
          <p:nvPr/>
        </p:nvSpPr>
        <p:spPr>
          <a:xfrm>
            <a:off x="7360230" y="5156201"/>
            <a:ext cx="2032000" cy="1384995"/>
          </a:xfrm>
          <a:prstGeom prst="rect">
            <a:avLst/>
          </a:prstGeom>
          <a:noFill/>
        </p:spPr>
        <p:txBody>
          <a:bodyPr wrap="square" rtlCol="0">
            <a:spAutoFit/>
          </a:bodyPr>
          <a:lstStyle/>
          <a:p>
            <a:r>
              <a:rPr lang="pt-BR" sz="1400" dirty="0" smtClean="0"/>
              <a:t>Na coluna icon colocar o caminho da imagem que deseja que seja daquele Pack;</a:t>
            </a:r>
          </a:p>
          <a:p>
            <a:endParaRPr lang="pt-BR" sz="1400" dirty="0" smtClean="0">
              <a:latin typeface="Arial" pitchFamily="34" charset="0"/>
              <a:cs typeface="Arial" pitchFamily="34" charset="0"/>
            </a:endParaRPr>
          </a:p>
          <a:p>
            <a:endParaRPr lang="pt-BR" sz="1400" dirty="0">
              <a:latin typeface="Arial" pitchFamily="34" charset="0"/>
              <a:cs typeface="Arial" pitchFamily="34" charset="0"/>
            </a:endParaRPr>
          </a:p>
        </p:txBody>
      </p:sp>
      <p:cxnSp>
        <p:nvCxnSpPr>
          <p:cNvPr id="42" name="Conector de seta reta 41"/>
          <p:cNvCxnSpPr/>
          <p:nvPr/>
        </p:nvCxnSpPr>
        <p:spPr>
          <a:xfrm>
            <a:off x="8439730" y="3429000"/>
            <a:ext cx="2146300" cy="17145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CaixaDeTexto 44"/>
          <p:cNvSpPr txBox="1"/>
          <p:nvPr/>
        </p:nvSpPr>
        <p:spPr>
          <a:xfrm>
            <a:off x="9811330" y="5168901"/>
            <a:ext cx="2032000" cy="1169551"/>
          </a:xfrm>
          <a:prstGeom prst="rect">
            <a:avLst/>
          </a:prstGeom>
          <a:noFill/>
        </p:spPr>
        <p:txBody>
          <a:bodyPr wrap="square" rtlCol="0">
            <a:spAutoFit/>
          </a:bodyPr>
          <a:lstStyle/>
          <a:p>
            <a:r>
              <a:rPr lang="pt-BR" sz="1400" dirty="0" smtClean="0"/>
              <a:t>Na coluna ordem colocar o próximo número da sequência.</a:t>
            </a:r>
          </a:p>
          <a:p>
            <a:endParaRPr lang="pt-BR" sz="1400" dirty="0" smtClean="0">
              <a:latin typeface="Arial" pitchFamily="34" charset="0"/>
              <a:cs typeface="Arial" pitchFamily="34" charset="0"/>
            </a:endParaRPr>
          </a:p>
          <a:p>
            <a:endParaRPr lang="pt-BR" sz="1400" dirty="0">
              <a:latin typeface="Arial" pitchFamily="34" charset="0"/>
              <a:cs typeface="Arial" pitchFamily="34" charset="0"/>
            </a:endParaRPr>
          </a:p>
        </p:txBody>
      </p:sp>
      <p:pic>
        <p:nvPicPr>
          <p:cNvPr id="2053" name="Picture 5"/>
          <p:cNvPicPr>
            <a:picLocks noChangeAspect="1" noChangeArrowheads="1"/>
          </p:cNvPicPr>
          <p:nvPr/>
        </p:nvPicPr>
        <p:blipFill>
          <a:blip r:embed="rId4"/>
          <a:srcRect/>
          <a:stretch>
            <a:fillRect/>
          </a:stretch>
        </p:blipFill>
        <p:spPr bwMode="auto">
          <a:xfrm>
            <a:off x="2618368" y="1916113"/>
            <a:ext cx="6307137" cy="1590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srcRect/>
          <a:stretch>
            <a:fillRect/>
          </a:stretch>
        </p:blipFill>
        <p:spPr bwMode="auto">
          <a:xfrm>
            <a:off x="2307489" y="2311400"/>
            <a:ext cx="6825400" cy="2030413"/>
          </a:xfrm>
          <a:prstGeom prst="rect">
            <a:avLst/>
          </a:prstGeom>
          <a:noFill/>
          <a:ln w="9525">
            <a:noFill/>
            <a:miter lim="800000"/>
            <a:headEnd/>
            <a:tailEnd/>
          </a:ln>
          <a:effectLst/>
        </p:spPr>
      </p:pic>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3" cstate="print">
            <a:clrChange>
              <a:clrFrom>
                <a:srgbClr val="FCFEFE"/>
              </a:clrFrom>
              <a:clrTo>
                <a:srgbClr val="FCFEFE">
                  <a:alpha val="0"/>
                </a:srgbClr>
              </a:clrTo>
            </a:clrChange>
          </a:blip>
          <a:srcRect l="9083" t="4857" r="827" b="64334"/>
          <a:stretch/>
        </p:blipFill>
        <p:spPr>
          <a:xfrm>
            <a:off x="-5436" y="9887"/>
            <a:ext cx="12197436" cy="1851262"/>
          </a:xfrm>
          <a:prstGeom prst="rect">
            <a:avLst/>
          </a:prstGeom>
        </p:spPr>
      </p:pic>
      <p:sp>
        <p:nvSpPr>
          <p:cNvPr id="2" name="Título 1"/>
          <p:cNvSpPr>
            <a:spLocks noGrp="1"/>
          </p:cNvSpPr>
          <p:nvPr>
            <p:ph type="title"/>
          </p:nvPr>
        </p:nvSpPr>
        <p:spPr>
          <a:xfrm>
            <a:off x="736991" y="1246907"/>
            <a:ext cx="10515600" cy="1166094"/>
          </a:xfrm>
        </p:spPr>
        <p:txBody>
          <a:bodyPr>
            <a:normAutofit fontScale="90000"/>
          </a:bodyPr>
          <a:lstStyle/>
          <a:p>
            <a:pPr algn="ctr"/>
            <a:r>
              <a:rPr lang="pt-BR" dirty="0" smtClean="0"/>
              <a:t>Instruções de como adicionar Packs para o usuário</a:t>
            </a:r>
            <a:endParaRPr lang="pt-BR" dirty="0"/>
          </a:p>
        </p:txBody>
      </p:sp>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cxnSp>
        <p:nvCxnSpPr>
          <p:cNvPr id="8" name="Conector de seta reta 7"/>
          <p:cNvCxnSpPr>
            <a:endCxn id="9" idx="0"/>
          </p:cNvCxnSpPr>
          <p:nvPr/>
        </p:nvCxnSpPr>
        <p:spPr>
          <a:xfrm rot="10800000" flipV="1">
            <a:off x="1358900" y="4190999"/>
            <a:ext cx="1816100" cy="1244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CaixaDeTexto 8"/>
          <p:cNvSpPr txBox="1"/>
          <p:nvPr/>
        </p:nvSpPr>
        <p:spPr>
          <a:xfrm>
            <a:off x="546100" y="5435601"/>
            <a:ext cx="1625600" cy="954107"/>
          </a:xfrm>
          <a:prstGeom prst="rect">
            <a:avLst/>
          </a:prstGeom>
          <a:noFill/>
        </p:spPr>
        <p:txBody>
          <a:bodyPr wrap="square" rtlCol="0">
            <a:spAutoFit/>
          </a:bodyPr>
          <a:lstStyle/>
          <a:p>
            <a:r>
              <a:rPr lang="pt-BR" sz="1400" dirty="0" smtClean="0">
                <a:latin typeface="Arial" pitchFamily="34" charset="0"/>
                <a:cs typeface="Arial" pitchFamily="34" charset="0"/>
              </a:rPr>
              <a:t>A coluna </a:t>
            </a:r>
            <a:r>
              <a:rPr lang="pt-BR" sz="1400" dirty="0" smtClean="0"/>
              <a:t>id_user </a:t>
            </a:r>
            <a:r>
              <a:rPr lang="pt-BR" sz="1400" dirty="0" smtClean="0">
                <a:latin typeface="Arial" pitchFamily="34" charset="0"/>
                <a:cs typeface="Arial" pitchFamily="34" charset="0"/>
              </a:rPr>
              <a:t>é preenchida automaticamente;</a:t>
            </a:r>
          </a:p>
          <a:p>
            <a:endParaRPr lang="pt-BR" sz="1400" dirty="0">
              <a:latin typeface="Arial" pitchFamily="34" charset="0"/>
              <a:cs typeface="Arial" pitchFamily="34" charset="0"/>
            </a:endParaRPr>
          </a:p>
        </p:txBody>
      </p:sp>
      <p:cxnSp>
        <p:nvCxnSpPr>
          <p:cNvPr id="11" name="Conector de seta reta 10"/>
          <p:cNvCxnSpPr/>
          <p:nvPr/>
        </p:nvCxnSpPr>
        <p:spPr>
          <a:xfrm rot="5400000">
            <a:off x="3816353" y="4400552"/>
            <a:ext cx="1142997" cy="8254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ixaDeTexto 11"/>
          <p:cNvSpPr txBox="1"/>
          <p:nvPr/>
        </p:nvSpPr>
        <p:spPr>
          <a:xfrm>
            <a:off x="2578100" y="5473005"/>
            <a:ext cx="2844800" cy="1384995"/>
          </a:xfrm>
          <a:prstGeom prst="rect">
            <a:avLst/>
          </a:prstGeom>
          <a:noFill/>
        </p:spPr>
        <p:txBody>
          <a:bodyPr wrap="square" rtlCol="0">
            <a:spAutoFit/>
          </a:bodyPr>
          <a:lstStyle/>
          <a:p>
            <a:r>
              <a:rPr lang="pt-BR" sz="1400" dirty="0" smtClean="0"/>
              <a:t>Na coluna cod_pack colocar o  valor da coluna id_pack da tabela pack_cadastro correspondente ao pack que deseja liberar para o usuário ;</a:t>
            </a:r>
          </a:p>
          <a:p>
            <a:endParaRPr lang="pt-BR" sz="1400" dirty="0">
              <a:latin typeface="Arial" pitchFamily="34" charset="0"/>
              <a:cs typeface="Arial" pitchFamily="34" charset="0"/>
            </a:endParaRPr>
          </a:p>
        </p:txBody>
      </p:sp>
      <p:cxnSp>
        <p:nvCxnSpPr>
          <p:cNvPr id="17" name="Conector de seta reta 16"/>
          <p:cNvCxnSpPr>
            <a:endCxn id="18" idx="0"/>
          </p:cNvCxnSpPr>
          <p:nvPr/>
        </p:nvCxnSpPr>
        <p:spPr>
          <a:xfrm rot="16200000" flipH="1">
            <a:off x="6207473" y="4612927"/>
            <a:ext cx="1320105" cy="501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aixaDeTexto 17"/>
          <p:cNvSpPr txBox="1"/>
          <p:nvPr/>
        </p:nvSpPr>
        <p:spPr>
          <a:xfrm>
            <a:off x="5791200" y="5523805"/>
            <a:ext cx="2654300" cy="954107"/>
          </a:xfrm>
          <a:prstGeom prst="rect">
            <a:avLst/>
          </a:prstGeom>
          <a:noFill/>
        </p:spPr>
        <p:txBody>
          <a:bodyPr wrap="square" rtlCol="0">
            <a:spAutoFit/>
          </a:bodyPr>
          <a:lstStyle/>
          <a:p>
            <a:r>
              <a:rPr lang="pt-BR" sz="1400" dirty="0" smtClean="0"/>
              <a:t>Na coluna user colocar o nome do usuário que deseja liberar o Pack;</a:t>
            </a:r>
          </a:p>
          <a:p>
            <a:endParaRPr lang="pt-BR" sz="1400" dirty="0">
              <a:latin typeface="Arial" pitchFamily="34" charset="0"/>
              <a:cs typeface="Arial" pitchFamily="34" charset="0"/>
            </a:endParaRPr>
          </a:p>
        </p:txBody>
      </p:sp>
      <p:cxnSp>
        <p:nvCxnSpPr>
          <p:cNvPr id="25" name="Conector de seta reta 24"/>
          <p:cNvCxnSpPr/>
          <p:nvPr/>
        </p:nvCxnSpPr>
        <p:spPr>
          <a:xfrm>
            <a:off x="8229600" y="4191000"/>
            <a:ext cx="1911350" cy="13074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CaixaDeTexto 25"/>
          <p:cNvSpPr txBox="1"/>
          <p:nvPr/>
        </p:nvSpPr>
        <p:spPr>
          <a:xfrm>
            <a:off x="8902700" y="5473005"/>
            <a:ext cx="3060700" cy="1384995"/>
          </a:xfrm>
          <a:prstGeom prst="rect">
            <a:avLst/>
          </a:prstGeom>
          <a:noFill/>
        </p:spPr>
        <p:txBody>
          <a:bodyPr wrap="square" rtlCol="0">
            <a:spAutoFit/>
          </a:bodyPr>
          <a:lstStyle/>
          <a:p>
            <a:r>
              <a:rPr lang="pt-BR" sz="1400" dirty="0" smtClean="0"/>
              <a:t>A coluna ordem é preenchida automaticamente, mas você pode escolher a ordem que apareça o menu de acordo com a importância dele para o usuário. </a:t>
            </a:r>
          </a:p>
          <a:p>
            <a:endParaRPr lang="pt-BR"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913765"/>
            <a:ext cx="10515600" cy="1325563"/>
          </a:xfrm>
        </p:spPr>
        <p:txBody>
          <a:bodyPr/>
          <a:lstStyle/>
          <a:p>
            <a:pPr algn="ctr"/>
            <a:r>
              <a:rPr lang="pt-BR" dirty="0" smtClean="0"/>
              <a:t>Instruções de como adicionar menus</a:t>
            </a:r>
            <a:endParaRPr lang="pt-BR" dirty="0"/>
          </a:p>
        </p:txBody>
      </p:sp>
      <p:pic>
        <p:nvPicPr>
          <p:cNvPr id="4100" name="Picture 4"/>
          <p:cNvPicPr>
            <a:picLocks noChangeAspect="1" noChangeArrowheads="1"/>
          </p:cNvPicPr>
          <p:nvPr/>
        </p:nvPicPr>
        <p:blipFill>
          <a:blip r:embed="rId4"/>
          <a:srcRect/>
          <a:stretch>
            <a:fillRect/>
          </a:stretch>
        </p:blipFill>
        <p:spPr bwMode="auto">
          <a:xfrm>
            <a:off x="2414845" y="2070100"/>
            <a:ext cx="6978546" cy="1909763"/>
          </a:xfrm>
          <a:prstGeom prst="rect">
            <a:avLst/>
          </a:prstGeom>
          <a:noFill/>
          <a:ln w="9525">
            <a:noFill/>
            <a:miter lim="800000"/>
            <a:headEnd/>
            <a:tailEnd/>
          </a:ln>
          <a:effectLst/>
        </p:spPr>
      </p:pic>
      <p:cxnSp>
        <p:nvCxnSpPr>
          <p:cNvPr id="9" name="Conector de seta reta 8"/>
          <p:cNvCxnSpPr/>
          <p:nvPr/>
        </p:nvCxnSpPr>
        <p:spPr>
          <a:xfrm rot="10800000" flipV="1">
            <a:off x="1633690" y="3975099"/>
            <a:ext cx="1587500" cy="14351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CaixaDeTexto 9"/>
          <p:cNvSpPr txBox="1"/>
          <p:nvPr/>
        </p:nvSpPr>
        <p:spPr>
          <a:xfrm>
            <a:off x="795490" y="5359401"/>
            <a:ext cx="1625600" cy="954107"/>
          </a:xfrm>
          <a:prstGeom prst="rect">
            <a:avLst/>
          </a:prstGeom>
          <a:noFill/>
        </p:spPr>
        <p:txBody>
          <a:bodyPr wrap="square" rtlCol="0">
            <a:spAutoFit/>
          </a:bodyPr>
          <a:lstStyle/>
          <a:p>
            <a:r>
              <a:rPr lang="pt-BR" sz="1400" dirty="0" smtClean="0"/>
              <a:t>A coluna id_menu é preenchida automaticamente;</a:t>
            </a:r>
          </a:p>
          <a:p>
            <a:endParaRPr lang="pt-BR" sz="1400" dirty="0">
              <a:latin typeface="Arial" pitchFamily="34" charset="0"/>
              <a:cs typeface="Arial" pitchFamily="34" charset="0"/>
            </a:endParaRPr>
          </a:p>
        </p:txBody>
      </p:sp>
      <p:cxnSp>
        <p:nvCxnSpPr>
          <p:cNvPr id="12" name="Conector de seta reta 11"/>
          <p:cNvCxnSpPr>
            <a:endCxn id="13" idx="0"/>
          </p:cNvCxnSpPr>
          <p:nvPr/>
        </p:nvCxnSpPr>
        <p:spPr>
          <a:xfrm rot="5400000">
            <a:off x="3859714" y="4270026"/>
            <a:ext cx="1497905" cy="9080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CaixaDeTexto 12"/>
          <p:cNvSpPr txBox="1"/>
          <p:nvPr/>
        </p:nvSpPr>
        <p:spPr>
          <a:xfrm>
            <a:off x="2878290" y="5473005"/>
            <a:ext cx="2552700" cy="1384995"/>
          </a:xfrm>
          <a:prstGeom prst="rect">
            <a:avLst/>
          </a:prstGeom>
          <a:noFill/>
        </p:spPr>
        <p:txBody>
          <a:bodyPr wrap="square" rtlCol="0">
            <a:spAutoFit/>
          </a:bodyPr>
          <a:lstStyle/>
          <a:p>
            <a:r>
              <a:rPr lang="pt-BR" sz="1400" dirty="0" smtClean="0"/>
              <a:t>Na coluna nome_menu colocar o nome que você deseja que apareça no menu, do pack correspondente;</a:t>
            </a:r>
          </a:p>
          <a:p>
            <a:endParaRPr lang="pt-BR" sz="1400" dirty="0" smtClean="0"/>
          </a:p>
          <a:p>
            <a:endParaRPr lang="pt-BR" sz="1400" dirty="0">
              <a:latin typeface="Arial" pitchFamily="34" charset="0"/>
              <a:cs typeface="Arial" pitchFamily="34" charset="0"/>
            </a:endParaRPr>
          </a:p>
        </p:txBody>
      </p:sp>
      <p:cxnSp>
        <p:nvCxnSpPr>
          <p:cNvPr id="18" name="Conector de seta reta 17"/>
          <p:cNvCxnSpPr/>
          <p:nvPr/>
        </p:nvCxnSpPr>
        <p:spPr>
          <a:xfrm rot="16200000" flipH="1">
            <a:off x="6078692" y="4660902"/>
            <a:ext cx="1536698" cy="1904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CaixaDeTexto 18"/>
          <p:cNvSpPr txBox="1"/>
          <p:nvPr/>
        </p:nvSpPr>
        <p:spPr>
          <a:xfrm>
            <a:off x="5811990" y="5473005"/>
            <a:ext cx="2552700" cy="1384995"/>
          </a:xfrm>
          <a:prstGeom prst="rect">
            <a:avLst/>
          </a:prstGeom>
          <a:noFill/>
        </p:spPr>
        <p:txBody>
          <a:bodyPr wrap="square" rtlCol="0">
            <a:spAutoFit/>
          </a:bodyPr>
          <a:lstStyle/>
          <a:p>
            <a:r>
              <a:rPr lang="pt-BR" sz="1400" dirty="0" smtClean="0"/>
              <a:t>Na coluna pack colocar o pack correspondente ao nome daquele menu;</a:t>
            </a:r>
          </a:p>
          <a:p>
            <a:endParaRPr lang="pt-BR" sz="1400" dirty="0" smtClean="0"/>
          </a:p>
          <a:p>
            <a:endParaRPr lang="pt-BR" sz="1400" dirty="0" smtClean="0"/>
          </a:p>
          <a:p>
            <a:endParaRPr lang="pt-BR" sz="1400" dirty="0">
              <a:latin typeface="Arial" pitchFamily="34" charset="0"/>
              <a:cs typeface="Arial" pitchFamily="34" charset="0"/>
            </a:endParaRPr>
          </a:p>
        </p:txBody>
      </p:sp>
      <p:cxnSp>
        <p:nvCxnSpPr>
          <p:cNvPr id="24" name="Conector de seta reta 23"/>
          <p:cNvCxnSpPr>
            <a:endCxn id="25" idx="0"/>
          </p:cNvCxnSpPr>
          <p:nvPr/>
        </p:nvCxnSpPr>
        <p:spPr>
          <a:xfrm rot="16200000" flipH="1">
            <a:off x="8558712" y="4047777"/>
            <a:ext cx="1472506" cy="1377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CaixaDeTexto 24"/>
          <p:cNvSpPr txBox="1"/>
          <p:nvPr/>
        </p:nvSpPr>
        <p:spPr>
          <a:xfrm>
            <a:off x="8707590" y="5473005"/>
            <a:ext cx="2552700" cy="1169551"/>
          </a:xfrm>
          <a:prstGeom prst="rect">
            <a:avLst/>
          </a:prstGeom>
          <a:noFill/>
        </p:spPr>
        <p:txBody>
          <a:bodyPr wrap="square" rtlCol="0">
            <a:spAutoFit/>
          </a:bodyPr>
          <a:lstStyle/>
          <a:p>
            <a:r>
              <a:rPr lang="pt-BR" sz="1400" dirty="0" smtClean="0"/>
              <a:t>Na coluna datamodule colocar a DM corresponde ao pack. </a:t>
            </a:r>
          </a:p>
          <a:p>
            <a:endParaRPr lang="pt-BR" sz="1400" dirty="0" smtClean="0"/>
          </a:p>
          <a:p>
            <a:endParaRPr lang="pt-BR"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2781833" y="2311400"/>
            <a:ext cx="6438378" cy="2124075"/>
          </a:xfrm>
          <a:prstGeom prst="rect">
            <a:avLst/>
          </a:prstGeom>
          <a:noFill/>
          <a:ln w="9525">
            <a:noFill/>
            <a:miter lim="800000"/>
            <a:headEnd/>
            <a:tailEnd/>
          </a:ln>
          <a:effectLst/>
        </p:spPr>
      </p:pic>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3" cstate="print">
            <a:clrChange>
              <a:clrFrom>
                <a:srgbClr val="FCFEFE"/>
              </a:clrFrom>
              <a:clrTo>
                <a:srgbClr val="FCFEFE">
                  <a:alpha val="0"/>
                </a:srgbClr>
              </a:clrTo>
            </a:clrChange>
          </a:blip>
          <a:srcRect l="9083" t="4857" r="827" b="64334"/>
          <a:stretch/>
        </p:blipFill>
        <p:spPr>
          <a:xfrm>
            <a:off x="-5436" y="10100"/>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1166999"/>
            <a:ext cx="10515600" cy="1195202"/>
          </a:xfrm>
        </p:spPr>
        <p:txBody>
          <a:bodyPr>
            <a:normAutofit fontScale="90000"/>
          </a:bodyPr>
          <a:lstStyle/>
          <a:p>
            <a:pPr algn="ctr"/>
            <a:r>
              <a:rPr lang="pt-BR" dirty="0" smtClean="0"/>
              <a:t>Instruções de como adicionar menus para o usuário</a:t>
            </a:r>
            <a:endParaRPr lang="pt-BR" dirty="0"/>
          </a:p>
        </p:txBody>
      </p:sp>
      <p:cxnSp>
        <p:nvCxnSpPr>
          <p:cNvPr id="8" name="Conector de seta reta 7"/>
          <p:cNvCxnSpPr/>
          <p:nvPr/>
        </p:nvCxnSpPr>
        <p:spPr>
          <a:xfrm rot="10800000" flipV="1">
            <a:off x="2095510" y="4368798"/>
            <a:ext cx="1816100" cy="11303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CaixaDeTexto 8"/>
          <p:cNvSpPr txBox="1"/>
          <p:nvPr/>
        </p:nvSpPr>
        <p:spPr>
          <a:xfrm>
            <a:off x="1257310" y="5524501"/>
            <a:ext cx="1752600" cy="954107"/>
          </a:xfrm>
          <a:prstGeom prst="rect">
            <a:avLst/>
          </a:prstGeom>
          <a:noFill/>
        </p:spPr>
        <p:txBody>
          <a:bodyPr wrap="square" rtlCol="0">
            <a:spAutoFit/>
          </a:bodyPr>
          <a:lstStyle/>
          <a:p>
            <a:r>
              <a:rPr lang="pt-BR" sz="1400" dirty="0" smtClean="0"/>
              <a:t>A coluna id_menu é preenchida automaticamente;</a:t>
            </a:r>
          </a:p>
          <a:p>
            <a:endParaRPr lang="pt-BR" sz="1400" dirty="0">
              <a:latin typeface="Arial" pitchFamily="34" charset="0"/>
              <a:cs typeface="Arial" pitchFamily="34" charset="0"/>
            </a:endParaRPr>
          </a:p>
        </p:txBody>
      </p:sp>
      <p:cxnSp>
        <p:nvCxnSpPr>
          <p:cNvPr id="13" name="Conector de seta reta 12"/>
          <p:cNvCxnSpPr/>
          <p:nvPr/>
        </p:nvCxnSpPr>
        <p:spPr>
          <a:xfrm rot="5400000">
            <a:off x="5372112" y="4927603"/>
            <a:ext cx="118109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aixaDeTexto 13"/>
          <p:cNvSpPr txBox="1"/>
          <p:nvPr/>
        </p:nvSpPr>
        <p:spPr>
          <a:xfrm>
            <a:off x="3670310" y="5511802"/>
            <a:ext cx="4445000" cy="1169551"/>
          </a:xfrm>
          <a:prstGeom prst="rect">
            <a:avLst/>
          </a:prstGeom>
          <a:noFill/>
        </p:spPr>
        <p:txBody>
          <a:bodyPr wrap="square" rtlCol="0">
            <a:spAutoFit/>
          </a:bodyPr>
          <a:lstStyle/>
          <a:p>
            <a:r>
              <a:rPr lang="pt-BR" sz="1400" dirty="0" smtClean="0"/>
              <a:t>Na coluna cod_menu_roles colocar o número da tabela menu_cadastro da coluna id_menu que corresponde ao menu que você deseja que o usuário tenha acesso ;</a:t>
            </a:r>
          </a:p>
          <a:p>
            <a:endParaRPr lang="pt-BR" sz="1400" dirty="0">
              <a:latin typeface="Arial" pitchFamily="34" charset="0"/>
              <a:cs typeface="Arial" pitchFamily="34" charset="0"/>
            </a:endParaRPr>
          </a:p>
        </p:txBody>
      </p:sp>
      <p:cxnSp>
        <p:nvCxnSpPr>
          <p:cNvPr id="18" name="Conector de seta reta 17"/>
          <p:cNvCxnSpPr/>
          <p:nvPr/>
        </p:nvCxnSpPr>
        <p:spPr>
          <a:xfrm>
            <a:off x="8026410" y="4381500"/>
            <a:ext cx="1435100" cy="1028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CaixaDeTexto 18"/>
          <p:cNvSpPr txBox="1"/>
          <p:nvPr/>
        </p:nvSpPr>
        <p:spPr>
          <a:xfrm>
            <a:off x="8763010" y="5448301"/>
            <a:ext cx="1752600" cy="1169551"/>
          </a:xfrm>
          <a:prstGeom prst="rect">
            <a:avLst/>
          </a:prstGeom>
          <a:noFill/>
        </p:spPr>
        <p:txBody>
          <a:bodyPr wrap="square" rtlCol="0">
            <a:spAutoFit/>
          </a:bodyPr>
          <a:lstStyle/>
          <a:p>
            <a:r>
              <a:rPr lang="pt-BR" sz="1400" dirty="0" smtClean="0"/>
              <a:t>Na coluna user colocar o usuário que deseja liberar aquele menu.</a:t>
            </a:r>
          </a:p>
          <a:p>
            <a:endParaRPr lang="pt-BR"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6" name="Imagem 5"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970044"/>
            <a:ext cx="10515600" cy="1325563"/>
          </a:xfrm>
        </p:spPr>
        <p:txBody>
          <a:bodyPr/>
          <a:lstStyle/>
          <a:p>
            <a:pPr algn="ctr"/>
            <a:r>
              <a:rPr lang="pt-BR" dirty="0" smtClean="0"/>
              <a:t>Instruções de como adicionar forms ao menu correspondente</a:t>
            </a:r>
            <a:endParaRPr lang="pt-BR" dirty="0"/>
          </a:p>
        </p:txBody>
      </p:sp>
      <p:sp>
        <p:nvSpPr>
          <p:cNvPr id="3" name="Espaço Reservado para Conteúdo 2"/>
          <p:cNvSpPr>
            <a:spLocks noGrp="1"/>
          </p:cNvSpPr>
          <p:nvPr>
            <p:ph idx="1"/>
          </p:nvPr>
        </p:nvSpPr>
        <p:spPr>
          <a:xfrm>
            <a:off x="331762" y="2416474"/>
            <a:ext cx="10556632" cy="2465023"/>
          </a:xfrm>
        </p:spPr>
        <p:txBody>
          <a:bodyPr>
            <a:normAutofit fontScale="62500" lnSpcReduction="20000"/>
          </a:bodyPr>
          <a:lstStyle/>
          <a:p>
            <a:pPr algn="ctr">
              <a:buNone/>
            </a:pPr>
            <a:r>
              <a:rPr lang="pt-BR" dirty="0" smtClean="0"/>
              <a:t>	No pack 01_</a:t>
            </a:r>
            <a:r>
              <a:rPr lang="pt-BR" dirty="0" err="1" smtClean="0"/>
              <a:t>login</a:t>
            </a:r>
            <a:r>
              <a:rPr lang="pt-BR" dirty="0" smtClean="0"/>
              <a:t> na </a:t>
            </a:r>
            <a:r>
              <a:rPr lang="pt-BR" dirty="0" err="1" smtClean="0"/>
              <a:t>unit</a:t>
            </a:r>
            <a:r>
              <a:rPr lang="pt-BR" dirty="0" smtClean="0"/>
              <a:t> controle_menu:</a:t>
            </a:r>
          </a:p>
          <a:p>
            <a:pPr>
              <a:buNone/>
            </a:pPr>
            <a:endParaRPr lang="pt-BR" dirty="0" smtClean="0"/>
          </a:p>
          <a:p>
            <a:r>
              <a:rPr lang="pt-BR" dirty="0" smtClean="0"/>
              <a:t>Na procedure “abrirforms”, seguir o padrão da imagem abaixo para criar o form principal do seu projeto e o DataModule;</a:t>
            </a:r>
          </a:p>
          <a:p>
            <a:r>
              <a:rPr lang="pt-BR" dirty="0" smtClean="0"/>
              <a:t>Na verificação do IF na linha 1443, siga o padrão e coloque o nome do menu que deseja abrir;</a:t>
            </a:r>
          </a:p>
          <a:p>
            <a:r>
              <a:rPr lang="pt-BR" dirty="0" smtClean="0"/>
              <a:t>Na estrutura do try, siga o padrão para verificar se a </a:t>
            </a:r>
            <a:r>
              <a:rPr lang="pt-BR" dirty="0" err="1" smtClean="0"/>
              <a:t>dm</a:t>
            </a:r>
            <a:r>
              <a:rPr lang="pt-BR" dirty="0" smtClean="0"/>
              <a:t> e o form estão criados e crie-os;</a:t>
            </a:r>
          </a:p>
          <a:p>
            <a:r>
              <a:rPr lang="pt-BR" dirty="0" smtClean="0"/>
              <a:t>Na linha 1450, siga o comando e nos parâmetros da procedure coloque o nome do form e o layuot principal que compõe aquele form.</a:t>
            </a:r>
          </a:p>
          <a:p>
            <a:endParaRPr lang="pt-BR" dirty="0" smtClean="0"/>
          </a:p>
        </p:txBody>
      </p:sp>
      <p:pic>
        <p:nvPicPr>
          <p:cNvPr id="1027" name="Picture 3"/>
          <p:cNvPicPr>
            <a:picLocks noChangeAspect="1" noChangeArrowheads="1"/>
          </p:cNvPicPr>
          <p:nvPr/>
        </p:nvPicPr>
        <p:blipFill>
          <a:blip r:embed="rId4"/>
          <a:srcRect/>
          <a:stretch>
            <a:fillRect/>
          </a:stretch>
        </p:blipFill>
        <p:spPr bwMode="auto">
          <a:xfrm>
            <a:off x="4850282" y="4482370"/>
            <a:ext cx="6071614" cy="2375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6" name="Imagem 5"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955980"/>
            <a:ext cx="10515600" cy="1325563"/>
          </a:xfrm>
        </p:spPr>
        <p:txBody>
          <a:bodyPr/>
          <a:lstStyle/>
          <a:p>
            <a:pPr algn="ctr"/>
            <a:r>
              <a:rPr lang="pt-BR" dirty="0" smtClean="0"/>
              <a:t>Instruções de como adicionar forms ao menu correspondente</a:t>
            </a:r>
            <a:endParaRPr lang="pt-BR" dirty="0"/>
          </a:p>
        </p:txBody>
      </p:sp>
      <p:sp>
        <p:nvSpPr>
          <p:cNvPr id="3" name="Espaço Reservado para Conteúdo 2"/>
          <p:cNvSpPr>
            <a:spLocks noGrp="1"/>
          </p:cNvSpPr>
          <p:nvPr>
            <p:ph idx="1"/>
          </p:nvPr>
        </p:nvSpPr>
        <p:spPr>
          <a:xfrm>
            <a:off x="838200" y="2346141"/>
            <a:ext cx="9374945" cy="2661969"/>
          </a:xfrm>
        </p:spPr>
        <p:txBody>
          <a:bodyPr>
            <a:noAutofit/>
          </a:bodyPr>
          <a:lstStyle/>
          <a:p>
            <a:pPr algn="ctr">
              <a:buNone/>
            </a:pPr>
            <a:r>
              <a:rPr lang="pt-BR" sz="1800" dirty="0" smtClean="0"/>
              <a:t>	No pack 01_</a:t>
            </a:r>
            <a:r>
              <a:rPr lang="pt-BR" sz="1800" dirty="0" err="1" smtClean="0"/>
              <a:t>login</a:t>
            </a:r>
            <a:r>
              <a:rPr lang="pt-BR" sz="1800" dirty="0" smtClean="0"/>
              <a:t> na </a:t>
            </a:r>
            <a:r>
              <a:rPr lang="pt-BR" sz="1800" dirty="0" err="1" smtClean="0"/>
              <a:t>unit</a:t>
            </a:r>
            <a:r>
              <a:rPr lang="pt-BR" sz="1800" dirty="0" smtClean="0"/>
              <a:t> controle_menu:</a:t>
            </a:r>
          </a:p>
          <a:p>
            <a:pPr>
              <a:buNone/>
            </a:pPr>
            <a:endParaRPr lang="pt-BR" sz="1800" dirty="0" smtClean="0"/>
          </a:p>
          <a:p>
            <a:r>
              <a:rPr lang="pt-BR" sz="1800" dirty="0" smtClean="0"/>
              <a:t>Na procedure “FreeForms”, seguir o padrão da imagem abaixo para liberar memória dos forms quando o usuário fecha o form;</a:t>
            </a:r>
          </a:p>
          <a:p>
            <a:r>
              <a:rPr lang="pt-BR" sz="1800" dirty="0" smtClean="0"/>
              <a:t>Na verificação do IF na linha 580, siga o padrão e faça a verificação com o nome do form que você criou;</a:t>
            </a:r>
          </a:p>
          <a:p>
            <a:r>
              <a:rPr lang="pt-BR" sz="1800" dirty="0" smtClean="0"/>
              <a:t>Na linha 581, execute o comando igual na imagem e coloque o nome do form no parâmetro;</a:t>
            </a:r>
          </a:p>
          <a:p>
            <a:r>
              <a:rPr lang="pt-BR" sz="1800" dirty="0" smtClean="0"/>
              <a:t>Faça isso para todos os forms que você criou.</a:t>
            </a:r>
          </a:p>
          <a:p>
            <a:endParaRPr lang="pt-BR" sz="1800" dirty="0"/>
          </a:p>
        </p:txBody>
      </p:sp>
      <p:pic>
        <p:nvPicPr>
          <p:cNvPr id="2051" name="Picture 3"/>
          <p:cNvPicPr>
            <a:picLocks noChangeAspect="1" noChangeArrowheads="1"/>
          </p:cNvPicPr>
          <p:nvPr/>
        </p:nvPicPr>
        <p:blipFill>
          <a:blip r:embed="rId4"/>
          <a:srcRect/>
          <a:stretch>
            <a:fillRect/>
          </a:stretch>
        </p:blipFill>
        <p:spPr bwMode="auto">
          <a:xfrm>
            <a:off x="6083049" y="4635550"/>
            <a:ext cx="4979778" cy="2018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0" y="0"/>
            <a:ext cx="12197436" cy="1851262"/>
          </a:xfrm>
          <a:prstGeom prst="rect">
            <a:avLst/>
          </a:prstGeom>
        </p:spPr>
      </p:pic>
      <p:pic>
        <p:nvPicPr>
          <p:cNvPr id="16" name="Imagem 15"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grpSp>
        <p:nvGrpSpPr>
          <p:cNvPr id="21" name="Agrupar 20">
            <a:extLst>
              <a:ext uri="{FF2B5EF4-FFF2-40B4-BE49-F238E27FC236}">
                <a16:creationId xmlns:a16="http://schemas.microsoft.com/office/drawing/2014/main" xmlns="" id="{68CF1B81-DEC0-FAB6-E007-CCCC0F36F62F}"/>
              </a:ext>
            </a:extLst>
          </p:cNvPr>
          <p:cNvGrpSpPr/>
          <p:nvPr/>
        </p:nvGrpSpPr>
        <p:grpSpPr>
          <a:xfrm>
            <a:off x="622872" y="2438164"/>
            <a:ext cx="1886865" cy="1371016"/>
            <a:chOff x="4076190" y="1901524"/>
            <a:chExt cx="2890026" cy="2099923"/>
          </a:xfrm>
        </p:grpSpPr>
        <p:pic>
          <p:nvPicPr>
            <p:cNvPr id="1030" name="Picture 6" descr="Embarcadero Technologies Corporate Logo - Embarcadero">
              <a:extLst>
                <a:ext uri="{FF2B5EF4-FFF2-40B4-BE49-F238E27FC236}">
                  <a16:creationId xmlns:a16="http://schemas.microsoft.com/office/drawing/2014/main" xmlns="" id="{A2923C34-8A45-4064-2965-AC44A0CCA7E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08988" y="1901524"/>
              <a:ext cx="1534234" cy="1534234"/>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CaixaDeTexto 19">
              <a:extLst>
                <a:ext uri="{FF2B5EF4-FFF2-40B4-BE49-F238E27FC236}">
                  <a16:creationId xmlns:a16="http://schemas.microsoft.com/office/drawing/2014/main" xmlns="" id="{F0D7A849-AE45-2340-CE1B-D83CFCB3FF2F}"/>
                </a:ext>
              </a:extLst>
            </p:cNvPr>
            <p:cNvSpPr txBox="1"/>
            <p:nvPr/>
          </p:nvSpPr>
          <p:spPr>
            <a:xfrm>
              <a:off x="4076190" y="3435758"/>
              <a:ext cx="2890026" cy="565689"/>
            </a:xfrm>
            <a:prstGeom prst="rect">
              <a:avLst/>
            </a:prstGeom>
            <a:noFill/>
          </p:spPr>
          <p:txBody>
            <a:bodyPr wrap="square" rtlCol="0">
              <a:spAutoFit/>
            </a:bodyPr>
            <a:lstStyle/>
            <a:p>
              <a:r>
                <a:rPr lang="pt-BR" b="1" dirty="0"/>
                <a:t>ERP Monolitico</a:t>
              </a:r>
              <a:endParaRPr lang="en-US" b="1" dirty="0"/>
            </a:p>
          </p:txBody>
        </p:sp>
      </p:grpSp>
      <p:sp>
        <p:nvSpPr>
          <p:cNvPr id="50" name="Retângulo 49">
            <a:extLst>
              <a:ext uri="{FF2B5EF4-FFF2-40B4-BE49-F238E27FC236}">
                <a16:creationId xmlns:a16="http://schemas.microsoft.com/office/drawing/2014/main" xmlns="" id="{4AAE2001-3305-6851-DBFC-F32CBEC075C4}"/>
              </a:ext>
            </a:extLst>
          </p:cNvPr>
          <p:cNvSpPr/>
          <p:nvPr/>
        </p:nvSpPr>
        <p:spPr>
          <a:xfrm>
            <a:off x="3671110" y="441715"/>
            <a:ext cx="4942700" cy="923330"/>
          </a:xfrm>
          <a:prstGeom prst="rect">
            <a:avLst/>
          </a:prstGeom>
          <a:noFill/>
        </p:spPr>
        <p:txBody>
          <a:bodyPr wrap="none" lIns="91440" tIns="45720" rIns="91440" bIns="45720">
            <a:spAutoFit/>
          </a:bodyPr>
          <a:lstStyle/>
          <a:p>
            <a:pPr algn="ctr"/>
            <a:r>
              <a:rPr lang="pt-BR" sz="5400" b="0" cap="none" spc="0" dirty="0">
                <a:ln w="0"/>
                <a:solidFill>
                  <a:schemeClr val="tx1"/>
                </a:solidFill>
                <a:effectLst>
                  <a:outerShdw blurRad="38100" dist="19050" dir="2700000" algn="tl" rotWithShape="0">
                    <a:schemeClr val="dk1">
                      <a:alpha val="40000"/>
                    </a:schemeClr>
                  </a:outerShdw>
                </a:effectLst>
              </a:rPr>
              <a:t>ERP </a:t>
            </a:r>
            <a:r>
              <a:rPr lang="pt-BR" sz="5400" b="0" cap="none" spc="0" dirty="0" smtClean="0">
                <a:ln w="0"/>
                <a:solidFill>
                  <a:schemeClr val="tx1"/>
                </a:solidFill>
                <a:effectLst>
                  <a:outerShdw blurRad="38100" dist="19050" dir="2700000" algn="tl" rotWithShape="0">
                    <a:schemeClr val="dk1">
                      <a:alpha val="40000"/>
                    </a:schemeClr>
                  </a:outerShdw>
                </a:effectLst>
              </a:rPr>
              <a:t>Monolítico</a:t>
            </a:r>
            <a:endParaRPr lang="pt-BR" sz="5400" b="0" cap="none" spc="0" dirty="0">
              <a:ln w="0"/>
              <a:solidFill>
                <a:schemeClr val="tx1"/>
              </a:solidFill>
              <a:effectLst>
                <a:outerShdw blurRad="38100" dist="19050" dir="2700000" algn="tl" rotWithShape="0">
                  <a:schemeClr val="dk1">
                    <a:alpha val="40000"/>
                  </a:schemeClr>
                </a:outerShdw>
              </a:effectLst>
            </a:endParaRPr>
          </a:p>
        </p:txBody>
      </p:sp>
      <p:grpSp>
        <p:nvGrpSpPr>
          <p:cNvPr id="6" name="Agrupar 5">
            <a:extLst>
              <a:ext uri="{FF2B5EF4-FFF2-40B4-BE49-F238E27FC236}">
                <a16:creationId xmlns:a16="http://schemas.microsoft.com/office/drawing/2014/main" xmlns="" id="{FAD4BE71-BC3B-7F8A-32CF-9710A0AB0AE9}"/>
              </a:ext>
            </a:extLst>
          </p:cNvPr>
          <p:cNvGrpSpPr/>
          <p:nvPr/>
        </p:nvGrpSpPr>
        <p:grpSpPr>
          <a:xfrm>
            <a:off x="3326870" y="1656449"/>
            <a:ext cx="2516486" cy="1191018"/>
            <a:chOff x="4296118" y="1494817"/>
            <a:chExt cx="3048265" cy="1442701"/>
          </a:xfrm>
        </p:grpSpPr>
        <p:pic>
          <p:nvPicPr>
            <p:cNvPr id="2050" name="Picture 2" descr="MySQL Data Access Components (MyDAC)">
              <a:extLst>
                <a:ext uri="{FF2B5EF4-FFF2-40B4-BE49-F238E27FC236}">
                  <a16:creationId xmlns:a16="http://schemas.microsoft.com/office/drawing/2014/main" xmlns="" id="{6E4C9D62-7886-440F-F796-8203E2664DA8}"/>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296118" y="1494817"/>
              <a:ext cx="1316882" cy="117056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aixaDeTexto 1">
              <a:extLst>
                <a:ext uri="{FF2B5EF4-FFF2-40B4-BE49-F238E27FC236}">
                  <a16:creationId xmlns:a16="http://schemas.microsoft.com/office/drawing/2014/main" xmlns="" id="{63AC7581-8390-F3F9-57E4-B64993E40A0E}"/>
                </a:ext>
              </a:extLst>
            </p:cNvPr>
            <p:cNvSpPr txBox="1"/>
            <p:nvPr/>
          </p:nvSpPr>
          <p:spPr>
            <a:xfrm>
              <a:off x="5613000" y="1819072"/>
              <a:ext cx="1731383" cy="1118446"/>
            </a:xfrm>
            <a:prstGeom prst="rect">
              <a:avLst/>
            </a:prstGeom>
            <a:noFill/>
          </p:spPr>
          <p:txBody>
            <a:bodyPr wrap="square" rtlCol="0">
              <a:spAutoFit/>
            </a:bodyPr>
            <a:lstStyle/>
            <a:p>
              <a:r>
                <a:rPr lang="pt-BR" dirty="0" err="1" smtClean="0"/>
                <a:t>Devart</a:t>
              </a:r>
              <a:r>
                <a:rPr lang="pt-BR" dirty="0" smtClean="0"/>
                <a:t> </a:t>
              </a:r>
              <a:r>
                <a:rPr lang="pt-BR" dirty="0" err="1" smtClean="0"/>
                <a:t>MyDAC</a:t>
              </a:r>
              <a:r>
                <a:rPr lang="pt-BR" dirty="0" smtClean="0"/>
                <a:t>     11.1.1</a:t>
              </a:r>
              <a:endParaRPr lang="en-US" dirty="0"/>
            </a:p>
          </p:txBody>
        </p:sp>
      </p:grpSp>
      <p:pic>
        <p:nvPicPr>
          <p:cNvPr id="4" name="Imagem 3">
            <a:extLst>
              <a:ext uri="{FF2B5EF4-FFF2-40B4-BE49-F238E27FC236}">
                <a16:creationId xmlns:a16="http://schemas.microsoft.com/office/drawing/2014/main" xmlns="" id="{A07A98D4-172B-789C-F2C4-5CA7CA83E8C4}"/>
              </a:ext>
            </a:extLst>
          </p:cNvPr>
          <p:cNvPicPr>
            <a:picLocks noChangeAspect="1"/>
          </p:cNvPicPr>
          <p:nvPr/>
        </p:nvPicPr>
        <p:blipFill>
          <a:blip r:embed="rId6"/>
          <a:stretch>
            <a:fillRect/>
          </a:stretch>
        </p:blipFill>
        <p:spPr>
          <a:xfrm>
            <a:off x="3222835" y="3101187"/>
            <a:ext cx="3113664" cy="848510"/>
          </a:xfrm>
          <a:prstGeom prst="rect">
            <a:avLst/>
          </a:prstGeom>
        </p:spPr>
      </p:pic>
      <p:grpSp>
        <p:nvGrpSpPr>
          <p:cNvPr id="10" name="Agrupar 9">
            <a:extLst>
              <a:ext uri="{FF2B5EF4-FFF2-40B4-BE49-F238E27FC236}">
                <a16:creationId xmlns:a16="http://schemas.microsoft.com/office/drawing/2014/main" xmlns="" id="{6863CA0F-A3F7-991B-4175-AB7457E3E9FF}"/>
              </a:ext>
            </a:extLst>
          </p:cNvPr>
          <p:cNvGrpSpPr/>
          <p:nvPr/>
        </p:nvGrpSpPr>
        <p:grpSpPr>
          <a:xfrm>
            <a:off x="3326870" y="4440468"/>
            <a:ext cx="2504229" cy="1033242"/>
            <a:chOff x="3407660" y="4997814"/>
            <a:chExt cx="2504229" cy="1033242"/>
          </a:xfrm>
        </p:grpSpPr>
        <p:pic>
          <p:nvPicPr>
            <p:cNvPr id="2052" name="Picture 4" descr="Fast Reports Inc. · GitHub">
              <a:extLst>
                <a:ext uri="{FF2B5EF4-FFF2-40B4-BE49-F238E27FC236}">
                  <a16:creationId xmlns:a16="http://schemas.microsoft.com/office/drawing/2014/main" xmlns="" id="{05E2990D-1478-29CB-4D8E-D20A5C02A9BA}"/>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407660" y="4997814"/>
              <a:ext cx="1033242" cy="103324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CaixaDeTexto 7">
              <a:extLst>
                <a:ext uri="{FF2B5EF4-FFF2-40B4-BE49-F238E27FC236}">
                  <a16:creationId xmlns:a16="http://schemas.microsoft.com/office/drawing/2014/main" xmlns="" id="{7363B987-1FAB-8ABA-BC85-2A6CE2A3CD3B}"/>
                </a:ext>
              </a:extLst>
            </p:cNvPr>
            <p:cNvSpPr txBox="1"/>
            <p:nvPr/>
          </p:nvSpPr>
          <p:spPr>
            <a:xfrm>
              <a:off x="4433284" y="5358656"/>
              <a:ext cx="1478605" cy="369332"/>
            </a:xfrm>
            <a:prstGeom prst="rect">
              <a:avLst/>
            </a:prstGeom>
            <a:noFill/>
          </p:spPr>
          <p:txBody>
            <a:bodyPr wrap="square" rtlCol="0">
              <a:spAutoFit/>
            </a:bodyPr>
            <a:lstStyle/>
            <a:p>
              <a:r>
                <a:rPr lang="pt-BR" dirty="0"/>
                <a:t>Fast Report</a:t>
              </a:r>
              <a:endParaRPr lang="en-US" dirty="0"/>
            </a:p>
          </p:txBody>
        </p:sp>
      </p:grpSp>
      <p:sp>
        <p:nvSpPr>
          <p:cNvPr id="14" name="CaixaDeTexto 13">
            <a:extLst>
              <a:ext uri="{FF2B5EF4-FFF2-40B4-BE49-F238E27FC236}">
                <a16:creationId xmlns:a16="http://schemas.microsoft.com/office/drawing/2014/main" xmlns="" id="{E3465B96-2587-6F4A-562F-5A7395440615}"/>
              </a:ext>
            </a:extLst>
          </p:cNvPr>
          <p:cNvSpPr txBox="1"/>
          <p:nvPr/>
        </p:nvSpPr>
        <p:spPr>
          <a:xfrm>
            <a:off x="7586920" y="1817768"/>
            <a:ext cx="3113664" cy="3139321"/>
          </a:xfrm>
          <a:prstGeom prst="rect">
            <a:avLst/>
          </a:prstGeom>
          <a:noFill/>
        </p:spPr>
        <p:txBody>
          <a:bodyPr wrap="square" rtlCol="0">
            <a:spAutoFit/>
          </a:bodyPr>
          <a:lstStyle/>
          <a:p>
            <a:r>
              <a:rPr lang="pt-BR" dirty="0"/>
              <a:t>Estrutura de pasta</a:t>
            </a:r>
            <a:br>
              <a:rPr lang="pt-BR" dirty="0"/>
            </a:br>
            <a:r>
              <a:rPr lang="pt-BR" dirty="0"/>
              <a:t/>
            </a:r>
            <a:br>
              <a:rPr lang="pt-BR" dirty="0"/>
            </a:br>
            <a:r>
              <a:rPr lang="pt-BR" dirty="0" err="1"/>
              <a:t>SistemaVA</a:t>
            </a:r>
            <a:r>
              <a:rPr lang="pt-BR" dirty="0"/>
              <a:t> </a:t>
            </a:r>
          </a:p>
          <a:p>
            <a:r>
              <a:rPr lang="pt-BR" dirty="0"/>
              <a:t>.Nome do Pack</a:t>
            </a:r>
          </a:p>
          <a:p>
            <a:r>
              <a:rPr lang="pt-BR" dirty="0"/>
              <a:t>..Subpasta para arquivos especiais usados.</a:t>
            </a:r>
            <a:br>
              <a:rPr lang="pt-BR" dirty="0"/>
            </a:br>
            <a:r>
              <a:rPr lang="pt-BR" dirty="0"/>
              <a:t/>
            </a:r>
            <a:br>
              <a:rPr lang="pt-BR" dirty="0"/>
            </a:br>
            <a:r>
              <a:rPr lang="pt-BR" dirty="0"/>
              <a:t>EX:</a:t>
            </a:r>
            <a:br>
              <a:rPr lang="pt-BR" dirty="0"/>
            </a:br>
            <a:r>
              <a:rPr lang="pt-BR" dirty="0" err="1"/>
              <a:t>SistemaVA</a:t>
            </a:r>
            <a:endParaRPr lang="pt-BR" dirty="0"/>
          </a:p>
          <a:p>
            <a:r>
              <a:rPr lang="pt-BR" dirty="0"/>
              <a:t>.Estoque</a:t>
            </a:r>
          </a:p>
          <a:p>
            <a:r>
              <a:rPr lang="pt-BR" dirty="0"/>
              <a:t>..</a:t>
            </a:r>
            <a:r>
              <a:rPr lang="pt-BR" dirty="0" err="1"/>
              <a:t>Arquivos_especiais</a:t>
            </a:r>
            <a:endParaRPr lang="en-US" dirty="0"/>
          </a:p>
        </p:txBody>
      </p:sp>
      <p:sp>
        <p:nvSpPr>
          <p:cNvPr id="17" name="CaixaDeTexto 16">
            <a:extLst>
              <a:ext uri="{FF2B5EF4-FFF2-40B4-BE49-F238E27FC236}">
                <a16:creationId xmlns:a16="http://schemas.microsoft.com/office/drawing/2014/main" xmlns="" id="{63AC7581-8390-F3F9-57E4-B64993E40A0E}"/>
              </a:ext>
            </a:extLst>
          </p:cNvPr>
          <p:cNvSpPr txBox="1"/>
          <p:nvPr/>
        </p:nvSpPr>
        <p:spPr>
          <a:xfrm>
            <a:off x="4746527" y="3683664"/>
            <a:ext cx="1335618" cy="369332"/>
          </a:xfrm>
          <a:prstGeom prst="rect">
            <a:avLst/>
          </a:prstGeom>
          <a:noFill/>
        </p:spPr>
        <p:txBody>
          <a:bodyPr wrap="square" rtlCol="0">
            <a:spAutoFit/>
          </a:bodyPr>
          <a:lstStyle/>
          <a:p>
            <a:r>
              <a:rPr lang="pt-BR" dirty="0" smtClean="0"/>
              <a:t>3.7.8.10</a:t>
            </a:r>
            <a:endParaRPr lang="en-US" dirty="0"/>
          </a:p>
        </p:txBody>
      </p:sp>
      <p:sp>
        <p:nvSpPr>
          <p:cNvPr id="18" name="CaixaDeTexto 17">
            <a:extLst>
              <a:ext uri="{FF2B5EF4-FFF2-40B4-BE49-F238E27FC236}">
                <a16:creationId xmlns:a16="http://schemas.microsoft.com/office/drawing/2014/main" xmlns="" id="{63AC7581-8390-F3F9-57E4-B64993E40A0E}"/>
              </a:ext>
            </a:extLst>
          </p:cNvPr>
          <p:cNvSpPr txBox="1"/>
          <p:nvPr/>
        </p:nvSpPr>
        <p:spPr>
          <a:xfrm>
            <a:off x="4871218" y="5152246"/>
            <a:ext cx="1335618" cy="369332"/>
          </a:xfrm>
          <a:prstGeom prst="rect">
            <a:avLst/>
          </a:prstGeom>
          <a:noFill/>
        </p:spPr>
        <p:txBody>
          <a:bodyPr wrap="square" rtlCol="0">
            <a:spAutoFit/>
          </a:bodyPr>
          <a:lstStyle/>
          <a:p>
            <a:r>
              <a:rPr lang="pt-BR" dirty="0" smtClean="0"/>
              <a:t>0.60.8.401</a:t>
            </a:r>
            <a:endParaRPr lang="en-US" dirty="0"/>
          </a:p>
        </p:txBody>
      </p:sp>
      <p:sp>
        <p:nvSpPr>
          <p:cNvPr id="19" name="CaixaDeTexto 18">
            <a:extLst>
              <a:ext uri="{FF2B5EF4-FFF2-40B4-BE49-F238E27FC236}">
                <a16:creationId xmlns:a16="http://schemas.microsoft.com/office/drawing/2014/main" xmlns="" id="{63AC7581-8390-F3F9-57E4-B64993E40A0E}"/>
              </a:ext>
            </a:extLst>
          </p:cNvPr>
          <p:cNvSpPr txBox="1"/>
          <p:nvPr/>
        </p:nvSpPr>
        <p:spPr>
          <a:xfrm>
            <a:off x="728708" y="3849919"/>
            <a:ext cx="1488018" cy="646331"/>
          </a:xfrm>
          <a:prstGeom prst="rect">
            <a:avLst/>
          </a:prstGeom>
          <a:noFill/>
        </p:spPr>
        <p:txBody>
          <a:bodyPr wrap="square" rtlCol="0">
            <a:spAutoFit/>
          </a:bodyPr>
          <a:lstStyle/>
          <a:p>
            <a:pPr algn="ctr"/>
            <a:r>
              <a:rPr lang="pt-BR" b="1" dirty="0" smtClean="0"/>
              <a:t>Versão Delphi 11.2</a:t>
            </a:r>
            <a:endParaRPr lang="en-US" b="1" dirty="0"/>
          </a:p>
        </p:txBody>
      </p:sp>
    </p:spTree>
    <p:extLst>
      <p:ext uri="{BB962C8B-B14F-4D97-AF65-F5344CB8AC3E}">
        <p14:creationId xmlns:p14="http://schemas.microsoft.com/office/powerpoint/2010/main" xmlns="" val="638333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6" name="Imagem 5"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1082593"/>
            <a:ext cx="10515600" cy="1325563"/>
          </a:xfrm>
        </p:spPr>
        <p:txBody>
          <a:bodyPr/>
          <a:lstStyle/>
          <a:p>
            <a:pPr algn="ctr"/>
            <a:r>
              <a:rPr lang="pt-BR" dirty="0" smtClean="0"/>
              <a:t>Instruções de como adicionar forms ao menu correspondente</a:t>
            </a:r>
            <a:endParaRPr lang="pt-BR" dirty="0"/>
          </a:p>
        </p:txBody>
      </p:sp>
      <p:sp>
        <p:nvSpPr>
          <p:cNvPr id="3" name="Espaço Reservado para Conteúdo 2"/>
          <p:cNvSpPr>
            <a:spLocks noGrp="1"/>
          </p:cNvSpPr>
          <p:nvPr>
            <p:ph idx="1"/>
          </p:nvPr>
        </p:nvSpPr>
        <p:spPr>
          <a:xfrm>
            <a:off x="880403" y="2782244"/>
            <a:ext cx="10515600" cy="1986720"/>
          </a:xfrm>
        </p:spPr>
        <p:txBody>
          <a:bodyPr>
            <a:normAutofit/>
          </a:bodyPr>
          <a:lstStyle/>
          <a:p>
            <a:pPr algn="ctr">
              <a:buNone/>
            </a:pPr>
            <a:r>
              <a:rPr lang="pt-BR" sz="1800" dirty="0" smtClean="0"/>
              <a:t>	No pack 01_</a:t>
            </a:r>
            <a:r>
              <a:rPr lang="pt-BR" sz="1800" dirty="0" err="1" smtClean="0"/>
              <a:t>login</a:t>
            </a:r>
            <a:r>
              <a:rPr lang="pt-BR" sz="1800" dirty="0" smtClean="0"/>
              <a:t> na </a:t>
            </a:r>
            <a:r>
              <a:rPr lang="pt-BR" sz="1800" dirty="0" err="1" smtClean="0"/>
              <a:t>unit</a:t>
            </a:r>
            <a:r>
              <a:rPr lang="pt-BR" sz="1800" dirty="0" smtClean="0"/>
              <a:t> controle_menu:</a:t>
            </a:r>
          </a:p>
          <a:p>
            <a:pPr>
              <a:buNone/>
            </a:pPr>
            <a:endParaRPr lang="pt-BR" sz="1800" dirty="0" smtClean="0"/>
          </a:p>
          <a:p>
            <a:r>
              <a:rPr lang="pt-BR" sz="1800" dirty="0" smtClean="0"/>
              <a:t>Na procedure “liberarDMs”, seguir o padrão da imagem abaixo  para liberar DMs da memória quando não esta mais usando o form você criou.</a:t>
            </a:r>
          </a:p>
          <a:p>
            <a:endParaRPr lang="pt-BR" sz="1800" dirty="0"/>
          </a:p>
        </p:txBody>
      </p:sp>
      <p:pic>
        <p:nvPicPr>
          <p:cNvPr id="3074" name="Picture 2"/>
          <p:cNvPicPr>
            <a:picLocks noChangeAspect="1" noChangeArrowheads="1"/>
          </p:cNvPicPr>
          <p:nvPr/>
        </p:nvPicPr>
        <p:blipFill>
          <a:blip r:embed="rId4"/>
          <a:srcRect/>
          <a:stretch>
            <a:fillRect/>
          </a:stretch>
        </p:blipFill>
        <p:spPr bwMode="auto">
          <a:xfrm>
            <a:off x="6314423" y="4698625"/>
            <a:ext cx="4973205" cy="15052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669935"/>
            <a:ext cx="10515600" cy="1325563"/>
          </a:xfrm>
        </p:spPr>
        <p:txBody>
          <a:bodyPr/>
          <a:lstStyle/>
          <a:p>
            <a:pPr algn="ctr"/>
            <a:r>
              <a:rPr lang="pt-BR" dirty="0" smtClean="0"/>
              <a:t>Estilo padrão do sistema</a:t>
            </a:r>
            <a:endParaRPr lang="pt-BR" dirty="0"/>
          </a:p>
        </p:txBody>
      </p:sp>
      <p:sp>
        <p:nvSpPr>
          <p:cNvPr id="3" name="Espaço Reservado para Conteúdo 2"/>
          <p:cNvSpPr>
            <a:spLocks noGrp="1"/>
          </p:cNvSpPr>
          <p:nvPr>
            <p:ph idx="1"/>
          </p:nvPr>
        </p:nvSpPr>
        <p:spPr>
          <a:xfrm>
            <a:off x="838200" y="2130435"/>
            <a:ext cx="4177145" cy="4351338"/>
          </a:xfrm>
        </p:spPr>
        <p:txBody>
          <a:bodyPr>
            <a:normAutofit fontScale="70000" lnSpcReduction="20000"/>
          </a:bodyPr>
          <a:lstStyle/>
          <a:p>
            <a:r>
              <a:rPr lang="pt-BR" dirty="0" smtClean="0"/>
              <a:t>Para utilizar StyleBoook no Delphi:</a:t>
            </a:r>
          </a:p>
          <a:p>
            <a:endParaRPr lang="pt-BR" dirty="0" smtClean="0"/>
          </a:p>
          <a:p>
            <a:r>
              <a:rPr lang="pt-BR" dirty="0" smtClean="0"/>
              <a:t>Na barra de menu clique em Tools - getlt package manager... - pesquisar alabaster</a:t>
            </a:r>
          </a:p>
          <a:p>
            <a:endParaRPr lang="pt-BR" dirty="0" smtClean="0"/>
          </a:p>
          <a:p>
            <a:pPr algn="ctr">
              <a:buNone/>
            </a:pPr>
            <a:r>
              <a:rPr lang="pt-BR" dirty="0" smtClean="0"/>
              <a:t>Para aplicar StyleBook no projeto:</a:t>
            </a:r>
          </a:p>
          <a:p>
            <a:endParaRPr lang="pt-BR" dirty="0" smtClean="0"/>
          </a:p>
          <a:p>
            <a:r>
              <a:rPr lang="pt-BR" dirty="0" smtClean="0"/>
              <a:t> Abrir componente StyleBook no form;</a:t>
            </a:r>
          </a:p>
          <a:p>
            <a:r>
              <a:rPr lang="pt-BR" dirty="0" smtClean="0"/>
              <a:t>Entrar nele - ir em open - C:\Users\Public\Documents\Embarcadero\Studio\22.0\Styles - Win - escolher alabaster.</a:t>
            </a:r>
            <a:endParaRPr lang="pt-BR" dirty="0"/>
          </a:p>
        </p:txBody>
      </p:sp>
      <p:pic>
        <p:nvPicPr>
          <p:cNvPr id="5123" name="Picture 3"/>
          <p:cNvPicPr>
            <a:picLocks noChangeAspect="1" noChangeArrowheads="1"/>
          </p:cNvPicPr>
          <p:nvPr/>
        </p:nvPicPr>
        <p:blipFill>
          <a:blip r:embed="rId4"/>
          <a:srcRect/>
          <a:stretch>
            <a:fillRect/>
          </a:stretch>
        </p:blipFill>
        <p:spPr bwMode="auto">
          <a:xfrm>
            <a:off x="5609071" y="1675970"/>
            <a:ext cx="5211329" cy="2466540"/>
          </a:xfrm>
          <a:prstGeom prst="rect">
            <a:avLst/>
          </a:prstGeom>
          <a:noFill/>
          <a:ln w="9525">
            <a:noFill/>
            <a:miter lim="800000"/>
            <a:headEnd/>
            <a:tailEnd/>
          </a:ln>
          <a:effectLst/>
        </p:spPr>
      </p:pic>
      <p:sp>
        <p:nvSpPr>
          <p:cNvPr id="8" name="Retângulo 7"/>
          <p:cNvSpPr/>
          <p:nvPr/>
        </p:nvSpPr>
        <p:spPr>
          <a:xfrm>
            <a:off x="8769869" y="1842655"/>
            <a:ext cx="401840" cy="207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8811431" y="2466107"/>
            <a:ext cx="1482495" cy="2355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125" name="Picture 5"/>
          <p:cNvPicPr>
            <a:picLocks noChangeAspect="1" noChangeArrowheads="1"/>
          </p:cNvPicPr>
          <p:nvPr/>
        </p:nvPicPr>
        <p:blipFill>
          <a:blip r:embed="rId5"/>
          <a:srcRect/>
          <a:stretch>
            <a:fillRect/>
          </a:stretch>
        </p:blipFill>
        <p:spPr bwMode="auto">
          <a:xfrm>
            <a:off x="5689600" y="4326745"/>
            <a:ext cx="5283200" cy="2531255"/>
          </a:xfrm>
          <a:prstGeom prst="rect">
            <a:avLst/>
          </a:prstGeom>
          <a:noFill/>
          <a:ln w="9525">
            <a:noFill/>
            <a:miter lim="800000"/>
            <a:headEnd/>
            <a:tailEnd/>
          </a:ln>
          <a:effectLst/>
        </p:spPr>
      </p:pic>
      <p:sp>
        <p:nvSpPr>
          <p:cNvPr id="12" name="Retângulo 11"/>
          <p:cNvSpPr/>
          <p:nvPr/>
        </p:nvSpPr>
        <p:spPr>
          <a:xfrm>
            <a:off x="6115569" y="4471555"/>
            <a:ext cx="196331" cy="214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7135031" y="5524500"/>
            <a:ext cx="1348569" cy="177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857505"/>
            <a:ext cx="10515600" cy="1325563"/>
          </a:xfrm>
        </p:spPr>
        <p:txBody>
          <a:bodyPr/>
          <a:lstStyle/>
          <a:p>
            <a:pPr algn="ctr"/>
            <a:r>
              <a:rPr lang="pt-BR" dirty="0" smtClean="0"/>
              <a:t>Documentação do Projeto</a:t>
            </a:r>
            <a:endParaRPr lang="pt-BR" dirty="0"/>
          </a:p>
        </p:txBody>
      </p:sp>
      <p:sp>
        <p:nvSpPr>
          <p:cNvPr id="3" name="Espaço Reservado para Conteúdo 2"/>
          <p:cNvSpPr>
            <a:spLocks noGrp="1"/>
          </p:cNvSpPr>
          <p:nvPr>
            <p:ph idx="1"/>
          </p:nvPr>
        </p:nvSpPr>
        <p:spPr>
          <a:xfrm>
            <a:off x="838200" y="2318005"/>
            <a:ext cx="10515600" cy="4351338"/>
          </a:xfrm>
        </p:spPr>
        <p:txBody>
          <a:bodyPr/>
          <a:lstStyle/>
          <a:p>
            <a:r>
              <a:rPr lang="pt-BR" dirty="0" smtClean="0"/>
              <a:t>Seu projeto deve ter uma Descrição Geral;</a:t>
            </a:r>
          </a:p>
          <a:p>
            <a:r>
              <a:rPr lang="pt-BR" dirty="0" smtClean="0"/>
              <a:t>Diagramas: Diagrama de Lógica, Diagrama de Use Case e Diagrama de Dados;</a:t>
            </a:r>
          </a:p>
          <a:p>
            <a:r>
              <a:rPr lang="pt-BR" dirty="0" smtClean="0"/>
              <a:t>Dados: Base de dados, Tabelas Utilizadas e Storede Procedures e Functions;</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3"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773097"/>
            <a:ext cx="10515600" cy="1325563"/>
          </a:xfrm>
        </p:spPr>
        <p:txBody>
          <a:bodyPr/>
          <a:lstStyle/>
          <a:p>
            <a:pPr algn="ctr"/>
            <a:r>
              <a:rPr lang="pt-BR" dirty="0" smtClean="0"/>
              <a:t>Instrução de criação para forms</a:t>
            </a:r>
            <a:endParaRPr lang="pt-BR" dirty="0"/>
          </a:p>
        </p:txBody>
      </p:sp>
      <p:sp>
        <p:nvSpPr>
          <p:cNvPr id="3" name="Espaço Reservado para Conteúdo 2"/>
          <p:cNvSpPr>
            <a:spLocks noGrp="1"/>
          </p:cNvSpPr>
          <p:nvPr>
            <p:ph idx="1"/>
          </p:nvPr>
        </p:nvSpPr>
        <p:spPr>
          <a:xfrm>
            <a:off x="851842" y="2226115"/>
            <a:ext cx="10515600" cy="2151922"/>
          </a:xfrm>
        </p:spPr>
        <p:txBody>
          <a:bodyPr>
            <a:normAutofit/>
          </a:bodyPr>
          <a:lstStyle/>
          <a:p>
            <a:pPr>
              <a:buNone/>
            </a:pPr>
            <a:r>
              <a:rPr lang="pt-BR" dirty="0" smtClean="0"/>
              <a:t>Na criação dos forms, seguir como modelo os forms do Pack de Compras, no seu form principal deve conter um layout principal, para que quando for adicionado na procedure abrirforms do controle menu, esse layout seja passado como parâmetro para que seu form seja aberto corretamente.</a:t>
            </a:r>
          </a:p>
          <a:p>
            <a:pPr>
              <a:buNone/>
            </a:pPr>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773097"/>
            <a:ext cx="10515600" cy="1325563"/>
          </a:xfrm>
        </p:spPr>
        <p:txBody>
          <a:bodyPr/>
          <a:lstStyle/>
          <a:p>
            <a:pPr algn="ctr"/>
            <a:r>
              <a:rPr lang="pt-BR" dirty="0" smtClean="0"/>
              <a:t>Arquivo Config</a:t>
            </a:r>
            <a:endParaRPr lang="pt-BR" dirty="0"/>
          </a:p>
        </p:txBody>
      </p:sp>
      <p:sp>
        <p:nvSpPr>
          <p:cNvPr id="3" name="Espaço Reservado para Conteúdo 2"/>
          <p:cNvSpPr>
            <a:spLocks noGrp="1"/>
          </p:cNvSpPr>
          <p:nvPr>
            <p:ph idx="1"/>
          </p:nvPr>
        </p:nvSpPr>
        <p:spPr>
          <a:xfrm>
            <a:off x="824133" y="2447787"/>
            <a:ext cx="10515600" cy="3868616"/>
          </a:xfrm>
        </p:spPr>
        <p:txBody>
          <a:bodyPr>
            <a:noAutofit/>
          </a:bodyPr>
          <a:lstStyle/>
          <a:p>
            <a:pPr>
              <a:buNone/>
            </a:pPr>
            <a:r>
              <a:rPr lang="pt-BR" sz="2400" dirty="0" smtClean="0"/>
              <a:t>O arquivo config é localizado na mesma pasta onde fica o executável do projeto, a pasta “Debug”, ele é muito importante, pois com ele definimos as informações do nosso banco de dados (servidor,porta e database), onde está localizado o fast report e informações da ultima atualização do projeto</a:t>
            </a:r>
            <a:r>
              <a:rPr lang="pt-BR" sz="2400" dirty="0" smtClean="0"/>
              <a:t>.</a:t>
            </a:r>
          </a:p>
          <a:p>
            <a:pPr>
              <a:buNone/>
            </a:pPr>
            <a:r>
              <a:rPr lang="pt-BR" sz="2400" dirty="0" smtClean="0"/>
              <a:t>O arquivo config </a:t>
            </a:r>
            <a:r>
              <a:rPr lang="pt-BR" sz="2400" dirty="0" smtClean="0"/>
              <a:t>é </a:t>
            </a:r>
            <a:r>
              <a:rPr lang="pt-BR" sz="2400" dirty="0" smtClean="0"/>
              <a:t>localizado onde está o projeto. Exemplo: “C:\00_</a:t>
            </a:r>
            <a:r>
              <a:rPr lang="pt-BR" sz="2400" dirty="0" err="1" smtClean="0"/>
              <a:t>ERP_SistemaVA_Windows</a:t>
            </a:r>
            <a:r>
              <a:rPr lang="pt-BR" sz="2400" dirty="0" smtClean="0"/>
              <a:t>\Win32\Debug”</a:t>
            </a:r>
            <a:endParaRPr lang="pt-BR" sz="2400" dirty="0" smtClean="0"/>
          </a:p>
          <a:p>
            <a:pPr>
              <a:buNone/>
            </a:pPr>
            <a:r>
              <a:rPr lang="pt-BR" sz="2400" dirty="0" smtClean="0"/>
              <a:t>Existe também a tabela config, nela são armazenados dados que são usados no sistema, exemplo: valor dólar, caminhos para pastas, regras dos packs</a:t>
            </a:r>
            <a:r>
              <a:rPr lang="pt-BR" sz="2400" dirty="0" smtClean="0"/>
              <a:t>...</a:t>
            </a:r>
          </a:p>
          <a:p>
            <a:pPr>
              <a:buNone/>
            </a:pPr>
            <a:endParaRPr lang="pt-BR" sz="2400" dirty="0" smtClean="0"/>
          </a:p>
          <a:p>
            <a:pPr lvl="1">
              <a:buNone/>
            </a:pP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773097"/>
            <a:ext cx="10515600" cy="1325563"/>
          </a:xfrm>
        </p:spPr>
        <p:txBody>
          <a:bodyPr/>
          <a:lstStyle/>
          <a:p>
            <a:pPr algn="ctr"/>
            <a:r>
              <a:rPr lang="pt-BR" dirty="0" smtClean="0"/>
              <a:t>Arquivo Config</a:t>
            </a:r>
            <a:endParaRPr lang="pt-BR" dirty="0"/>
          </a:p>
        </p:txBody>
      </p:sp>
      <p:pic>
        <p:nvPicPr>
          <p:cNvPr id="1026" name="Picture 2"/>
          <p:cNvPicPr>
            <a:picLocks noChangeAspect="1" noChangeArrowheads="1"/>
          </p:cNvPicPr>
          <p:nvPr/>
        </p:nvPicPr>
        <p:blipFill>
          <a:blip r:embed="rId4"/>
          <a:srcRect/>
          <a:stretch>
            <a:fillRect/>
          </a:stretch>
        </p:blipFill>
        <p:spPr bwMode="auto">
          <a:xfrm>
            <a:off x="311872" y="2401310"/>
            <a:ext cx="4994419" cy="3290619"/>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5566930" y="2216728"/>
            <a:ext cx="6625070" cy="4059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D77BB033-4B92-F12F-81CB-15DDD52F22C7}"/>
              </a:ext>
            </a:extLst>
          </p:cNvPr>
          <p:cNvPicPr/>
          <p:nvPr/>
        </p:nvPicPr>
        <p:blipFill rotWithShape="1">
          <a:blip r:embed="rId3"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5" name="Imagem 4"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38200" y="773097"/>
            <a:ext cx="10515600" cy="1325563"/>
          </a:xfrm>
        </p:spPr>
        <p:txBody>
          <a:bodyPr/>
          <a:lstStyle/>
          <a:p>
            <a:pPr algn="ctr"/>
            <a:r>
              <a:rPr lang="pt-BR" dirty="0" smtClean="0"/>
              <a:t>Instrução </a:t>
            </a:r>
            <a:r>
              <a:rPr lang="pt-BR" dirty="0" smtClean="0"/>
              <a:t>do AutoComplete</a:t>
            </a:r>
            <a:endParaRPr lang="pt-BR" dirty="0"/>
          </a:p>
        </p:txBody>
      </p:sp>
      <p:sp>
        <p:nvSpPr>
          <p:cNvPr id="3" name="Espaço Reservado para Conteúdo 2"/>
          <p:cNvSpPr>
            <a:spLocks noGrp="1"/>
          </p:cNvSpPr>
          <p:nvPr>
            <p:ph idx="1"/>
          </p:nvPr>
        </p:nvSpPr>
        <p:spPr>
          <a:xfrm>
            <a:off x="824133" y="1976733"/>
            <a:ext cx="10515600" cy="918867"/>
          </a:xfrm>
        </p:spPr>
        <p:txBody>
          <a:bodyPr>
            <a:normAutofit/>
          </a:bodyPr>
          <a:lstStyle/>
          <a:p>
            <a:pPr>
              <a:buNone/>
            </a:pPr>
            <a:r>
              <a:rPr lang="pt-BR" sz="2400" dirty="0" smtClean="0"/>
              <a:t>Ir até </a:t>
            </a:r>
            <a:r>
              <a:rPr lang="pt-BR" sz="2400" dirty="0" smtClean="0"/>
              <a:t>o </a:t>
            </a:r>
            <a:r>
              <a:rPr lang="pt-BR" sz="2400" dirty="0" smtClean="0"/>
              <a:t>caminho na pasta que você salvou o projeto. Ex:  C:\00_ERP_SistemaVA_Windows\Geral\Packages</a:t>
            </a:r>
            <a:endParaRPr lang="pt-BR" sz="2400" dirty="0" smtClean="0"/>
          </a:p>
          <a:p>
            <a:pPr>
              <a:buNone/>
            </a:pPr>
            <a:endParaRPr lang="pt-BR" sz="2400" dirty="0"/>
          </a:p>
        </p:txBody>
      </p:sp>
      <p:pic>
        <p:nvPicPr>
          <p:cNvPr id="1026" name="Picture 2"/>
          <p:cNvPicPr>
            <a:picLocks noChangeAspect="1" noChangeArrowheads="1"/>
          </p:cNvPicPr>
          <p:nvPr/>
        </p:nvPicPr>
        <p:blipFill>
          <a:blip r:embed="rId5"/>
          <a:srcRect/>
          <a:stretch>
            <a:fillRect/>
          </a:stretch>
        </p:blipFill>
        <p:spPr bwMode="auto">
          <a:xfrm>
            <a:off x="937492" y="3134158"/>
            <a:ext cx="5992813" cy="1781175"/>
          </a:xfrm>
          <a:prstGeom prst="rect">
            <a:avLst/>
          </a:prstGeom>
          <a:noFill/>
          <a:ln w="9525">
            <a:noFill/>
            <a:miter lim="800000"/>
            <a:headEnd/>
            <a:tailEnd/>
          </a:ln>
          <a:effectLst/>
        </p:spPr>
      </p:pic>
      <p:sp>
        <p:nvSpPr>
          <p:cNvPr id="7" name="Retângulo 6"/>
          <p:cNvSpPr/>
          <p:nvPr/>
        </p:nvSpPr>
        <p:spPr>
          <a:xfrm>
            <a:off x="997466" y="4087091"/>
            <a:ext cx="5112328" cy="207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2"/>
          <p:cNvSpPr txBox="1">
            <a:spLocks/>
          </p:cNvSpPr>
          <p:nvPr/>
        </p:nvSpPr>
        <p:spPr>
          <a:xfrm>
            <a:off x="921115" y="5121715"/>
            <a:ext cx="10515600" cy="918867"/>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Abrir o projeto do</a:t>
            </a:r>
            <a:r>
              <a:rPr kumimoji="0" lang="pt-BR" sz="2400" b="0" i="0" u="none" strike="noStrike" kern="1200" cap="none" spc="0" normalizeH="0" noProof="0" dirty="0" smtClean="0">
                <a:ln>
                  <a:noFill/>
                </a:ln>
                <a:solidFill>
                  <a:schemeClr val="tx1"/>
                </a:solidFill>
                <a:effectLst/>
                <a:uLnTx/>
                <a:uFillTx/>
                <a:latin typeface="+mn-lt"/>
                <a:ea typeface="+mn-ea"/>
                <a:cs typeface="+mn-cs"/>
              </a:rPr>
              <a:t> “autocomplete” e instalar no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2400" b="0" i="0" u="none" strike="noStrike" kern="1200" cap="none" spc="0" normalizeH="0" noProof="0" dirty="0" smtClean="0">
                <a:ln>
                  <a:noFill/>
                </a:ln>
                <a:solidFill>
                  <a:schemeClr val="tx1"/>
                </a:solidFill>
                <a:effectLst/>
                <a:uLnTx/>
                <a:uFillTx/>
                <a:latin typeface="+mn-lt"/>
                <a:ea typeface="+mn-ea"/>
                <a:cs typeface="+mn-cs"/>
              </a:rPr>
              <a:t>seu delphi.</a:t>
            </a:r>
            <a:endParaRPr kumimoji="0" lang="pt-BR"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6"/>
          <a:srcRect/>
          <a:stretch>
            <a:fillRect/>
          </a:stretch>
        </p:blipFill>
        <p:spPr bwMode="auto">
          <a:xfrm>
            <a:off x="8738754" y="2079914"/>
            <a:ext cx="2971800" cy="4362450"/>
          </a:xfrm>
          <a:prstGeom prst="rect">
            <a:avLst/>
          </a:prstGeom>
          <a:noFill/>
          <a:ln w="9525">
            <a:noFill/>
            <a:miter lim="800000"/>
            <a:headEnd/>
            <a:tailEnd/>
          </a:ln>
          <a:effectLst/>
        </p:spPr>
      </p:pic>
      <p:sp>
        <p:nvSpPr>
          <p:cNvPr id="10" name="Retângulo 9"/>
          <p:cNvSpPr/>
          <p:nvPr/>
        </p:nvSpPr>
        <p:spPr>
          <a:xfrm>
            <a:off x="9656618" y="3200400"/>
            <a:ext cx="1953431" cy="2493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7" name="Imagem 6"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1089503" y="1125010"/>
            <a:ext cx="10409769" cy="1325563"/>
          </a:xfrm>
        </p:spPr>
        <p:txBody>
          <a:bodyPr>
            <a:normAutofit/>
          </a:bodyPr>
          <a:lstStyle/>
          <a:p>
            <a:r>
              <a:rPr lang="pt-BR" sz="3600" dirty="0" smtClean="0"/>
              <a:t>Nomes de Units, forms, DataModule e Query.</a:t>
            </a:r>
            <a:endParaRPr lang="pt-BR" sz="3600" dirty="0"/>
          </a:p>
        </p:txBody>
      </p:sp>
      <p:sp>
        <p:nvSpPr>
          <p:cNvPr id="3" name="Espaço Reservado para Conteúdo 2"/>
          <p:cNvSpPr>
            <a:spLocks noGrp="1"/>
          </p:cNvSpPr>
          <p:nvPr>
            <p:ph idx="1"/>
          </p:nvPr>
        </p:nvSpPr>
        <p:spPr>
          <a:xfrm>
            <a:off x="1047725" y="2271741"/>
            <a:ext cx="10299147" cy="4392295"/>
          </a:xfrm>
        </p:spPr>
        <p:txBody>
          <a:bodyPr>
            <a:normAutofit fontScale="92500"/>
          </a:bodyPr>
          <a:lstStyle/>
          <a:p>
            <a:r>
              <a:rPr lang="pt-BR" dirty="0" smtClean="0"/>
              <a:t>Nome de Unit é definido sempre como u_nomepack_tela(</a:t>
            </a:r>
            <a:r>
              <a:rPr lang="pt-BR" dirty="0" err="1" smtClean="0"/>
              <a:t>ucompras_pesquisa</a:t>
            </a:r>
            <a:r>
              <a:rPr lang="pt-BR" dirty="0" smtClean="0"/>
              <a:t>);</a:t>
            </a:r>
          </a:p>
          <a:p>
            <a:r>
              <a:rPr lang="pt-BR" dirty="0" smtClean="0"/>
              <a:t>Nome </a:t>
            </a:r>
            <a:r>
              <a:rPr lang="pt-BR" dirty="0" err="1" smtClean="0"/>
              <a:t>unit</a:t>
            </a:r>
            <a:r>
              <a:rPr lang="pt-BR" dirty="0" smtClean="0"/>
              <a:t> do back end deve ser </a:t>
            </a:r>
            <a:r>
              <a:rPr lang="pt-BR" dirty="0" err="1" smtClean="0"/>
              <a:t>back_end_nomepack</a:t>
            </a:r>
            <a:r>
              <a:rPr lang="pt-BR" dirty="0" smtClean="0"/>
              <a:t>(</a:t>
            </a:r>
            <a:r>
              <a:rPr lang="pt-BR" dirty="0" err="1" smtClean="0"/>
              <a:t>backend_compras</a:t>
            </a:r>
            <a:r>
              <a:rPr lang="pt-BR" dirty="0" smtClean="0"/>
              <a:t>);</a:t>
            </a:r>
          </a:p>
          <a:p>
            <a:r>
              <a:rPr lang="pt-BR" dirty="0" smtClean="0"/>
              <a:t>Nome de forms é definido como </a:t>
            </a:r>
            <a:r>
              <a:rPr lang="pt-BR" dirty="0" err="1" smtClean="0"/>
              <a:t>FPackTela</a:t>
            </a:r>
            <a:r>
              <a:rPr lang="pt-BR" dirty="0" smtClean="0"/>
              <a:t>(</a:t>
            </a:r>
            <a:r>
              <a:rPr lang="pt-BR" dirty="0" err="1" smtClean="0"/>
              <a:t>FComprasPesquisa</a:t>
            </a:r>
            <a:r>
              <a:rPr lang="pt-BR" dirty="0" smtClean="0"/>
              <a:t>);</a:t>
            </a:r>
          </a:p>
          <a:p>
            <a:r>
              <a:rPr lang="pt-BR" dirty="0" smtClean="0"/>
              <a:t>Nome de DMs é definido na </a:t>
            </a:r>
            <a:r>
              <a:rPr lang="pt-BR" dirty="0" err="1" smtClean="0"/>
              <a:t>unit</a:t>
            </a:r>
            <a:r>
              <a:rPr lang="pt-BR" dirty="0" smtClean="0"/>
              <a:t> como </a:t>
            </a:r>
            <a:r>
              <a:rPr lang="pt-BR" dirty="0" err="1" smtClean="0"/>
              <a:t>u_dm_pack</a:t>
            </a:r>
            <a:r>
              <a:rPr lang="pt-BR" dirty="0" smtClean="0"/>
              <a:t>(</a:t>
            </a:r>
            <a:r>
              <a:rPr lang="pt-BR" dirty="0" err="1" smtClean="0"/>
              <a:t>u_dm_compras</a:t>
            </a:r>
            <a:r>
              <a:rPr lang="pt-BR" dirty="0" smtClean="0"/>
              <a:t>) e no DataModule </a:t>
            </a:r>
            <a:r>
              <a:rPr lang="pt-BR" dirty="0" err="1" smtClean="0"/>
              <a:t>dmpack</a:t>
            </a:r>
            <a:r>
              <a:rPr lang="pt-BR" dirty="0" smtClean="0"/>
              <a:t>(</a:t>
            </a:r>
            <a:r>
              <a:rPr lang="pt-BR" dirty="0" err="1" smtClean="0"/>
              <a:t>dmcompras</a:t>
            </a:r>
            <a:r>
              <a:rPr lang="pt-BR" dirty="0" smtClean="0"/>
              <a:t>);</a:t>
            </a:r>
          </a:p>
          <a:p>
            <a:r>
              <a:rPr lang="pt-BR" dirty="0" smtClean="0"/>
              <a:t>Nome de Query é definido como Qfunção(</a:t>
            </a:r>
            <a:r>
              <a:rPr lang="pt-BR" dirty="0" err="1" smtClean="0"/>
              <a:t>QPesquisa</a:t>
            </a:r>
            <a:r>
              <a:rPr lang="pt-BR" dirty="0" smtClean="0"/>
              <a:t>);</a:t>
            </a:r>
          </a:p>
          <a:p>
            <a:r>
              <a:rPr lang="pt-BR" dirty="0" smtClean="0"/>
              <a:t>Nome </a:t>
            </a:r>
            <a:r>
              <a:rPr lang="pt-BR" dirty="0" err="1" smtClean="0"/>
              <a:t>Conection</a:t>
            </a:r>
            <a:r>
              <a:rPr lang="pt-BR" dirty="0" smtClean="0"/>
              <a:t> </a:t>
            </a:r>
            <a:r>
              <a:rPr lang="pt-BR" dirty="0" err="1" smtClean="0"/>
              <a:t>con_pack</a:t>
            </a:r>
            <a:r>
              <a:rPr lang="pt-BR" dirty="0" smtClean="0"/>
              <a:t>(</a:t>
            </a:r>
            <a:r>
              <a:rPr lang="pt-BR" dirty="0" err="1" smtClean="0"/>
              <a:t>con_compras</a:t>
            </a:r>
            <a:r>
              <a:rPr lang="pt-BR"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D77BB033-4B92-F12F-81CB-15DDD52F22C7}"/>
              </a:ext>
            </a:extLst>
          </p:cNvPr>
          <p:cNvPicPr/>
          <p:nvPr/>
        </p:nvPicPr>
        <p:blipFill rotWithShape="1">
          <a:blip r:embed="rId3"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7" name="Imagem 6"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789709" y="1125010"/>
            <a:ext cx="10709563" cy="980881"/>
          </a:xfrm>
        </p:spPr>
        <p:txBody>
          <a:bodyPr>
            <a:normAutofit/>
          </a:bodyPr>
          <a:lstStyle/>
          <a:p>
            <a:r>
              <a:rPr lang="pt-BR" sz="3600" dirty="0" smtClean="0"/>
              <a:t>Nomes de Units                    Nome de Forms</a:t>
            </a:r>
            <a:endParaRPr lang="pt-BR" sz="3600" dirty="0"/>
          </a:p>
        </p:txBody>
      </p:sp>
      <p:sp>
        <p:nvSpPr>
          <p:cNvPr id="9" name="Retângulo 8"/>
          <p:cNvSpPr/>
          <p:nvPr/>
        </p:nvSpPr>
        <p:spPr>
          <a:xfrm>
            <a:off x="326397" y="1955945"/>
            <a:ext cx="3968512" cy="646331"/>
          </a:xfrm>
          <a:prstGeom prst="rect">
            <a:avLst/>
          </a:prstGeom>
          <a:noFill/>
        </p:spPr>
        <p:txBody>
          <a:bodyPr wrap="square" lIns="91440" tIns="45720" rIns="91440" bIns="45720">
            <a:spAutoFit/>
          </a:bodyPr>
          <a:lstStyle/>
          <a:p>
            <a:r>
              <a:rPr lang="pt-BR" sz="3600" dirty="0" smtClean="0"/>
              <a:t>u_nomepack_tela</a:t>
            </a:r>
            <a:endParaRPr lang="pt-BR"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Chave direita 11"/>
          <p:cNvSpPr/>
          <p:nvPr/>
        </p:nvSpPr>
        <p:spPr>
          <a:xfrm rot="5400000">
            <a:off x="380999" y="2486887"/>
            <a:ext cx="374074" cy="4710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3" name="Chave direita 12"/>
          <p:cNvSpPr/>
          <p:nvPr/>
        </p:nvSpPr>
        <p:spPr>
          <a:xfrm rot="5400000">
            <a:off x="1773381" y="1551708"/>
            <a:ext cx="332514" cy="2299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4" name="Chave direita 13"/>
          <p:cNvSpPr/>
          <p:nvPr/>
        </p:nvSpPr>
        <p:spPr>
          <a:xfrm rot="5400000">
            <a:off x="3394331" y="2258259"/>
            <a:ext cx="263245" cy="872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58" name="Grupo 57"/>
          <p:cNvGrpSpPr/>
          <p:nvPr/>
        </p:nvGrpSpPr>
        <p:grpSpPr>
          <a:xfrm>
            <a:off x="1934997" y="2854031"/>
            <a:ext cx="2456893" cy="1454727"/>
            <a:chOff x="3251180" y="3144982"/>
            <a:chExt cx="1764165" cy="1246908"/>
          </a:xfrm>
        </p:grpSpPr>
        <p:cxnSp>
          <p:nvCxnSpPr>
            <p:cNvPr id="19" name="Conector reto 18"/>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ector reto 19"/>
            <p:cNvCxnSpPr/>
            <p:nvPr/>
          </p:nvCxnSpPr>
          <p:spPr>
            <a:xfrm flipV="1">
              <a:off x="3251180" y="4364182"/>
              <a:ext cx="1764165" cy="11475"/>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57" name="Grupo 56"/>
          <p:cNvGrpSpPr/>
          <p:nvPr/>
        </p:nvGrpSpPr>
        <p:grpSpPr>
          <a:xfrm>
            <a:off x="554177" y="2909447"/>
            <a:ext cx="3782295" cy="2189025"/>
            <a:chOff x="1205341" y="3228109"/>
            <a:chExt cx="3837714" cy="1841057"/>
          </a:xfrm>
        </p:grpSpPr>
        <p:cxnSp>
          <p:nvCxnSpPr>
            <p:cNvPr id="23" name="Conector reto 22"/>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Conector reto 23"/>
            <p:cNvCxnSpPr/>
            <p:nvPr/>
          </p:nvCxnSpPr>
          <p:spPr>
            <a:xfrm flipV="1">
              <a:off x="1205341" y="5043055"/>
              <a:ext cx="3837714" cy="2611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8" name="Título 1"/>
          <p:cNvSpPr txBox="1">
            <a:spLocks/>
          </p:cNvSpPr>
          <p:nvPr/>
        </p:nvSpPr>
        <p:spPr>
          <a:xfrm>
            <a:off x="4442241" y="3341713"/>
            <a:ext cx="2055542"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da Tela</a:t>
            </a:r>
            <a:r>
              <a:rPr kumimoji="0" lang="pt-BR" sz="1400" b="0" i="0" u="none" strike="noStrike" kern="1200" cap="none" spc="0" normalizeH="0" noProof="0" dirty="0" smtClean="0">
                <a:ln>
                  <a:noFill/>
                </a:ln>
                <a:solidFill>
                  <a:schemeClr val="tx1"/>
                </a:solidFill>
                <a:effectLst/>
                <a:uLnTx/>
                <a:uFillTx/>
                <a:latin typeface="+mj-lt"/>
                <a:ea typeface="+mj-ea"/>
                <a:cs typeface="+mj-cs"/>
              </a:rPr>
              <a:t> (Ex: Pesquisa, Cadastro, Dashboard...) </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31" name="Título 1"/>
          <p:cNvSpPr txBox="1">
            <a:spLocks/>
          </p:cNvSpPr>
          <p:nvPr/>
        </p:nvSpPr>
        <p:spPr>
          <a:xfrm>
            <a:off x="4511577" y="4020602"/>
            <a:ext cx="1722969"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do Pack (Ex: compras, vendas, docvalidos, Rh....)</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7" name="Grupo 36"/>
          <p:cNvGrpSpPr/>
          <p:nvPr/>
        </p:nvGrpSpPr>
        <p:grpSpPr>
          <a:xfrm flipH="1">
            <a:off x="3518989" y="2812463"/>
            <a:ext cx="886755" cy="831274"/>
            <a:chOff x="4393423" y="3685308"/>
            <a:chExt cx="6676359" cy="1522977"/>
          </a:xfrm>
        </p:grpSpPr>
        <p:cxnSp>
          <p:nvCxnSpPr>
            <p:cNvPr id="38" name="Conector reto 37"/>
            <p:cNvCxnSpPr/>
            <p:nvPr/>
          </p:nvCxnSpPr>
          <p:spPr>
            <a:xfrm rot="5400000">
              <a:off x="10307782" y="4433454"/>
              <a:ext cx="1496295"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Conector reto 38"/>
            <p:cNvCxnSpPr/>
            <p:nvPr/>
          </p:nvCxnSpPr>
          <p:spPr>
            <a:xfrm flipH="1">
              <a:off x="4393423" y="5181599"/>
              <a:ext cx="6676359" cy="2668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40" name="Título 1"/>
          <p:cNvSpPr txBox="1">
            <a:spLocks/>
          </p:cNvSpPr>
          <p:nvPr/>
        </p:nvSpPr>
        <p:spPr>
          <a:xfrm>
            <a:off x="4483863" y="4796458"/>
            <a:ext cx="1764534"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Prefixo da</a:t>
            </a:r>
            <a:r>
              <a:rPr kumimoji="0" lang="pt-BR" sz="1400" b="0" i="0" u="none" strike="noStrike" kern="1200" cap="none" spc="0" normalizeH="0" noProof="0" dirty="0" smtClean="0">
                <a:ln>
                  <a:noFill/>
                </a:ln>
                <a:solidFill>
                  <a:schemeClr val="tx1"/>
                </a:solidFill>
                <a:effectLst/>
                <a:uLnTx/>
                <a:uFillTx/>
                <a:latin typeface="+mj-lt"/>
                <a:ea typeface="+mj-ea"/>
                <a:cs typeface="+mj-cs"/>
              </a:rPr>
              <a:t> Unit</a:t>
            </a:r>
          </a:p>
        </p:txBody>
      </p:sp>
      <p:sp>
        <p:nvSpPr>
          <p:cNvPr id="59" name="Retângulo 58"/>
          <p:cNvSpPr/>
          <p:nvPr/>
        </p:nvSpPr>
        <p:spPr>
          <a:xfrm>
            <a:off x="6602707" y="2108345"/>
            <a:ext cx="3968512" cy="646331"/>
          </a:xfrm>
          <a:prstGeom prst="rect">
            <a:avLst/>
          </a:prstGeom>
          <a:noFill/>
        </p:spPr>
        <p:txBody>
          <a:bodyPr wrap="square" lIns="91440" tIns="45720" rIns="91440" bIns="45720">
            <a:spAutoFit/>
          </a:bodyPr>
          <a:lstStyle/>
          <a:p>
            <a:r>
              <a:rPr lang="pt-BR" sz="3600" dirty="0" smtClean="0"/>
              <a:t>FPackTela</a:t>
            </a:r>
            <a:endParaRPr lang="pt-BR"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Chave direita 59"/>
          <p:cNvSpPr/>
          <p:nvPr/>
        </p:nvSpPr>
        <p:spPr>
          <a:xfrm rot="5400000">
            <a:off x="6657309" y="2639287"/>
            <a:ext cx="374074" cy="4710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61" name="Chave direita 60"/>
          <p:cNvSpPr/>
          <p:nvPr/>
        </p:nvSpPr>
        <p:spPr>
          <a:xfrm rot="5400000">
            <a:off x="7384675" y="2369123"/>
            <a:ext cx="318651" cy="9559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62" name="Chave direita 61"/>
          <p:cNvSpPr/>
          <p:nvPr/>
        </p:nvSpPr>
        <p:spPr>
          <a:xfrm rot="5400000">
            <a:off x="8278262" y="2445294"/>
            <a:ext cx="304804" cy="7897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63" name="Grupo 62"/>
          <p:cNvGrpSpPr/>
          <p:nvPr/>
        </p:nvGrpSpPr>
        <p:grpSpPr>
          <a:xfrm>
            <a:off x="7546289" y="2992576"/>
            <a:ext cx="2456893" cy="1454727"/>
            <a:chOff x="3251180" y="3144982"/>
            <a:chExt cx="1764165" cy="1246908"/>
          </a:xfrm>
        </p:grpSpPr>
        <p:cxnSp>
          <p:nvCxnSpPr>
            <p:cNvPr id="64" name="Conector reto 63"/>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Conector reto 64"/>
            <p:cNvCxnSpPr/>
            <p:nvPr/>
          </p:nvCxnSpPr>
          <p:spPr>
            <a:xfrm flipV="1">
              <a:off x="3251180" y="4364182"/>
              <a:ext cx="1764165" cy="11475"/>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66" name="Grupo 65"/>
          <p:cNvGrpSpPr/>
          <p:nvPr/>
        </p:nvGrpSpPr>
        <p:grpSpPr>
          <a:xfrm>
            <a:off x="6830488" y="3061848"/>
            <a:ext cx="3297386" cy="2036625"/>
            <a:chOff x="1205341" y="3228109"/>
            <a:chExt cx="3837714" cy="1841057"/>
          </a:xfrm>
        </p:grpSpPr>
        <p:cxnSp>
          <p:nvCxnSpPr>
            <p:cNvPr id="67" name="Conector reto 66"/>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Conector reto 67"/>
            <p:cNvCxnSpPr/>
            <p:nvPr/>
          </p:nvCxnSpPr>
          <p:spPr>
            <a:xfrm flipV="1">
              <a:off x="1205341" y="5043055"/>
              <a:ext cx="3837714" cy="2611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69" name="Grupo 68"/>
          <p:cNvGrpSpPr/>
          <p:nvPr/>
        </p:nvGrpSpPr>
        <p:grpSpPr>
          <a:xfrm flipH="1">
            <a:off x="8437554" y="2992573"/>
            <a:ext cx="1551773" cy="831274"/>
            <a:chOff x="4393423" y="3685308"/>
            <a:chExt cx="6676359" cy="1522977"/>
          </a:xfrm>
        </p:grpSpPr>
        <p:cxnSp>
          <p:nvCxnSpPr>
            <p:cNvPr id="70" name="Conector reto 69"/>
            <p:cNvCxnSpPr/>
            <p:nvPr/>
          </p:nvCxnSpPr>
          <p:spPr>
            <a:xfrm rot="5400000">
              <a:off x="10307782" y="4433454"/>
              <a:ext cx="1496295"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Conector reto 70"/>
            <p:cNvCxnSpPr/>
            <p:nvPr/>
          </p:nvCxnSpPr>
          <p:spPr>
            <a:xfrm flipH="1">
              <a:off x="4393423" y="5181599"/>
              <a:ext cx="6676359" cy="2668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72" name="Título 1"/>
          <p:cNvSpPr txBox="1">
            <a:spLocks/>
          </p:cNvSpPr>
          <p:nvPr/>
        </p:nvSpPr>
        <p:spPr>
          <a:xfrm>
            <a:off x="10178283" y="4796458"/>
            <a:ext cx="1764534"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Prefixo do</a:t>
            </a:r>
            <a:r>
              <a:rPr kumimoji="0" lang="pt-BR" sz="1400" b="0" i="0" u="none" strike="noStrike" kern="1200" cap="none" spc="0" normalizeH="0" noProof="0" dirty="0" smtClean="0">
                <a:ln>
                  <a:noFill/>
                </a:ln>
                <a:solidFill>
                  <a:schemeClr val="tx1"/>
                </a:solidFill>
                <a:effectLst/>
                <a:uLnTx/>
                <a:uFillTx/>
                <a:latin typeface="+mj-lt"/>
                <a:ea typeface="+mj-ea"/>
                <a:cs typeface="+mj-cs"/>
              </a:rPr>
              <a:t> Form</a:t>
            </a:r>
          </a:p>
        </p:txBody>
      </p:sp>
      <p:sp>
        <p:nvSpPr>
          <p:cNvPr id="73" name="Título 1"/>
          <p:cNvSpPr txBox="1">
            <a:spLocks/>
          </p:cNvSpPr>
          <p:nvPr/>
        </p:nvSpPr>
        <p:spPr>
          <a:xfrm>
            <a:off x="9997912" y="3466404"/>
            <a:ext cx="2194088"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da Tela</a:t>
            </a:r>
            <a:r>
              <a:rPr kumimoji="0" lang="pt-BR" sz="1400" b="0" i="0" u="none" strike="noStrike" kern="1200" cap="none" spc="0" normalizeH="0" noProof="0" dirty="0" smtClean="0">
                <a:ln>
                  <a:noFill/>
                </a:ln>
                <a:solidFill>
                  <a:schemeClr val="tx1"/>
                </a:solidFill>
                <a:effectLst/>
                <a:uLnTx/>
                <a:uFillTx/>
                <a:latin typeface="+mj-lt"/>
                <a:ea typeface="+mj-ea"/>
                <a:cs typeface="+mj-cs"/>
              </a:rPr>
              <a:t> (Ex: Pesquisa, Cadastro, Dashboard...) </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74" name="Título 1"/>
          <p:cNvSpPr txBox="1">
            <a:spLocks/>
          </p:cNvSpPr>
          <p:nvPr/>
        </p:nvSpPr>
        <p:spPr>
          <a:xfrm>
            <a:off x="10067249" y="4103729"/>
            <a:ext cx="1964626"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do Pack (Ex: compras, vendas, docvalidos, Rh....)</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D77BB033-4B92-F12F-81CB-15DDD52F22C7}"/>
              </a:ext>
            </a:extLst>
          </p:cNvPr>
          <p:cNvPicPr/>
          <p:nvPr/>
        </p:nvPicPr>
        <p:blipFill rotWithShape="1">
          <a:blip r:embed="rId2" cstate="print">
            <a:clrChange>
              <a:clrFrom>
                <a:srgbClr val="FCFEFE"/>
              </a:clrFrom>
              <a:clrTo>
                <a:srgbClr val="FCFEFE">
                  <a:alpha val="0"/>
                </a:srgbClr>
              </a:clrTo>
            </a:clrChange>
          </a:blip>
          <a:srcRect l="9083" t="4857" r="827" b="64334"/>
          <a:stretch/>
        </p:blipFill>
        <p:spPr>
          <a:xfrm>
            <a:off x="-5436" y="-18249"/>
            <a:ext cx="12197436" cy="1851262"/>
          </a:xfrm>
          <a:prstGeom prst="rect">
            <a:avLst/>
          </a:prstGeom>
        </p:spPr>
      </p:pic>
      <p:pic>
        <p:nvPicPr>
          <p:cNvPr id="7" name="Imagem 6" descr="Uma imagem contendo Texto&#10;&#10;Descrição gerada automaticamente">
            <a:extLst>
              <a:ext uri="{FF2B5EF4-FFF2-40B4-BE49-F238E27FC236}">
                <a16:creationId xmlns:a16="http://schemas.microsoft.com/office/drawing/2014/main" xmlns="" id="{E49A4869-6F91-D0B9-578D-5220A5F501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1467" y="169388"/>
            <a:ext cx="2268072" cy="1064887"/>
          </a:xfrm>
          <a:prstGeom prst="rect">
            <a:avLst/>
          </a:prstGeom>
        </p:spPr>
      </p:pic>
      <p:sp>
        <p:nvSpPr>
          <p:cNvPr id="2" name="Título 1"/>
          <p:cNvSpPr>
            <a:spLocks noGrp="1"/>
          </p:cNvSpPr>
          <p:nvPr>
            <p:ph type="title"/>
          </p:nvPr>
        </p:nvSpPr>
        <p:spPr>
          <a:xfrm>
            <a:off x="803565" y="1125011"/>
            <a:ext cx="10695708" cy="1064008"/>
          </a:xfrm>
        </p:spPr>
        <p:txBody>
          <a:bodyPr>
            <a:normAutofit/>
          </a:bodyPr>
          <a:lstStyle/>
          <a:p>
            <a:r>
              <a:rPr lang="pt-BR" sz="3600" dirty="0" smtClean="0"/>
              <a:t>Nomes de DataModule, nome de  Query e Backend</a:t>
            </a:r>
            <a:endParaRPr lang="pt-BR" sz="3600" dirty="0"/>
          </a:p>
        </p:txBody>
      </p:sp>
      <p:sp>
        <p:nvSpPr>
          <p:cNvPr id="27" name="Retângulo 26"/>
          <p:cNvSpPr/>
          <p:nvPr/>
        </p:nvSpPr>
        <p:spPr>
          <a:xfrm>
            <a:off x="326397" y="2177625"/>
            <a:ext cx="3968512" cy="646331"/>
          </a:xfrm>
          <a:prstGeom prst="rect">
            <a:avLst/>
          </a:prstGeom>
          <a:noFill/>
        </p:spPr>
        <p:txBody>
          <a:bodyPr wrap="square" lIns="91440" tIns="45720" rIns="91440" bIns="45720">
            <a:spAutoFit/>
          </a:bodyPr>
          <a:lstStyle/>
          <a:p>
            <a:r>
              <a:rPr lang="pt-BR" sz="3600" dirty="0" smtClean="0"/>
              <a:t>u_dm_pack</a:t>
            </a:r>
            <a:endParaRPr lang="pt-BR"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9" name="Chave direita 28"/>
          <p:cNvSpPr/>
          <p:nvPr/>
        </p:nvSpPr>
        <p:spPr>
          <a:xfrm rot="5400000">
            <a:off x="380999" y="2708567"/>
            <a:ext cx="374074" cy="4710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0" name="Chave direita 29"/>
          <p:cNvSpPr/>
          <p:nvPr/>
        </p:nvSpPr>
        <p:spPr>
          <a:xfrm rot="5400000">
            <a:off x="1039092" y="2507677"/>
            <a:ext cx="360216" cy="8589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2" name="Chave direita 31"/>
          <p:cNvSpPr/>
          <p:nvPr/>
        </p:nvSpPr>
        <p:spPr>
          <a:xfrm rot="5400000">
            <a:off x="2015809" y="2389881"/>
            <a:ext cx="318654" cy="10530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33" name="Grupo 32"/>
          <p:cNvGrpSpPr/>
          <p:nvPr/>
        </p:nvGrpSpPr>
        <p:grpSpPr>
          <a:xfrm>
            <a:off x="1214561" y="3061857"/>
            <a:ext cx="1888857" cy="1454726"/>
            <a:chOff x="3251180" y="3144982"/>
            <a:chExt cx="1764165" cy="1246908"/>
          </a:xfrm>
        </p:grpSpPr>
        <p:cxnSp>
          <p:nvCxnSpPr>
            <p:cNvPr id="34" name="Conector reto 33"/>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ector reto 34"/>
            <p:cNvCxnSpPr/>
            <p:nvPr/>
          </p:nvCxnSpPr>
          <p:spPr>
            <a:xfrm flipV="1">
              <a:off x="3251180" y="4364182"/>
              <a:ext cx="1764165" cy="11475"/>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36" name="Grupo 35"/>
          <p:cNvGrpSpPr/>
          <p:nvPr/>
        </p:nvGrpSpPr>
        <p:grpSpPr>
          <a:xfrm>
            <a:off x="554177" y="3131127"/>
            <a:ext cx="2549241" cy="2189025"/>
            <a:chOff x="1205341" y="3228109"/>
            <a:chExt cx="3837714" cy="1841057"/>
          </a:xfrm>
        </p:grpSpPr>
        <p:cxnSp>
          <p:nvCxnSpPr>
            <p:cNvPr id="37" name="Conector reto 36"/>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ector reto 40"/>
            <p:cNvCxnSpPr/>
            <p:nvPr/>
          </p:nvCxnSpPr>
          <p:spPr>
            <a:xfrm flipV="1">
              <a:off x="1205341" y="5043055"/>
              <a:ext cx="3837714" cy="2611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42" name="Título 1"/>
          <p:cNvSpPr txBox="1">
            <a:spLocks/>
          </p:cNvSpPr>
          <p:nvPr/>
        </p:nvSpPr>
        <p:spPr>
          <a:xfrm>
            <a:off x="3195331" y="4200702"/>
            <a:ext cx="2055542"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Prefixo do</a:t>
            </a:r>
            <a:r>
              <a:rPr kumimoji="0" lang="pt-BR" sz="1400" b="0" i="0" u="none" strike="noStrike" kern="1200" cap="none" spc="0" normalizeH="0" noProof="0" dirty="0" smtClean="0">
                <a:ln>
                  <a:noFill/>
                </a:ln>
                <a:solidFill>
                  <a:schemeClr val="tx1"/>
                </a:solidFill>
                <a:effectLst/>
                <a:uLnTx/>
                <a:uFillTx/>
                <a:latin typeface="+mj-lt"/>
                <a:ea typeface="+mj-ea"/>
                <a:cs typeface="+mj-cs"/>
              </a:rPr>
              <a:t> DataModule</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43" name="Título 1"/>
          <p:cNvSpPr txBox="1">
            <a:spLocks/>
          </p:cNvSpPr>
          <p:nvPr/>
        </p:nvSpPr>
        <p:spPr>
          <a:xfrm>
            <a:off x="3195395" y="3604973"/>
            <a:ext cx="1722969"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do Pack (Ex: compras, vendas, docvalidos, Rh....)</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4" name="Grupo 43"/>
          <p:cNvGrpSpPr/>
          <p:nvPr/>
        </p:nvGrpSpPr>
        <p:grpSpPr>
          <a:xfrm flipH="1">
            <a:off x="2175098" y="3047998"/>
            <a:ext cx="886755" cy="831274"/>
            <a:chOff x="4393423" y="3685308"/>
            <a:chExt cx="6676359" cy="1522977"/>
          </a:xfrm>
        </p:grpSpPr>
        <p:cxnSp>
          <p:nvCxnSpPr>
            <p:cNvPr id="45" name="Conector reto 44"/>
            <p:cNvCxnSpPr/>
            <p:nvPr/>
          </p:nvCxnSpPr>
          <p:spPr>
            <a:xfrm rot="5400000">
              <a:off x="10307782" y="4433454"/>
              <a:ext cx="1496295"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ector reto 45"/>
            <p:cNvCxnSpPr/>
            <p:nvPr/>
          </p:nvCxnSpPr>
          <p:spPr>
            <a:xfrm flipH="1">
              <a:off x="4393423" y="5181599"/>
              <a:ext cx="6676359" cy="2668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47" name="Título 1"/>
          <p:cNvSpPr txBox="1">
            <a:spLocks/>
          </p:cNvSpPr>
          <p:nvPr/>
        </p:nvSpPr>
        <p:spPr>
          <a:xfrm>
            <a:off x="3236954" y="5004283"/>
            <a:ext cx="1764534"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Prefixo da</a:t>
            </a:r>
            <a:r>
              <a:rPr kumimoji="0" lang="pt-BR" sz="1400" b="0" i="0" u="none" strike="noStrike" kern="1200" cap="none" spc="0" normalizeH="0" noProof="0" dirty="0" smtClean="0">
                <a:ln>
                  <a:noFill/>
                </a:ln>
                <a:solidFill>
                  <a:schemeClr val="tx1"/>
                </a:solidFill>
                <a:effectLst/>
                <a:uLnTx/>
                <a:uFillTx/>
                <a:latin typeface="+mj-lt"/>
                <a:ea typeface="+mj-ea"/>
                <a:cs typeface="+mj-cs"/>
              </a:rPr>
              <a:t> Unit</a:t>
            </a:r>
          </a:p>
        </p:txBody>
      </p:sp>
      <p:sp>
        <p:nvSpPr>
          <p:cNvPr id="48" name="Retângulo 47"/>
          <p:cNvSpPr/>
          <p:nvPr/>
        </p:nvSpPr>
        <p:spPr>
          <a:xfrm>
            <a:off x="5826832" y="2205335"/>
            <a:ext cx="3968512" cy="646331"/>
          </a:xfrm>
          <a:prstGeom prst="rect">
            <a:avLst/>
          </a:prstGeom>
          <a:noFill/>
        </p:spPr>
        <p:txBody>
          <a:bodyPr wrap="square" lIns="91440" tIns="45720" rIns="91440" bIns="45720">
            <a:spAutoFit/>
          </a:bodyPr>
          <a:lstStyle/>
          <a:p>
            <a:r>
              <a:rPr lang="pt-BR" sz="3600" dirty="0" smtClean="0"/>
              <a:t>QFunção</a:t>
            </a:r>
            <a:endParaRPr lang="pt-BR"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Chave direita 48"/>
          <p:cNvSpPr/>
          <p:nvPr/>
        </p:nvSpPr>
        <p:spPr>
          <a:xfrm rot="5400000">
            <a:off x="5881434" y="2736277"/>
            <a:ext cx="374074" cy="4710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50" name="Chave direita 49"/>
          <p:cNvSpPr/>
          <p:nvPr/>
        </p:nvSpPr>
        <p:spPr>
          <a:xfrm rot="5400000">
            <a:off x="6858093" y="2216821"/>
            <a:ext cx="332503" cy="14684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52" name="Grupo 51"/>
          <p:cNvGrpSpPr/>
          <p:nvPr/>
        </p:nvGrpSpPr>
        <p:grpSpPr>
          <a:xfrm>
            <a:off x="7019796" y="3061857"/>
            <a:ext cx="1320640" cy="692725"/>
            <a:chOff x="3251181" y="3144982"/>
            <a:chExt cx="1783933" cy="1246908"/>
          </a:xfrm>
        </p:grpSpPr>
        <p:cxnSp>
          <p:nvCxnSpPr>
            <p:cNvPr id="53" name="Conector reto 52"/>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onector reto 53"/>
            <p:cNvCxnSpPr/>
            <p:nvPr/>
          </p:nvCxnSpPr>
          <p:spPr>
            <a:xfrm>
              <a:off x="3251180" y="4375657"/>
              <a:ext cx="1783933" cy="1623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55" name="Grupo 54"/>
          <p:cNvGrpSpPr/>
          <p:nvPr/>
        </p:nvGrpSpPr>
        <p:grpSpPr>
          <a:xfrm>
            <a:off x="6054613" y="3158838"/>
            <a:ext cx="2368952" cy="1094508"/>
            <a:chOff x="1205341" y="3228109"/>
            <a:chExt cx="3879704" cy="1841057"/>
          </a:xfrm>
        </p:grpSpPr>
        <p:cxnSp>
          <p:nvCxnSpPr>
            <p:cNvPr id="56" name="Conector reto 55"/>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Conector reto 56"/>
            <p:cNvCxnSpPr/>
            <p:nvPr/>
          </p:nvCxnSpPr>
          <p:spPr>
            <a:xfrm flipV="1">
              <a:off x="1205341" y="5069160"/>
              <a:ext cx="3879704" cy="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58" name="Título 1"/>
          <p:cNvSpPr txBox="1">
            <a:spLocks/>
          </p:cNvSpPr>
          <p:nvPr/>
        </p:nvSpPr>
        <p:spPr>
          <a:xfrm>
            <a:off x="8473912" y="3549539"/>
            <a:ext cx="2457324"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O que a query executa </a:t>
            </a:r>
            <a:r>
              <a:rPr kumimoji="0" lang="pt-BR" sz="1400" b="0" i="0" u="none" strike="noStrike" kern="1200" cap="none" spc="0" normalizeH="0" noProof="0" dirty="0" smtClean="0">
                <a:ln>
                  <a:noFill/>
                </a:ln>
                <a:solidFill>
                  <a:schemeClr val="tx1"/>
                </a:solidFill>
                <a:effectLst/>
                <a:uLnTx/>
                <a:uFillTx/>
                <a:latin typeface="+mj-lt"/>
                <a:ea typeface="+mj-ea"/>
                <a:cs typeface="+mj-cs"/>
              </a:rPr>
              <a:t>(Ex: Pesquisa, Cadastro, Dashboard...) </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63" name="Título 1"/>
          <p:cNvSpPr txBox="1">
            <a:spLocks/>
          </p:cNvSpPr>
          <p:nvPr/>
        </p:nvSpPr>
        <p:spPr>
          <a:xfrm>
            <a:off x="8557280" y="4145302"/>
            <a:ext cx="1764534"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Prefixo da</a:t>
            </a:r>
            <a:r>
              <a:rPr lang="pt-BR" sz="1400" dirty="0" smtClean="0">
                <a:latin typeface="+mj-lt"/>
                <a:ea typeface="+mj-ea"/>
                <a:cs typeface="+mj-cs"/>
              </a:rPr>
              <a:t> Query</a:t>
            </a:r>
            <a:endParaRPr kumimoji="0" lang="pt-BR" sz="1400" b="0" i="0" u="none" strike="noStrike" kern="1200" cap="none" spc="0" normalizeH="0" noProof="0" dirty="0" smtClean="0">
              <a:ln>
                <a:noFill/>
              </a:ln>
              <a:solidFill>
                <a:schemeClr val="tx1"/>
              </a:solidFill>
              <a:effectLst/>
              <a:uLnTx/>
              <a:uFillTx/>
              <a:latin typeface="+mj-lt"/>
              <a:ea typeface="+mj-ea"/>
              <a:cs typeface="+mj-cs"/>
            </a:endParaRPr>
          </a:p>
        </p:txBody>
      </p:sp>
      <p:sp>
        <p:nvSpPr>
          <p:cNvPr id="67" name="Retângulo 66"/>
          <p:cNvSpPr/>
          <p:nvPr/>
        </p:nvSpPr>
        <p:spPr>
          <a:xfrm>
            <a:off x="5660578" y="4505254"/>
            <a:ext cx="3968512" cy="523220"/>
          </a:xfrm>
          <a:prstGeom prst="rect">
            <a:avLst/>
          </a:prstGeom>
          <a:noFill/>
        </p:spPr>
        <p:txBody>
          <a:bodyPr wrap="square" lIns="91440" tIns="45720" rIns="91440" bIns="45720">
            <a:spAutoFit/>
          </a:bodyPr>
          <a:lstStyle/>
          <a:p>
            <a:r>
              <a:rPr lang="pt-BR" sz="2800" dirty="0" smtClean="0"/>
              <a:t>backend_compras</a:t>
            </a:r>
            <a:endParaRPr lang="pt-BR"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8" name="Chave direita 67"/>
          <p:cNvSpPr/>
          <p:nvPr/>
        </p:nvSpPr>
        <p:spPr>
          <a:xfrm rot="5400000">
            <a:off x="6345502" y="4447433"/>
            <a:ext cx="332442" cy="13575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69" name="Chave direita 68"/>
          <p:cNvSpPr/>
          <p:nvPr/>
        </p:nvSpPr>
        <p:spPr>
          <a:xfrm rot="5400000">
            <a:off x="7772488" y="4405906"/>
            <a:ext cx="332503" cy="14684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70" name="Grupo 69"/>
          <p:cNvGrpSpPr/>
          <p:nvPr/>
        </p:nvGrpSpPr>
        <p:grpSpPr>
          <a:xfrm>
            <a:off x="7934191" y="5264797"/>
            <a:ext cx="1320640" cy="692725"/>
            <a:chOff x="3251181" y="3144982"/>
            <a:chExt cx="1783933" cy="1246908"/>
          </a:xfrm>
        </p:grpSpPr>
        <p:cxnSp>
          <p:nvCxnSpPr>
            <p:cNvPr id="71" name="Conector reto 70"/>
            <p:cNvCxnSpPr/>
            <p:nvPr/>
          </p:nvCxnSpPr>
          <p:spPr>
            <a:xfrm rot="16200000" flipH="1">
              <a:off x="2640524" y="3760245"/>
              <a:ext cx="1246908" cy="16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Conector reto 71"/>
            <p:cNvCxnSpPr/>
            <p:nvPr/>
          </p:nvCxnSpPr>
          <p:spPr>
            <a:xfrm>
              <a:off x="3251180" y="4375657"/>
              <a:ext cx="1783933" cy="1623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73" name="Grupo 72"/>
          <p:cNvGrpSpPr/>
          <p:nvPr/>
        </p:nvGrpSpPr>
        <p:grpSpPr>
          <a:xfrm>
            <a:off x="6497953" y="5278650"/>
            <a:ext cx="2770738" cy="1094508"/>
            <a:chOff x="1205341" y="3228109"/>
            <a:chExt cx="3879704" cy="1841057"/>
          </a:xfrm>
        </p:grpSpPr>
        <p:cxnSp>
          <p:nvCxnSpPr>
            <p:cNvPr id="74" name="Conector reto 73"/>
            <p:cNvCxnSpPr/>
            <p:nvPr/>
          </p:nvCxnSpPr>
          <p:spPr>
            <a:xfrm rot="16200000" flipH="1">
              <a:off x="298120" y="4148636"/>
              <a:ext cx="1841057" cy="3"/>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Conector reto 74"/>
            <p:cNvCxnSpPr/>
            <p:nvPr/>
          </p:nvCxnSpPr>
          <p:spPr>
            <a:xfrm flipV="1">
              <a:off x="1205341" y="5069160"/>
              <a:ext cx="3879704" cy="6"/>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77" name="Título 1"/>
          <p:cNvSpPr txBox="1">
            <a:spLocks/>
          </p:cNvSpPr>
          <p:nvPr/>
        </p:nvSpPr>
        <p:spPr>
          <a:xfrm>
            <a:off x="9430117" y="6071149"/>
            <a:ext cx="1764534" cy="5236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a:t>
            </a:r>
            <a:r>
              <a:rPr kumimoji="0" lang="pt-BR" sz="1400" b="0" i="0" u="none" strike="noStrike" kern="1200" cap="none" spc="0" normalizeH="0" noProof="0" dirty="0" smtClean="0">
                <a:ln>
                  <a:noFill/>
                </a:ln>
                <a:solidFill>
                  <a:schemeClr val="tx1"/>
                </a:solidFill>
                <a:effectLst/>
                <a:uLnTx/>
                <a:uFillTx/>
                <a:latin typeface="+mj-lt"/>
                <a:ea typeface="+mj-ea"/>
                <a:cs typeface="+mj-cs"/>
              </a:rPr>
              <a:t> backend</a:t>
            </a:r>
          </a:p>
        </p:txBody>
      </p:sp>
      <p:sp>
        <p:nvSpPr>
          <p:cNvPr id="78" name="Título 1"/>
          <p:cNvSpPr txBox="1">
            <a:spLocks/>
          </p:cNvSpPr>
          <p:nvPr/>
        </p:nvSpPr>
        <p:spPr>
          <a:xfrm>
            <a:off x="9402231" y="5600027"/>
            <a:ext cx="1722969" cy="523681"/>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smtClean="0">
                <a:ln>
                  <a:noFill/>
                </a:ln>
                <a:solidFill>
                  <a:schemeClr val="tx1"/>
                </a:solidFill>
                <a:effectLst/>
                <a:uLnTx/>
                <a:uFillTx/>
                <a:latin typeface="+mj-lt"/>
                <a:ea typeface="+mj-ea"/>
                <a:cs typeface="+mj-cs"/>
              </a:rPr>
              <a:t>Nome do Pack (Ex: compras, vendas, docvalidos, Rh....)</a:t>
            </a:r>
            <a:endParaRPr kumimoji="0" lang="pt-BR" sz="1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4552</TotalTime>
  <Words>966</Words>
  <Application>Microsoft Office PowerPoint</Application>
  <PresentationFormat>Personalizar</PresentationFormat>
  <Paragraphs>135</Paragraphs>
  <Slides>22</Slides>
  <Notes>3</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Slide 1</vt:lpstr>
      <vt:lpstr>Slide 2</vt:lpstr>
      <vt:lpstr>Instrução de criação para forms</vt:lpstr>
      <vt:lpstr>Arquivo Config</vt:lpstr>
      <vt:lpstr>Arquivo Config</vt:lpstr>
      <vt:lpstr>Instrução do AutoComplete</vt:lpstr>
      <vt:lpstr>Nomes de Units, forms, DataModule e Query.</vt:lpstr>
      <vt:lpstr>Nomes de Units                    Nome de Forms</vt:lpstr>
      <vt:lpstr>Nomes de DataModule, nome de  Query e Backend</vt:lpstr>
      <vt:lpstr>Slide 10</vt:lpstr>
      <vt:lpstr>Slide 11</vt:lpstr>
      <vt:lpstr>Onde ficam localizados Packs, Menus e forms.</vt:lpstr>
      <vt:lpstr>Inserindo Pack no Projeto</vt:lpstr>
      <vt:lpstr>Instruções de como adicionar Pack</vt:lpstr>
      <vt:lpstr>Instruções de como adicionar Packs para o usuário</vt:lpstr>
      <vt:lpstr>Instruções de como adicionar menus</vt:lpstr>
      <vt:lpstr>Instruções de como adicionar menus para o usuário</vt:lpstr>
      <vt:lpstr>Instruções de como adicionar forms ao menu correspondente</vt:lpstr>
      <vt:lpstr>Instruções de como adicionar forms ao menu correspondente</vt:lpstr>
      <vt:lpstr>Instruções de como adicionar forms ao menu correspondente</vt:lpstr>
      <vt:lpstr>Estilo padrão do sistema</vt:lpstr>
      <vt:lpstr>Documentação do Projeto</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Cristiano Viva</dc:creator>
  <cp:lastModifiedBy>ti_vivaaer03</cp:lastModifiedBy>
  <cp:revision>272</cp:revision>
  <dcterms:created xsi:type="dcterms:W3CDTF">2024-05-23T10:42:32Z</dcterms:created>
  <dcterms:modified xsi:type="dcterms:W3CDTF">2024-08-01T17:13:11Z</dcterms:modified>
</cp:coreProperties>
</file>