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888" userDrawn="1">
          <p15:clr>
            <a:srgbClr val="A4A3A4"/>
          </p15:clr>
        </p15:guide>
        <p15:guide id="3" pos="13824" userDrawn="1">
          <p15:clr>
            <a:srgbClr val="A4A3A4"/>
          </p15:clr>
        </p15:guide>
        <p15:guide id="4" pos="20736" userDrawn="1">
          <p15:clr>
            <a:srgbClr val="A4A3A4"/>
          </p15:clr>
        </p15:guide>
        <p15:guide id="5" orient="horz" pos="13824" userDrawn="1">
          <p15:clr>
            <a:srgbClr val="A4A3A4"/>
          </p15:clr>
        </p15:guide>
        <p15:guide id="6" pos="69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C7EA"/>
    <a:srgbClr val="3283BF"/>
    <a:srgbClr val="3284BF"/>
    <a:srgbClr val="FAFAFA"/>
    <a:srgbClr val="0054A6"/>
    <a:srgbClr val="FFC828"/>
    <a:srgbClr val="5B84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p:scale>
          <a:sx n="36" d="100"/>
          <a:sy n="36" d="100"/>
        </p:scale>
        <p:origin x="24" y="19"/>
      </p:cViewPr>
      <p:guideLst>
        <p:guide orient="horz" pos="6888"/>
        <p:guide pos="13824"/>
        <p:guide pos="20736"/>
        <p:guide orient="horz" pos="13824"/>
        <p:guide pos="69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C3D1F1-7914-458A-AAD6-4B7F8B7C5CF9}"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5C8BC-C405-451A-9D50-F41DC4C35960}" type="slidenum">
              <a:rPr lang="en-US" smtClean="0"/>
              <a:t>‹#›</a:t>
            </a:fld>
            <a:endParaRPr lang="en-US"/>
          </a:p>
        </p:txBody>
      </p:sp>
    </p:spTree>
    <p:extLst>
      <p:ext uri="{BB962C8B-B14F-4D97-AF65-F5344CB8AC3E}">
        <p14:creationId xmlns:p14="http://schemas.microsoft.com/office/powerpoint/2010/main" val="212100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3D1F1-7914-458A-AAD6-4B7F8B7C5CF9}"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5C8BC-C405-451A-9D50-F41DC4C35960}" type="slidenum">
              <a:rPr lang="en-US" smtClean="0"/>
              <a:t>‹#›</a:t>
            </a:fld>
            <a:endParaRPr lang="en-US"/>
          </a:p>
        </p:txBody>
      </p:sp>
    </p:spTree>
    <p:extLst>
      <p:ext uri="{BB962C8B-B14F-4D97-AF65-F5344CB8AC3E}">
        <p14:creationId xmlns:p14="http://schemas.microsoft.com/office/powerpoint/2010/main" val="2703569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3D1F1-7914-458A-AAD6-4B7F8B7C5CF9}"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5C8BC-C405-451A-9D50-F41DC4C35960}" type="slidenum">
              <a:rPr lang="en-US" smtClean="0"/>
              <a:t>‹#›</a:t>
            </a:fld>
            <a:endParaRPr lang="en-US"/>
          </a:p>
        </p:txBody>
      </p:sp>
    </p:spTree>
    <p:extLst>
      <p:ext uri="{BB962C8B-B14F-4D97-AF65-F5344CB8AC3E}">
        <p14:creationId xmlns:p14="http://schemas.microsoft.com/office/powerpoint/2010/main" val="2515123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3D1F1-7914-458A-AAD6-4B7F8B7C5CF9}"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5C8BC-C405-451A-9D50-F41DC4C35960}" type="slidenum">
              <a:rPr lang="en-US" smtClean="0"/>
              <a:t>‹#›</a:t>
            </a:fld>
            <a:endParaRPr lang="en-US"/>
          </a:p>
        </p:txBody>
      </p:sp>
    </p:spTree>
    <p:extLst>
      <p:ext uri="{BB962C8B-B14F-4D97-AF65-F5344CB8AC3E}">
        <p14:creationId xmlns:p14="http://schemas.microsoft.com/office/powerpoint/2010/main" val="1969823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C3D1F1-7914-458A-AAD6-4B7F8B7C5CF9}"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5C8BC-C405-451A-9D50-F41DC4C35960}" type="slidenum">
              <a:rPr lang="en-US" smtClean="0"/>
              <a:t>‹#›</a:t>
            </a:fld>
            <a:endParaRPr lang="en-US"/>
          </a:p>
        </p:txBody>
      </p:sp>
    </p:spTree>
    <p:extLst>
      <p:ext uri="{BB962C8B-B14F-4D97-AF65-F5344CB8AC3E}">
        <p14:creationId xmlns:p14="http://schemas.microsoft.com/office/powerpoint/2010/main" val="3246878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C3D1F1-7914-458A-AAD6-4B7F8B7C5CF9}" type="datetimeFigureOut">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35C8BC-C405-451A-9D50-F41DC4C35960}" type="slidenum">
              <a:rPr lang="en-US" smtClean="0"/>
              <a:t>‹#›</a:t>
            </a:fld>
            <a:endParaRPr lang="en-US"/>
          </a:p>
        </p:txBody>
      </p:sp>
    </p:spTree>
    <p:extLst>
      <p:ext uri="{BB962C8B-B14F-4D97-AF65-F5344CB8AC3E}">
        <p14:creationId xmlns:p14="http://schemas.microsoft.com/office/powerpoint/2010/main" val="4174547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C3D1F1-7914-458A-AAD6-4B7F8B7C5CF9}" type="datetimeFigureOut">
              <a:rPr lang="en-US" smtClean="0"/>
              <a:t>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35C8BC-C405-451A-9D50-F41DC4C35960}" type="slidenum">
              <a:rPr lang="en-US" smtClean="0"/>
              <a:t>‹#›</a:t>
            </a:fld>
            <a:endParaRPr lang="en-US"/>
          </a:p>
        </p:txBody>
      </p:sp>
    </p:spTree>
    <p:extLst>
      <p:ext uri="{BB962C8B-B14F-4D97-AF65-F5344CB8AC3E}">
        <p14:creationId xmlns:p14="http://schemas.microsoft.com/office/powerpoint/2010/main" val="3732054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C3D1F1-7914-458A-AAD6-4B7F8B7C5CF9}" type="datetimeFigureOut">
              <a:rPr lang="en-US" smtClean="0"/>
              <a:t>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35C8BC-C405-451A-9D50-F41DC4C35960}" type="slidenum">
              <a:rPr lang="en-US" smtClean="0"/>
              <a:t>‹#›</a:t>
            </a:fld>
            <a:endParaRPr lang="en-US"/>
          </a:p>
        </p:txBody>
      </p:sp>
    </p:spTree>
    <p:extLst>
      <p:ext uri="{BB962C8B-B14F-4D97-AF65-F5344CB8AC3E}">
        <p14:creationId xmlns:p14="http://schemas.microsoft.com/office/powerpoint/2010/main" val="1807224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C3D1F1-7914-458A-AAD6-4B7F8B7C5CF9}" type="datetimeFigureOut">
              <a:rPr lang="en-US" smtClean="0"/>
              <a:t>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35C8BC-C405-451A-9D50-F41DC4C35960}" type="slidenum">
              <a:rPr lang="en-US" smtClean="0"/>
              <a:t>‹#›</a:t>
            </a:fld>
            <a:endParaRPr lang="en-US"/>
          </a:p>
        </p:txBody>
      </p:sp>
    </p:spTree>
    <p:extLst>
      <p:ext uri="{BB962C8B-B14F-4D97-AF65-F5344CB8AC3E}">
        <p14:creationId xmlns:p14="http://schemas.microsoft.com/office/powerpoint/2010/main" val="37757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72C3D1F1-7914-458A-AAD6-4B7F8B7C5CF9}" type="datetimeFigureOut">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35C8BC-C405-451A-9D50-F41DC4C35960}" type="slidenum">
              <a:rPr lang="en-US" smtClean="0"/>
              <a:t>‹#›</a:t>
            </a:fld>
            <a:endParaRPr lang="en-US"/>
          </a:p>
        </p:txBody>
      </p:sp>
    </p:spTree>
    <p:extLst>
      <p:ext uri="{BB962C8B-B14F-4D97-AF65-F5344CB8AC3E}">
        <p14:creationId xmlns:p14="http://schemas.microsoft.com/office/powerpoint/2010/main" val="3986821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72C3D1F1-7914-458A-AAD6-4B7F8B7C5CF9}" type="datetimeFigureOut">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35C8BC-C405-451A-9D50-F41DC4C35960}" type="slidenum">
              <a:rPr lang="en-US" smtClean="0"/>
              <a:t>‹#›</a:t>
            </a:fld>
            <a:endParaRPr lang="en-US"/>
          </a:p>
        </p:txBody>
      </p:sp>
    </p:spTree>
    <p:extLst>
      <p:ext uri="{BB962C8B-B14F-4D97-AF65-F5344CB8AC3E}">
        <p14:creationId xmlns:p14="http://schemas.microsoft.com/office/powerpoint/2010/main" val="270243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72C3D1F1-7914-458A-AAD6-4B7F8B7C5CF9}" type="datetimeFigureOut">
              <a:rPr lang="en-US" smtClean="0"/>
              <a:t>12/7/2024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B035C8BC-C405-451A-9D50-F41DC4C35960}" type="slidenum">
              <a:rPr lang="en-US" smtClean="0"/>
              <a:t>‹#›</a:t>
            </a:fld>
            <a:endParaRPr lang="en-US"/>
          </a:p>
        </p:txBody>
      </p:sp>
    </p:spTree>
    <p:extLst>
      <p:ext uri="{BB962C8B-B14F-4D97-AF65-F5344CB8AC3E}">
        <p14:creationId xmlns:p14="http://schemas.microsoft.com/office/powerpoint/2010/main" val="17342547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917AD-B426-69BA-0FB0-D011FCD95FE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4000747-EDCD-B4BE-CBBD-22CA78AD7DC2}"/>
              </a:ext>
            </a:extLst>
          </p:cNvPr>
          <p:cNvSpPr/>
          <p:nvPr/>
        </p:nvSpPr>
        <p:spPr>
          <a:xfrm>
            <a:off x="0" y="0"/>
            <a:ext cx="43891200" cy="3020440"/>
          </a:xfrm>
          <a:prstGeom prst="rect">
            <a:avLst/>
          </a:prstGeom>
          <a:solidFill>
            <a:schemeClr val="accent6">
              <a:alpha val="6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17" name="Rectangle 16">
            <a:extLst>
              <a:ext uri="{FF2B5EF4-FFF2-40B4-BE49-F238E27FC236}">
                <a16:creationId xmlns:a16="http://schemas.microsoft.com/office/drawing/2014/main" id="{05CB9757-0D4D-9CE4-BB8A-520A4C65B6DC}"/>
              </a:ext>
            </a:extLst>
          </p:cNvPr>
          <p:cNvSpPr/>
          <p:nvPr/>
        </p:nvSpPr>
        <p:spPr>
          <a:xfrm flipV="1">
            <a:off x="-17836" y="32015210"/>
            <a:ext cx="43891200" cy="903190"/>
          </a:xfrm>
          <a:prstGeom prst="rect">
            <a:avLst/>
          </a:prstGeom>
          <a:solidFill>
            <a:schemeClr val="accent6">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0" rtlCol="0" anchor="ctr"/>
          <a:lstStyle/>
          <a:p>
            <a:pPr algn="ctr"/>
            <a:endParaRPr lang="en-US" baseline="-25000" dirty="0"/>
          </a:p>
        </p:txBody>
      </p:sp>
      <p:sp>
        <p:nvSpPr>
          <p:cNvPr id="31" name="Freeform: Shape 30">
            <a:extLst>
              <a:ext uri="{FF2B5EF4-FFF2-40B4-BE49-F238E27FC236}">
                <a16:creationId xmlns:a16="http://schemas.microsoft.com/office/drawing/2014/main" id="{12A04DBC-4161-4771-A968-F778DB3BA748}"/>
              </a:ext>
            </a:extLst>
          </p:cNvPr>
          <p:cNvSpPr/>
          <p:nvPr/>
        </p:nvSpPr>
        <p:spPr>
          <a:xfrm rot="2700000">
            <a:off x="-1249041" y="11378923"/>
            <a:ext cx="12344400" cy="12344400"/>
          </a:xfrm>
          <a:custGeom>
            <a:avLst/>
            <a:gdLst>
              <a:gd name="connsiteX0" fmla="*/ 1366261 w 2732521"/>
              <a:gd name="connsiteY0" fmla="*/ 0 h 2732521"/>
              <a:gd name="connsiteX1" fmla="*/ 2732521 w 2732521"/>
              <a:gd name="connsiteY1" fmla="*/ 1366261 h 2732521"/>
              <a:gd name="connsiteX2" fmla="*/ 1366261 w 2732521"/>
              <a:gd name="connsiteY2" fmla="*/ 2732521 h 2732521"/>
              <a:gd name="connsiteX3" fmla="*/ 0 w 2732521"/>
              <a:gd name="connsiteY3" fmla="*/ 1366261 h 2732521"/>
              <a:gd name="connsiteX4" fmla="*/ 371739 w 2732521"/>
              <a:gd name="connsiteY4" fmla="*/ 994523 h 2732521"/>
              <a:gd name="connsiteX5" fmla="*/ 421260 w 2732521"/>
              <a:gd name="connsiteY5" fmla="*/ 994523 h 2732521"/>
              <a:gd name="connsiteX6" fmla="*/ 49523 w 2732521"/>
              <a:gd name="connsiteY6" fmla="*/ 1366260 h 2732521"/>
              <a:gd name="connsiteX7" fmla="*/ 1366261 w 2732521"/>
              <a:gd name="connsiteY7" fmla="*/ 2682999 h 2732521"/>
              <a:gd name="connsiteX8" fmla="*/ 2683000 w 2732521"/>
              <a:gd name="connsiteY8" fmla="*/ 1366260 h 2732521"/>
              <a:gd name="connsiteX9" fmla="*/ 1366261 w 2732521"/>
              <a:gd name="connsiteY9" fmla="*/ 49522 h 2732521"/>
              <a:gd name="connsiteX10" fmla="*/ 994522 w 2732521"/>
              <a:gd name="connsiteY10" fmla="*/ 421261 h 2732521"/>
              <a:gd name="connsiteX11" fmla="*/ 994522 w 2732521"/>
              <a:gd name="connsiteY11" fmla="*/ 371739 h 2732521"/>
              <a:gd name="connsiteX12" fmla="*/ 1366261 w 2732521"/>
              <a:gd name="connsiteY12" fmla="*/ 0 h 2732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32521" h="2732521">
                <a:moveTo>
                  <a:pt x="1366261" y="0"/>
                </a:moveTo>
                <a:lnTo>
                  <a:pt x="2732521" y="1366261"/>
                </a:lnTo>
                <a:lnTo>
                  <a:pt x="1366261" y="2732521"/>
                </a:lnTo>
                <a:lnTo>
                  <a:pt x="0" y="1366261"/>
                </a:lnTo>
                <a:lnTo>
                  <a:pt x="371739" y="994523"/>
                </a:lnTo>
                <a:lnTo>
                  <a:pt x="421260" y="994523"/>
                </a:lnTo>
                <a:lnTo>
                  <a:pt x="49523" y="1366260"/>
                </a:lnTo>
                <a:lnTo>
                  <a:pt x="1366261" y="2682999"/>
                </a:lnTo>
                <a:lnTo>
                  <a:pt x="2683000" y="1366260"/>
                </a:lnTo>
                <a:lnTo>
                  <a:pt x="1366261" y="49522"/>
                </a:lnTo>
                <a:lnTo>
                  <a:pt x="994522" y="421261"/>
                </a:lnTo>
                <a:lnTo>
                  <a:pt x="994522" y="371739"/>
                </a:lnTo>
                <a:lnTo>
                  <a:pt x="1366261" y="0"/>
                </a:lnTo>
                <a:close/>
              </a:path>
            </a:pathLst>
          </a:cu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Isosceles Triangle 31">
            <a:extLst>
              <a:ext uri="{FF2B5EF4-FFF2-40B4-BE49-F238E27FC236}">
                <a16:creationId xmlns:a16="http://schemas.microsoft.com/office/drawing/2014/main" id="{3556EE76-1343-E552-F173-16701C1F1599}"/>
              </a:ext>
            </a:extLst>
          </p:cNvPr>
          <p:cNvSpPr/>
          <p:nvPr/>
        </p:nvSpPr>
        <p:spPr>
          <a:xfrm>
            <a:off x="2807391" y="18643044"/>
            <a:ext cx="4231538" cy="3610125"/>
          </a:xfrm>
          <a:prstGeom prst="triangle">
            <a:avLst>
              <a:gd name="adj" fmla="val 4849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Freeform: Shape 32">
            <a:extLst>
              <a:ext uri="{FF2B5EF4-FFF2-40B4-BE49-F238E27FC236}">
                <a16:creationId xmlns:a16="http://schemas.microsoft.com/office/drawing/2014/main" id="{B8547D50-8247-6849-980D-D8CCF9917395}"/>
              </a:ext>
            </a:extLst>
          </p:cNvPr>
          <p:cNvSpPr/>
          <p:nvPr/>
        </p:nvSpPr>
        <p:spPr>
          <a:xfrm rot="13504385">
            <a:off x="-1231197" y="21199646"/>
            <a:ext cx="12344400" cy="12344400"/>
          </a:xfrm>
          <a:custGeom>
            <a:avLst/>
            <a:gdLst>
              <a:gd name="connsiteX0" fmla="*/ 1366260 w 2732520"/>
              <a:gd name="connsiteY0" fmla="*/ 0 h 2732521"/>
              <a:gd name="connsiteX1" fmla="*/ 2732520 w 2732520"/>
              <a:gd name="connsiteY1" fmla="*/ 1366260 h 2732521"/>
              <a:gd name="connsiteX2" fmla="*/ 2223880 w 2732520"/>
              <a:gd name="connsiteY2" fmla="*/ 1874900 h 2732521"/>
              <a:gd name="connsiteX3" fmla="*/ 2223880 w 2732520"/>
              <a:gd name="connsiteY3" fmla="*/ 2223879 h 2732521"/>
              <a:gd name="connsiteX4" fmla="*/ 1874900 w 2732520"/>
              <a:gd name="connsiteY4" fmla="*/ 2223880 h 2732521"/>
              <a:gd name="connsiteX5" fmla="*/ 1825380 w 2732520"/>
              <a:gd name="connsiteY5" fmla="*/ 2223879 h 2732521"/>
              <a:gd name="connsiteX6" fmla="*/ 1823308 w 2732520"/>
              <a:gd name="connsiteY6" fmla="*/ 2223880 h 2732521"/>
              <a:gd name="connsiteX7" fmla="*/ 1854012 w 2732520"/>
              <a:gd name="connsiteY7" fmla="*/ 2193178 h 2732521"/>
              <a:gd name="connsiteX8" fmla="*/ 1856081 w 2732520"/>
              <a:gd name="connsiteY8" fmla="*/ 2193178 h 2732521"/>
              <a:gd name="connsiteX9" fmla="*/ 1856083 w 2732520"/>
              <a:gd name="connsiteY9" fmla="*/ 2193178 h 2732521"/>
              <a:gd name="connsiteX10" fmla="*/ 1905603 w 2732520"/>
              <a:gd name="connsiteY10" fmla="*/ 2193178 h 2732521"/>
              <a:gd name="connsiteX11" fmla="*/ 1905604 w 2732520"/>
              <a:gd name="connsiteY11" fmla="*/ 2193178 h 2732521"/>
              <a:gd name="connsiteX12" fmla="*/ 2193177 w 2732520"/>
              <a:gd name="connsiteY12" fmla="*/ 2193178 h 2732521"/>
              <a:gd name="connsiteX13" fmla="*/ 2193178 w 2732520"/>
              <a:gd name="connsiteY13" fmla="*/ 1905603 h 2732521"/>
              <a:gd name="connsiteX14" fmla="*/ 2193178 w 2732520"/>
              <a:gd name="connsiteY14" fmla="*/ 1905602 h 2732521"/>
              <a:gd name="connsiteX15" fmla="*/ 2193178 w 2732520"/>
              <a:gd name="connsiteY15" fmla="*/ 1856082 h 2732521"/>
              <a:gd name="connsiteX16" fmla="*/ 2193178 w 2732520"/>
              <a:gd name="connsiteY16" fmla="*/ 1856081 h 2732521"/>
              <a:gd name="connsiteX17" fmla="*/ 2193178 w 2732520"/>
              <a:gd name="connsiteY17" fmla="*/ 1854011 h 2732521"/>
              <a:gd name="connsiteX18" fmla="*/ 2223880 w 2732520"/>
              <a:gd name="connsiteY18" fmla="*/ 1823309 h 2732521"/>
              <a:gd name="connsiteX19" fmla="*/ 2223881 w 2732520"/>
              <a:gd name="connsiteY19" fmla="*/ 1825378 h 2732521"/>
              <a:gd name="connsiteX20" fmla="*/ 2682999 w 2732520"/>
              <a:gd name="connsiteY20" fmla="*/ 1366260 h 2732521"/>
              <a:gd name="connsiteX21" fmla="*/ 1366261 w 2732520"/>
              <a:gd name="connsiteY21" fmla="*/ 49522 h 2732521"/>
              <a:gd name="connsiteX22" fmla="*/ 49522 w 2732520"/>
              <a:gd name="connsiteY22" fmla="*/ 1366260 h 2732521"/>
              <a:gd name="connsiteX23" fmla="*/ 1366260 w 2732520"/>
              <a:gd name="connsiteY23" fmla="*/ 2682999 h 2732521"/>
              <a:gd name="connsiteX24" fmla="*/ 1825380 w 2732520"/>
              <a:gd name="connsiteY24" fmla="*/ 2223880 h 2732521"/>
              <a:gd name="connsiteX25" fmla="*/ 1874900 w 2732520"/>
              <a:gd name="connsiteY25" fmla="*/ 2223880 h 2732521"/>
              <a:gd name="connsiteX26" fmla="*/ 1366260 w 2732520"/>
              <a:gd name="connsiteY26" fmla="*/ 2732521 h 2732521"/>
              <a:gd name="connsiteX27" fmla="*/ 0 w 2732520"/>
              <a:gd name="connsiteY27" fmla="*/ 1366261 h 2732521"/>
              <a:gd name="connsiteX28" fmla="*/ 1366260 w 2732520"/>
              <a:gd name="connsiteY28" fmla="*/ 0 h 2732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32520" h="2732521">
                <a:moveTo>
                  <a:pt x="1366260" y="0"/>
                </a:moveTo>
                <a:lnTo>
                  <a:pt x="2732520" y="1366260"/>
                </a:lnTo>
                <a:lnTo>
                  <a:pt x="2223880" y="1874900"/>
                </a:lnTo>
                <a:lnTo>
                  <a:pt x="2223880" y="2223879"/>
                </a:lnTo>
                <a:lnTo>
                  <a:pt x="1874900" y="2223880"/>
                </a:lnTo>
                <a:lnTo>
                  <a:pt x="1825380" y="2223879"/>
                </a:lnTo>
                <a:lnTo>
                  <a:pt x="1823308" y="2223880"/>
                </a:lnTo>
                <a:lnTo>
                  <a:pt x="1854012" y="2193178"/>
                </a:lnTo>
                <a:lnTo>
                  <a:pt x="1856081" y="2193178"/>
                </a:lnTo>
                <a:lnTo>
                  <a:pt x="1856083" y="2193178"/>
                </a:lnTo>
                <a:lnTo>
                  <a:pt x="1905603" y="2193178"/>
                </a:lnTo>
                <a:lnTo>
                  <a:pt x="1905604" y="2193178"/>
                </a:lnTo>
                <a:lnTo>
                  <a:pt x="2193177" y="2193178"/>
                </a:lnTo>
                <a:lnTo>
                  <a:pt x="2193178" y="1905603"/>
                </a:lnTo>
                <a:lnTo>
                  <a:pt x="2193178" y="1905602"/>
                </a:lnTo>
                <a:lnTo>
                  <a:pt x="2193178" y="1856082"/>
                </a:lnTo>
                <a:lnTo>
                  <a:pt x="2193178" y="1856081"/>
                </a:lnTo>
                <a:lnTo>
                  <a:pt x="2193178" y="1854011"/>
                </a:lnTo>
                <a:lnTo>
                  <a:pt x="2223880" y="1823309"/>
                </a:lnTo>
                <a:lnTo>
                  <a:pt x="2223881" y="1825378"/>
                </a:lnTo>
                <a:lnTo>
                  <a:pt x="2682999" y="1366260"/>
                </a:lnTo>
                <a:lnTo>
                  <a:pt x="1366261" y="49522"/>
                </a:lnTo>
                <a:lnTo>
                  <a:pt x="49522" y="1366260"/>
                </a:lnTo>
                <a:lnTo>
                  <a:pt x="1366260" y="2682999"/>
                </a:lnTo>
                <a:lnTo>
                  <a:pt x="1825380" y="2223880"/>
                </a:lnTo>
                <a:lnTo>
                  <a:pt x="1874900" y="2223880"/>
                </a:lnTo>
                <a:lnTo>
                  <a:pt x="1366260" y="2732521"/>
                </a:lnTo>
                <a:lnTo>
                  <a:pt x="0" y="1366261"/>
                </a:lnTo>
                <a:lnTo>
                  <a:pt x="1366260" y="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C91B05B2-064A-4503-E754-8E3F426504B6}"/>
              </a:ext>
            </a:extLst>
          </p:cNvPr>
          <p:cNvSpPr/>
          <p:nvPr/>
        </p:nvSpPr>
        <p:spPr>
          <a:xfrm rot="2700000">
            <a:off x="-1284721" y="1558191"/>
            <a:ext cx="12344400" cy="12344400"/>
          </a:xfrm>
          <a:custGeom>
            <a:avLst/>
            <a:gdLst>
              <a:gd name="connsiteX0" fmla="*/ 1366260 w 2732520"/>
              <a:gd name="connsiteY0" fmla="*/ 0 h 2732521"/>
              <a:gd name="connsiteX1" fmla="*/ 2732520 w 2732520"/>
              <a:gd name="connsiteY1" fmla="*/ 1366260 h 2732521"/>
              <a:gd name="connsiteX2" fmla="*/ 2223880 w 2732520"/>
              <a:gd name="connsiteY2" fmla="*/ 1874900 h 2732521"/>
              <a:gd name="connsiteX3" fmla="*/ 2223880 w 2732520"/>
              <a:gd name="connsiteY3" fmla="*/ 2223879 h 2732521"/>
              <a:gd name="connsiteX4" fmla="*/ 1874900 w 2732520"/>
              <a:gd name="connsiteY4" fmla="*/ 2223880 h 2732521"/>
              <a:gd name="connsiteX5" fmla="*/ 1825380 w 2732520"/>
              <a:gd name="connsiteY5" fmla="*/ 2223879 h 2732521"/>
              <a:gd name="connsiteX6" fmla="*/ 1823308 w 2732520"/>
              <a:gd name="connsiteY6" fmla="*/ 2223880 h 2732521"/>
              <a:gd name="connsiteX7" fmla="*/ 1854012 w 2732520"/>
              <a:gd name="connsiteY7" fmla="*/ 2193178 h 2732521"/>
              <a:gd name="connsiteX8" fmla="*/ 1856081 w 2732520"/>
              <a:gd name="connsiteY8" fmla="*/ 2193178 h 2732521"/>
              <a:gd name="connsiteX9" fmla="*/ 1856083 w 2732520"/>
              <a:gd name="connsiteY9" fmla="*/ 2193178 h 2732521"/>
              <a:gd name="connsiteX10" fmla="*/ 1905603 w 2732520"/>
              <a:gd name="connsiteY10" fmla="*/ 2193178 h 2732521"/>
              <a:gd name="connsiteX11" fmla="*/ 1905604 w 2732520"/>
              <a:gd name="connsiteY11" fmla="*/ 2193178 h 2732521"/>
              <a:gd name="connsiteX12" fmla="*/ 2193177 w 2732520"/>
              <a:gd name="connsiteY12" fmla="*/ 2193178 h 2732521"/>
              <a:gd name="connsiteX13" fmla="*/ 2193178 w 2732520"/>
              <a:gd name="connsiteY13" fmla="*/ 1905603 h 2732521"/>
              <a:gd name="connsiteX14" fmla="*/ 2193178 w 2732520"/>
              <a:gd name="connsiteY14" fmla="*/ 1905602 h 2732521"/>
              <a:gd name="connsiteX15" fmla="*/ 2193178 w 2732520"/>
              <a:gd name="connsiteY15" fmla="*/ 1856082 h 2732521"/>
              <a:gd name="connsiteX16" fmla="*/ 2193178 w 2732520"/>
              <a:gd name="connsiteY16" fmla="*/ 1856081 h 2732521"/>
              <a:gd name="connsiteX17" fmla="*/ 2193178 w 2732520"/>
              <a:gd name="connsiteY17" fmla="*/ 1854011 h 2732521"/>
              <a:gd name="connsiteX18" fmla="*/ 2223880 w 2732520"/>
              <a:gd name="connsiteY18" fmla="*/ 1823309 h 2732521"/>
              <a:gd name="connsiteX19" fmla="*/ 2223881 w 2732520"/>
              <a:gd name="connsiteY19" fmla="*/ 1825378 h 2732521"/>
              <a:gd name="connsiteX20" fmla="*/ 2682999 w 2732520"/>
              <a:gd name="connsiteY20" fmla="*/ 1366260 h 2732521"/>
              <a:gd name="connsiteX21" fmla="*/ 1366261 w 2732520"/>
              <a:gd name="connsiteY21" fmla="*/ 49522 h 2732521"/>
              <a:gd name="connsiteX22" fmla="*/ 49522 w 2732520"/>
              <a:gd name="connsiteY22" fmla="*/ 1366260 h 2732521"/>
              <a:gd name="connsiteX23" fmla="*/ 1366260 w 2732520"/>
              <a:gd name="connsiteY23" fmla="*/ 2682999 h 2732521"/>
              <a:gd name="connsiteX24" fmla="*/ 1825380 w 2732520"/>
              <a:gd name="connsiteY24" fmla="*/ 2223880 h 2732521"/>
              <a:gd name="connsiteX25" fmla="*/ 1874900 w 2732520"/>
              <a:gd name="connsiteY25" fmla="*/ 2223880 h 2732521"/>
              <a:gd name="connsiteX26" fmla="*/ 1366260 w 2732520"/>
              <a:gd name="connsiteY26" fmla="*/ 2732521 h 2732521"/>
              <a:gd name="connsiteX27" fmla="*/ 0 w 2732520"/>
              <a:gd name="connsiteY27" fmla="*/ 1366261 h 2732521"/>
              <a:gd name="connsiteX28" fmla="*/ 1366260 w 2732520"/>
              <a:gd name="connsiteY28" fmla="*/ 0 h 2732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32520" h="2732521">
                <a:moveTo>
                  <a:pt x="1366260" y="0"/>
                </a:moveTo>
                <a:lnTo>
                  <a:pt x="2732520" y="1366260"/>
                </a:lnTo>
                <a:lnTo>
                  <a:pt x="2223880" y="1874900"/>
                </a:lnTo>
                <a:lnTo>
                  <a:pt x="2223880" y="2223879"/>
                </a:lnTo>
                <a:lnTo>
                  <a:pt x="1874900" y="2223880"/>
                </a:lnTo>
                <a:lnTo>
                  <a:pt x="1825380" y="2223879"/>
                </a:lnTo>
                <a:lnTo>
                  <a:pt x="1823308" y="2223880"/>
                </a:lnTo>
                <a:lnTo>
                  <a:pt x="1854012" y="2193178"/>
                </a:lnTo>
                <a:lnTo>
                  <a:pt x="1856081" y="2193178"/>
                </a:lnTo>
                <a:lnTo>
                  <a:pt x="1856083" y="2193178"/>
                </a:lnTo>
                <a:lnTo>
                  <a:pt x="1905603" y="2193178"/>
                </a:lnTo>
                <a:lnTo>
                  <a:pt x="1905604" y="2193178"/>
                </a:lnTo>
                <a:lnTo>
                  <a:pt x="2193177" y="2193178"/>
                </a:lnTo>
                <a:lnTo>
                  <a:pt x="2193178" y="1905603"/>
                </a:lnTo>
                <a:lnTo>
                  <a:pt x="2193178" y="1905602"/>
                </a:lnTo>
                <a:lnTo>
                  <a:pt x="2193178" y="1856082"/>
                </a:lnTo>
                <a:lnTo>
                  <a:pt x="2193178" y="1856081"/>
                </a:lnTo>
                <a:lnTo>
                  <a:pt x="2193178" y="1854011"/>
                </a:lnTo>
                <a:lnTo>
                  <a:pt x="2223880" y="1823309"/>
                </a:lnTo>
                <a:lnTo>
                  <a:pt x="2223881" y="1825378"/>
                </a:lnTo>
                <a:lnTo>
                  <a:pt x="2682999" y="1366260"/>
                </a:lnTo>
                <a:lnTo>
                  <a:pt x="1366261" y="49522"/>
                </a:lnTo>
                <a:lnTo>
                  <a:pt x="49522" y="1366260"/>
                </a:lnTo>
                <a:lnTo>
                  <a:pt x="1366260" y="2682999"/>
                </a:lnTo>
                <a:lnTo>
                  <a:pt x="1825380" y="2223880"/>
                </a:lnTo>
                <a:lnTo>
                  <a:pt x="1874900" y="2223880"/>
                </a:lnTo>
                <a:lnTo>
                  <a:pt x="1366260" y="2732521"/>
                </a:lnTo>
                <a:lnTo>
                  <a:pt x="0" y="1366261"/>
                </a:lnTo>
                <a:lnTo>
                  <a:pt x="1366260" y="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Shape 57">
            <a:extLst>
              <a:ext uri="{FF2B5EF4-FFF2-40B4-BE49-F238E27FC236}">
                <a16:creationId xmlns:a16="http://schemas.microsoft.com/office/drawing/2014/main" id="{0AAD242C-E927-78A6-CAFC-B05482548D2F}"/>
              </a:ext>
            </a:extLst>
          </p:cNvPr>
          <p:cNvSpPr/>
          <p:nvPr/>
        </p:nvSpPr>
        <p:spPr>
          <a:xfrm rot="2700000">
            <a:off x="32706651" y="11413322"/>
            <a:ext cx="12344400" cy="12344400"/>
          </a:xfrm>
          <a:custGeom>
            <a:avLst/>
            <a:gdLst>
              <a:gd name="connsiteX0" fmla="*/ 1366261 w 2732521"/>
              <a:gd name="connsiteY0" fmla="*/ 0 h 2732521"/>
              <a:gd name="connsiteX1" fmla="*/ 2732521 w 2732521"/>
              <a:gd name="connsiteY1" fmla="*/ 1366261 h 2732521"/>
              <a:gd name="connsiteX2" fmla="*/ 1366261 w 2732521"/>
              <a:gd name="connsiteY2" fmla="*/ 2732521 h 2732521"/>
              <a:gd name="connsiteX3" fmla="*/ 0 w 2732521"/>
              <a:gd name="connsiteY3" fmla="*/ 1366261 h 2732521"/>
              <a:gd name="connsiteX4" fmla="*/ 371739 w 2732521"/>
              <a:gd name="connsiteY4" fmla="*/ 994523 h 2732521"/>
              <a:gd name="connsiteX5" fmla="*/ 421260 w 2732521"/>
              <a:gd name="connsiteY5" fmla="*/ 994523 h 2732521"/>
              <a:gd name="connsiteX6" fmla="*/ 49523 w 2732521"/>
              <a:gd name="connsiteY6" fmla="*/ 1366260 h 2732521"/>
              <a:gd name="connsiteX7" fmla="*/ 1366261 w 2732521"/>
              <a:gd name="connsiteY7" fmla="*/ 2682999 h 2732521"/>
              <a:gd name="connsiteX8" fmla="*/ 2683000 w 2732521"/>
              <a:gd name="connsiteY8" fmla="*/ 1366260 h 2732521"/>
              <a:gd name="connsiteX9" fmla="*/ 1366261 w 2732521"/>
              <a:gd name="connsiteY9" fmla="*/ 49522 h 2732521"/>
              <a:gd name="connsiteX10" fmla="*/ 994522 w 2732521"/>
              <a:gd name="connsiteY10" fmla="*/ 421261 h 2732521"/>
              <a:gd name="connsiteX11" fmla="*/ 994522 w 2732521"/>
              <a:gd name="connsiteY11" fmla="*/ 371739 h 2732521"/>
              <a:gd name="connsiteX12" fmla="*/ 1366261 w 2732521"/>
              <a:gd name="connsiteY12" fmla="*/ 0 h 2732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32521" h="2732521">
                <a:moveTo>
                  <a:pt x="1366261" y="0"/>
                </a:moveTo>
                <a:lnTo>
                  <a:pt x="2732521" y="1366261"/>
                </a:lnTo>
                <a:lnTo>
                  <a:pt x="1366261" y="2732521"/>
                </a:lnTo>
                <a:lnTo>
                  <a:pt x="0" y="1366261"/>
                </a:lnTo>
                <a:lnTo>
                  <a:pt x="371739" y="994523"/>
                </a:lnTo>
                <a:lnTo>
                  <a:pt x="421260" y="994523"/>
                </a:lnTo>
                <a:lnTo>
                  <a:pt x="49523" y="1366260"/>
                </a:lnTo>
                <a:lnTo>
                  <a:pt x="1366261" y="2682999"/>
                </a:lnTo>
                <a:lnTo>
                  <a:pt x="2683000" y="1366260"/>
                </a:lnTo>
                <a:lnTo>
                  <a:pt x="1366261" y="49522"/>
                </a:lnTo>
                <a:lnTo>
                  <a:pt x="994522" y="421261"/>
                </a:lnTo>
                <a:lnTo>
                  <a:pt x="994522" y="371739"/>
                </a:lnTo>
                <a:lnTo>
                  <a:pt x="1366261" y="0"/>
                </a:lnTo>
                <a:close/>
              </a:path>
            </a:pathLst>
          </a:cu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Isosceles Triangle 58">
            <a:extLst>
              <a:ext uri="{FF2B5EF4-FFF2-40B4-BE49-F238E27FC236}">
                <a16:creationId xmlns:a16="http://schemas.microsoft.com/office/drawing/2014/main" id="{7340FE25-EFFB-39F0-59F4-F71F6C684BCD}"/>
              </a:ext>
            </a:extLst>
          </p:cNvPr>
          <p:cNvSpPr/>
          <p:nvPr/>
        </p:nvSpPr>
        <p:spPr>
          <a:xfrm>
            <a:off x="36852271" y="18643043"/>
            <a:ext cx="4231538" cy="3610125"/>
          </a:xfrm>
          <a:prstGeom prst="triangle">
            <a:avLst>
              <a:gd name="adj" fmla="val 48497"/>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0" name="Freeform: Shape 59">
            <a:extLst>
              <a:ext uri="{FF2B5EF4-FFF2-40B4-BE49-F238E27FC236}">
                <a16:creationId xmlns:a16="http://schemas.microsoft.com/office/drawing/2014/main" id="{A1A358F0-5B6F-0C00-CA8C-A64CB718113B}"/>
              </a:ext>
            </a:extLst>
          </p:cNvPr>
          <p:cNvSpPr/>
          <p:nvPr/>
        </p:nvSpPr>
        <p:spPr>
          <a:xfrm rot="13504385">
            <a:off x="32742325" y="21199645"/>
            <a:ext cx="12344400" cy="12344400"/>
          </a:xfrm>
          <a:custGeom>
            <a:avLst/>
            <a:gdLst>
              <a:gd name="connsiteX0" fmla="*/ 1366260 w 2732520"/>
              <a:gd name="connsiteY0" fmla="*/ 0 h 2732521"/>
              <a:gd name="connsiteX1" fmla="*/ 2732520 w 2732520"/>
              <a:gd name="connsiteY1" fmla="*/ 1366260 h 2732521"/>
              <a:gd name="connsiteX2" fmla="*/ 2223880 w 2732520"/>
              <a:gd name="connsiteY2" fmla="*/ 1874900 h 2732521"/>
              <a:gd name="connsiteX3" fmla="*/ 2223880 w 2732520"/>
              <a:gd name="connsiteY3" fmla="*/ 2223879 h 2732521"/>
              <a:gd name="connsiteX4" fmla="*/ 1874900 w 2732520"/>
              <a:gd name="connsiteY4" fmla="*/ 2223880 h 2732521"/>
              <a:gd name="connsiteX5" fmla="*/ 1825380 w 2732520"/>
              <a:gd name="connsiteY5" fmla="*/ 2223879 h 2732521"/>
              <a:gd name="connsiteX6" fmla="*/ 1823308 w 2732520"/>
              <a:gd name="connsiteY6" fmla="*/ 2223880 h 2732521"/>
              <a:gd name="connsiteX7" fmla="*/ 1854012 w 2732520"/>
              <a:gd name="connsiteY7" fmla="*/ 2193178 h 2732521"/>
              <a:gd name="connsiteX8" fmla="*/ 1856081 w 2732520"/>
              <a:gd name="connsiteY8" fmla="*/ 2193178 h 2732521"/>
              <a:gd name="connsiteX9" fmla="*/ 1856083 w 2732520"/>
              <a:gd name="connsiteY9" fmla="*/ 2193178 h 2732521"/>
              <a:gd name="connsiteX10" fmla="*/ 1905603 w 2732520"/>
              <a:gd name="connsiteY10" fmla="*/ 2193178 h 2732521"/>
              <a:gd name="connsiteX11" fmla="*/ 1905604 w 2732520"/>
              <a:gd name="connsiteY11" fmla="*/ 2193178 h 2732521"/>
              <a:gd name="connsiteX12" fmla="*/ 2193177 w 2732520"/>
              <a:gd name="connsiteY12" fmla="*/ 2193178 h 2732521"/>
              <a:gd name="connsiteX13" fmla="*/ 2193178 w 2732520"/>
              <a:gd name="connsiteY13" fmla="*/ 1905603 h 2732521"/>
              <a:gd name="connsiteX14" fmla="*/ 2193178 w 2732520"/>
              <a:gd name="connsiteY14" fmla="*/ 1905602 h 2732521"/>
              <a:gd name="connsiteX15" fmla="*/ 2193178 w 2732520"/>
              <a:gd name="connsiteY15" fmla="*/ 1856082 h 2732521"/>
              <a:gd name="connsiteX16" fmla="*/ 2193178 w 2732520"/>
              <a:gd name="connsiteY16" fmla="*/ 1856081 h 2732521"/>
              <a:gd name="connsiteX17" fmla="*/ 2193178 w 2732520"/>
              <a:gd name="connsiteY17" fmla="*/ 1854011 h 2732521"/>
              <a:gd name="connsiteX18" fmla="*/ 2223880 w 2732520"/>
              <a:gd name="connsiteY18" fmla="*/ 1823309 h 2732521"/>
              <a:gd name="connsiteX19" fmla="*/ 2223881 w 2732520"/>
              <a:gd name="connsiteY19" fmla="*/ 1825378 h 2732521"/>
              <a:gd name="connsiteX20" fmla="*/ 2682999 w 2732520"/>
              <a:gd name="connsiteY20" fmla="*/ 1366260 h 2732521"/>
              <a:gd name="connsiteX21" fmla="*/ 1366261 w 2732520"/>
              <a:gd name="connsiteY21" fmla="*/ 49522 h 2732521"/>
              <a:gd name="connsiteX22" fmla="*/ 49522 w 2732520"/>
              <a:gd name="connsiteY22" fmla="*/ 1366260 h 2732521"/>
              <a:gd name="connsiteX23" fmla="*/ 1366260 w 2732520"/>
              <a:gd name="connsiteY23" fmla="*/ 2682999 h 2732521"/>
              <a:gd name="connsiteX24" fmla="*/ 1825380 w 2732520"/>
              <a:gd name="connsiteY24" fmla="*/ 2223880 h 2732521"/>
              <a:gd name="connsiteX25" fmla="*/ 1874900 w 2732520"/>
              <a:gd name="connsiteY25" fmla="*/ 2223880 h 2732521"/>
              <a:gd name="connsiteX26" fmla="*/ 1366260 w 2732520"/>
              <a:gd name="connsiteY26" fmla="*/ 2732521 h 2732521"/>
              <a:gd name="connsiteX27" fmla="*/ 0 w 2732520"/>
              <a:gd name="connsiteY27" fmla="*/ 1366261 h 2732521"/>
              <a:gd name="connsiteX28" fmla="*/ 1366260 w 2732520"/>
              <a:gd name="connsiteY28" fmla="*/ 0 h 2732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32520" h="2732521">
                <a:moveTo>
                  <a:pt x="1366260" y="0"/>
                </a:moveTo>
                <a:lnTo>
                  <a:pt x="2732520" y="1366260"/>
                </a:lnTo>
                <a:lnTo>
                  <a:pt x="2223880" y="1874900"/>
                </a:lnTo>
                <a:lnTo>
                  <a:pt x="2223880" y="2223879"/>
                </a:lnTo>
                <a:lnTo>
                  <a:pt x="1874900" y="2223880"/>
                </a:lnTo>
                <a:lnTo>
                  <a:pt x="1825380" y="2223879"/>
                </a:lnTo>
                <a:lnTo>
                  <a:pt x="1823308" y="2223880"/>
                </a:lnTo>
                <a:lnTo>
                  <a:pt x="1854012" y="2193178"/>
                </a:lnTo>
                <a:lnTo>
                  <a:pt x="1856081" y="2193178"/>
                </a:lnTo>
                <a:lnTo>
                  <a:pt x="1856083" y="2193178"/>
                </a:lnTo>
                <a:lnTo>
                  <a:pt x="1905603" y="2193178"/>
                </a:lnTo>
                <a:lnTo>
                  <a:pt x="1905604" y="2193178"/>
                </a:lnTo>
                <a:lnTo>
                  <a:pt x="2193177" y="2193178"/>
                </a:lnTo>
                <a:lnTo>
                  <a:pt x="2193178" y="1905603"/>
                </a:lnTo>
                <a:lnTo>
                  <a:pt x="2193178" y="1905602"/>
                </a:lnTo>
                <a:lnTo>
                  <a:pt x="2193178" y="1856082"/>
                </a:lnTo>
                <a:lnTo>
                  <a:pt x="2193178" y="1856081"/>
                </a:lnTo>
                <a:lnTo>
                  <a:pt x="2193178" y="1854011"/>
                </a:lnTo>
                <a:lnTo>
                  <a:pt x="2223880" y="1823309"/>
                </a:lnTo>
                <a:lnTo>
                  <a:pt x="2223881" y="1825378"/>
                </a:lnTo>
                <a:lnTo>
                  <a:pt x="2682999" y="1366260"/>
                </a:lnTo>
                <a:lnTo>
                  <a:pt x="1366261" y="49522"/>
                </a:lnTo>
                <a:lnTo>
                  <a:pt x="49522" y="1366260"/>
                </a:lnTo>
                <a:lnTo>
                  <a:pt x="1366260" y="2682999"/>
                </a:lnTo>
                <a:lnTo>
                  <a:pt x="1825380" y="2223880"/>
                </a:lnTo>
                <a:lnTo>
                  <a:pt x="1874900" y="2223880"/>
                </a:lnTo>
                <a:lnTo>
                  <a:pt x="1366260" y="2732521"/>
                </a:lnTo>
                <a:lnTo>
                  <a:pt x="0" y="1366261"/>
                </a:lnTo>
                <a:lnTo>
                  <a:pt x="1366260" y="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Shape 60">
            <a:extLst>
              <a:ext uri="{FF2B5EF4-FFF2-40B4-BE49-F238E27FC236}">
                <a16:creationId xmlns:a16="http://schemas.microsoft.com/office/drawing/2014/main" id="{E6253026-EDF4-B581-2902-D0FFD6D9D5CA}"/>
              </a:ext>
            </a:extLst>
          </p:cNvPr>
          <p:cNvSpPr/>
          <p:nvPr/>
        </p:nvSpPr>
        <p:spPr>
          <a:xfrm rot="2700000">
            <a:off x="32670971" y="1558191"/>
            <a:ext cx="12344400" cy="12344400"/>
          </a:xfrm>
          <a:custGeom>
            <a:avLst/>
            <a:gdLst>
              <a:gd name="connsiteX0" fmla="*/ 1366260 w 2732520"/>
              <a:gd name="connsiteY0" fmla="*/ 0 h 2732521"/>
              <a:gd name="connsiteX1" fmla="*/ 2732520 w 2732520"/>
              <a:gd name="connsiteY1" fmla="*/ 1366260 h 2732521"/>
              <a:gd name="connsiteX2" fmla="*/ 2223880 w 2732520"/>
              <a:gd name="connsiteY2" fmla="*/ 1874900 h 2732521"/>
              <a:gd name="connsiteX3" fmla="*/ 2223880 w 2732520"/>
              <a:gd name="connsiteY3" fmla="*/ 2223879 h 2732521"/>
              <a:gd name="connsiteX4" fmla="*/ 1874900 w 2732520"/>
              <a:gd name="connsiteY4" fmla="*/ 2223880 h 2732521"/>
              <a:gd name="connsiteX5" fmla="*/ 1825380 w 2732520"/>
              <a:gd name="connsiteY5" fmla="*/ 2223879 h 2732521"/>
              <a:gd name="connsiteX6" fmla="*/ 1823308 w 2732520"/>
              <a:gd name="connsiteY6" fmla="*/ 2223880 h 2732521"/>
              <a:gd name="connsiteX7" fmla="*/ 1854012 w 2732520"/>
              <a:gd name="connsiteY7" fmla="*/ 2193178 h 2732521"/>
              <a:gd name="connsiteX8" fmla="*/ 1856081 w 2732520"/>
              <a:gd name="connsiteY8" fmla="*/ 2193178 h 2732521"/>
              <a:gd name="connsiteX9" fmla="*/ 1856083 w 2732520"/>
              <a:gd name="connsiteY9" fmla="*/ 2193178 h 2732521"/>
              <a:gd name="connsiteX10" fmla="*/ 1905603 w 2732520"/>
              <a:gd name="connsiteY10" fmla="*/ 2193178 h 2732521"/>
              <a:gd name="connsiteX11" fmla="*/ 1905604 w 2732520"/>
              <a:gd name="connsiteY11" fmla="*/ 2193178 h 2732521"/>
              <a:gd name="connsiteX12" fmla="*/ 2193177 w 2732520"/>
              <a:gd name="connsiteY12" fmla="*/ 2193178 h 2732521"/>
              <a:gd name="connsiteX13" fmla="*/ 2193178 w 2732520"/>
              <a:gd name="connsiteY13" fmla="*/ 1905603 h 2732521"/>
              <a:gd name="connsiteX14" fmla="*/ 2193178 w 2732520"/>
              <a:gd name="connsiteY14" fmla="*/ 1905602 h 2732521"/>
              <a:gd name="connsiteX15" fmla="*/ 2193178 w 2732520"/>
              <a:gd name="connsiteY15" fmla="*/ 1856082 h 2732521"/>
              <a:gd name="connsiteX16" fmla="*/ 2193178 w 2732520"/>
              <a:gd name="connsiteY16" fmla="*/ 1856081 h 2732521"/>
              <a:gd name="connsiteX17" fmla="*/ 2193178 w 2732520"/>
              <a:gd name="connsiteY17" fmla="*/ 1854011 h 2732521"/>
              <a:gd name="connsiteX18" fmla="*/ 2223880 w 2732520"/>
              <a:gd name="connsiteY18" fmla="*/ 1823309 h 2732521"/>
              <a:gd name="connsiteX19" fmla="*/ 2223881 w 2732520"/>
              <a:gd name="connsiteY19" fmla="*/ 1825378 h 2732521"/>
              <a:gd name="connsiteX20" fmla="*/ 2682999 w 2732520"/>
              <a:gd name="connsiteY20" fmla="*/ 1366260 h 2732521"/>
              <a:gd name="connsiteX21" fmla="*/ 1366261 w 2732520"/>
              <a:gd name="connsiteY21" fmla="*/ 49522 h 2732521"/>
              <a:gd name="connsiteX22" fmla="*/ 49522 w 2732520"/>
              <a:gd name="connsiteY22" fmla="*/ 1366260 h 2732521"/>
              <a:gd name="connsiteX23" fmla="*/ 1366260 w 2732520"/>
              <a:gd name="connsiteY23" fmla="*/ 2682999 h 2732521"/>
              <a:gd name="connsiteX24" fmla="*/ 1825380 w 2732520"/>
              <a:gd name="connsiteY24" fmla="*/ 2223880 h 2732521"/>
              <a:gd name="connsiteX25" fmla="*/ 1874900 w 2732520"/>
              <a:gd name="connsiteY25" fmla="*/ 2223880 h 2732521"/>
              <a:gd name="connsiteX26" fmla="*/ 1366260 w 2732520"/>
              <a:gd name="connsiteY26" fmla="*/ 2732521 h 2732521"/>
              <a:gd name="connsiteX27" fmla="*/ 0 w 2732520"/>
              <a:gd name="connsiteY27" fmla="*/ 1366261 h 2732521"/>
              <a:gd name="connsiteX28" fmla="*/ 1366260 w 2732520"/>
              <a:gd name="connsiteY28" fmla="*/ 0 h 2732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32520" h="2732521">
                <a:moveTo>
                  <a:pt x="1366260" y="0"/>
                </a:moveTo>
                <a:lnTo>
                  <a:pt x="2732520" y="1366260"/>
                </a:lnTo>
                <a:lnTo>
                  <a:pt x="2223880" y="1874900"/>
                </a:lnTo>
                <a:lnTo>
                  <a:pt x="2223880" y="2223879"/>
                </a:lnTo>
                <a:lnTo>
                  <a:pt x="1874900" y="2223880"/>
                </a:lnTo>
                <a:lnTo>
                  <a:pt x="1825380" y="2223879"/>
                </a:lnTo>
                <a:lnTo>
                  <a:pt x="1823308" y="2223880"/>
                </a:lnTo>
                <a:lnTo>
                  <a:pt x="1854012" y="2193178"/>
                </a:lnTo>
                <a:lnTo>
                  <a:pt x="1856081" y="2193178"/>
                </a:lnTo>
                <a:lnTo>
                  <a:pt x="1856083" y="2193178"/>
                </a:lnTo>
                <a:lnTo>
                  <a:pt x="1905603" y="2193178"/>
                </a:lnTo>
                <a:lnTo>
                  <a:pt x="1905604" y="2193178"/>
                </a:lnTo>
                <a:lnTo>
                  <a:pt x="2193177" y="2193178"/>
                </a:lnTo>
                <a:lnTo>
                  <a:pt x="2193178" y="1905603"/>
                </a:lnTo>
                <a:lnTo>
                  <a:pt x="2193178" y="1905602"/>
                </a:lnTo>
                <a:lnTo>
                  <a:pt x="2193178" y="1856082"/>
                </a:lnTo>
                <a:lnTo>
                  <a:pt x="2193178" y="1856081"/>
                </a:lnTo>
                <a:lnTo>
                  <a:pt x="2193178" y="1854011"/>
                </a:lnTo>
                <a:lnTo>
                  <a:pt x="2223880" y="1823309"/>
                </a:lnTo>
                <a:lnTo>
                  <a:pt x="2223881" y="1825378"/>
                </a:lnTo>
                <a:lnTo>
                  <a:pt x="2682999" y="1366260"/>
                </a:lnTo>
                <a:lnTo>
                  <a:pt x="1366261" y="49522"/>
                </a:lnTo>
                <a:lnTo>
                  <a:pt x="49522" y="1366260"/>
                </a:lnTo>
                <a:lnTo>
                  <a:pt x="1366260" y="2682999"/>
                </a:lnTo>
                <a:lnTo>
                  <a:pt x="1825380" y="2223880"/>
                </a:lnTo>
                <a:lnTo>
                  <a:pt x="1874900" y="2223880"/>
                </a:lnTo>
                <a:lnTo>
                  <a:pt x="1366260" y="2732521"/>
                </a:lnTo>
                <a:lnTo>
                  <a:pt x="0" y="1366261"/>
                </a:lnTo>
                <a:lnTo>
                  <a:pt x="1366260" y="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Rectangle 61">
            <a:extLst>
              <a:ext uri="{FF2B5EF4-FFF2-40B4-BE49-F238E27FC236}">
                <a16:creationId xmlns:a16="http://schemas.microsoft.com/office/drawing/2014/main" id="{BF1A1C66-473B-A34D-D2DC-DE9D11713BF6}"/>
              </a:ext>
            </a:extLst>
          </p:cNvPr>
          <p:cNvSpPr/>
          <p:nvPr/>
        </p:nvSpPr>
        <p:spPr>
          <a:xfrm>
            <a:off x="10901447" y="3478024"/>
            <a:ext cx="21945600" cy="28191574"/>
          </a:xfrm>
          <a:prstGeom prst="rect">
            <a:avLst/>
          </a:prstGeom>
          <a:noFill/>
          <a:ln w="1905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024" name="TextBox 1023">
            <a:extLst>
              <a:ext uri="{FF2B5EF4-FFF2-40B4-BE49-F238E27FC236}">
                <a16:creationId xmlns:a16="http://schemas.microsoft.com/office/drawing/2014/main" id="{C68FC9C8-03BA-41C8-23AF-AEEE41018335}"/>
              </a:ext>
            </a:extLst>
          </p:cNvPr>
          <p:cNvSpPr txBox="1"/>
          <p:nvPr/>
        </p:nvSpPr>
        <p:spPr>
          <a:xfrm>
            <a:off x="38737" y="288262"/>
            <a:ext cx="43891199" cy="2769989"/>
          </a:xfrm>
          <a:prstGeom prst="rect">
            <a:avLst/>
          </a:prstGeom>
          <a:noFill/>
        </p:spPr>
        <p:txBody>
          <a:bodyPr wrap="square" rtlCol="0">
            <a:spAutoFit/>
          </a:bodyPr>
          <a:lstStyle/>
          <a:p>
            <a:pPr algn="ctr"/>
            <a:r>
              <a:rPr lang="en-CA" sz="8600" b="1" dirty="0"/>
              <a:t>Woodlands and Waterways EcoWatch (WWEW) </a:t>
            </a:r>
          </a:p>
          <a:p>
            <a:pPr algn="ctr"/>
            <a:r>
              <a:rPr lang="en-CA" sz="4800" b="1" dirty="0"/>
              <a:t>Investigating Benthic Macroinvertebrate Communities in Haliburton County Lakes </a:t>
            </a:r>
          </a:p>
          <a:p>
            <a:pPr algn="ctr"/>
            <a:endParaRPr lang="en-CA" sz="4000" dirty="0"/>
          </a:p>
        </p:txBody>
      </p:sp>
      <p:sp>
        <p:nvSpPr>
          <p:cNvPr id="1025" name="TextBox 1024">
            <a:extLst>
              <a:ext uri="{FF2B5EF4-FFF2-40B4-BE49-F238E27FC236}">
                <a16:creationId xmlns:a16="http://schemas.microsoft.com/office/drawing/2014/main" id="{6C2D25F6-1CE2-03F7-7847-0BE68C42B30B}"/>
              </a:ext>
            </a:extLst>
          </p:cNvPr>
          <p:cNvSpPr txBox="1"/>
          <p:nvPr/>
        </p:nvSpPr>
        <p:spPr>
          <a:xfrm>
            <a:off x="0" y="32094595"/>
            <a:ext cx="43873363" cy="830997"/>
          </a:xfrm>
          <a:prstGeom prst="rect">
            <a:avLst/>
          </a:prstGeom>
          <a:noFill/>
        </p:spPr>
        <p:txBody>
          <a:bodyPr wrap="square" rtlCol="0">
            <a:spAutoFit/>
          </a:bodyPr>
          <a:lstStyle/>
          <a:p>
            <a:pPr algn="ctr"/>
            <a:r>
              <a:rPr lang="en-CA" sz="4800" b="1" dirty="0"/>
              <a:t>Teammates: Dakshkumar(0792827), Devkumar(0792519</a:t>
            </a:r>
            <a:r>
              <a:rPr lang="en-CA" sz="4800" dirty="0"/>
              <a:t>)</a:t>
            </a:r>
          </a:p>
        </p:txBody>
      </p:sp>
      <p:sp>
        <p:nvSpPr>
          <p:cNvPr id="1026" name="TextBox 1025">
            <a:extLst>
              <a:ext uri="{FF2B5EF4-FFF2-40B4-BE49-F238E27FC236}">
                <a16:creationId xmlns:a16="http://schemas.microsoft.com/office/drawing/2014/main" id="{A1B5D1A6-F965-800E-7C36-46F40F12DB39}"/>
              </a:ext>
            </a:extLst>
          </p:cNvPr>
          <p:cNvSpPr txBox="1"/>
          <p:nvPr/>
        </p:nvSpPr>
        <p:spPr>
          <a:xfrm>
            <a:off x="40481515" y="166780"/>
            <a:ext cx="3004309" cy="2954655"/>
          </a:xfrm>
          <a:prstGeom prst="rect">
            <a:avLst/>
          </a:prstGeom>
          <a:noFill/>
        </p:spPr>
        <p:txBody>
          <a:bodyPr wrap="square" rtlCol="0">
            <a:spAutoFit/>
          </a:bodyPr>
          <a:lstStyle/>
          <a:p>
            <a:r>
              <a:rPr lang="en-US" sz="4800" dirty="0"/>
              <a:t>Grp no:  </a:t>
            </a:r>
            <a:r>
              <a:rPr lang="en-US" sz="13800" dirty="0">
                <a:latin typeface="Magneto" panose="04030805050802020D02" pitchFamily="82" charset="0"/>
              </a:rPr>
              <a:t>9</a:t>
            </a:r>
            <a:endParaRPr lang="en-CA" dirty="0">
              <a:latin typeface="Magneto" panose="04030805050802020D02" pitchFamily="82" charset="0"/>
            </a:endParaRPr>
          </a:p>
        </p:txBody>
      </p:sp>
      <p:sp>
        <p:nvSpPr>
          <p:cNvPr id="1029" name="TextBox 1028">
            <a:extLst>
              <a:ext uri="{FF2B5EF4-FFF2-40B4-BE49-F238E27FC236}">
                <a16:creationId xmlns:a16="http://schemas.microsoft.com/office/drawing/2014/main" id="{2A0FE5B7-2A3D-DCE0-E117-623C4251FBE4}"/>
              </a:ext>
            </a:extLst>
          </p:cNvPr>
          <p:cNvSpPr txBox="1"/>
          <p:nvPr/>
        </p:nvSpPr>
        <p:spPr>
          <a:xfrm>
            <a:off x="733067" y="13558927"/>
            <a:ext cx="8308823" cy="7986353"/>
          </a:xfrm>
          <a:prstGeom prst="rect">
            <a:avLst/>
          </a:prstGeom>
          <a:noFill/>
        </p:spPr>
        <p:txBody>
          <a:bodyPr wrap="square" rtlCol="0">
            <a:spAutoFit/>
          </a:bodyPr>
          <a:lstStyle/>
          <a:p>
            <a:pPr algn="ctr"/>
            <a:r>
              <a:rPr lang="en-US" sz="6000" b="1" dirty="0">
                <a:solidFill>
                  <a:schemeClr val="tx2"/>
                </a:solidFill>
              </a:rPr>
              <a:t>Objective</a:t>
            </a:r>
          </a:p>
          <a:p>
            <a:pPr marL="342900" marR="0" lvl="0" indent="-342900" algn="just">
              <a:lnSpc>
                <a:spcPct val="115000"/>
              </a:lnSpc>
              <a:buFont typeface="Symbol" panose="05050102010706020507" pitchFamily="18" charset="2"/>
              <a:buChar char=""/>
            </a:pPr>
            <a:r>
              <a:rPr lang="en-US" sz="3600" kern="100" dirty="0">
                <a:effectLst/>
                <a:ea typeface="Calibri" panose="020F0502020204030204" pitchFamily="34" charset="0"/>
                <a:cs typeface="Shruti" panose="020B0502040204020203" pitchFamily="34" charset="0"/>
              </a:rPr>
              <a:t>Investigating relationships between benthic community numbers and environmental factors.  </a:t>
            </a:r>
            <a:endParaRPr lang="en-CA" sz="3600" kern="100" dirty="0">
              <a:effectLst/>
              <a:ea typeface="Calibri" panose="020F0502020204030204" pitchFamily="34" charset="0"/>
              <a:cs typeface="Shruti" panose="020B0502040204020203" pitchFamily="34" charset="0"/>
            </a:endParaRPr>
          </a:p>
          <a:p>
            <a:pPr marL="342900" marR="0" lvl="0" indent="-342900" algn="just">
              <a:lnSpc>
                <a:spcPct val="115000"/>
              </a:lnSpc>
              <a:buFont typeface="Symbol" panose="05050102010706020507" pitchFamily="18" charset="2"/>
              <a:buChar char=""/>
            </a:pPr>
            <a:r>
              <a:rPr lang="en-US" sz="3600" kern="100" dirty="0">
                <a:effectLst/>
                <a:ea typeface="Calibri" panose="020F0502020204030204" pitchFamily="34" charset="0"/>
                <a:cs typeface="Shruti" panose="020B0502040204020203" pitchFamily="34" charset="0"/>
              </a:rPr>
              <a:t>PCA analyses to identify the key environmental drivers of benthic diversity, and should incorporate elevation, water chemistry.</a:t>
            </a:r>
          </a:p>
          <a:p>
            <a:pPr marL="342900" marR="0" lvl="0" indent="-342900" algn="just">
              <a:lnSpc>
                <a:spcPct val="115000"/>
              </a:lnSpc>
              <a:buFont typeface="Symbol" panose="05050102010706020507" pitchFamily="18" charset="2"/>
              <a:buChar char=""/>
            </a:pPr>
            <a:r>
              <a:rPr lang="en-US" sz="3600" kern="100" dirty="0">
                <a:effectLst/>
                <a:ea typeface="Calibri" panose="020F0502020204030204" pitchFamily="34" charset="0"/>
                <a:cs typeface="Shruti" panose="020B0502040204020203" pitchFamily="34" charset="0"/>
              </a:rPr>
              <a:t>Assess how the benthic diversity varies across different riparian zones, chem conditions, and if these patterns might differ in headwater lakes?  </a:t>
            </a:r>
            <a:endParaRPr lang="en-CA" sz="3600" kern="100" dirty="0">
              <a:effectLst/>
              <a:ea typeface="Calibri" panose="020F0502020204030204" pitchFamily="34" charset="0"/>
              <a:cs typeface="Shruti" panose="020B0502040204020203" pitchFamily="34" charset="0"/>
            </a:endParaRPr>
          </a:p>
        </p:txBody>
      </p:sp>
      <p:sp>
        <p:nvSpPr>
          <p:cNvPr id="1030" name="TextBox 1029">
            <a:extLst>
              <a:ext uri="{FF2B5EF4-FFF2-40B4-BE49-F238E27FC236}">
                <a16:creationId xmlns:a16="http://schemas.microsoft.com/office/drawing/2014/main" id="{1D561A46-8D8B-E16D-0BBB-5B947F9137EB}"/>
              </a:ext>
            </a:extLst>
          </p:cNvPr>
          <p:cNvSpPr txBox="1"/>
          <p:nvPr/>
        </p:nvSpPr>
        <p:spPr>
          <a:xfrm>
            <a:off x="786591" y="23310691"/>
            <a:ext cx="8308823" cy="8217634"/>
          </a:xfrm>
          <a:prstGeom prst="rect">
            <a:avLst/>
          </a:prstGeom>
          <a:noFill/>
        </p:spPr>
        <p:txBody>
          <a:bodyPr wrap="square" rtlCol="0">
            <a:spAutoFit/>
          </a:bodyPr>
          <a:lstStyle/>
          <a:p>
            <a:pPr algn="ctr"/>
            <a:r>
              <a:rPr lang="en-CA" sz="6000" b="1" dirty="0">
                <a:solidFill>
                  <a:schemeClr val="accent6"/>
                </a:solidFill>
              </a:rPr>
              <a:t>Methodology</a:t>
            </a:r>
            <a:endParaRPr lang="en-US" sz="3600" b="1" dirty="0"/>
          </a:p>
          <a:p>
            <a:pPr algn="just"/>
            <a:r>
              <a:rPr lang="en-US" sz="3600" dirty="0"/>
              <a:t>We employed multivariate techniques, including PCA and PERMANOVA, to analyze relationships between environmental variables and benthic communities. Statistical methods (correlation, regression), visual tools (scatter/box plots, heatmaps), and machine learning (Random Forest) identified key drivers like pH, conductivity, and substrate types. Diversity indices further assessed ecological health and taxa responses across lakes. Also, we used regression analysis and random forest for detailed analysis.</a:t>
            </a:r>
            <a:endParaRPr lang="en-CA" sz="3600" dirty="0"/>
          </a:p>
        </p:txBody>
      </p:sp>
      <p:sp>
        <p:nvSpPr>
          <p:cNvPr id="1031" name="TextBox 1030">
            <a:extLst>
              <a:ext uri="{FF2B5EF4-FFF2-40B4-BE49-F238E27FC236}">
                <a16:creationId xmlns:a16="http://schemas.microsoft.com/office/drawing/2014/main" id="{9A0B1511-F2C6-ED69-70DA-472FCE2DDB33}"/>
              </a:ext>
            </a:extLst>
          </p:cNvPr>
          <p:cNvSpPr txBox="1"/>
          <p:nvPr/>
        </p:nvSpPr>
        <p:spPr>
          <a:xfrm>
            <a:off x="34724439" y="3485069"/>
            <a:ext cx="8308823" cy="8525411"/>
          </a:xfrm>
          <a:prstGeom prst="rect">
            <a:avLst/>
          </a:prstGeom>
          <a:noFill/>
        </p:spPr>
        <p:txBody>
          <a:bodyPr wrap="square" rtlCol="0">
            <a:spAutoFit/>
          </a:bodyPr>
          <a:lstStyle/>
          <a:p>
            <a:pPr algn="ctr"/>
            <a:r>
              <a:rPr lang="en-US" sz="6000" b="1" dirty="0">
                <a:solidFill>
                  <a:schemeClr val="accent6"/>
                </a:solidFill>
              </a:rPr>
              <a:t>Conclusion</a:t>
            </a:r>
            <a:endParaRPr lang="en-US" sz="8000" b="1" dirty="0">
              <a:solidFill>
                <a:schemeClr val="accent6"/>
              </a:solidFill>
            </a:endParaRPr>
          </a:p>
          <a:p>
            <a:pPr algn="just"/>
            <a:r>
              <a:rPr lang="en-CA" sz="3600" dirty="0"/>
              <a:t>Q1: Riparian vegetation, sediment type, and aquatic plants significantly influence benthic diversity. Forested zones, coarse substrates, and submergent macrophytes support higher diversity, while pH and conductivity show strong positive correlations.</a:t>
            </a:r>
          </a:p>
          <a:p>
            <a:pPr algn="just"/>
            <a:r>
              <a:rPr lang="en-CA" sz="3600" dirty="0"/>
              <a:t>Q2: PCA reveals pH, conductivity, and DO drive benthic patterns.</a:t>
            </a:r>
          </a:p>
          <a:p>
            <a:pPr algn="just"/>
            <a:r>
              <a:rPr lang="en-CA" sz="3600" dirty="0"/>
              <a:t>Q3: PERMANOVA confirms significant lake-specific environmental variation.</a:t>
            </a:r>
          </a:p>
          <a:p>
            <a:pPr algn="just"/>
            <a:r>
              <a:rPr lang="en-CA" sz="3600" dirty="0"/>
              <a:t>Q4: pH is key to diversity, with chemical parameters outweighing lake type effects.</a:t>
            </a:r>
          </a:p>
        </p:txBody>
      </p:sp>
      <p:sp>
        <p:nvSpPr>
          <p:cNvPr id="1032" name="TextBox 1031">
            <a:extLst>
              <a:ext uri="{FF2B5EF4-FFF2-40B4-BE49-F238E27FC236}">
                <a16:creationId xmlns:a16="http://schemas.microsoft.com/office/drawing/2014/main" id="{2D00583B-D05E-A9EA-4078-ED01447B726C}"/>
              </a:ext>
            </a:extLst>
          </p:cNvPr>
          <p:cNvSpPr txBox="1"/>
          <p:nvPr/>
        </p:nvSpPr>
        <p:spPr>
          <a:xfrm>
            <a:off x="34688757" y="13372661"/>
            <a:ext cx="8308823" cy="8402300"/>
          </a:xfrm>
          <a:prstGeom prst="rect">
            <a:avLst/>
          </a:prstGeom>
          <a:noFill/>
        </p:spPr>
        <p:txBody>
          <a:bodyPr wrap="square" rtlCol="0">
            <a:spAutoFit/>
          </a:bodyPr>
          <a:lstStyle/>
          <a:p>
            <a:pPr algn="ctr"/>
            <a:r>
              <a:rPr lang="en-US" sz="6000" b="1" dirty="0">
                <a:solidFill>
                  <a:schemeClr val="tx2"/>
                </a:solidFill>
              </a:rPr>
              <a:t>Reference</a:t>
            </a:r>
          </a:p>
          <a:p>
            <a:pPr marL="457200" indent="-457200" algn="just">
              <a:buFont typeface="Arial" panose="020B0604020202020204" pitchFamily="34" charset="0"/>
              <a:buChar char="•"/>
            </a:pPr>
            <a:r>
              <a:rPr lang="en-US" sz="3200" dirty="0"/>
              <a:t>Bonada, N., Prat, N., Resh, V. H., &amp; Statzner, B. (2005b). DEVELOPMENTS IN AQUATIC INSECT BIOMONITORING, 51(1), 495–523. https://doi.org/10.1146/annurev.ento.51.110104.151124</a:t>
            </a:r>
          </a:p>
          <a:p>
            <a:pPr marL="457200" indent="-457200" algn="just">
              <a:buFont typeface="Arial" panose="020B0604020202020204" pitchFamily="34" charset="0"/>
              <a:buChar char="•"/>
            </a:pPr>
            <a:r>
              <a:rPr lang="en-US" sz="3200" dirty="0"/>
              <a:t>Larsen, S., Pace, G., &amp; Ormerod, S. J. (2010). Experimental effects and River Research and Applications, 27(2), 257–267. https://doi.org/10.1002/rra.1361</a:t>
            </a:r>
          </a:p>
          <a:p>
            <a:pPr marL="457200" indent="-457200" algn="just">
              <a:buFont typeface="Arial" panose="020B0604020202020204" pitchFamily="34" charset="0"/>
              <a:buChar char="•"/>
            </a:pPr>
            <a:r>
              <a:rPr lang="en-US" sz="3200" dirty="0"/>
              <a:t>Hering, D., Feld, C. K., Moog, O., &amp; Ofenböck, T. (2006). Cook book for the development of a Multimetric Index for biological condition of aquatic ecosystems. Hydrobiologia, 566(1), 311–324. https://doi.org/10.1007/s10750-006-0087-2</a:t>
            </a:r>
          </a:p>
        </p:txBody>
      </p:sp>
      <p:sp>
        <p:nvSpPr>
          <p:cNvPr id="1033" name="TextBox 1032">
            <a:extLst>
              <a:ext uri="{FF2B5EF4-FFF2-40B4-BE49-F238E27FC236}">
                <a16:creationId xmlns:a16="http://schemas.microsoft.com/office/drawing/2014/main" id="{13A533CC-14BA-A6F4-FF05-80BCD547E366}"/>
              </a:ext>
            </a:extLst>
          </p:cNvPr>
          <p:cNvSpPr txBox="1"/>
          <p:nvPr/>
        </p:nvSpPr>
        <p:spPr>
          <a:xfrm>
            <a:off x="733066" y="3803092"/>
            <a:ext cx="8308823" cy="7617470"/>
          </a:xfrm>
          <a:prstGeom prst="rect">
            <a:avLst/>
          </a:prstGeom>
          <a:noFill/>
        </p:spPr>
        <p:txBody>
          <a:bodyPr wrap="square" rtlCol="0">
            <a:spAutoFit/>
          </a:bodyPr>
          <a:lstStyle/>
          <a:p>
            <a:pPr algn="ctr"/>
            <a:r>
              <a:rPr lang="en-US" sz="6000" b="1" dirty="0">
                <a:solidFill>
                  <a:schemeClr val="accent6"/>
                </a:solidFill>
              </a:rPr>
              <a:t>Introduction</a:t>
            </a:r>
          </a:p>
          <a:p>
            <a:pPr algn="just"/>
            <a:r>
              <a:rPr lang="en-US" sz="3900" dirty="0"/>
              <a:t>This study investigates the relationship between benthic macroinvertebrate communities and environmental factors in Haliburton County's freshwater lakes over five years. By analyzing changes in community composition and key environmental drivers, the research aims to support data-driven conservation strategies, enhancing the ecological health and sustainability of local aquatic ecosystems.</a:t>
            </a:r>
          </a:p>
        </p:txBody>
      </p:sp>
      <p:sp>
        <p:nvSpPr>
          <p:cNvPr id="1034" name="TextBox 1033">
            <a:extLst>
              <a:ext uri="{FF2B5EF4-FFF2-40B4-BE49-F238E27FC236}">
                <a16:creationId xmlns:a16="http://schemas.microsoft.com/office/drawing/2014/main" id="{907C9F4A-DCEF-EB53-1DEE-9346BFF75AE0}"/>
              </a:ext>
            </a:extLst>
          </p:cNvPr>
          <p:cNvSpPr txBox="1"/>
          <p:nvPr/>
        </p:nvSpPr>
        <p:spPr>
          <a:xfrm>
            <a:off x="34688758" y="23241901"/>
            <a:ext cx="8308823" cy="1015663"/>
          </a:xfrm>
          <a:prstGeom prst="rect">
            <a:avLst/>
          </a:prstGeom>
          <a:noFill/>
        </p:spPr>
        <p:txBody>
          <a:bodyPr wrap="square" rtlCol="0">
            <a:spAutoFit/>
          </a:bodyPr>
          <a:lstStyle/>
          <a:p>
            <a:pPr algn="ctr"/>
            <a:r>
              <a:rPr lang="en-US" sz="6000" b="1" dirty="0">
                <a:solidFill>
                  <a:schemeClr val="accent6"/>
                </a:solidFill>
              </a:rPr>
              <a:t>Locations</a:t>
            </a:r>
            <a:endParaRPr lang="en-CA" dirty="0">
              <a:solidFill>
                <a:schemeClr val="accent6"/>
              </a:solidFill>
            </a:endParaRPr>
          </a:p>
        </p:txBody>
      </p:sp>
      <p:sp>
        <p:nvSpPr>
          <p:cNvPr id="1036" name="TextBox 1035">
            <a:extLst>
              <a:ext uri="{FF2B5EF4-FFF2-40B4-BE49-F238E27FC236}">
                <a16:creationId xmlns:a16="http://schemas.microsoft.com/office/drawing/2014/main" id="{0CA4875C-0C77-D374-3978-9C6ACD010849}"/>
              </a:ext>
            </a:extLst>
          </p:cNvPr>
          <p:cNvSpPr txBox="1"/>
          <p:nvPr/>
        </p:nvSpPr>
        <p:spPr>
          <a:xfrm>
            <a:off x="10951908" y="3467360"/>
            <a:ext cx="10794405" cy="14170289"/>
          </a:xfrm>
          <a:prstGeom prst="rect">
            <a:avLst/>
          </a:prstGeom>
          <a:noFill/>
          <a:ln>
            <a:noFill/>
          </a:ln>
        </p:spPr>
        <p:txBody>
          <a:bodyPr wrap="square" rtlCol="0">
            <a:spAutoFit/>
          </a:bodyPr>
          <a:lstStyle/>
          <a:p>
            <a:endParaRPr lang="en-US" dirty="0"/>
          </a:p>
          <a:p>
            <a:endParaRPr lang="en-CA" dirty="0"/>
          </a:p>
          <a:p>
            <a:endParaRPr lang="en-CA" dirty="0"/>
          </a:p>
          <a:p>
            <a:endParaRPr lang="en-CA" dirty="0"/>
          </a:p>
          <a:p>
            <a:endParaRPr lang="en-CA" dirty="0"/>
          </a:p>
          <a:p>
            <a:endParaRPr lang="en-CA" dirty="0"/>
          </a:p>
          <a:p>
            <a:endParaRPr lang="en-CA" dirty="0"/>
          </a:p>
          <a:p>
            <a:endParaRPr lang="en-CA" dirty="0"/>
          </a:p>
          <a:p>
            <a:pPr marL="228600" marR="0" algn="just">
              <a:lnSpc>
                <a:spcPct val="115000"/>
              </a:lnSpc>
            </a:pPr>
            <a:r>
              <a:rPr lang="en-US" sz="3250" kern="100" dirty="0">
                <a:effectLst/>
                <a:ea typeface="Calibri" panose="020F0502020204030204" pitchFamily="34" charset="0"/>
                <a:cs typeface="Shruti" panose="020B0502040204020203" pitchFamily="34" charset="0"/>
              </a:rPr>
              <a:t>Benthic communities thrive in areas with coarser sediments (gravel/sand) and abundant algae or macrophytes, benefiting from better oxygen levels, water movement, and essential resources. Vegetation, including algae and submergent macrophytes, provides crucial habitats and food sources, positively correlating with larger and more diverse benthic populations. These findings highlight the importance of sediment type and vegetation in supporting benthic community size and ecological health.</a:t>
            </a:r>
            <a:endParaRPr lang="en-CA" sz="3200" kern="100" dirty="0">
              <a:effectLst/>
              <a:ea typeface="Calibri" panose="020F0502020204030204" pitchFamily="34" charset="0"/>
              <a:cs typeface="Shruti" panose="020B0502040204020203" pitchFamily="34" charset="0"/>
            </a:endParaRPr>
          </a:p>
        </p:txBody>
      </p:sp>
      <p:sp>
        <p:nvSpPr>
          <p:cNvPr id="1037" name="TextBox 1036">
            <a:extLst>
              <a:ext uri="{FF2B5EF4-FFF2-40B4-BE49-F238E27FC236}">
                <a16:creationId xmlns:a16="http://schemas.microsoft.com/office/drawing/2014/main" id="{2EE93EA4-F482-F9D6-122D-01F44B23A6E5}"/>
              </a:ext>
            </a:extLst>
          </p:cNvPr>
          <p:cNvSpPr txBox="1"/>
          <p:nvPr/>
        </p:nvSpPr>
        <p:spPr>
          <a:xfrm>
            <a:off x="11207379" y="17457618"/>
            <a:ext cx="6965455" cy="14099565"/>
          </a:xfrm>
          <a:prstGeom prst="rect">
            <a:avLst/>
          </a:prstGeom>
          <a:noFill/>
          <a:ln>
            <a:noFill/>
          </a:ln>
        </p:spPr>
        <p:txBody>
          <a:bodyPr wrap="square" rtlCol="0">
            <a:spAutoFit/>
          </a:bodyPr>
          <a:lstStyle/>
          <a:p>
            <a:endParaRPr lang="en-US" dirty="0"/>
          </a:p>
          <a:p>
            <a:endParaRPr lang="en-CA" dirty="0"/>
          </a:p>
          <a:p>
            <a:endParaRPr lang="en-CA" dirty="0"/>
          </a:p>
          <a:p>
            <a:endParaRPr lang="en-CA" dirty="0"/>
          </a:p>
          <a:p>
            <a:endParaRPr lang="en-CA" dirty="0"/>
          </a:p>
          <a:p>
            <a:pPr marL="0" marR="0" algn="just">
              <a:lnSpc>
                <a:spcPct val="107000"/>
              </a:lnSpc>
              <a:spcAft>
                <a:spcPts val="800"/>
              </a:spcAft>
            </a:pPr>
            <a:endParaRPr lang="en-CA" sz="1800" kern="100" dirty="0">
              <a:latin typeface="Calibri" panose="020F0502020204030204" pitchFamily="34" charset="0"/>
              <a:ea typeface="Calibri" panose="020F0502020204030204" pitchFamily="34" charset="0"/>
              <a:cs typeface="Shruti" panose="020B0502040204020203" pitchFamily="34" charset="0"/>
            </a:endParaRPr>
          </a:p>
          <a:p>
            <a:pPr marL="0" marR="0" algn="just">
              <a:lnSpc>
                <a:spcPct val="107000"/>
              </a:lnSpc>
              <a:spcAft>
                <a:spcPts val="800"/>
              </a:spcAft>
            </a:pPr>
            <a:endParaRPr lang="en-CA" sz="1800" kern="100" dirty="0">
              <a:effectLst/>
              <a:latin typeface="Calibri" panose="020F0502020204030204" pitchFamily="34" charset="0"/>
              <a:ea typeface="Calibri" panose="020F0502020204030204" pitchFamily="34" charset="0"/>
              <a:cs typeface="Shruti" panose="020B0502040204020203" pitchFamily="34" charset="0"/>
            </a:endParaRPr>
          </a:p>
          <a:p>
            <a:pPr marL="0" marR="0" algn="just">
              <a:lnSpc>
                <a:spcPct val="107000"/>
              </a:lnSpc>
              <a:spcAft>
                <a:spcPts val="800"/>
              </a:spcAft>
            </a:pPr>
            <a:r>
              <a:rPr lang="en-CA" sz="1800" kern="100" dirty="0">
                <a:effectLst/>
                <a:latin typeface="Calibri" panose="020F0502020204030204" pitchFamily="34" charset="0"/>
                <a:ea typeface="Calibri" panose="020F0502020204030204" pitchFamily="34" charset="0"/>
                <a:cs typeface="Shruti" panose="020B0502040204020203" pitchFamily="34" charset="0"/>
              </a:rPr>
              <a:t>Explained Variance Ratio for each Principal Component:</a:t>
            </a:r>
          </a:p>
          <a:p>
            <a:pPr marL="0" marR="0" algn="just">
              <a:lnSpc>
                <a:spcPct val="107000"/>
              </a:lnSpc>
              <a:spcAft>
                <a:spcPts val="800"/>
              </a:spcAft>
            </a:pPr>
            <a:r>
              <a:rPr lang="en-CA" sz="1800" kern="100" dirty="0">
                <a:effectLst/>
                <a:latin typeface="Calibri" panose="020F0502020204030204" pitchFamily="34" charset="0"/>
                <a:ea typeface="Calibri" panose="020F0502020204030204" pitchFamily="34" charset="0"/>
                <a:cs typeface="Shruti" panose="020B0502040204020203" pitchFamily="34" charset="0"/>
              </a:rPr>
              <a:t>PC1: 0.38, PC2: 0.32, PC3: 0.18. PC4: 0.12</a:t>
            </a:r>
          </a:p>
          <a:p>
            <a:pPr marR="0" lvl="0" algn="just">
              <a:lnSpc>
                <a:spcPct val="107000"/>
              </a:lnSpc>
              <a:buSzPts val="1000"/>
              <a:tabLst>
                <a:tab pos="457200" algn="l"/>
              </a:tabLst>
            </a:pPr>
            <a:r>
              <a:rPr lang="en-US" sz="3200" kern="100" dirty="0">
                <a:effectLst/>
                <a:ea typeface="Calibri" panose="020F0502020204030204" pitchFamily="34" charset="0"/>
                <a:cs typeface="Shruti" panose="020B0502040204020203" pitchFamily="34" charset="0"/>
              </a:rPr>
              <a:t>The first two PCA components (PC1 and PC2) capture ~70% of dataset variation, highlighting key environmental variables like water temperature, pH, dissolved oxygen, and conductivity. Closely aligned variables in the biplot indicate correlations, reflecting shared influences on benthic diversity. PCA simplifies the dataset, focusing on influential factors and visualizing relationships between environmental conditions across lake sites, aiding understanding of their impact on benthic communities.</a:t>
            </a:r>
            <a:r>
              <a:rPr lang="en-CA" sz="3200" kern="100" dirty="0">
                <a:effectLst/>
                <a:ea typeface="Calibri" panose="020F0502020204030204" pitchFamily="34" charset="0"/>
                <a:cs typeface="Shruti" panose="020B0502040204020203" pitchFamily="34" charset="0"/>
              </a:rPr>
              <a:t>.</a:t>
            </a:r>
          </a:p>
        </p:txBody>
      </p:sp>
      <p:sp>
        <p:nvSpPr>
          <p:cNvPr id="1039" name="TextBox 1038">
            <a:extLst>
              <a:ext uri="{FF2B5EF4-FFF2-40B4-BE49-F238E27FC236}">
                <a16:creationId xmlns:a16="http://schemas.microsoft.com/office/drawing/2014/main" id="{466D36A6-75FE-03B4-424E-7D47FEA7233F}"/>
              </a:ext>
            </a:extLst>
          </p:cNvPr>
          <p:cNvSpPr txBox="1"/>
          <p:nvPr/>
        </p:nvSpPr>
        <p:spPr>
          <a:xfrm>
            <a:off x="18211705" y="17740841"/>
            <a:ext cx="7315200" cy="13773001"/>
          </a:xfrm>
          <a:prstGeom prst="rect">
            <a:avLst/>
          </a:prstGeom>
          <a:noFill/>
          <a:ln>
            <a:noFill/>
          </a:ln>
        </p:spPr>
        <p:txBody>
          <a:bodyPr wrap="square" rtlCol="0">
            <a:spAutoFit/>
          </a:bodyPr>
          <a:lstStyle/>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pPr algn="just"/>
            <a:endParaRPr lang="en-US" sz="3000" dirty="0"/>
          </a:p>
          <a:p>
            <a:pPr algn="just"/>
            <a:endParaRPr lang="en-US" sz="2950" dirty="0"/>
          </a:p>
          <a:p>
            <a:pPr algn="just"/>
            <a:r>
              <a:rPr lang="en-US" sz="3200" dirty="0"/>
              <a:t>The analysis highlights benthic macroinvertebrate patterns in Haliburton County lakes. Grouped lakes, like Kennisis and Halls, share ecological traits, while distinct groupings, such as Kawagama and Hawk, indicate unique conditions. Transition zones in Halls and Haliburton suggest gradual shifts, while moderately spaced lakes like Glamor and Miskwabi show partial uniqueness. Clustering reveals ecological similarities, while outliers highlight distinct environments, guiding effective conservation and management strategies.</a:t>
            </a:r>
          </a:p>
        </p:txBody>
      </p:sp>
      <p:sp>
        <p:nvSpPr>
          <p:cNvPr id="1041" name="TextBox 1040">
            <a:extLst>
              <a:ext uri="{FF2B5EF4-FFF2-40B4-BE49-F238E27FC236}">
                <a16:creationId xmlns:a16="http://schemas.microsoft.com/office/drawing/2014/main" id="{B1348831-587F-31A5-FC41-EEF12519A33C}"/>
              </a:ext>
            </a:extLst>
          </p:cNvPr>
          <p:cNvSpPr txBox="1"/>
          <p:nvPr/>
        </p:nvSpPr>
        <p:spPr>
          <a:xfrm>
            <a:off x="25537057" y="17681737"/>
            <a:ext cx="6965454" cy="14373165"/>
          </a:xfrm>
          <a:prstGeom prst="rect">
            <a:avLst/>
          </a:prstGeom>
          <a:noFill/>
          <a:ln>
            <a:noFill/>
          </a:ln>
        </p:spPr>
        <p:txBody>
          <a:bodyPr wrap="square" rtlCol="0">
            <a:spAutoFit/>
          </a:bodyPr>
          <a:lstStyle/>
          <a:p>
            <a:pPr algn="just"/>
            <a:endParaRPr lang="en-US" sz="3200" dirty="0">
              <a:latin typeface="Calibri" panose="020F0502020204030204" pitchFamily="34" charset="0"/>
              <a:ea typeface="Calibri" panose="020F0502020204030204" pitchFamily="34" charset="0"/>
              <a:cs typeface="Calibri" panose="020F0502020204030204" pitchFamily="34" charset="0"/>
            </a:endParaRPr>
          </a:p>
          <a:p>
            <a:pPr algn="just"/>
            <a:endParaRPr lang="en-US" sz="3200" dirty="0">
              <a:latin typeface="Calibri" panose="020F0502020204030204" pitchFamily="34" charset="0"/>
              <a:ea typeface="Calibri" panose="020F0502020204030204" pitchFamily="34" charset="0"/>
              <a:cs typeface="Calibri" panose="020F0502020204030204" pitchFamily="34" charset="0"/>
            </a:endParaRPr>
          </a:p>
          <a:p>
            <a:pPr algn="just"/>
            <a:endParaRPr lang="en-US" sz="3200" dirty="0">
              <a:latin typeface="Calibri" panose="020F0502020204030204" pitchFamily="34" charset="0"/>
              <a:ea typeface="Calibri" panose="020F0502020204030204" pitchFamily="34" charset="0"/>
              <a:cs typeface="Calibri" panose="020F0502020204030204" pitchFamily="34" charset="0"/>
            </a:endParaRPr>
          </a:p>
          <a:p>
            <a:pPr algn="just"/>
            <a:endParaRPr lang="en-US" sz="3200" dirty="0">
              <a:latin typeface="Calibri" panose="020F0502020204030204" pitchFamily="34" charset="0"/>
              <a:ea typeface="Calibri" panose="020F0502020204030204" pitchFamily="34" charset="0"/>
              <a:cs typeface="Calibri" panose="020F0502020204030204" pitchFamily="34" charset="0"/>
            </a:endParaRPr>
          </a:p>
          <a:p>
            <a:pPr algn="just"/>
            <a:endParaRPr lang="en-US" sz="3200" dirty="0">
              <a:latin typeface="Calibri" panose="020F0502020204030204" pitchFamily="34" charset="0"/>
              <a:ea typeface="Calibri" panose="020F0502020204030204" pitchFamily="34" charset="0"/>
              <a:cs typeface="Calibri" panose="020F0502020204030204" pitchFamily="34" charset="0"/>
            </a:endParaRPr>
          </a:p>
          <a:p>
            <a:pPr algn="just"/>
            <a:endParaRPr lang="en-US" sz="3200" dirty="0">
              <a:latin typeface="Calibri" panose="020F0502020204030204" pitchFamily="34" charset="0"/>
              <a:ea typeface="Calibri" panose="020F0502020204030204" pitchFamily="34" charset="0"/>
              <a:cs typeface="Calibri" panose="020F0502020204030204" pitchFamily="34" charset="0"/>
            </a:endParaRPr>
          </a:p>
          <a:p>
            <a:pPr algn="just"/>
            <a:endParaRPr lang="en-US" sz="3200" dirty="0">
              <a:latin typeface="Calibri" panose="020F0502020204030204" pitchFamily="34" charset="0"/>
              <a:ea typeface="Calibri" panose="020F0502020204030204" pitchFamily="34" charset="0"/>
              <a:cs typeface="Calibri" panose="020F0502020204030204" pitchFamily="34" charset="0"/>
            </a:endParaRPr>
          </a:p>
          <a:p>
            <a:pPr algn="just"/>
            <a:endParaRPr lang="en-US" sz="3200" dirty="0">
              <a:latin typeface="Calibri" panose="020F0502020204030204" pitchFamily="34" charset="0"/>
              <a:ea typeface="Calibri" panose="020F0502020204030204" pitchFamily="34" charset="0"/>
              <a:cs typeface="Calibri" panose="020F0502020204030204" pitchFamily="34" charset="0"/>
            </a:endParaRPr>
          </a:p>
          <a:p>
            <a:pPr algn="just"/>
            <a:endParaRPr lang="en-US" sz="3200" dirty="0">
              <a:latin typeface="Calibri" panose="020F0502020204030204" pitchFamily="34" charset="0"/>
              <a:ea typeface="Calibri" panose="020F0502020204030204" pitchFamily="34" charset="0"/>
              <a:cs typeface="Calibri" panose="020F0502020204030204" pitchFamily="34" charset="0"/>
            </a:endParaRPr>
          </a:p>
          <a:p>
            <a:pPr algn="just"/>
            <a:endParaRPr lang="en-US" sz="3200" dirty="0">
              <a:latin typeface="Calibri" panose="020F0502020204030204" pitchFamily="34" charset="0"/>
              <a:ea typeface="Calibri" panose="020F0502020204030204" pitchFamily="34" charset="0"/>
              <a:cs typeface="Calibri" panose="020F0502020204030204" pitchFamily="34" charset="0"/>
            </a:endParaRPr>
          </a:p>
          <a:p>
            <a:pPr algn="just"/>
            <a:endParaRPr lang="en-US" sz="3200" dirty="0">
              <a:latin typeface="Calibri" panose="020F0502020204030204" pitchFamily="34" charset="0"/>
              <a:ea typeface="Calibri" panose="020F0502020204030204" pitchFamily="34" charset="0"/>
              <a:cs typeface="Calibri" panose="020F0502020204030204" pitchFamily="34" charset="0"/>
            </a:endParaRPr>
          </a:p>
          <a:p>
            <a:pPr algn="just"/>
            <a:endParaRPr lang="en-US" sz="3200" dirty="0">
              <a:latin typeface="Calibri" panose="020F0502020204030204" pitchFamily="34" charset="0"/>
              <a:ea typeface="Calibri" panose="020F0502020204030204" pitchFamily="34" charset="0"/>
              <a:cs typeface="Calibri" panose="020F0502020204030204" pitchFamily="34" charset="0"/>
            </a:endParaRPr>
          </a:p>
          <a:p>
            <a:pPr algn="just"/>
            <a:endParaRPr lang="en-US" sz="3200" dirty="0">
              <a:latin typeface="Calibri" panose="020F0502020204030204" pitchFamily="34" charset="0"/>
              <a:ea typeface="Calibri" panose="020F0502020204030204" pitchFamily="34" charset="0"/>
              <a:cs typeface="Calibri" panose="020F0502020204030204" pitchFamily="34" charset="0"/>
            </a:endParaRPr>
          </a:p>
          <a:p>
            <a:pPr algn="just"/>
            <a:r>
              <a:rPr lang="en-US" sz="3200" dirty="0">
                <a:ea typeface="Calibri" panose="020F0502020204030204" pitchFamily="34" charset="0"/>
                <a:cs typeface="Calibri" panose="020F0502020204030204" pitchFamily="34" charset="0"/>
              </a:rPr>
              <a:t>Non-Headwater Lakes (Blue): A slight positive trend suggests benthic diversity increases with dissolved oxygen (DO), supporting more aerobic species in oxygen-rich environments.  </a:t>
            </a:r>
          </a:p>
          <a:p>
            <a:pPr algn="just"/>
            <a:r>
              <a:rPr lang="en-US" sz="3200" dirty="0">
                <a:ea typeface="Calibri" panose="020F0502020204030204" pitchFamily="34" charset="0"/>
                <a:cs typeface="Calibri" panose="020F0502020204030204" pitchFamily="34" charset="0"/>
              </a:rPr>
              <a:t>Headwater Lakes (Orange): A slight negative trend shows diversity decreases with rising DO, likely due to stable conditions favoring specific species.  </a:t>
            </a:r>
          </a:p>
          <a:p>
            <a:pPr algn="just"/>
            <a:r>
              <a:rPr lang="en-US" sz="3200" dirty="0">
                <a:ea typeface="Calibri" panose="020F0502020204030204" pitchFamily="34" charset="0"/>
                <a:cs typeface="Calibri" panose="020F0502020204030204" pitchFamily="34" charset="0"/>
              </a:rPr>
              <a:t>Variability: High scatter, especially at mid-range DO (~8–12 mg/L), indicates other factors influence diversity. Riparian zones and land use significantly affect DO and benthic dynamics as observed in this plot.</a:t>
            </a:r>
            <a:endParaRPr lang="en-CA" sz="3200" dirty="0">
              <a:ea typeface="Calibri" panose="020F0502020204030204" pitchFamily="34" charset="0"/>
              <a:cs typeface="Calibri" panose="020F0502020204030204" pitchFamily="34" charset="0"/>
            </a:endParaRPr>
          </a:p>
        </p:txBody>
      </p:sp>
      <p:pic>
        <p:nvPicPr>
          <p:cNvPr id="1046" name="Picture 1045">
            <a:extLst>
              <a:ext uri="{FF2B5EF4-FFF2-40B4-BE49-F238E27FC236}">
                <a16:creationId xmlns:a16="http://schemas.microsoft.com/office/drawing/2014/main" id="{48CE41D5-49A2-19AD-C0BD-531A4DC5C4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4039" y="17953960"/>
            <a:ext cx="6744341" cy="5670214"/>
          </a:xfrm>
          <a:prstGeom prst="rect">
            <a:avLst/>
          </a:prstGeom>
        </p:spPr>
      </p:pic>
      <p:pic>
        <p:nvPicPr>
          <p:cNvPr id="1048" name="Picture 1047">
            <a:extLst>
              <a:ext uri="{FF2B5EF4-FFF2-40B4-BE49-F238E27FC236}">
                <a16:creationId xmlns:a16="http://schemas.microsoft.com/office/drawing/2014/main" id="{6B83CDAD-B45B-FB73-87F9-E33FE0D392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21687" y="17953960"/>
            <a:ext cx="6965454" cy="5917255"/>
          </a:xfrm>
          <a:prstGeom prst="rect">
            <a:avLst/>
          </a:prstGeom>
        </p:spPr>
      </p:pic>
      <p:sp>
        <p:nvSpPr>
          <p:cNvPr id="1055" name="TextBox 1054">
            <a:extLst>
              <a:ext uri="{FF2B5EF4-FFF2-40B4-BE49-F238E27FC236}">
                <a16:creationId xmlns:a16="http://schemas.microsoft.com/office/drawing/2014/main" id="{E6E8CFE0-31F1-8568-FCD7-6940031A4EBC}"/>
              </a:ext>
            </a:extLst>
          </p:cNvPr>
          <p:cNvSpPr txBox="1"/>
          <p:nvPr/>
        </p:nvSpPr>
        <p:spPr>
          <a:xfrm>
            <a:off x="21883638" y="4108189"/>
            <a:ext cx="10698480" cy="13380586"/>
          </a:xfrm>
          <a:prstGeom prst="rect">
            <a:avLst/>
          </a:prstGeom>
          <a:noFill/>
          <a:ln>
            <a:noFill/>
          </a:ln>
        </p:spPr>
        <p:txBody>
          <a:bodyPr wrap="square" rtlCol="0">
            <a:spAutoFit/>
          </a:bodyPr>
          <a:lstStyle/>
          <a:p>
            <a:endParaRPr lang="en-US" sz="3600" b="1" dirty="0"/>
          </a:p>
          <a:p>
            <a:endParaRPr lang="en-US" sz="3600" b="1" dirty="0"/>
          </a:p>
          <a:p>
            <a:endParaRPr lang="en-US" sz="3600" b="1" dirty="0"/>
          </a:p>
          <a:p>
            <a:endParaRPr lang="en-US" sz="3600" b="1" dirty="0"/>
          </a:p>
          <a:p>
            <a:endParaRPr lang="en-US" sz="3600" b="1" dirty="0"/>
          </a:p>
          <a:p>
            <a:endParaRPr lang="en-US" sz="3600" b="1" dirty="0"/>
          </a:p>
          <a:p>
            <a:endParaRPr lang="en-US" sz="3600" b="1" dirty="0"/>
          </a:p>
          <a:p>
            <a:endParaRPr lang="en-US" sz="3600" b="1" dirty="0"/>
          </a:p>
          <a:p>
            <a:endParaRPr lang="en-US" sz="3600" b="1" dirty="0"/>
          </a:p>
          <a:p>
            <a:endParaRPr lang="en-US" sz="3600" b="1" dirty="0"/>
          </a:p>
          <a:p>
            <a:endParaRPr lang="en-US" sz="3600" b="1" dirty="0"/>
          </a:p>
          <a:p>
            <a:endParaRPr lang="en-US" sz="3600" b="1" dirty="0"/>
          </a:p>
          <a:p>
            <a:endParaRPr lang="en-US" sz="3600" b="1" dirty="0"/>
          </a:p>
          <a:p>
            <a:endParaRPr lang="en-US" sz="3600" dirty="0"/>
          </a:p>
          <a:p>
            <a:endParaRPr lang="en-US" sz="3600" dirty="0"/>
          </a:p>
          <a:p>
            <a:pPr algn="just"/>
            <a:r>
              <a:rPr lang="en-US" sz="3250" dirty="0"/>
              <a:t>Left Panel: </a:t>
            </a:r>
            <a:r>
              <a:rPr lang="en-US" sz="3200" dirty="0"/>
              <a:t>Simpson's Diversity Index decreases slightly with increasing pH, indicating a weak negative trend. Diversity appears higher near-neutral pH (7.0–7.5), with points widely scattered, showing high variability.                                                    </a:t>
            </a:r>
            <a:r>
              <a:rPr lang="en-US" sz="800" dirty="0"/>
              <a:t>.</a:t>
            </a:r>
            <a:br>
              <a:rPr lang="en-US" sz="3250" dirty="0"/>
            </a:br>
            <a:r>
              <a:rPr lang="en-US" sz="3250" dirty="0"/>
              <a:t>Right Panel: Conductivity shows an even weaker negative trend with diversity, suggesting minimal correlation.         </a:t>
            </a:r>
            <a:br>
              <a:rPr lang="en-US" sz="3250" dirty="0"/>
            </a:br>
            <a:r>
              <a:rPr lang="en-US" sz="3250" dirty="0"/>
              <a:t>Insights: Riparian zone conditions mildly influence diversity, with extreme pH or conductivity reducing species adapted to such conditions. Headwater lakes may exhibit more diversity resilience.</a:t>
            </a:r>
            <a:endParaRPr lang="en-CA" sz="3250" dirty="0"/>
          </a:p>
        </p:txBody>
      </p:sp>
      <p:pic>
        <p:nvPicPr>
          <p:cNvPr id="1056" name="Picture 1055">
            <a:extLst>
              <a:ext uri="{FF2B5EF4-FFF2-40B4-BE49-F238E27FC236}">
                <a16:creationId xmlns:a16="http://schemas.microsoft.com/office/drawing/2014/main" id="{9E709A58-83CA-AB57-7A28-84A54C27315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395631" y="4941384"/>
            <a:ext cx="9926332" cy="6563209"/>
          </a:xfrm>
          <a:prstGeom prst="rect">
            <a:avLst/>
          </a:prstGeom>
          <a:noFill/>
          <a:ln>
            <a:noFill/>
          </a:ln>
        </p:spPr>
      </p:pic>
      <p:sp>
        <p:nvSpPr>
          <p:cNvPr id="1057" name="TextBox 1056">
            <a:extLst>
              <a:ext uri="{FF2B5EF4-FFF2-40B4-BE49-F238E27FC236}">
                <a16:creationId xmlns:a16="http://schemas.microsoft.com/office/drawing/2014/main" id="{55BA9677-5E0D-0198-788C-91CCBB8415A0}"/>
              </a:ext>
            </a:extLst>
          </p:cNvPr>
          <p:cNvSpPr txBox="1"/>
          <p:nvPr/>
        </p:nvSpPr>
        <p:spPr>
          <a:xfrm>
            <a:off x="10340524" y="3416138"/>
            <a:ext cx="23025434" cy="1015663"/>
          </a:xfrm>
          <a:prstGeom prst="rect">
            <a:avLst/>
          </a:prstGeom>
          <a:noFill/>
        </p:spPr>
        <p:txBody>
          <a:bodyPr wrap="square" rtlCol="0">
            <a:spAutoFit/>
          </a:bodyPr>
          <a:lstStyle/>
          <a:p>
            <a:pPr algn="ctr"/>
            <a:r>
              <a:rPr lang="en-US" sz="6000" b="1" dirty="0">
                <a:solidFill>
                  <a:schemeClr val="tx2"/>
                </a:solidFill>
              </a:rPr>
              <a:t>Results</a:t>
            </a:r>
            <a:endParaRPr lang="en-CA" b="1" dirty="0">
              <a:solidFill>
                <a:schemeClr val="tx2"/>
              </a:solidFill>
            </a:endParaRPr>
          </a:p>
        </p:txBody>
      </p:sp>
      <p:pic>
        <p:nvPicPr>
          <p:cNvPr id="1058" name="Picture 1057">
            <a:extLst>
              <a:ext uri="{FF2B5EF4-FFF2-40B4-BE49-F238E27FC236}">
                <a16:creationId xmlns:a16="http://schemas.microsoft.com/office/drawing/2014/main" id="{0B1CAEC4-C02F-6828-5E4E-5254C752464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5856657" y="17953960"/>
            <a:ext cx="6590050" cy="5716832"/>
          </a:xfrm>
          <a:prstGeom prst="rect">
            <a:avLst/>
          </a:prstGeom>
          <a:noFill/>
          <a:ln>
            <a:noFill/>
          </a:ln>
        </p:spPr>
      </p:pic>
      <p:pic>
        <p:nvPicPr>
          <p:cNvPr id="3" name="Picture 2">
            <a:extLst>
              <a:ext uri="{FF2B5EF4-FFF2-40B4-BE49-F238E27FC236}">
                <a16:creationId xmlns:a16="http://schemas.microsoft.com/office/drawing/2014/main" id="{5CCDEBC1-F70D-2542-A911-9EAADBF9444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51035" y="5020088"/>
            <a:ext cx="10205505" cy="6566038"/>
          </a:xfrm>
          <a:prstGeom prst="rect">
            <a:avLst/>
          </a:prstGeom>
        </p:spPr>
      </p:pic>
      <p:pic>
        <p:nvPicPr>
          <p:cNvPr id="7" name="Picture 6" descr="A map with different colored pins&#10;&#10;Description automatically generated">
            <a:extLst>
              <a:ext uri="{FF2B5EF4-FFF2-40B4-BE49-F238E27FC236}">
                <a16:creationId xmlns:a16="http://schemas.microsoft.com/office/drawing/2014/main" id="{58B56AAD-9CC7-9EE4-690B-96DB8786CB2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716408" y="24257564"/>
            <a:ext cx="8396152" cy="7320973"/>
          </a:xfrm>
          <a:prstGeom prst="rect">
            <a:avLst/>
          </a:prstGeom>
        </p:spPr>
      </p:pic>
      <p:pic>
        <p:nvPicPr>
          <p:cNvPr id="9" name="Picture 8" descr="A qr code on a white background&#10;&#10;Description automatically generated">
            <a:extLst>
              <a:ext uri="{FF2B5EF4-FFF2-40B4-BE49-F238E27FC236}">
                <a16:creationId xmlns:a16="http://schemas.microsoft.com/office/drawing/2014/main" id="{EBADBCCF-F084-DFC6-A3C5-5756568402D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86698" y="1198644"/>
            <a:ext cx="1785524" cy="1535979"/>
          </a:xfrm>
          <a:prstGeom prst="rect">
            <a:avLst/>
          </a:prstGeom>
        </p:spPr>
      </p:pic>
      <p:sp>
        <p:nvSpPr>
          <p:cNvPr id="2" name="TextBox 1">
            <a:extLst>
              <a:ext uri="{FF2B5EF4-FFF2-40B4-BE49-F238E27FC236}">
                <a16:creationId xmlns:a16="http://schemas.microsoft.com/office/drawing/2014/main" id="{7AD7E841-1A96-6C98-4BD2-56510A9B2A15}"/>
              </a:ext>
            </a:extLst>
          </p:cNvPr>
          <p:cNvSpPr txBox="1"/>
          <p:nvPr/>
        </p:nvSpPr>
        <p:spPr>
          <a:xfrm>
            <a:off x="405376" y="288262"/>
            <a:ext cx="5733693" cy="830997"/>
          </a:xfrm>
          <a:prstGeom prst="rect">
            <a:avLst/>
          </a:prstGeom>
          <a:noFill/>
        </p:spPr>
        <p:txBody>
          <a:bodyPr wrap="square" rtlCol="0">
            <a:spAutoFit/>
          </a:bodyPr>
          <a:lstStyle/>
          <a:p>
            <a:r>
              <a:rPr lang="en-US" sz="4800" dirty="0"/>
              <a:t>Project Report</a:t>
            </a:r>
            <a:endParaRPr lang="en-CA" dirty="0">
              <a:latin typeface="Magneto" panose="04030805050802020D02" pitchFamily="82" charset="0"/>
            </a:endParaRPr>
          </a:p>
        </p:txBody>
      </p:sp>
    </p:spTree>
    <p:extLst>
      <p:ext uri="{BB962C8B-B14F-4D97-AF65-F5344CB8AC3E}">
        <p14:creationId xmlns:p14="http://schemas.microsoft.com/office/powerpoint/2010/main" val="6684923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4308</TotalTime>
  <Words>870</Words>
  <Application>Microsoft Office PowerPoint</Application>
  <PresentationFormat>Custom</PresentationFormat>
  <Paragraphs>90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Magneto</vt:lpstr>
      <vt:lpstr>Symbol</vt:lpstr>
      <vt:lpstr>Office Theme</vt:lpstr>
      <vt:lpstr>PowerPoint Presentation</vt:lpstr>
    </vt:vector>
  </TitlesOfParts>
  <Company>UCLA Library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poster Author name, affiliation, email</dc:title>
  <dc:creator>Bethany Myers</dc:creator>
  <cp:lastModifiedBy>Daksh Patel</cp:lastModifiedBy>
  <cp:revision>22</cp:revision>
  <dcterms:created xsi:type="dcterms:W3CDTF">2015-02-24T18:33:10Z</dcterms:created>
  <dcterms:modified xsi:type="dcterms:W3CDTF">2024-12-08T00:33:29Z</dcterms:modified>
</cp:coreProperties>
</file>