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82" r:id="rId7"/>
    <p:sldId id="276" r:id="rId8"/>
    <p:sldId id="277" r:id="rId9"/>
    <p:sldId id="278" r:id="rId10"/>
    <p:sldId id="265" r:id="rId11"/>
    <p:sldId id="281" r:id="rId12"/>
    <p:sldId id="283" r:id="rId13"/>
    <p:sldId id="284" r:id="rId14"/>
    <p:sldId id="285" r:id="rId15"/>
    <p:sldId id="286" r:id="rId16"/>
    <p:sldId id="287" r:id="rId17"/>
    <p:sldId id="289" r:id="rId18"/>
    <p:sldId id="300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F33ACD-A54E-1208-F662-7AF242872D7D}" v="2" dt="2025-02-26T06:24:19.0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6f79a0444b22574a4852c6b6f56b60a08e8828c573fccd5af2a7d1dfa43f75d7::" providerId="AD" clId="Web-{E8F33ACD-A54E-1208-F662-7AF242872D7D}"/>
    <pc:docChg chg="modSld">
      <pc:chgData name="Guest User" userId="S::urn:spo:anon#6f79a0444b22574a4852c6b6f56b60a08e8828c573fccd5af2a7d1dfa43f75d7::" providerId="AD" clId="Web-{E8F33ACD-A54E-1208-F662-7AF242872D7D}" dt="2025-02-26T06:24:19.061" v="1"/>
      <pc:docMkLst>
        <pc:docMk/>
      </pc:docMkLst>
      <pc:sldChg chg="mod modShow">
        <pc:chgData name="Guest User" userId="S::urn:spo:anon#6f79a0444b22574a4852c6b6f56b60a08e8828c573fccd5af2a7d1dfa43f75d7::" providerId="AD" clId="Web-{E8F33ACD-A54E-1208-F662-7AF242872D7D}" dt="2025-02-26T06:24:19.061" v="1"/>
        <pc:sldMkLst>
          <pc:docMk/>
          <pc:sldMk cId="3029168315" sldId="284"/>
        </pc:sldMkLst>
      </pc:sldChg>
      <pc:sldChg chg="mod modShow">
        <pc:chgData name="Guest User" userId="S::urn:spo:anon#6f79a0444b22574a4852c6b6f56b60a08e8828c573fccd5af2a7d1dfa43f75d7::" providerId="AD" clId="Web-{E8F33ACD-A54E-1208-F662-7AF242872D7D}" dt="2025-02-26T06:24:13.576" v="0"/>
        <pc:sldMkLst>
          <pc:docMk/>
          <pc:sldMk cId="1366600930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7" y="682097"/>
            <a:ext cx="9347200" cy="2387600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 LOADER &amp;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XML Report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48155"/>
            <a:ext cx="9779183" cy="1325563"/>
          </a:xfrm>
        </p:spPr>
        <p:txBody>
          <a:bodyPr/>
          <a:lstStyle/>
          <a:p>
            <a:r>
              <a:rPr lang="en-US" dirty="0"/>
              <a:t>Invoking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360" y="1473718"/>
            <a:ext cx="9779182" cy="53250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2.From EBS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	Using the below methods,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 we can invoke </a:t>
            </a:r>
            <a:r>
              <a:rPr lang="en-US" dirty="0" err="1">
                <a:solidFill>
                  <a:srgbClr val="222222"/>
                </a:solidFill>
                <a:latin typeface="Helvetica Neue"/>
              </a:rPr>
              <a:t>Sqlloader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 from EBS</a:t>
            </a:r>
          </a:p>
          <a:p>
            <a:endParaRPr lang="en-US" dirty="0">
              <a:solidFill>
                <a:srgbClr val="222222"/>
              </a:solidFill>
              <a:latin typeface="Helvetica Neue"/>
            </a:endParaRPr>
          </a:p>
          <a:p>
            <a:endParaRPr lang="en-US" dirty="0">
              <a:solidFill>
                <a:srgbClr val="222222"/>
              </a:solidFill>
              <a:latin typeface="Helvetica Neue"/>
            </a:endParaRPr>
          </a:p>
          <a:p>
            <a:endParaRPr lang="en-US" dirty="0">
              <a:solidFill>
                <a:srgbClr val="222222"/>
              </a:solidFill>
              <a:latin typeface="Helvetica Neue"/>
            </a:endParaRPr>
          </a:p>
          <a:p>
            <a:endParaRPr lang="en-US" dirty="0">
              <a:solidFill>
                <a:srgbClr val="222222"/>
              </a:solidFill>
              <a:latin typeface="Helvetica Neue"/>
            </a:endParaRPr>
          </a:p>
          <a:p>
            <a:r>
              <a:rPr lang="en-US" dirty="0">
                <a:solidFill>
                  <a:srgbClr val="222222"/>
                </a:solidFill>
                <a:latin typeface="Helvetica Neue"/>
              </a:rPr>
              <a:t>Host – Call the </a:t>
            </a:r>
            <a:r>
              <a:rPr lang="en-US" dirty="0" err="1">
                <a:solidFill>
                  <a:srgbClr val="222222"/>
                </a:solidFill>
                <a:latin typeface="Helvetica Neue"/>
              </a:rPr>
              <a:t>Sqlloader</a:t>
            </a:r>
            <a:r>
              <a:rPr lang="en-US" dirty="0">
                <a:solidFill>
                  <a:srgbClr val="222222"/>
                </a:solidFill>
                <a:latin typeface="Helvetica Neue"/>
              </a:rPr>
              <a:t> using Shell Script</a:t>
            </a:r>
          </a:p>
          <a:p>
            <a:r>
              <a:rPr lang="en-US" dirty="0">
                <a:solidFill>
                  <a:srgbClr val="222222"/>
                </a:solidFill>
                <a:latin typeface="Helvetica Neue"/>
              </a:rPr>
              <a:t>           File with extension.sh</a:t>
            </a:r>
          </a:p>
          <a:p>
            <a:r>
              <a:rPr lang="en-US" dirty="0">
                <a:solidFill>
                  <a:srgbClr val="222222"/>
                </a:solidFill>
                <a:latin typeface="Helvetica Neue"/>
              </a:rPr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022B7C-B3E4-FB3C-4B73-BCBD3756B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60" y="2971002"/>
            <a:ext cx="5123241" cy="188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6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4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583BCDE-088C-DDC1-F44E-39299FBCAE5B}"/>
              </a:ext>
            </a:extLst>
          </p:cNvPr>
          <p:cNvSpPr txBox="1">
            <a:spLocks/>
          </p:cNvSpPr>
          <p:nvPr/>
        </p:nvSpPr>
        <p:spPr>
          <a:xfrm>
            <a:off x="189298" y="5935133"/>
            <a:ext cx="10171175" cy="4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2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Sample Host File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B931EDA-BCF8-BB4B-B4D1-2CFE062FA080}" type="datetime1">
              <a:rPr lang="en-US" smtClean="0"/>
              <a:pPr>
                <a:spcAft>
                  <a:spcPts val="600"/>
                </a:spcAft>
              </a:pPr>
              <a:t>2/25/2025</a:t>
            </a:fld>
            <a:endParaRPr lang="en-US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9659C7-0DA8-1AE7-F3F1-74384F2B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0360472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2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48155"/>
            <a:ext cx="9779183" cy="1325563"/>
          </a:xfrm>
        </p:spPr>
        <p:txBody>
          <a:bodyPr/>
          <a:lstStyle/>
          <a:p>
            <a:r>
              <a:rPr lang="en-US" dirty="0"/>
              <a:t>Invoking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360" y="1473718"/>
            <a:ext cx="9779182" cy="53250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SQL Loader</a:t>
            </a:r>
            <a:endParaRPr lang="en-US" dirty="0">
              <a:solidFill>
                <a:srgbClr val="222222"/>
              </a:solidFill>
              <a:latin typeface="Helvetica Neue"/>
            </a:endParaRPr>
          </a:p>
          <a:p>
            <a:endParaRPr lang="en-US" dirty="0">
              <a:solidFill>
                <a:srgbClr val="222222"/>
              </a:solidFill>
              <a:latin typeface="Helvetica Neue"/>
            </a:endParaRPr>
          </a:p>
          <a:p>
            <a:r>
              <a:rPr lang="en-IN" dirty="0">
                <a:solidFill>
                  <a:srgbClr val="222222"/>
                </a:solidFill>
                <a:latin typeface="Helvetica Neue"/>
              </a:rPr>
              <a:t>Create SQL Loader Concurrent Program executable</a:t>
            </a:r>
          </a:p>
          <a:p>
            <a:endParaRPr lang="en-US" dirty="0">
              <a:solidFill>
                <a:srgbClr val="222222"/>
              </a:solidFill>
              <a:latin typeface="Helvetica Neu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9784E-9068-23E7-756E-CE04F7717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58" y="2921787"/>
            <a:ext cx="61817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48155"/>
            <a:ext cx="9779183" cy="1325563"/>
          </a:xfrm>
        </p:spPr>
        <p:txBody>
          <a:bodyPr/>
          <a:lstStyle/>
          <a:p>
            <a:r>
              <a:rPr lang="en-US" dirty="0"/>
              <a:t>Invoking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360" y="1473718"/>
            <a:ext cx="9779182" cy="53250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SQL Loader</a:t>
            </a:r>
            <a:endParaRPr lang="en-US" dirty="0">
              <a:solidFill>
                <a:srgbClr val="222222"/>
              </a:solidFill>
              <a:latin typeface="Helvetica Neue"/>
            </a:endParaRPr>
          </a:p>
          <a:p>
            <a:r>
              <a:rPr lang="en-US" dirty="0">
                <a:solidFill>
                  <a:srgbClr val="222222"/>
                </a:solidFill>
                <a:latin typeface="Helvetica Neue"/>
              </a:rPr>
              <a:t>Create Concurrent Program and attach above created executable</a:t>
            </a:r>
            <a:endParaRPr lang="en-IN" dirty="0">
              <a:solidFill>
                <a:srgbClr val="222222"/>
              </a:solidFill>
              <a:latin typeface="Helvetica Neue"/>
            </a:endParaRPr>
          </a:p>
          <a:p>
            <a:endParaRPr lang="en-US" dirty="0">
              <a:solidFill>
                <a:srgbClr val="222222"/>
              </a:solidFill>
              <a:latin typeface="Helvetica Neu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EC3C7-969C-6ABA-C072-DB1184654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60" y="2799281"/>
            <a:ext cx="63150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1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D951409-96A4-7D34-3A4E-1CE9FFB6E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26" y="567132"/>
            <a:ext cx="4276574" cy="2459030"/>
          </a:xfrm>
          <a:prstGeom prst="rect">
            <a:avLst/>
          </a:prstGeom>
          <a:noFill/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4E32E6E-6EE7-41BE-9C2B-8EE53A457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83C39-01BF-7F43-854C-FBB4E9AB6B0C}" type="datetime1">
              <a:rPr lang="en-US" smtClean="0"/>
              <a:pPr>
                <a:spcAft>
                  <a:spcPts val="600"/>
                </a:spcAft>
              </a:pPr>
              <a:t>2/25/2025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D840245-9099-F71B-CBB3-1E38A8546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1DCD71-861A-ED78-32EF-5DD17E429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34" y="2927350"/>
            <a:ext cx="715927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1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4E32E6E-6EE7-41BE-9C2B-8EE53A457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1583C39-01BF-7F43-854C-FBB4E9AB6B0C}" type="datetime1">
              <a:rPr lang="en-US" smtClean="0"/>
              <a:pPr>
                <a:spcAft>
                  <a:spcPts val="600"/>
                </a:spcAft>
              </a:pPr>
              <a:t>2/25/2025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D840245-9099-F71B-CBB3-1E38A8546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64CF0A-1A96-09AF-C6DA-06944088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48155"/>
            <a:ext cx="9779183" cy="1325563"/>
          </a:xfrm>
        </p:spPr>
        <p:txBody>
          <a:bodyPr/>
          <a:lstStyle/>
          <a:p>
            <a:r>
              <a:rPr lang="en-US" dirty="0"/>
              <a:t>Sample Files</a:t>
            </a:r>
          </a:p>
        </p:txBody>
      </p:sp>
    </p:spTree>
    <p:extLst>
      <p:ext uri="{BB962C8B-B14F-4D97-AF65-F5344CB8AC3E}">
        <p14:creationId xmlns:p14="http://schemas.microsoft.com/office/powerpoint/2010/main" val="166920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64DD-8FDA-F983-78F0-D382D880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BE5C-F2F9-074D-B8E5-079C3A06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D6D2-CCD9-F3FB-F11D-0DAEA22D71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F663A-D0EC-BCE5-25A4-BFE448235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4890-A775-A738-7531-7E11CE777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B145E1-AB19-AB3C-8407-B0A0E808C3A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72AA47-95D5-36B1-E6C3-7BA9F1099A6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B85E17-DFCA-ACF2-FD66-362AE48ECB4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60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SQL Loader - Introduction</a:t>
            </a:r>
          </a:p>
          <a:p>
            <a:r>
              <a:rPr lang="en-US" dirty="0"/>
              <a:t>Loader Files </a:t>
            </a:r>
          </a:p>
          <a:p>
            <a:r>
              <a:rPr lang="en-US" dirty="0"/>
              <a:t>Loader Invoking Methods</a:t>
            </a:r>
          </a:p>
          <a:p>
            <a:r>
              <a:rPr lang="en-US" dirty="0"/>
              <a:t>Loader Example</a:t>
            </a:r>
          </a:p>
          <a:p>
            <a:r>
              <a:rPr lang="en-US" dirty="0"/>
              <a:t>XML Report – Introduction</a:t>
            </a:r>
          </a:p>
          <a:p>
            <a:r>
              <a:rPr lang="en-US" dirty="0"/>
              <a:t>XML Templates</a:t>
            </a:r>
          </a:p>
          <a:p>
            <a:r>
              <a:rPr lang="en-US" dirty="0"/>
              <a:t>XML Report -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SQL Loader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SQL Loader is Oracle utility that allows you to load data from a flat file into one or more database tables </a:t>
            </a:r>
          </a:p>
          <a:p>
            <a:r>
              <a:rPr lang="en-US" dirty="0"/>
              <a:t>Tables must be created first</a:t>
            </a:r>
          </a:p>
          <a:p>
            <a:r>
              <a:rPr lang="en-US" dirty="0"/>
              <a:t>A typical SQL Loader session takes as input a control file, which controls the behavior of SQL Loader, and one or more datafiles. The output of SQL*Loader is an Oracle database (where the data is loaded), a log file, a bad file, and potentially, a discard file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0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SQL Loader </a:t>
            </a:r>
            <a:r>
              <a:rPr lang="en-IN" dirty="0"/>
              <a:t>Overview</a:t>
            </a:r>
            <a:endParaRPr lang="en-US" dirty="0"/>
          </a:p>
        </p:txBody>
      </p:sp>
      <p:pic>
        <p:nvPicPr>
          <p:cNvPr id="1028" name="Picture 4" descr="The SQL*Loader environment">
            <a:extLst>
              <a:ext uri="{FF2B5EF4-FFF2-40B4-BE49-F238E27FC236}">
                <a16:creationId xmlns:a16="http://schemas.microsoft.com/office/drawing/2014/main" id="{4F28BD20-BAFD-19B3-0C93-DCEEB5DB5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9933" y="1992067"/>
            <a:ext cx="4952671" cy="374833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SQL Loader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0" i="0" dirty="0">
                <a:effectLst/>
                <a:latin typeface="gilroy"/>
              </a:rPr>
              <a:t>Data File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0" i="0" dirty="0">
                <a:effectLst/>
                <a:latin typeface="gilroy"/>
              </a:rPr>
              <a:t>Control File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0" i="0" dirty="0">
                <a:effectLst/>
                <a:latin typeface="gilroy"/>
              </a:rPr>
              <a:t>Log File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0" i="0" dirty="0">
                <a:effectLst/>
                <a:latin typeface="gilroy"/>
              </a:rPr>
              <a:t>Bad File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0" i="0" dirty="0">
                <a:effectLst/>
                <a:latin typeface="gilroy"/>
              </a:rPr>
              <a:t>Discard File</a:t>
            </a:r>
          </a:p>
          <a:p>
            <a:endParaRPr lang="en-IN" b="0" i="0" dirty="0">
              <a:solidFill>
                <a:srgbClr val="3D3B49"/>
              </a:solidFill>
              <a:effectLst/>
              <a:latin typeface="gilroy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4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Control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IN" dirty="0"/>
              <a:t>The Control File information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Specifies the action</a:t>
            </a:r>
          </a:p>
          <a:p>
            <a:pPr algn="l"/>
            <a:r>
              <a:rPr lang="en-US" dirty="0"/>
              <a:t>Insert</a:t>
            </a:r>
          </a:p>
          <a:p>
            <a:pPr algn="l"/>
            <a:r>
              <a:rPr lang="en-US" dirty="0"/>
              <a:t>Replace</a:t>
            </a:r>
          </a:p>
          <a:p>
            <a:pPr algn="l"/>
            <a:r>
              <a:rPr lang="en-US" dirty="0"/>
              <a:t>Append</a:t>
            </a:r>
          </a:p>
          <a:p>
            <a:pPr algn="l"/>
            <a:r>
              <a:rPr lang="en-US" dirty="0"/>
              <a:t>Specifies the data file name and list of fields</a:t>
            </a:r>
          </a:p>
          <a:p>
            <a:pPr algn="l"/>
            <a:r>
              <a:rPr lang="en-US" dirty="0"/>
              <a:t>Has an extension .</a:t>
            </a:r>
            <a:r>
              <a:rPr lang="en-US" dirty="0" err="1"/>
              <a:t>ctl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load data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infile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'example1.dat'  "fix 11"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into table example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fields terminated by ',' optionally enclosed by '"'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(col1, col2)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5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583BCDE-088C-DDC1-F44E-39299FBCAE5B}"/>
              </a:ext>
            </a:extLst>
          </p:cNvPr>
          <p:cNvSpPr txBox="1">
            <a:spLocks/>
          </p:cNvSpPr>
          <p:nvPr/>
        </p:nvSpPr>
        <p:spPr>
          <a:xfrm>
            <a:off x="556532" y="532214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Sample Control File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7E616A-A743-9027-BB30-6FE1CE6F0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364587"/>
            <a:ext cx="10753725" cy="4794115"/>
          </a:xfrm>
          <a:prstGeom prst="rect">
            <a:avLst/>
          </a:prstGeom>
        </p:spPr>
      </p:pic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B931EDA-BCF8-BB4B-B4D1-2CFE062FA080}" type="datetime1">
              <a:rPr lang="en-US" smtClean="0"/>
              <a:pPr>
                <a:spcAft>
                  <a:spcPts val="600"/>
                </a:spcAft>
              </a:pPr>
              <a:t>2/25/2025</a:t>
            </a:fld>
            <a:endParaRPr lang="en-US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921959" y="510389"/>
            <a:ext cx="4663440" cy="521603"/>
          </a:xfrm>
        </p:spPr>
        <p:txBody>
          <a:bodyPr/>
          <a:lstStyle/>
          <a:p>
            <a:r>
              <a:rPr lang="en-IN" dirty="0"/>
              <a:t>Bad File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62" y="1051123"/>
            <a:ext cx="4663440" cy="20894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The bad file contains rows that were rejected because of errors. </a:t>
            </a:r>
          </a:p>
          <a:p>
            <a:pPr algn="l"/>
            <a:r>
              <a:rPr lang="en-US" dirty="0"/>
              <a:t>These errors might include bad datatypes or referential integrity constraints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en-US" dirty="0"/>
              <a:t>Has an extension .bad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885302" y="530386"/>
            <a:ext cx="4663440" cy="522514"/>
          </a:xfrm>
        </p:spPr>
        <p:txBody>
          <a:bodyPr/>
          <a:lstStyle/>
          <a:p>
            <a:r>
              <a:rPr lang="en-IN" dirty="0"/>
              <a:t>Log File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85302" y="1051123"/>
            <a:ext cx="4663440" cy="45538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SQL*Loader begins execution, it creates a log file. The log file contains a detailed summary of the load.</a:t>
            </a:r>
          </a:p>
          <a:p>
            <a:r>
              <a:rPr lang="en-US" dirty="0"/>
              <a:t>This will create the output log file in the same name as the data file, but with the .log extension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0F9338-4BCA-17D4-F893-645AB5AC07F6}"/>
              </a:ext>
            </a:extLst>
          </p:cNvPr>
          <p:cNvSpPr txBox="1">
            <a:spLocks/>
          </p:cNvSpPr>
          <p:nvPr/>
        </p:nvSpPr>
        <p:spPr>
          <a:xfrm>
            <a:off x="1000051" y="3195813"/>
            <a:ext cx="4663440" cy="52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Discard File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7090ADB-27D9-23DC-7950-B371063505E1}"/>
              </a:ext>
            </a:extLst>
          </p:cNvPr>
          <p:cNvSpPr txBox="1">
            <a:spLocks/>
          </p:cNvSpPr>
          <p:nvPr/>
        </p:nvSpPr>
        <p:spPr>
          <a:xfrm>
            <a:off x="921959" y="3717416"/>
            <a:ext cx="4663440" cy="20894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 the records that are neither inserted into table nor rejected as bad. </a:t>
            </a:r>
          </a:p>
          <a:p>
            <a:r>
              <a:rPr lang="en-US" dirty="0"/>
              <a:t>This is an optional parameter with SQL Loader and by default name would be .</a:t>
            </a:r>
            <a:r>
              <a:rPr lang="en-US" dirty="0" err="1"/>
              <a:t>dsc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en-US" dirty="0"/>
              <a:t>As the name indicates these records are discarded by the SQL Loader because they were filtered out with the record selection criteria mentioned in the control file commands.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2AF38A-5E42-3164-289D-3883C35F5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394" y="2974814"/>
            <a:ext cx="41433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2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Invoking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1.Command-Line Parameters</a:t>
            </a:r>
          </a:p>
          <a:p>
            <a:r>
              <a:rPr lang="en-US" dirty="0"/>
              <a:t>	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When you invoke SQL*Loader, you specify parameters to establish session characteristics. You can separate the parameters by commas, if you want to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B61B3-090C-8EA2-2016-54D6B10A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16" y="3962929"/>
            <a:ext cx="45339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8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{2202C253-6682-4114-9493-E26EB98C2B1D}tf45331398_win32</Template>
  <TotalTime>907</TotalTime>
  <Words>458</Words>
  <Application>Microsoft Office PowerPoint</Application>
  <PresentationFormat>Widescreen</PresentationFormat>
  <Paragraphs>95</Paragraphs>
  <Slides>16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 SQL LOADER &amp;    XML Report</vt:lpstr>
      <vt:lpstr>Agenda</vt:lpstr>
      <vt:lpstr>SQL Loader Introduction</vt:lpstr>
      <vt:lpstr>SQL Loader Overview</vt:lpstr>
      <vt:lpstr>SQL Loader Files</vt:lpstr>
      <vt:lpstr>Control File</vt:lpstr>
      <vt:lpstr>PowerPoint Presentation</vt:lpstr>
      <vt:lpstr>PowerPoint Presentation</vt:lpstr>
      <vt:lpstr>Invoking Loader</vt:lpstr>
      <vt:lpstr>Invoking Loader</vt:lpstr>
      <vt:lpstr>PowerPoint Presentation</vt:lpstr>
      <vt:lpstr>Invoking Loader</vt:lpstr>
      <vt:lpstr>Invoking Loader</vt:lpstr>
      <vt:lpstr>PowerPoint Presentation</vt:lpstr>
      <vt:lpstr>Sample Files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SQL LOADER &amp;    XML Report</dc:title>
  <dc:creator>Elango Avinashilingam</dc:creator>
  <cp:lastModifiedBy>Govind Singh</cp:lastModifiedBy>
  <cp:revision>33</cp:revision>
  <dcterms:created xsi:type="dcterms:W3CDTF">2023-06-15T02:25:31Z</dcterms:created>
  <dcterms:modified xsi:type="dcterms:W3CDTF">2025-02-26T06:24:24Z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