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3" r:id="rId5"/>
    <p:sldId id="264" r:id="rId6"/>
    <p:sldId id="265" r:id="rId7"/>
    <p:sldId id="266" r:id="rId8"/>
    <p:sldId id="268" r:id="rId9"/>
    <p:sldId id="270" r:id="rId10"/>
    <p:sldId id="271" r:id="rId11"/>
    <p:sldId id="277" r:id="rId12"/>
    <p:sldId id="274" r:id="rId13"/>
    <p:sldId id="275" r:id="rId14"/>
    <p:sldId id="276" r:id="rId15"/>
    <p:sldId id="262" r:id="rId16"/>
  </p:sldIdLst>
  <p:sldSz cx="12192000" cy="6858000"/>
  <p:notesSz cx="6858000" cy="9144000"/>
  <p:embeddedFontLst>
    <p:embeddedFont>
      <p:font typeface="Poppins"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185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image" Target="../media/image4.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3" name="TextBox 2">
            <a:extLst>
              <a:ext uri="{FF2B5EF4-FFF2-40B4-BE49-F238E27FC236}">
                <a16:creationId xmlns:a16="http://schemas.microsoft.com/office/drawing/2014/main" id="{2BDE1107-6AC8-8698-C292-D2D69BEE66F1}"/>
              </a:ext>
            </a:extLst>
          </p:cNvPr>
          <p:cNvSpPr txBox="1"/>
          <p:nvPr/>
        </p:nvSpPr>
        <p:spPr>
          <a:xfrm>
            <a:off x="3161654" y="5548393"/>
            <a:ext cx="5672380" cy="523220"/>
          </a:xfrm>
          <a:prstGeom prst="rect">
            <a:avLst/>
          </a:prstGeom>
          <a:noFill/>
        </p:spPr>
        <p:txBody>
          <a:bodyPr wrap="square" rtlCol="0">
            <a:spAutoFit/>
          </a:bodyPr>
          <a:lstStyle/>
          <a:p>
            <a:r>
              <a:rPr lang="en-US" sz="2800"/>
              <a:t>BY DEV </a:t>
            </a:r>
            <a:r>
              <a:rPr lang="en-US" sz="2800" dirty="0"/>
              <a:t>VORA</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p>
        </p:txBody>
      </p:sp>
      <p:pic>
        <p:nvPicPr>
          <p:cNvPr id="6" name="Picture 5">
            <a:extLst>
              <a:ext uri="{FF2B5EF4-FFF2-40B4-BE49-F238E27FC236}">
                <a16:creationId xmlns:a16="http://schemas.microsoft.com/office/drawing/2014/main" id="{30CE39F5-8B46-0174-1D7B-8FC873FD52C4}"/>
              </a:ext>
            </a:extLst>
          </p:cNvPr>
          <p:cNvPicPr>
            <a:picLocks noChangeAspect="1"/>
          </p:cNvPicPr>
          <p:nvPr/>
        </p:nvPicPr>
        <p:blipFill>
          <a:blip r:embed="rId3"/>
          <a:stretch>
            <a:fillRect/>
          </a:stretch>
        </p:blipFill>
        <p:spPr>
          <a:xfrm>
            <a:off x="1060080" y="1714690"/>
            <a:ext cx="8396971" cy="4761169"/>
          </a:xfrm>
          <a:prstGeom prst="rect">
            <a:avLst/>
          </a:prstGeom>
        </p:spPr>
      </p:pic>
    </p:spTree>
    <p:extLst>
      <p:ext uri="{BB962C8B-B14F-4D97-AF65-F5344CB8AC3E}">
        <p14:creationId xmlns:p14="http://schemas.microsoft.com/office/powerpoint/2010/main" val="306991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Dashboard (whole)</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p>
        </p:txBody>
      </p:sp>
      <p:pic>
        <p:nvPicPr>
          <p:cNvPr id="3" name="Picture 2">
            <a:extLst>
              <a:ext uri="{FF2B5EF4-FFF2-40B4-BE49-F238E27FC236}">
                <a16:creationId xmlns:a16="http://schemas.microsoft.com/office/drawing/2014/main" id="{90921CE6-BC0C-3035-7F24-CE48CF50D965}"/>
              </a:ext>
            </a:extLst>
          </p:cNvPr>
          <p:cNvPicPr>
            <a:picLocks noChangeAspect="1"/>
          </p:cNvPicPr>
          <p:nvPr/>
        </p:nvPicPr>
        <p:blipFill>
          <a:blip r:embed="rId3"/>
          <a:stretch>
            <a:fillRect/>
          </a:stretch>
        </p:blipFill>
        <p:spPr>
          <a:xfrm>
            <a:off x="1245326" y="1606199"/>
            <a:ext cx="8458803" cy="4761169"/>
          </a:xfrm>
          <a:prstGeom prst="rect">
            <a:avLst/>
          </a:prstGeom>
        </p:spPr>
      </p:pic>
    </p:spTree>
    <p:extLst>
      <p:ext uri="{BB962C8B-B14F-4D97-AF65-F5344CB8AC3E}">
        <p14:creationId xmlns:p14="http://schemas.microsoft.com/office/powerpoint/2010/main" val="86791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9302389" cy="317009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accent1"/>
                </a:solidFill>
                <a:latin typeface="Poppins"/>
                <a:ea typeface="Poppins"/>
                <a:cs typeface="Poppins"/>
                <a:sym typeface="Poppins"/>
              </a:rPr>
              <a:t>The year 2012 has seen the highest sales.</a:t>
            </a:r>
          </a:p>
          <a:p>
            <a:pPr marL="342900" indent="-342900">
              <a:buFont typeface="Arial" panose="020B0604020202020204" pitchFamily="34" charset="0"/>
              <a:buChar char="•"/>
            </a:pPr>
            <a:r>
              <a:rPr lang="en-US" sz="2000" dirty="0">
                <a:solidFill>
                  <a:schemeClr val="accent1"/>
                </a:solidFill>
                <a:latin typeface="Poppins"/>
                <a:ea typeface="Poppins"/>
                <a:cs typeface="Poppins"/>
                <a:sym typeface="Poppins"/>
              </a:rPr>
              <a:t>The Sub-Saharan Africa region has seen the highest sales.</a:t>
            </a:r>
          </a:p>
          <a:p>
            <a:pPr marL="342900" indent="-342900">
              <a:buFont typeface="Arial" panose="020B0604020202020204" pitchFamily="34" charset="0"/>
              <a:buChar char="•"/>
            </a:pPr>
            <a:r>
              <a:rPr lang="en-US" sz="2000" dirty="0">
                <a:solidFill>
                  <a:schemeClr val="accent1"/>
                </a:solidFill>
                <a:latin typeface="Poppins"/>
                <a:ea typeface="Poppins"/>
                <a:cs typeface="Poppins"/>
                <a:sym typeface="Poppins"/>
              </a:rPr>
              <a:t>"H" order priority gave the highest sales, indicating a demand for fast product delivery.</a:t>
            </a:r>
          </a:p>
          <a:p>
            <a:pPr marL="342900" indent="-342900">
              <a:buFont typeface="Arial" panose="020B0604020202020204" pitchFamily="34" charset="0"/>
              <a:buChar char="•"/>
            </a:pPr>
            <a:r>
              <a:rPr lang="en-US" sz="2000" dirty="0">
                <a:solidFill>
                  <a:schemeClr val="accent1"/>
                </a:solidFill>
                <a:latin typeface="Poppins"/>
                <a:ea typeface="Poppins"/>
                <a:cs typeface="Poppins"/>
                <a:sym typeface="Poppins"/>
              </a:rPr>
              <a:t>Majority of people still prefer "Offline Channel" for buying products.</a:t>
            </a:r>
          </a:p>
          <a:p>
            <a:pPr marL="342900" indent="-342900">
              <a:buFont typeface="Arial" panose="020B0604020202020204" pitchFamily="34" charset="0"/>
              <a:buChar char="•"/>
            </a:pPr>
            <a:r>
              <a:rPr lang="en-US" sz="2000" dirty="0">
                <a:solidFill>
                  <a:schemeClr val="accent1"/>
                </a:solidFill>
                <a:latin typeface="Poppins"/>
                <a:ea typeface="Poppins"/>
                <a:cs typeface="Poppins"/>
                <a:sym typeface="Poppins"/>
              </a:rPr>
              <a:t>"Cosmetics" products gave the highest sales.</a:t>
            </a:r>
          </a:p>
          <a:p>
            <a:pPr marL="342900" indent="-342900">
              <a:buFont typeface="Arial" panose="020B0604020202020204" pitchFamily="34" charset="0"/>
              <a:buChar char="•"/>
            </a:pPr>
            <a:r>
              <a:rPr lang="en-US" sz="2000" dirty="0">
                <a:solidFill>
                  <a:schemeClr val="accent1"/>
                </a:solidFill>
                <a:latin typeface="Poppins"/>
                <a:ea typeface="Poppins"/>
                <a:cs typeface="Poppins"/>
                <a:sym typeface="Poppins"/>
              </a:rPr>
              <a:t>The total sales is $137.35 million out of which total profit is $44.17 million.</a:t>
            </a:r>
          </a:p>
          <a:p>
            <a:pPr marL="342900" indent="-342900">
              <a:buFont typeface="Arial" panose="020B0604020202020204" pitchFamily="34" charset="0"/>
              <a:buChar char="•"/>
            </a:pPr>
            <a:r>
              <a:rPr lang="en-US" sz="2000" dirty="0">
                <a:solidFill>
                  <a:schemeClr val="accent1"/>
                </a:solidFill>
                <a:latin typeface="Poppins"/>
                <a:ea typeface="Poppins"/>
                <a:cs typeface="Poppins"/>
                <a:sym typeface="Poppins"/>
              </a:rPr>
              <a:t>The average profit margin and unit price is $32.16 and $276.76 respectively.</a:t>
            </a:r>
            <a:endParaRPr lang="en-IN" sz="2000" dirty="0">
              <a:solidFill>
                <a:schemeClr val="accent1"/>
              </a:solidFill>
              <a:latin typeface="Poppins"/>
              <a:ea typeface="Poppins"/>
              <a:cs typeface="Poppins"/>
              <a:sym typeface="Poppins"/>
            </a:endParaRP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p>
        </p:txBody>
      </p:sp>
    </p:spTree>
    <p:extLst>
      <p:ext uri="{BB962C8B-B14F-4D97-AF65-F5344CB8AC3E}">
        <p14:creationId xmlns:p14="http://schemas.microsoft.com/office/powerpoint/2010/main" val="271128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5355312"/>
          </a:xfrm>
          <a:prstGeom prst="rect">
            <a:avLst/>
          </a:prstGeom>
          <a:noFill/>
        </p:spPr>
        <p:txBody>
          <a:bodyPr wrap="square">
            <a:spAutoFit/>
          </a:bodyPr>
          <a:lstStyle/>
          <a:p>
            <a:pPr marL="342900" indent="-342900">
              <a:buFont typeface="Arial" panose="020B0604020202020204" pitchFamily="34" charset="0"/>
              <a:buChar char="•"/>
            </a:pPr>
            <a:r>
              <a:rPr lang="en-US" sz="1800" dirty="0">
                <a:solidFill>
                  <a:schemeClr val="accent1"/>
                </a:solidFill>
                <a:latin typeface="Poppins"/>
                <a:ea typeface="Poppins"/>
                <a:cs typeface="Poppins"/>
                <a:sym typeface="Poppins"/>
              </a:rPr>
              <a:t>"Cosmetic" products are particularly popular in Europe, generating the highest profit of $14.56 million. It's recommended to focus marketing campaigns on promoting these products further.</a:t>
            </a: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US" sz="1800" dirty="0">
                <a:solidFill>
                  <a:schemeClr val="accent1"/>
                </a:solidFill>
                <a:latin typeface="Poppins"/>
                <a:ea typeface="Poppins"/>
                <a:cs typeface="Poppins"/>
                <a:sym typeface="Poppins"/>
              </a:rPr>
              <a:t>Although the total population of North America prefers offline shopping, the majority of profits come from the online channel. Therefore, it's advisable to prioritize online promotion strategies to capitalize on this trend.</a:t>
            </a: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US" sz="1800" dirty="0">
                <a:solidFill>
                  <a:schemeClr val="accent1"/>
                </a:solidFill>
                <a:latin typeface="Poppins"/>
                <a:ea typeface="Poppins"/>
                <a:cs typeface="Poppins"/>
                <a:sym typeface="Poppins"/>
              </a:rPr>
              <a:t>Sub-Saharan Africa emerges as the region with the highest profit, primarily driven by the sale of fruits, with approximately 31 thousand units sold. Campaigns should emphasize the health benefits of fruits and align marketing with local preferences.</a:t>
            </a: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US" sz="1800" dirty="0">
                <a:solidFill>
                  <a:schemeClr val="accent1"/>
                </a:solidFill>
                <a:latin typeface="Poppins"/>
                <a:ea typeface="Poppins"/>
                <a:cs typeface="Poppins"/>
                <a:sym typeface="Poppins"/>
              </a:rPr>
              <a:t>Following cosmetics, the second most purchased item in Europe is baby food. This suggests a significant portion of the European population consists of newlywed couples. Thus, promoting products related to newborns could effectively target this demographic.</a:t>
            </a: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p>
        </p:txBody>
      </p:sp>
    </p:spTree>
    <p:extLst>
      <p:ext uri="{BB962C8B-B14F-4D97-AF65-F5344CB8AC3E}">
        <p14:creationId xmlns:p14="http://schemas.microsoft.com/office/powerpoint/2010/main" val="329033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US" sz="1800" dirty="0">
                <a:solidFill>
                  <a:schemeClr val="accent1"/>
                </a:solidFill>
                <a:latin typeface="Poppins"/>
                <a:ea typeface="Poppins"/>
                <a:cs typeface="Poppins"/>
                <a:sym typeface="Poppins"/>
              </a:rPr>
              <a:t>North America Region has generated the least profit by selling only Personal Care and Household Items through Offline Channel. It's advisable to promote products other than both these item types through the Online Channel by offering discounts. Conduct surveys to understand local preferences better.</a:t>
            </a: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US" sz="1800" dirty="0">
                <a:solidFill>
                  <a:schemeClr val="accent1"/>
                </a:solidFill>
                <a:latin typeface="Poppins"/>
                <a:ea typeface="Poppins"/>
                <a:cs typeface="Poppins"/>
                <a:sym typeface="Poppins"/>
              </a:rPr>
              <a:t>"Fruits" have generated the least profit of all item types, totaling only $120.50 thousand. It's recommended to analyze customer needs, adjust prices, and tailor offerings to local preferences.</a:t>
            </a: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US" sz="1800" dirty="0">
                <a:solidFill>
                  <a:schemeClr val="accent1"/>
                </a:solidFill>
                <a:latin typeface="Poppins"/>
                <a:ea typeface="Poppins"/>
                <a:cs typeface="Poppins"/>
                <a:sym typeface="Poppins"/>
              </a:rPr>
              <a:t>Household Items and Cosmetic Products are sold the most through Offline and Online Channels respectively. To capitalize on this trend, enhance physical stores with attractive displays and promotions for Household Items. Additionally, run targeted ads and improve website usability for Cosmetic products.</a:t>
            </a:r>
          </a:p>
          <a:p>
            <a:pPr marL="342900" indent="-342900">
              <a:buFont typeface="Arial" panose="020B0604020202020204" pitchFamily="34" charset="0"/>
              <a:buChar char="•"/>
            </a:pPr>
            <a:endParaRPr lang="en-US"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US" sz="1800" dirty="0">
                <a:solidFill>
                  <a:schemeClr val="accent1"/>
                </a:solidFill>
                <a:latin typeface="Poppins"/>
                <a:ea typeface="Poppins"/>
                <a:cs typeface="Poppins"/>
                <a:sym typeface="Poppins"/>
              </a:rPr>
              <a:t>Meat is the least sold item type with 11 thousand units sold in Australia and Oceania and Sub-Saharan Africa Region using only the Online Channel. Consider diversifying meat product offerings and adjusting prices to stimulate sales.</a:t>
            </a:r>
            <a:endParaRPr lang="en-IN" sz="1800" dirty="0">
              <a:solidFill>
                <a:schemeClr val="accent1"/>
              </a:solidFill>
              <a:latin typeface="Poppins"/>
              <a:ea typeface="Poppins"/>
              <a:cs typeface="Poppins"/>
              <a:sym typeface="Poppins"/>
            </a:endParaRP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p>
        </p:txBody>
      </p:sp>
    </p:spTree>
    <p:extLst>
      <p:ext uri="{BB962C8B-B14F-4D97-AF65-F5344CB8AC3E}">
        <p14:creationId xmlns:p14="http://schemas.microsoft.com/office/powerpoint/2010/main" val="323123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2789695"/>
            <a:ext cx="9779183" cy="321082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Total Sales and Total Profit by Region</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Yearly Total Sales</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Total Sales, Total Profit, Average Profit Margin, and Average Unit Price</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Bestseller Item Type</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Mode of Channel Generating Maximum Sales</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Order Priority with Highest Sales</a:t>
            </a: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Procedure to be followed</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193899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CSV file.</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span of 2010 - 2017.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046988"/>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There were some values in ‘Order Date’ and ‘Ship Date’ having String datatype. So we converted them to datetime</a:t>
            </a:r>
            <a:r>
              <a:rPr lang="en-IN" sz="2400" b="1" dirty="0">
                <a:solidFill>
                  <a:schemeClr val="accent1"/>
                </a:solidFill>
                <a:latin typeface="Poppins"/>
                <a:cs typeface="Poppins"/>
                <a:sym typeface="Poppins"/>
              </a:rPr>
              <a:t>.</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the values in ‘Total Revenue’, ‘Total Cost’ and ‘Total Profit’ columns are written with two decimal places, so checked that each value in these columns have two decimal places.</a:t>
            </a: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pic>
        <p:nvPicPr>
          <p:cNvPr id="3" name="Picture 2">
            <a:extLst>
              <a:ext uri="{FF2B5EF4-FFF2-40B4-BE49-F238E27FC236}">
                <a16:creationId xmlns:a16="http://schemas.microsoft.com/office/drawing/2014/main" id="{265CC834-1C0E-F8B5-3A94-DE14EE7B7C63}"/>
              </a:ext>
            </a:extLst>
          </p:cNvPr>
          <p:cNvPicPr>
            <a:picLocks noChangeAspect="1"/>
          </p:cNvPicPr>
          <p:nvPr/>
        </p:nvPicPr>
        <p:blipFill>
          <a:blip r:embed="rId4"/>
          <a:stretch>
            <a:fillRect/>
          </a:stretch>
        </p:blipFill>
        <p:spPr>
          <a:xfrm>
            <a:off x="4335162" y="1756313"/>
            <a:ext cx="6740212" cy="4090473"/>
          </a:xfrm>
          <a:prstGeom prst="rect">
            <a:avLst/>
          </a:prstGeom>
        </p:spPr>
      </p:pic>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pic>
        <p:nvPicPr>
          <p:cNvPr id="4" name="Picture 3">
            <a:extLst>
              <a:ext uri="{FF2B5EF4-FFF2-40B4-BE49-F238E27FC236}">
                <a16:creationId xmlns:a16="http://schemas.microsoft.com/office/drawing/2014/main" id="{62664086-5421-6BAA-3E0C-ADBA8F59584A}"/>
              </a:ext>
            </a:extLst>
          </p:cNvPr>
          <p:cNvPicPr>
            <a:picLocks noChangeAspect="1"/>
          </p:cNvPicPr>
          <p:nvPr/>
        </p:nvPicPr>
        <p:blipFill>
          <a:blip r:embed="rId17"/>
          <a:stretch>
            <a:fillRect/>
          </a:stretch>
        </p:blipFill>
        <p:spPr>
          <a:xfrm>
            <a:off x="5480170" y="799306"/>
            <a:ext cx="4406146" cy="2879693"/>
          </a:xfrm>
          <a:prstGeom prst="rect">
            <a:avLst/>
          </a:prstGeom>
        </p:spPr>
      </p:pic>
      <p:pic>
        <p:nvPicPr>
          <p:cNvPr id="5" name="Picture 4">
            <a:extLst>
              <a:ext uri="{FF2B5EF4-FFF2-40B4-BE49-F238E27FC236}">
                <a16:creationId xmlns:a16="http://schemas.microsoft.com/office/drawing/2014/main" id="{D7E3472F-C083-58D2-9C71-48B5C3AA5CA6}"/>
              </a:ext>
            </a:extLst>
          </p:cNvPr>
          <p:cNvPicPr>
            <a:picLocks noChangeAspect="1"/>
          </p:cNvPicPr>
          <p:nvPr/>
        </p:nvPicPr>
        <p:blipFill>
          <a:blip r:embed="rId18"/>
          <a:stretch>
            <a:fillRect/>
          </a:stretch>
        </p:blipFill>
        <p:spPr>
          <a:xfrm>
            <a:off x="4621647" y="3678999"/>
            <a:ext cx="4190645" cy="2923980"/>
          </a:xfrm>
          <a:prstGeom prst="rect">
            <a:avLst/>
          </a:prstGeom>
        </p:spPr>
      </p:pic>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pic>
        <p:nvPicPr>
          <p:cNvPr id="3" name="Picture 2">
            <a:extLst>
              <a:ext uri="{FF2B5EF4-FFF2-40B4-BE49-F238E27FC236}">
                <a16:creationId xmlns:a16="http://schemas.microsoft.com/office/drawing/2014/main" id="{6EBF4E90-7E16-D10A-54AE-8691241CADFD}"/>
              </a:ext>
            </a:extLst>
          </p:cNvPr>
          <p:cNvPicPr>
            <a:picLocks noChangeAspect="1"/>
          </p:cNvPicPr>
          <p:nvPr/>
        </p:nvPicPr>
        <p:blipFill>
          <a:blip r:embed="rId3"/>
          <a:stretch>
            <a:fillRect/>
          </a:stretch>
        </p:blipFill>
        <p:spPr>
          <a:xfrm>
            <a:off x="909464" y="1515823"/>
            <a:ext cx="9779183" cy="4692954"/>
          </a:xfrm>
          <a:prstGeom prst="rect">
            <a:avLst/>
          </a:prstGeom>
        </p:spPr>
      </p:pic>
    </p:spTree>
    <p:extLst>
      <p:ext uri="{BB962C8B-B14F-4D97-AF65-F5344CB8AC3E}">
        <p14:creationId xmlns:p14="http://schemas.microsoft.com/office/powerpoint/2010/main" val="16117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30/05/2024</a:t>
            </a:r>
            <a:endParaRPr dirty="0"/>
          </a:p>
        </p:txBody>
      </p:sp>
      <p:pic>
        <p:nvPicPr>
          <p:cNvPr id="3" name="Picture 2">
            <a:extLst>
              <a:ext uri="{FF2B5EF4-FFF2-40B4-BE49-F238E27FC236}">
                <a16:creationId xmlns:a16="http://schemas.microsoft.com/office/drawing/2014/main" id="{31B7317F-4949-E421-F6EE-50F12B8A553F}"/>
              </a:ext>
            </a:extLst>
          </p:cNvPr>
          <p:cNvPicPr>
            <a:picLocks noChangeAspect="1"/>
          </p:cNvPicPr>
          <p:nvPr/>
        </p:nvPicPr>
        <p:blipFill>
          <a:blip r:embed="rId3"/>
          <a:stretch>
            <a:fillRect/>
          </a:stretch>
        </p:blipFill>
        <p:spPr>
          <a:xfrm>
            <a:off x="1049848" y="1462088"/>
            <a:ext cx="8846098" cy="4985094"/>
          </a:xfrm>
          <a:prstGeom prst="rect">
            <a:avLst/>
          </a:prstGeom>
        </p:spPr>
      </p:pic>
    </p:spTree>
    <p:extLst>
      <p:ext uri="{BB962C8B-B14F-4D97-AF65-F5344CB8AC3E}">
        <p14:creationId xmlns:p14="http://schemas.microsoft.com/office/powerpoint/2010/main" val="200306689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676</Words>
  <Application>Microsoft Office PowerPoint</Application>
  <PresentationFormat>Widescreen</PresentationFormat>
  <Paragraphs>137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Poppins</vt:lpstr>
      <vt:lpstr>Office Theme</vt:lpstr>
      <vt:lpstr>Amazon Sales Data Analysis</vt:lpstr>
      <vt:lpstr>Objectives</vt:lpstr>
      <vt:lpstr>The Procedure to be followed</vt:lpstr>
      <vt:lpstr>Data Collection</vt:lpstr>
      <vt:lpstr>Data Cleaning</vt:lpstr>
      <vt:lpstr>Data Analysis</vt:lpstr>
      <vt:lpstr>Data Analysis</vt:lpstr>
      <vt:lpstr>Data Analysis</vt:lpstr>
      <vt:lpstr>Data Analysis</vt:lpstr>
      <vt:lpstr>Data Analysis</vt:lpstr>
      <vt:lpstr>Dashboard (whole)</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devvora9642</cp:lastModifiedBy>
  <cp:revision>50</cp:revision>
  <dcterms:created xsi:type="dcterms:W3CDTF">2022-12-29T06:36:15Z</dcterms:created>
  <dcterms:modified xsi:type="dcterms:W3CDTF">2024-05-30T11:50:11Z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