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1b3c25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1b3c25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233d68f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233d68f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233d68f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233d68f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236a3a48a_2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236a3a48a_2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0" y="0"/>
            <a:ext cx="3048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3341300" y="314875"/>
            <a:ext cx="5486400" cy="11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279" name="Google Shape;279;p13"/>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1600"/>
              </a:spcBef>
              <a:spcAft>
                <a:spcPts val="0"/>
              </a:spcAft>
              <a:buClr>
                <a:srgbClr val="666666"/>
              </a:buClr>
              <a:buSzPts val="1200"/>
              <a:buChar char="○"/>
              <a:defRPr sz="1200">
                <a:solidFill>
                  <a:srgbClr val="666666"/>
                </a:solidFill>
              </a:defRPr>
            </a:lvl2pPr>
            <a:lvl3pPr indent="-304800" lvl="2" marL="1371600" rtl="0" algn="l">
              <a:lnSpc>
                <a:spcPct val="115000"/>
              </a:lnSpc>
              <a:spcBef>
                <a:spcPts val="1600"/>
              </a:spcBef>
              <a:spcAft>
                <a:spcPts val="0"/>
              </a:spcAft>
              <a:buClr>
                <a:srgbClr val="666666"/>
              </a:buClr>
              <a:buSzPts val="1200"/>
              <a:buChar char="■"/>
              <a:defRPr sz="1200">
                <a:solidFill>
                  <a:srgbClr val="666666"/>
                </a:solidFill>
              </a:defRPr>
            </a:lvl3pPr>
            <a:lvl4pPr indent="-304800" lvl="3" marL="1828800" rtl="0" algn="l">
              <a:lnSpc>
                <a:spcPct val="115000"/>
              </a:lnSpc>
              <a:spcBef>
                <a:spcPts val="1600"/>
              </a:spcBef>
              <a:spcAft>
                <a:spcPts val="0"/>
              </a:spcAft>
              <a:buClr>
                <a:srgbClr val="666666"/>
              </a:buClr>
              <a:buSzPts val="1200"/>
              <a:buChar char="●"/>
              <a:defRPr sz="1200">
                <a:solidFill>
                  <a:srgbClr val="666666"/>
                </a:solidFill>
              </a:defRPr>
            </a:lvl4pPr>
            <a:lvl5pPr indent="-304800" lvl="4" marL="2286000" rtl="0" algn="l">
              <a:lnSpc>
                <a:spcPct val="115000"/>
              </a:lnSpc>
              <a:spcBef>
                <a:spcPts val="1600"/>
              </a:spcBef>
              <a:spcAft>
                <a:spcPts val="0"/>
              </a:spcAft>
              <a:buClr>
                <a:srgbClr val="666666"/>
              </a:buClr>
              <a:buSzPts val="1200"/>
              <a:buChar char="○"/>
              <a:defRPr sz="1200">
                <a:solidFill>
                  <a:srgbClr val="666666"/>
                </a:solidFill>
              </a:defRPr>
            </a:lvl5pPr>
            <a:lvl6pPr indent="-304800" lvl="5" marL="2743200" rtl="0" algn="l">
              <a:lnSpc>
                <a:spcPct val="115000"/>
              </a:lnSpc>
              <a:spcBef>
                <a:spcPts val="1600"/>
              </a:spcBef>
              <a:spcAft>
                <a:spcPts val="0"/>
              </a:spcAft>
              <a:buClr>
                <a:srgbClr val="666666"/>
              </a:buClr>
              <a:buSzPts val="1200"/>
              <a:buChar char="■"/>
              <a:defRPr sz="1200">
                <a:solidFill>
                  <a:srgbClr val="666666"/>
                </a:solidFill>
              </a:defRPr>
            </a:lvl6pPr>
            <a:lvl7pPr indent="-304800" lvl="6" marL="3200400" rtl="0" algn="l">
              <a:lnSpc>
                <a:spcPct val="115000"/>
              </a:lnSpc>
              <a:spcBef>
                <a:spcPts val="1600"/>
              </a:spcBef>
              <a:spcAft>
                <a:spcPts val="0"/>
              </a:spcAft>
              <a:buClr>
                <a:srgbClr val="666666"/>
              </a:buClr>
              <a:buSzPts val="1200"/>
              <a:buChar char="●"/>
              <a:defRPr sz="1200">
                <a:solidFill>
                  <a:srgbClr val="666666"/>
                </a:solidFill>
              </a:defRPr>
            </a:lvl7pPr>
            <a:lvl8pPr indent="-304800" lvl="7" marL="3657600" rtl="0" algn="l">
              <a:lnSpc>
                <a:spcPct val="115000"/>
              </a:lnSpc>
              <a:spcBef>
                <a:spcPts val="1600"/>
              </a:spcBef>
              <a:spcAft>
                <a:spcPts val="0"/>
              </a:spcAft>
              <a:buClr>
                <a:srgbClr val="666666"/>
              </a:buClr>
              <a:buSzPts val="1200"/>
              <a:buChar char="○"/>
              <a:defRPr sz="1200">
                <a:solidFill>
                  <a:srgbClr val="666666"/>
                </a:solidFill>
              </a:defRPr>
            </a:lvl8pPr>
            <a:lvl9pPr indent="-304800" lvl="8" marL="4114800" rtl="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280" name="Google Shape;28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514150" y="875700"/>
            <a:ext cx="4453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Fitness Friend </a:t>
            </a:r>
            <a:endParaRPr sz="4800"/>
          </a:p>
        </p:txBody>
      </p:sp>
      <p:sp>
        <p:nvSpPr>
          <p:cNvPr id="286" name="Google Shape;286;p14"/>
          <p:cNvSpPr txBox="1"/>
          <p:nvPr>
            <p:ph idx="1" type="subTitle"/>
          </p:nvPr>
        </p:nvSpPr>
        <p:spPr>
          <a:xfrm>
            <a:off x="514150" y="22118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Modern Approach to Fitness</a:t>
            </a:r>
            <a:endParaRPr sz="2000"/>
          </a:p>
        </p:txBody>
      </p:sp>
      <p:sp>
        <p:nvSpPr>
          <p:cNvPr id="287" name="Google Shape;287;p14"/>
          <p:cNvSpPr txBox="1"/>
          <p:nvPr/>
        </p:nvSpPr>
        <p:spPr>
          <a:xfrm>
            <a:off x="532950" y="3886200"/>
            <a:ext cx="7287600" cy="9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Group 6 </a:t>
            </a:r>
            <a:r>
              <a:rPr lang="en" sz="1600">
                <a:solidFill>
                  <a:schemeClr val="lt1"/>
                </a:solidFill>
                <a:latin typeface="Nunito"/>
                <a:ea typeface="Nunito"/>
                <a:cs typeface="Nunito"/>
                <a:sym typeface="Nunito"/>
              </a:rPr>
              <a:t>Team Members: Amber Haynes, Tiyon King, Jenna Krause, Mya Odrick, Devvrat Patel, Andrew Rezk, Maria Rios, Shivani Sunil, Hedaya Walter</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225800" y="428200"/>
            <a:ext cx="26247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Background</a:t>
            </a:r>
            <a:endParaRPr sz="3200"/>
          </a:p>
        </p:txBody>
      </p:sp>
      <p:sp>
        <p:nvSpPr>
          <p:cNvPr id="293" name="Google Shape;293;p15"/>
          <p:cNvSpPr txBox="1"/>
          <p:nvPr>
            <p:ph idx="1" type="body"/>
          </p:nvPr>
        </p:nvSpPr>
        <p:spPr>
          <a:xfrm>
            <a:off x="3401650" y="593900"/>
            <a:ext cx="51696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Fitness Friend was created due to the following basis:</a:t>
            </a:r>
            <a:endParaRPr sz="1800"/>
          </a:p>
          <a:p>
            <a:pPr indent="-342900" lvl="0" marL="457200" rtl="0" algn="l">
              <a:spcBef>
                <a:spcPts val="1600"/>
              </a:spcBef>
              <a:spcAft>
                <a:spcPts val="0"/>
              </a:spcAft>
              <a:buSzPts val="1800"/>
              <a:buChar char="●"/>
            </a:pPr>
            <a:r>
              <a:rPr lang="en" sz="1800"/>
              <a:t>Owners of smart watches have a lower level of physical activity compared to non-owners</a:t>
            </a:r>
            <a:endParaRPr sz="1800"/>
          </a:p>
          <a:p>
            <a:pPr indent="-342900" lvl="0" marL="457200" rtl="0" algn="l">
              <a:spcBef>
                <a:spcPts val="0"/>
              </a:spcBef>
              <a:spcAft>
                <a:spcPts val="0"/>
              </a:spcAft>
              <a:buSzPts val="1800"/>
              <a:buChar char="●"/>
            </a:pPr>
            <a:r>
              <a:rPr lang="en" sz="1800"/>
              <a:t>Fitness watches show calories lost through regular, daily movement → gives the illusion that users are losing weight</a:t>
            </a:r>
            <a:endParaRPr sz="1800"/>
          </a:p>
          <a:p>
            <a:pPr indent="0" lvl="0" marL="0" rtl="0" algn="l">
              <a:spcBef>
                <a:spcPts val="1600"/>
              </a:spcBef>
              <a:spcAft>
                <a:spcPts val="1600"/>
              </a:spcAft>
              <a:buNone/>
            </a:pPr>
            <a:r>
              <a:rPr lang="en" sz="1800"/>
              <a:t>The Fitness Friend aims to overcome this by providing motivational features to encourage users to work out and consume less calories than they are losing.</a:t>
            </a:r>
            <a:endParaRPr sz="1800"/>
          </a:p>
        </p:txBody>
      </p:sp>
      <p:pic>
        <p:nvPicPr>
          <p:cNvPr id="294" name="Google Shape;294;p15"/>
          <p:cNvPicPr preferRelativeResize="0"/>
          <p:nvPr/>
        </p:nvPicPr>
        <p:blipFill>
          <a:blip r:embed="rId3">
            <a:alphaModFix/>
          </a:blip>
          <a:stretch>
            <a:fillRect/>
          </a:stretch>
        </p:blipFill>
        <p:spPr>
          <a:xfrm>
            <a:off x="287400" y="1545875"/>
            <a:ext cx="2501500" cy="250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487713" y="171200"/>
            <a:ext cx="19137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Features</a:t>
            </a:r>
            <a:endParaRPr sz="3200"/>
          </a:p>
        </p:txBody>
      </p:sp>
      <p:sp>
        <p:nvSpPr>
          <p:cNvPr id="300" name="Google Shape;300;p16"/>
          <p:cNvSpPr txBox="1"/>
          <p:nvPr>
            <p:ph idx="1" type="body"/>
          </p:nvPr>
        </p:nvSpPr>
        <p:spPr>
          <a:xfrm>
            <a:off x="3539325" y="593900"/>
            <a:ext cx="5248200" cy="416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romanUcPeriod"/>
            </a:pPr>
            <a:r>
              <a:rPr b="1" lang="en"/>
              <a:t>Calorie Tracker &amp; Exercise Selector</a:t>
            </a:r>
            <a:endParaRPr b="1"/>
          </a:p>
          <a:p>
            <a:pPr indent="0" lvl="0" marL="457200" rtl="0" algn="l">
              <a:spcBef>
                <a:spcPts val="1600"/>
              </a:spcBef>
              <a:spcAft>
                <a:spcPts val="0"/>
              </a:spcAft>
              <a:buNone/>
            </a:pPr>
            <a:r>
              <a:rPr lang="en" sz="1200"/>
              <a:t>The calorie tracker allows the user to log their calories and update their calorie goals. The user can look up how many calories are in their meals or how many calories are burned during their workout.</a:t>
            </a:r>
            <a:endParaRPr sz="1200"/>
          </a:p>
          <a:p>
            <a:pPr indent="-317500" lvl="0" marL="457200" rtl="0" algn="l">
              <a:spcBef>
                <a:spcPts val="1600"/>
              </a:spcBef>
              <a:spcAft>
                <a:spcPts val="0"/>
              </a:spcAft>
              <a:buSzPts val="1400"/>
              <a:buAutoNum type="romanUcPeriod"/>
            </a:pPr>
            <a:r>
              <a:rPr b="1" lang="en"/>
              <a:t>Calendar Sync</a:t>
            </a:r>
            <a:endParaRPr b="1"/>
          </a:p>
          <a:p>
            <a:pPr indent="0" lvl="0" marL="457200" rtl="0" algn="l">
              <a:spcBef>
                <a:spcPts val="1600"/>
              </a:spcBef>
              <a:spcAft>
                <a:spcPts val="0"/>
              </a:spcAft>
              <a:buNone/>
            </a:pPr>
            <a:r>
              <a:rPr lang="en" sz="1200"/>
              <a:t>The calendar sync feature syncs with the user’s Google Calendar to seek out any free time that may be available during the day. The feature would notify the user and suggest that a workout during this time for a </a:t>
            </a:r>
            <a:r>
              <a:rPr lang="en" sz="1200"/>
              <a:t>predetermined</a:t>
            </a:r>
            <a:r>
              <a:rPr lang="en" sz="1200"/>
              <a:t> interval length.</a:t>
            </a:r>
            <a:endParaRPr b="1"/>
          </a:p>
          <a:p>
            <a:pPr indent="-317500" lvl="0" marL="457200" rtl="0" algn="l">
              <a:spcBef>
                <a:spcPts val="1600"/>
              </a:spcBef>
              <a:spcAft>
                <a:spcPts val="0"/>
              </a:spcAft>
              <a:buSzPts val="1400"/>
              <a:buAutoNum type="romanUcPeriod"/>
            </a:pPr>
            <a:r>
              <a:rPr b="1" lang="en"/>
              <a:t>Music Curator</a:t>
            </a:r>
            <a:endParaRPr b="1"/>
          </a:p>
          <a:p>
            <a:pPr indent="0" lvl="0" marL="457200" rtl="0" algn="l">
              <a:spcBef>
                <a:spcPts val="1600"/>
              </a:spcBef>
              <a:spcAft>
                <a:spcPts val="1600"/>
              </a:spcAft>
              <a:buNone/>
            </a:pPr>
            <a:r>
              <a:rPr lang="en" sz="1200"/>
              <a:t>The music curator provides the user with BPM based playlists, via the integration of the Spotify through SDKs and APIs, to add to the overall motivational aspect of fitness. The playlists generate are based on user selected </a:t>
            </a:r>
            <a:r>
              <a:rPr lang="en" sz="1200"/>
              <a:t>artists</a:t>
            </a:r>
            <a:r>
              <a:rPr lang="en" sz="1200"/>
              <a:t> as well as type of workout selected. </a:t>
            </a:r>
            <a:endParaRPr/>
          </a:p>
        </p:txBody>
      </p:sp>
      <p:pic>
        <p:nvPicPr>
          <p:cNvPr id="301" name="Google Shape;301;p16"/>
          <p:cNvPicPr preferRelativeResize="0"/>
          <p:nvPr/>
        </p:nvPicPr>
        <p:blipFill>
          <a:blip r:embed="rId3">
            <a:alphaModFix/>
          </a:blip>
          <a:stretch>
            <a:fillRect/>
          </a:stretch>
        </p:blipFill>
        <p:spPr>
          <a:xfrm>
            <a:off x="487724" y="818500"/>
            <a:ext cx="1990328" cy="4162500"/>
          </a:xfrm>
          <a:prstGeom prst="rect">
            <a:avLst/>
          </a:prstGeom>
          <a:noFill/>
          <a:ln>
            <a:noFill/>
          </a:ln>
        </p:spPr>
      </p:pic>
      <p:pic>
        <p:nvPicPr>
          <p:cNvPr id="302" name="Google Shape;302;p16"/>
          <p:cNvPicPr preferRelativeResize="0"/>
          <p:nvPr/>
        </p:nvPicPr>
        <p:blipFill rotWithShape="1">
          <a:blip r:embed="rId4">
            <a:alphaModFix/>
          </a:blip>
          <a:srcRect b="39748" l="0" r="65964" t="0"/>
          <a:stretch/>
        </p:blipFill>
        <p:spPr>
          <a:xfrm>
            <a:off x="618225" y="1337550"/>
            <a:ext cx="1750624" cy="3099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348300" y="371850"/>
            <a:ext cx="24312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It’s For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8" name="Google Shape;308;p17"/>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 Smartwatch Owners</a:t>
            </a:r>
            <a:endParaRPr/>
          </a:p>
          <a:p>
            <a:pPr indent="-304800" lvl="1" marL="914400" rtl="0" algn="l">
              <a:spcBef>
                <a:spcPts val="1600"/>
              </a:spcBef>
              <a:spcAft>
                <a:spcPts val="0"/>
              </a:spcAft>
              <a:buSzPts val="1200"/>
              <a:buChar char="○"/>
            </a:pPr>
            <a:r>
              <a:rPr lang="en"/>
              <a:t>People who lack the motivation to workout</a:t>
            </a:r>
            <a:endParaRPr/>
          </a:p>
          <a:p>
            <a:pPr indent="-304800" lvl="1" marL="914400" rtl="0" algn="l">
              <a:spcBef>
                <a:spcPts val="0"/>
              </a:spcBef>
              <a:spcAft>
                <a:spcPts val="0"/>
              </a:spcAft>
              <a:buSzPts val="1200"/>
              <a:buChar char="○"/>
            </a:pPr>
            <a:r>
              <a:rPr lang="en"/>
              <a:t>People who get busy in the daily schedule and consider fitness to be something that they can’t find the time for</a:t>
            </a:r>
            <a:endParaRPr/>
          </a:p>
          <a:p>
            <a:pPr indent="-304800" lvl="1" marL="914400" rtl="0" algn="l">
              <a:spcBef>
                <a:spcPts val="0"/>
              </a:spcBef>
              <a:spcAft>
                <a:spcPts val="0"/>
              </a:spcAft>
              <a:buSzPts val="1200"/>
              <a:buChar char="○"/>
            </a:pPr>
            <a:r>
              <a:rPr lang="en"/>
              <a:t>People who want to better themselves physically</a:t>
            </a:r>
            <a:endParaRPr/>
          </a:p>
          <a:p>
            <a:pPr indent="-304800" lvl="1" marL="914400" rtl="0" algn="l">
              <a:spcBef>
                <a:spcPts val="0"/>
              </a:spcBef>
              <a:spcAft>
                <a:spcPts val="0"/>
              </a:spcAft>
              <a:buSzPts val="1200"/>
              <a:buChar char="○"/>
            </a:pPr>
            <a:r>
              <a:rPr lang="en"/>
              <a:t>People who want to monitor what’s going into their body</a:t>
            </a:r>
            <a:endParaRPr/>
          </a:p>
          <a:p>
            <a:pPr indent="0" lvl="0" marL="0" rtl="0" algn="l">
              <a:spcBef>
                <a:spcPts val="1600"/>
              </a:spcBef>
              <a:spcAft>
                <a:spcPts val="1600"/>
              </a:spcAft>
              <a:buNone/>
            </a:pPr>
            <a:r>
              <a:rPr lang="en"/>
              <a:t>This app does not promise, or guarantee, that the user will workout. Instead, it </a:t>
            </a:r>
            <a:r>
              <a:rPr lang="en"/>
              <a:t>enhances</a:t>
            </a:r>
            <a:r>
              <a:rPr lang="en"/>
              <a:t> the motivational aspect that comes with maintaining one’s fitness.</a:t>
            </a:r>
            <a:endParaRPr/>
          </a:p>
        </p:txBody>
      </p:sp>
      <p:pic>
        <p:nvPicPr>
          <p:cNvPr id="309" name="Google Shape;309;p17"/>
          <p:cNvPicPr preferRelativeResize="0"/>
          <p:nvPr/>
        </p:nvPicPr>
        <p:blipFill>
          <a:blip r:embed="rId3">
            <a:alphaModFix/>
          </a:blip>
          <a:stretch>
            <a:fillRect/>
          </a:stretch>
        </p:blipFill>
        <p:spPr>
          <a:xfrm>
            <a:off x="171850" y="1652145"/>
            <a:ext cx="2784100" cy="253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Google Shape;314;p18"/>
          <p:cNvPicPr preferRelativeResize="0"/>
          <p:nvPr/>
        </p:nvPicPr>
        <p:blipFill>
          <a:blip r:embed="rId3">
            <a:alphaModFix/>
          </a:blip>
          <a:stretch>
            <a:fillRect/>
          </a:stretch>
        </p:blipFill>
        <p:spPr>
          <a:xfrm>
            <a:off x="1099775" y="2800"/>
            <a:ext cx="6559126" cy="5140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