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Nunito"/>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5" Type="http://schemas.openxmlformats.org/officeDocument/2006/relationships/font" Target="fonts/Nunito-regular.fntdata"/><Relationship Id="rId14" Type="http://schemas.openxmlformats.org/officeDocument/2006/relationships/font" Target="fonts/Roboto-boldItalic.fntdata"/><Relationship Id="rId17" Type="http://schemas.openxmlformats.org/officeDocument/2006/relationships/font" Target="fonts/Nunito-italic.fntdata"/><Relationship Id="rId16" Type="http://schemas.openxmlformats.org/officeDocument/2006/relationships/font" Target="fonts/Nunito-bold.fntdata"/><Relationship Id="rId19" Type="http://schemas.openxmlformats.org/officeDocument/2006/relationships/font" Target="fonts/Montserrat-regular.fntdata"/><Relationship Id="rId18" Type="http://schemas.openxmlformats.org/officeDocument/2006/relationships/font" Target="fonts/Nuni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1b3c25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1b3c25c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236a3a48a_2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236a3a48a_2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233d68f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233d68f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4f8c7a16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4f8c7a16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0" y="0"/>
            <a:ext cx="3048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341300" y="314875"/>
            <a:ext cx="5486400" cy="113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txBox="1"/>
          <p:nvPr>
            <p:ph type="title"/>
          </p:nvPr>
        </p:nvSpPr>
        <p:spPr>
          <a:xfrm>
            <a:off x="348300" y="428200"/>
            <a:ext cx="2351400" cy="4399800"/>
          </a:xfrm>
          <a:prstGeom prst="rect">
            <a:avLst/>
          </a:prstGeom>
          <a:noFill/>
        </p:spPr>
        <p:txBody>
          <a:bodyPr anchorCtr="0" anchor="t" bIns="91425" lIns="91425" spcFirstLastPara="1" rIns="91425" wrap="square" tIns="91425">
            <a:no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136" name="Google Shape;136;p13"/>
          <p:cNvSpPr txBox="1"/>
          <p:nvPr>
            <p:ph idx="1" type="body"/>
          </p:nvPr>
        </p:nvSpPr>
        <p:spPr>
          <a:xfrm>
            <a:off x="3539325" y="593900"/>
            <a:ext cx="5090400" cy="4011600"/>
          </a:xfrm>
          <a:prstGeom prst="rect">
            <a:avLst/>
          </a:prstGeom>
          <a:noFill/>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666666"/>
              </a:buClr>
              <a:buSzPts val="1400"/>
              <a:buChar char="●"/>
              <a:defRPr sz="1400">
                <a:solidFill>
                  <a:srgbClr val="666666"/>
                </a:solidFill>
              </a:defRPr>
            </a:lvl1pPr>
            <a:lvl2pPr indent="-304800" lvl="1" marL="914400" rtl="0" algn="l">
              <a:lnSpc>
                <a:spcPct val="115000"/>
              </a:lnSpc>
              <a:spcBef>
                <a:spcPts val="1600"/>
              </a:spcBef>
              <a:spcAft>
                <a:spcPts val="0"/>
              </a:spcAft>
              <a:buClr>
                <a:srgbClr val="666666"/>
              </a:buClr>
              <a:buSzPts val="1200"/>
              <a:buChar char="○"/>
              <a:defRPr sz="1200">
                <a:solidFill>
                  <a:srgbClr val="666666"/>
                </a:solidFill>
              </a:defRPr>
            </a:lvl2pPr>
            <a:lvl3pPr indent="-304800" lvl="2" marL="1371600" rtl="0" algn="l">
              <a:lnSpc>
                <a:spcPct val="115000"/>
              </a:lnSpc>
              <a:spcBef>
                <a:spcPts val="1600"/>
              </a:spcBef>
              <a:spcAft>
                <a:spcPts val="0"/>
              </a:spcAft>
              <a:buClr>
                <a:srgbClr val="666666"/>
              </a:buClr>
              <a:buSzPts val="1200"/>
              <a:buChar char="■"/>
              <a:defRPr sz="1200">
                <a:solidFill>
                  <a:srgbClr val="666666"/>
                </a:solidFill>
              </a:defRPr>
            </a:lvl3pPr>
            <a:lvl4pPr indent="-304800" lvl="3" marL="1828800" rtl="0" algn="l">
              <a:lnSpc>
                <a:spcPct val="115000"/>
              </a:lnSpc>
              <a:spcBef>
                <a:spcPts val="1600"/>
              </a:spcBef>
              <a:spcAft>
                <a:spcPts val="0"/>
              </a:spcAft>
              <a:buClr>
                <a:srgbClr val="666666"/>
              </a:buClr>
              <a:buSzPts val="1200"/>
              <a:buChar char="●"/>
              <a:defRPr sz="1200">
                <a:solidFill>
                  <a:srgbClr val="666666"/>
                </a:solidFill>
              </a:defRPr>
            </a:lvl4pPr>
            <a:lvl5pPr indent="-304800" lvl="4" marL="2286000" rtl="0" algn="l">
              <a:lnSpc>
                <a:spcPct val="115000"/>
              </a:lnSpc>
              <a:spcBef>
                <a:spcPts val="1600"/>
              </a:spcBef>
              <a:spcAft>
                <a:spcPts val="0"/>
              </a:spcAft>
              <a:buClr>
                <a:srgbClr val="666666"/>
              </a:buClr>
              <a:buSzPts val="1200"/>
              <a:buChar char="○"/>
              <a:defRPr sz="1200">
                <a:solidFill>
                  <a:srgbClr val="666666"/>
                </a:solidFill>
              </a:defRPr>
            </a:lvl5pPr>
            <a:lvl6pPr indent="-304800" lvl="5" marL="2743200" rtl="0" algn="l">
              <a:lnSpc>
                <a:spcPct val="115000"/>
              </a:lnSpc>
              <a:spcBef>
                <a:spcPts val="1600"/>
              </a:spcBef>
              <a:spcAft>
                <a:spcPts val="0"/>
              </a:spcAft>
              <a:buClr>
                <a:srgbClr val="666666"/>
              </a:buClr>
              <a:buSzPts val="1200"/>
              <a:buChar char="■"/>
              <a:defRPr sz="1200">
                <a:solidFill>
                  <a:srgbClr val="666666"/>
                </a:solidFill>
              </a:defRPr>
            </a:lvl6pPr>
            <a:lvl7pPr indent="-304800" lvl="6" marL="3200400" rtl="0" algn="l">
              <a:lnSpc>
                <a:spcPct val="115000"/>
              </a:lnSpc>
              <a:spcBef>
                <a:spcPts val="1600"/>
              </a:spcBef>
              <a:spcAft>
                <a:spcPts val="0"/>
              </a:spcAft>
              <a:buClr>
                <a:srgbClr val="666666"/>
              </a:buClr>
              <a:buSzPts val="1200"/>
              <a:buChar char="●"/>
              <a:defRPr sz="1200">
                <a:solidFill>
                  <a:srgbClr val="666666"/>
                </a:solidFill>
              </a:defRPr>
            </a:lvl7pPr>
            <a:lvl8pPr indent="-304800" lvl="7" marL="3657600" rtl="0" algn="l">
              <a:lnSpc>
                <a:spcPct val="115000"/>
              </a:lnSpc>
              <a:spcBef>
                <a:spcPts val="1600"/>
              </a:spcBef>
              <a:spcAft>
                <a:spcPts val="0"/>
              </a:spcAft>
              <a:buClr>
                <a:srgbClr val="666666"/>
              </a:buClr>
              <a:buSzPts val="1200"/>
              <a:buChar char="○"/>
              <a:defRPr sz="1200">
                <a:solidFill>
                  <a:srgbClr val="666666"/>
                </a:solidFill>
              </a:defRPr>
            </a:lvl8pPr>
            <a:lvl9pPr indent="-304800" lvl="8" marL="4114800" rtl="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37" name="Google Shape;13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4"/>
          <p:cNvSpPr txBox="1"/>
          <p:nvPr>
            <p:ph type="ctrTitle"/>
          </p:nvPr>
        </p:nvSpPr>
        <p:spPr>
          <a:xfrm>
            <a:off x="3024500" y="1673575"/>
            <a:ext cx="4796100" cy="11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Fitness Friend </a:t>
            </a:r>
            <a:endParaRPr sz="4800"/>
          </a:p>
        </p:txBody>
      </p:sp>
      <p:sp>
        <p:nvSpPr>
          <p:cNvPr id="143" name="Google Shape;143;p14"/>
          <p:cNvSpPr txBox="1"/>
          <p:nvPr>
            <p:ph idx="1" type="subTitle"/>
          </p:nvPr>
        </p:nvSpPr>
        <p:spPr>
          <a:xfrm>
            <a:off x="3024500" y="24267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Modern Approach to Fitness</a:t>
            </a:r>
            <a:endParaRPr sz="2000"/>
          </a:p>
        </p:txBody>
      </p:sp>
      <p:sp>
        <p:nvSpPr>
          <p:cNvPr id="144" name="Google Shape;144;p14"/>
          <p:cNvSpPr txBox="1"/>
          <p:nvPr/>
        </p:nvSpPr>
        <p:spPr>
          <a:xfrm>
            <a:off x="532950" y="3886200"/>
            <a:ext cx="7287600" cy="9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Group 6 </a:t>
            </a:r>
            <a:r>
              <a:rPr lang="en" sz="1600">
                <a:solidFill>
                  <a:schemeClr val="lt1"/>
                </a:solidFill>
                <a:latin typeface="Nunito"/>
                <a:ea typeface="Nunito"/>
                <a:cs typeface="Nunito"/>
                <a:sym typeface="Nunito"/>
              </a:rPr>
              <a:t>Team Members: Amber Haynes, Tiyon King, Jenna Krause, Mya Odrick, Devvrat Patel, Andrew Rezk, Maria Rios, Shivani Sunil, Hedaya Walter</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Background</a:t>
            </a:r>
            <a:endParaRPr sz="2900"/>
          </a:p>
        </p:txBody>
      </p:sp>
      <p:sp>
        <p:nvSpPr>
          <p:cNvPr id="150" name="Google Shape;150;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Fitness Friend was created due to the findings that owners of smart watches have a lower level of physical activity than non-owners.</a:t>
            </a:r>
            <a:endParaRPr sz="1800"/>
          </a:p>
          <a:p>
            <a:pPr indent="0" lvl="0" marL="0" rtl="0" algn="l">
              <a:spcBef>
                <a:spcPts val="1600"/>
              </a:spcBef>
              <a:spcAft>
                <a:spcPts val="0"/>
              </a:spcAft>
              <a:buNone/>
            </a:pPr>
            <a:r>
              <a:rPr lang="en" sz="1800"/>
              <a:t>Fitness watches show calories lost through regular, daily movement. It gives the illusion that users are losing weight.</a:t>
            </a:r>
            <a:endParaRPr sz="1800"/>
          </a:p>
          <a:p>
            <a:pPr indent="0" lvl="0" marL="0" rtl="0" algn="l">
              <a:spcBef>
                <a:spcPts val="1600"/>
              </a:spcBef>
              <a:spcAft>
                <a:spcPts val="1600"/>
              </a:spcAft>
              <a:buNone/>
            </a:pPr>
            <a:r>
              <a:rPr lang="en" sz="1800"/>
              <a:t>The app aims to overcome this by providing motivational features to encourage users to work out and make goals.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687900" y="3301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156" name="Google Shape;156;p16"/>
          <p:cNvSpPr txBox="1"/>
          <p:nvPr>
            <p:ph idx="2" type="body"/>
          </p:nvPr>
        </p:nvSpPr>
        <p:spPr>
          <a:xfrm>
            <a:off x="2713175" y="830100"/>
            <a:ext cx="6151800" cy="311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AutoNum type="romanUcPeriod"/>
            </a:pPr>
            <a:r>
              <a:rPr b="1" lang="en" sz="1400">
                <a:solidFill>
                  <a:srgbClr val="FFFFFF"/>
                </a:solidFill>
              </a:rPr>
              <a:t>Calendar Sync</a:t>
            </a:r>
            <a:endParaRPr b="1" sz="1400">
              <a:solidFill>
                <a:srgbClr val="FFFFFF"/>
              </a:solidFill>
            </a:endParaRPr>
          </a:p>
          <a:p>
            <a:pPr indent="0" lvl="0" marL="457200" rtl="0" algn="l">
              <a:spcBef>
                <a:spcPts val="1600"/>
              </a:spcBef>
              <a:spcAft>
                <a:spcPts val="0"/>
              </a:spcAft>
              <a:buNone/>
            </a:pPr>
            <a:r>
              <a:rPr lang="en" sz="1200">
                <a:solidFill>
                  <a:srgbClr val="FFFFFF"/>
                </a:solidFill>
              </a:rPr>
              <a:t>The calendar sync feature syncs with the user’s Google Calendar to seek out any free time that may be available during the day. The feature would notify the user and suggest that a workout during this time for a predetermined interval length.</a:t>
            </a:r>
            <a:endParaRPr sz="1200">
              <a:solidFill>
                <a:srgbClr val="FFFFFF"/>
              </a:solidFill>
            </a:endParaRPr>
          </a:p>
          <a:p>
            <a:pPr indent="-317500" lvl="0" marL="457200" rtl="0" algn="l">
              <a:spcBef>
                <a:spcPts val="1600"/>
              </a:spcBef>
              <a:spcAft>
                <a:spcPts val="0"/>
              </a:spcAft>
              <a:buClr>
                <a:srgbClr val="FFFFFF"/>
              </a:buClr>
              <a:buSzPts val="1400"/>
              <a:buAutoNum type="romanUcPeriod"/>
            </a:pPr>
            <a:r>
              <a:rPr b="1" lang="en" sz="1400">
                <a:solidFill>
                  <a:srgbClr val="FFFFFF"/>
                </a:solidFill>
              </a:rPr>
              <a:t>Calorie Tracker &amp; Exercise Selector</a:t>
            </a:r>
            <a:endParaRPr b="1" sz="1400">
              <a:solidFill>
                <a:srgbClr val="FFFFFF"/>
              </a:solidFill>
            </a:endParaRPr>
          </a:p>
          <a:p>
            <a:pPr indent="0" lvl="0" marL="457200" rtl="0" algn="l">
              <a:spcBef>
                <a:spcPts val="1600"/>
              </a:spcBef>
              <a:spcAft>
                <a:spcPts val="0"/>
              </a:spcAft>
              <a:buNone/>
            </a:pPr>
            <a:r>
              <a:rPr lang="en" sz="1200">
                <a:solidFill>
                  <a:srgbClr val="FFFFFF"/>
                </a:solidFill>
              </a:rPr>
              <a:t>The calorie tracker allows the user to log their calories and update their calorie goals. The user can look up how many calories are in their meals or how many calories are burned during their workout.</a:t>
            </a:r>
            <a:endParaRPr b="1" sz="1400">
              <a:solidFill>
                <a:srgbClr val="FFFFFF"/>
              </a:solidFill>
            </a:endParaRPr>
          </a:p>
          <a:p>
            <a:pPr indent="-317500" lvl="0" marL="457200" rtl="0" algn="l">
              <a:spcBef>
                <a:spcPts val="1600"/>
              </a:spcBef>
              <a:spcAft>
                <a:spcPts val="0"/>
              </a:spcAft>
              <a:buClr>
                <a:srgbClr val="FFFFFF"/>
              </a:buClr>
              <a:buSzPts val="1400"/>
              <a:buAutoNum type="romanUcPeriod"/>
            </a:pPr>
            <a:r>
              <a:rPr b="1" lang="en" sz="1400">
                <a:solidFill>
                  <a:srgbClr val="FFFFFF"/>
                </a:solidFill>
              </a:rPr>
              <a:t>Music Curator</a:t>
            </a:r>
            <a:endParaRPr b="1" sz="1400">
              <a:solidFill>
                <a:srgbClr val="FFFFFF"/>
              </a:solidFill>
            </a:endParaRPr>
          </a:p>
          <a:p>
            <a:pPr indent="0" lvl="0" marL="457200" rtl="0" algn="l">
              <a:spcBef>
                <a:spcPts val="1600"/>
              </a:spcBef>
              <a:spcAft>
                <a:spcPts val="0"/>
              </a:spcAft>
              <a:buNone/>
            </a:pPr>
            <a:r>
              <a:rPr lang="en" sz="1200">
                <a:solidFill>
                  <a:srgbClr val="FFFFFF"/>
                </a:solidFill>
              </a:rPr>
              <a:t>The music curator provides the user with BPM based playlists, via the integration of the Spotify through SDKs and APIs, to add to the overall motivational aspect of fitness. The playlists generate are based on user selected artists as well as type of workout selected. </a:t>
            </a:r>
            <a:endParaRPr sz="1400">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id="157" name="Google Shape;157;p16"/>
          <p:cNvPicPr preferRelativeResize="0"/>
          <p:nvPr/>
        </p:nvPicPr>
        <p:blipFill>
          <a:blip r:embed="rId3">
            <a:alphaModFix/>
          </a:blip>
          <a:stretch>
            <a:fillRect/>
          </a:stretch>
        </p:blipFill>
        <p:spPr>
          <a:xfrm>
            <a:off x="687901" y="1078637"/>
            <a:ext cx="1769900" cy="3889024"/>
          </a:xfrm>
          <a:prstGeom prst="rect">
            <a:avLst/>
          </a:prstGeom>
          <a:noFill/>
          <a:ln>
            <a:noFill/>
          </a:ln>
        </p:spPr>
      </p:pic>
      <p:pic>
        <p:nvPicPr>
          <p:cNvPr id="158" name="Google Shape;158;p16"/>
          <p:cNvPicPr preferRelativeResize="0"/>
          <p:nvPr/>
        </p:nvPicPr>
        <p:blipFill rotWithShape="1">
          <a:blip r:embed="rId4">
            <a:alphaModFix/>
          </a:blip>
          <a:srcRect b="8860" l="12677" r="13182" t="10592"/>
          <a:stretch/>
        </p:blipFill>
        <p:spPr>
          <a:xfrm>
            <a:off x="796625" y="1428738"/>
            <a:ext cx="1552451" cy="31888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It’s For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4" name="Google Shape;164;p17"/>
          <p:cNvSpPr txBox="1"/>
          <p:nvPr>
            <p:ph idx="1" type="body"/>
          </p:nvPr>
        </p:nvSpPr>
        <p:spPr>
          <a:xfrm>
            <a:off x="1297500" y="15415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Target Audience: Smartphone Owners</a:t>
            </a:r>
            <a:endParaRPr sz="1500"/>
          </a:p>
          <a:p>
            <a:pPr indent="-311150" lvl="1" marL="914400" rtl="0" algn="l">
              <a:spcBef>
                <a:spcPts val="1600"/>
              </a:spcBef>
              <a:spcAft>
                <a:spcPts val="0"/>
              </a:spcAft>
              <a:buSzPts val="1300"/>
              <a:buChar char="○"/>
            </a:pPr>
            <a:r>
              <a:rPr lang="en" sz="1300"/>
              <a:t>People who lack motivation to workout</a:t>
            </a:r>
            <a:endParaRPr sz="1300"/>
          </a:p>
          <a:p>
            <a:pPr indent="-311150" lvl="1" marL="914400" rtl="0" algn="l">
              <a:spcBef>
                <a:spcPts val="0"/>
              </a:spcBef>
              <a:spcAft>
                <a:spcPts val="0"/>
              </a:spcAft>
              <a:buSzPts val="1300"/>
              <a:buChar char="○"/>
            </a:pPr>
            <a:r>
              <a:rPr lang="en" sz="1300"/>
              <a:t>People with busy daily schedules</a:t>
            </a:r>
            <a:endParaRPr sz="1300"/>
          </a:p>
          <a:p>
            <a:pPr indent="-311150" lvl="1" marL="914400" rtl="0" algn="l">
              <a:spcBef>
                <a:spcPts val="0"/>
              </a:spcBef>
              <a:spcAft>
                <a:spcPts val="0"/>
              </a:spcAft>
              <a:buSzPts val="1300"/>
              <a:buChar char="○"/>
            </a:pPr>
            <a:r>
              <a:rPr lang="en" sz="1300"/>
              <a:t>People who want to better themselves physically</a:t>
            </a:r>
            <a:endParaRPr sz="1300"/>
          </a:p>
          <a:p>
            <a:pPr indent="-311150" lvl="1" marL="914400" rtl="0" algn="l">
              <a:spcBef>
                <a:spcPts val="0"/>
              </a:spcBef>
              <a:spcAft>
                <a:spcPts val="0"/>
              </a:spcAft>
              <a:buSzPts val="1300"/>
              <a:buChar char="○"/>
            </a:pPr>
            <a:r>
              <a:rPr lang="en" sz="1300"/>
              <a:t>People who want to monitor what’s going into their body</a:t>
            </a:r>
            <a:endParaRPr sz="1300"/>
          </a:p>
          <a:p>
            <a:pPr indent="0" lvl="0" marL="0" rtl="0" algn="l">
              <a:lnSpc>
                <a:spcPct val="100000"/>
              </a:lnSpc>
              <a:spcBef>
                <a:spcPts val="1600"/>
              </a:spcBef>
              <a:spcAft>
                <a:spcPts val="0"/>
              </a:spcAft>
              <a:buNone/>
            </a:pPr>
            <a:r>
              <a:rPr lang="en"/>
              <a:t>This app works on all smartphones but there are added benefits</a:t>
            </a:r>
            <a:endParaRPr/>
          </a:p>
          <a:p>
            <a:pPr indent="0" lvl="0" marL="0" rtl="0" algn="l">
              <a:lnSpc>
                <a:spcPct val="100000"/>
              </a:lnSpc>
              <a:spcBef>
                <a:spcPts val="0"/>
              </a:spcBef>
              <a:spcAft>
                <a:spcPts val="0"/>
              </a:spcAft>
              <a:buNone/>
            </a:pPr>
            <a:r>
              <a:rPr lang="en"/>
              <a:t>for those who also have smartwatches.</a:t>
            </a:r>
            <a:endParaRPr/>
          </a:p>
        </p:txBody>
      </p:sp>
      <p:pic>
        <p:nvPicPr>
          <p:cNvPr id="165" name="Google Shape;165;p17"/>
          <p:cNvPicPr preferRelativeResize="0"/>
          <p:nvPr/>
        </p:nvPicPr>
        <p:blipFill>
          <a:blip r:embed="rId3">
            <a:alphaModFix/>
          </a:blip>
          <a:stretch>
            <a:fillRect/>
          </a:stretch>
        </p:blipFill>
        <p:spPr>
          <a:xfrm>
            <a:off x="5853200" y="2280496"/>
            <a:ext cx="3290800" cy="286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71" name="Google Shape;171;p18"/>
          <p:cNvSpPr/>
          <p:nvPr/>
        </p:nvSpPr>
        <p:spPr>
          <a:xfrm>
            <a:off x="6135796" y="4101751"/>
            <a:ext cx="20034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2364439" y="2094839"/>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3" name="Google Shape;173;p18"/>
          <p:cNvSpPr/>
          <p:nvPr/>
        </p:nvSpPr>
        <p:spPr>
          <a:xfrm>
            <a:off x="2363158" y="2596478"/>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2363158" y="3098301"/>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5" name="Google Shape;175;p18"/>
          <p:cNvSpPr/>
          <p:nvPr/>
        </p:nvSpPr>
        <p:spPr>
          <a:xfrm>
            <a:off x="2363158" y="3599940"/>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2363158" y="4101744"/>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4249873" y="2094839"/>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4248592" y="2596478"/>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4248592" y="3098301"/>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4248592" y="3599940"/>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4250011" y="4101744"/>
            <a:ext cx="18843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2365514" y="1427625"/>
            <a:ext cx="1884300" cy="3336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February</a:t>
            </a:r>
            <a:endParaRPr b="1" sz="1200">
              <a:solidFill>
                <a:srgbClr val="FFFFFF"/>
              </a:solidFill>
              <a:latin typeface="Roboto"/>
              <a:ea typeface="Roboto"/>
              <a:cs typeface="Roboto"/>
              <a:sym typeface="Roboto"/>
            </a:endParaRPr>
          </a:p>
        </p:txBody>
      </p:sp>
      <p:sp>
        <p:nvSpPr>
          <p:cNvPr id="183" name="Google Shape;183;p18"/>
          <p:cNvSpPr/>
          <p:nvPr/>
        </p:nvSpPr>
        <p:spPr>
          <a:xfrm>
            <a:off x="2365514" y="1761228"/>
            <a:ext cx="627600" cy="3336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Week 2-3</a:t>
            </a:r>
            <a:endParaRPr sz="800">
              <a:solidFill>
                <a:srgbClr val="FFFFFF"/>
              </a:solidFill>
              <a:latin typeface="Roboto"/>
              <a:ea typeface="Roboto"/>
              <a:cs typeface="Roboto"/>
              <a:sym typeface="Roboto"/>
            </a:endParaRPr>
          </a:p>
        </p:txBody>
      </p:sp>
      <p:sp>
        <p:nvSpPr>
          <p:cNvPr id="184" name="Google Shape;184;p18"/>
          <p:cNvSpPr/>
          <p:nvPr/>
        </p:nvSpPr>
        <p:spPr>
          <a:xfrm>
            <a:off x="2993581" y="1761228"/>
            <a:ext cx="627600" cy="3336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  Week 4</a:t>
            </a:r>
            <a:endParaRPr sz="800">
              <a:solidFill>
                <a:srgbClr val="FFFFFF"/>
              </a:solidFill>
              <a:latin typeface="Roboto"/>
              <a:ea typeface="Roboto"/>
              <a:cs typeface="Roboto"/>
              <a:sym typeface="Roboto"/>
            </a:endParaRPr>
          </a:p>
        </p:txBody>
      </p:sp>
      <p:sp>
        <p:nvSpPr>
          <p:cNvPr id="185" name="Google Shape;185;p18"/>
          <p:cNvSpPr/>
          <p:nvPr/>
        </p:nvSpPr>
        <p:spPr>
          <a:xfrm>
            <a:off x="3621650" y="1761225"/>
            <a:ext cx="702600" cy="3336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 Week 5</a:t>
            </a:r>
            <a:endParaRPr sz="800">
              <a:solidFill>
                <a:srgbClr val="FFFFFF"/>
              </a:solidFill>
              <a:latin typeface="Roboto"/>
              <a:ea typeface="Roboto"/>
              <a:cs typeface="Roboto"/>
              <a:sym typeface="Roboto"/>
            </a:endParaRPr>
          </a:p>
        </p:txBody>
      </p:sp>
      <p:sp>
        <p:nvSpPr>
          <p:cNvPr id="186" name="Google Shape;186;p18"/>
          <p:cNvSpPr/>
          <p:nvPr/>
        </p:nvSpPr>
        <p:spPr>
          <a:xfrm>
            <a:off x="4250953" y="1427625"/>
            <a:ext cx="1884300" cy="3336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March</a:t>
            </a:r>
            <a:endParaRPr b="1" sz="1200">
              <a:solidFill>
                <a:srgbClr val="FFFFFF"/>
              </a:solidFill>
              <a:latin typeface="Roboto"/>
              <a:ea typeface="Roboto"/>
              <a:cs typeface="Roboto"/>
              <a:sym typeface="Roboto"/>
            </a:endParaRPr>
          </a:p>
        </p:txBody>
      </p:sp>
      <p:sp>
        <p:nvSpPr>
          <p:cNvPr id="187" name="Google Shape;187;p18"/>
          <p:cNvSpPr/>
          <p:nvPr/>
        </p:nvSpPr>
        <p:spPr>
          <a:xfrm>
            <a:off x="4250953" y="1761228"/>
            <a:ext cx="627600" cy="3336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  Week 6</a:t>
            </a:r>
            <a:endParaRPr sz="800">
              <a:solidFill>
                <a:srgbClr val="FFFFFF"/>
              </a:solidFill>
              <a:latin typeface="Roboto"/>
              <a:ea typeface="Roboto"/>
              <a:cs typeface="Roboto"/>
              <a:sym typeface="Roboto"/>
            </a:endParaRPr>
          </a:p>
        </p:txBody>
      </p:sp>
      <p:sp>
        <p:nvSpPr>
          <p:cNvPr id="188" name="Google Shape;188;p18"/>
          <p:cNvSpPr/>
          <p:nvPr/>
        </p:nvSpPr>
        <p:spPr>
          <a:xfrm>
            <a:off x="4879020" y="1761228"/>
            <a:ext cx="627600" cy="3336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  Week 7</a:t>
            </a:r>
            <a:endParaRPr sz="800">
              <a:solidFill>
                <a:srgbClr val="FFFFFF"/>
              </a:solidFill>
              <a:latin typeface="Roboto"/>
              <a:ea typeface="Roboto"/>
              <a:cs typeface="Roboto"/>
              <a:sym typeface="Roboto"/>
            </a:endParaRPr>
          </a:p>
        </p:txBody>
      </p:sp>
      <p:sp>
        <p:nvSpPr>
          <p:cNvPr id="189" name="Google Shape;189;p18"/>
          <p:cNvSpPr/>
          <p:nvPr/>
        </p:nvSpPr>
        <p:spPr>
          <a:xfrm>
            <a:off x="5507087" y="1761228"/>
            <a:ext cx="627600" cy="3336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Week 8-9</a:t>
            </a:r>
            <a:endParaRPr sz="800">
              <a:solidFill>
                <a:srgbClr val="FFFFFF"/>
              </a:solidFill>
              <a:latin typeface="Roboto"/>
              <a:ea typeface="Roboto"/>
              <a:cs typeface="Roboto"/>
              <a:sym typeface="Roboto"/>
            </a:endParaRPr>
          </a:p>
        </p:txBody>
      </p:sp>
      <p:sp>
        <p:nvSpPr>
          <p:cNvPr id="190" name="Google Shape;190;p18"/>
          <p:cNvSpPr/>
          <p:nvPr/>
        </p:nvSpPr>
        <p:spPr>
          <a:xfrm>
            <a:off x="6135649" y="2094850"/>
            <a:ext cx="20034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6135796" y="2596488"/>
            <a:ext cx="20034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6135796" y="3098310"/>
            <a:ext cx="20034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6135796" y="3599948"/>
            <a:ext cx="2003400" cy="502200"/>
          </a:xfrm>
          <a:prstGeom prst="rect">
            <a:avLst/>
          </a:prstGeom>
          <a:solidFill>
            <a:srgbClr val="EDEDE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a:off x="6136751" y="1427625"/>
            <a:ext cx="2003400" cy="333600"/>
          </a:xfrm>
          <a:prstGeom prst="rect">
            <a:avLst/>
          </a:prstGeom>
          <a:solidFill>
            <a:srgbClr val="46464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April</a:t>
            </a:r>
            <a:endParaRPr b="1" sz="1200">
              <a:solidFill>
                <a:srgbClr val="FFFFFF"/>
              </a:solidFill>
              <a:latin typeface="Roboto"/>
              <a:ea typeface="Roboto"/>
              <a:cs typeface="Roboto"/>
              <a:sym typeface="Roboto"/>
            </a:endParaRPr>
          </a:p>
        </p:txBody>
      </p:sp>
      <p:sp>
        <p:nvSpPr>
          <p:cNvPr id="195" name="Google Shape;195;p18"/>
          <p:cNvSpPr/>
          <p:nvPr/>
        </p:nvSpPr>
        <p:spPr>
          <a:xfrm>
            <a:off x="6136740" y="1761228"/>
            <a:ext cx="627600" cy="333600"/>
          </a:xfrm>
          <a:prstGeom prst="rect">
            <a:avLst/>
          </a:prstGeom>
          <a:solidFill>
            <a:srgbClr val="46464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Week 10</a:t>
            </a:r>
            <a:endParaRPr sz="800">
              <a:solidFill>
                <a:srgbClr val="FFFFFF"/>
              </a:solidFill>
              <a:latin typeface="Roboto"/>
              <a:ea typeface="Roboto"/>
              <a:cs typeface="Roboto"/>
              <a:sym typeface="Roboto"/>
            </a:endParaRPr>
          </a:p>
        </p:txBody>
      </p:sp>
      <p:sp>
        <p:nvSpPr>
          <p:cNvPr id="196" name="Google Shape;196;p18"/>
          <p:cNvSpPr/>
          <p:nvPr/>
        </p:nvSpPr>
        <p:spPr>
          <a:xfrm>
            <a:off x="6688600" y="1761225"/>
            <a:ext cx="747300" cy="333600"/>
          </a:xfrm>
          <a:prstGeom prst="rect">
            <a:avLst/>
          </a:prstGeom>
          <a:solidFill>
            <a:srgbClr val="46464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Week 11-12</a:t>
            </a:r>
            <a:endParaRPr sz="800">
              <a:solidFill>
                <a:srgbClr val="FFFFFF"/>
              </a:solidFill>
              <a:latin typeface="Roboto"/>
              <a:ea typeface="Roboto"/>
              <a:cs typeface="Roboto"/>
              <a:sym typeface="Roboto"/>
            </a:endParaRPr>
          </a:p>
        </p:txBody>
      </p:sp>
      <p:sp>
        <p:nvSpPr>
          <p:cNvPr id="197" name="Google Shape;197;p18"/>
          <p:cNvSpPr/>
          <p:nvPr/>
        </p:nvSpPr>
        <p:spPr>
          <a:xfrm>
            <a:off x="7392875" y="1761225"/>
            <a:ext cx="747300" cy="333600"/>
          </a:xfrm>
          <a:prstGeom prst="rect">
            <a:avLst/>
          </a:prstGeom>
          <a:solidFill>
            <a:srgbClr val="46464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Week 13-14</a:t>
            </a:r>
            <a:endParaRPr sz="800">
              <a:solidFill>
                <a:srgbClr val="FFFFFF"/>
              </a:solidFill>
              <a:latin typeface="Roboto"/>
              <a:ea typeface="Roboto"/>
              <a:cs typeface="Roboto"/>
              <a:sym typeface="Roboto"/>
            </a:endParaRPr>
          </a:p>
        </p:txBody>
      </p:sp>
      <p:sp>
        <p:nvSpPr>
          <p:cNvPr id="198" name="Google Shape;198;p18"/>
          <p:cNvSpPr/>
          <p:nvPr/>
        </p:nvSpPr>
        <p:spPr>
          <a:xfrm flipH="1" rot="5400000">
            <a:off x="5260375" y="1753050"/>
            <a:ext cx="158700" cy="31932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flipH="1" rot="5400000">
            <a:off x="3740725" y="3275067"/>
            <a:ext cx="153300" cy="148500"/>
          </a:xfrm>
          <a:prstGeom prst="round2SameRect">
            <a:avLst>
              <a:gd fmla="val 50000" name="adj1"/>
              <a:gd fmla="val 50000" name="adj2"/>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
          <p:cNvSpPr/>
          <p:nvPr/>
        </p:nvSpPr>
        <p:spPr>
          <a:xfrm flipH="1" rot="5400000">
            <a:off x="4760299" y="1560750"/>
            <a:ext cx="147600" cy="25782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
          <p:cNvSpPr/>
          <p:nvPr/>
        </p:nvSpPr>
        <p:spPr>
          <a:xfrm flipH="1" rot="5400000">
            <a:off x="3822696" y="2496380"/>
            <a:ext cx="153900" cy="702600"/>
          </a:xfrm>
          <a:prstGeom prst="round2SameRect">
            <a:avLst>
              <a:gd fmla="val 50000" name="adj1"/>
              <a:gd fmla="val 50000" name="adj2"/>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8"/>
          <p:cNvSpPr/>
          <p:nvPr/>
        </p:nvSpPr>
        <p:spPr>
          <a:xfrm>
            <a:off x="1297500" y="2596486"/>
            <a:ext cx="1066500" cy="502200"/>
          </a:xfrm>
          <a:prstGeom prst="rect">
            <a:avLst/>
          </a:prstGeom>
          <a:solidFill>
            <a:srgbClr val="2F2F2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User Interface Design</a:t>
            </a:r>
            <a:endParaRPr b="1" sz="800">
              <a:solidFill>
                <a:srgbClr val="FFFFFF"/>
              </a:solidFill>
              <a:latin typeface="Roboto"/>
              <a:ea typeface="Roboto"/>
              <a:cs typeface="Roboto"/>
              <a:sym typeface="Roboto"/>
            </a:endParaRPr>
          </a:p>
        </p:txBody>
      </p:sp>
      <p:sp>
        <p:nvSpPr>
          <p:cNvPr id="203" name="Google Shape;203;p18"/>
          <p:cNvSpPr/>
          <p:nvPr/>
        </p:nvSpPr>
        <p:spPr>
          <a:xfrm>
            <a:off x="1297500" y="3098306"/>
            <a:ext cx="1066500" cy="502200"/>
          </a:xfrm>
          <a:prstGeom prst="rect">
            <a:avLst/>
          </a:prstGeom>
          <a:solidFill>
            <a:srgbClr val="3D3D3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API &amp; Database Unification</a:t>
            </a:r>
            <a:endParaRPr b="1" sz="800">
              <a:solidFill>
                <a:srgbClr val="FFFFFF"/>
              </a:solidFill>
              <a:latin typeface="Roboto"/>
              <a:ea typeface="Roboto"/>
              <a:cs typeface="Roboto"/>
              <a:sym typeface="Roboto"/>
            </a:endParaRPr>
          </a:p>
        </p:txBody>
      </p:sp>
      <p:sp>
        <p:nvSpPr>
          <p:cNvPr id="204" name="Google Shape;204;p18"/>
          <p:cNvSpPr/>
          <p:nvPr/>
        </p:nvSpPr>
        <p:spPr>
          <a:xfrm>
            <a:off x="1297500" y="3599942"/>
            <a:ext cx="1066500" cy="502200"/>
          </a:xfrm>
          <a:prstGeom prst="rect">
            <a:avLst/>
          </a:prstGeom>
          <a:solidFill>
            <a:srgbClr val="41414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Code Integration</a:t>
            </a:r>
            <a:endParaRPr b="1" sz="800">
              <a:solidFill>
                <a:srgbClr val="FFFFFF"/>
              </a:solidFill>
              <a:latin typeface="Roboto"/>
              <a:ea typeface="Roboto"/>
              <a:cs typeface="Roboto"/>
              <a:sym typeface="Roboto"/>
            </a:endParaRPr>
          </a:p>
        </p:txBody>
      </p:sp>
      <p:sp>
        <p:nvSpPr>
          <p:cNvPr id="205" name="Google Shape;205;p18"/>
          <p:cNvSpPr/>
          <p:nvPr/>
        </p:nvSpPr>
        <p:spPr>
          <a:xfrm>
            <a:off x="1297500" y="4101744"/>
            <a:ext cx="1066500" cy="502200"/>
          </a:xfrm>
          <a:prstGeom prst="rect">
            <a:avLst/>
          </a:prstGeom>
          <a:solidFill>
            <a:srgbClr val="41414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Testing and Debugging</a:t>
            </a:r>
            <a:endParaRPr b="1" sz="800">
              <a:solidFill>
                <a:srgbClr val="FFFFFF"/>
              </a:solidFill>
              <a:latin typeface="Roboto"/>
              <a:ea typeface="Roboto"/>
              <a:cs typeface="Roboto"/>
              <a:sym typeface="Roboto"/>
            </a:endParaRPr>
          </a:p>
        </p:txBody>
      </p:sp>
      <p:sp>
        <p:nvSpPr>
          <p:cNvPr id="206" name="Google Shape;206;p18"/>
          <p:cNvSpPr/>
          <p:nvPr/>
        </p:nvSpPr>
        <p:spPr>
          <a:xfrm>
            <a:off x="1297500" y="1427625"/>
            <a:ext cx="1066500" cy="1169400"/>
          </a:xfrm>
          <a:prstGeom prst="rect">
            <a:avLst/>
          </a:prstGeom>
          <a:solidFill>
            <a:srgbClr val="2F2F2F"/>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Roboto"/>
                <a:ea typeface="Roboto"/>
                <a:cs typeface="Roboto"/>
                <a:sym typeface="Roboto"/>
              </a:rPr>
              <a:t>Algorithm Development</a:t>
            </a:r>
            <a:endParaRPr sz="800">
              <a:solidFill>
                <a:srgbClr val="FFFFFF"/>
              </a:solidFill>
              <a:latin typeface="Roboto"/>
              <a:ea typeface="Roboto"/>
              <a:cs typeface="Roboto"/>
              <a:sym typeface="Roboto"/>
            </a:endParaRPr>
          </a:p>
          <a:p>
            <a:pPr indent="0" lvl="0" marL="0" rtl="0" algn="l">
              <a:spcBef>
                <a:spcPts val="0"/>
              </a:spcBef>
              <a:spcAft>
                <a:spcPts val="0"/>
              </a:spcAft>
              <a:buNone/>
            </a:pPr>
            <a:r>
              <a:t/>
            </a:r>
            <a:endParaRPr sz="800">
              <a:solidFill>
                <a:srgbClr val="FFFFFF"/>
              </a:solidFill>
              <a:latin typeface="Roboto"/>
              <a:ea typeface="Roboto"/>
              <a:cs typeface="Roboto"/>
              <a:sym typeface="Roboto"/>
            </a:endParaRPr>
          </a:p>
        </p:txBody>
      </p:sp>
      <p:sp>
        <p:nvSpPr>
          <p:cNvPr id="207" name="Google Shape;207;p18"/>
          <p:cNvSpPr/>
          <p:nvPr/>
        </p:nvSpPr>
        <p:spPr>
          <a:xfrm flipH="1" rot="5400000">
            <a:off x="4374650" y="1329550"/>
            <a:ext cx="156600" cy="20355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8"/>
          <p:cNvSpPr/>
          <p:nvPr/>
        </p:nvSpPr>
        <p:spPr>
          <a:xfrm flipH="1" rot="5400000">
            <a:off x="3081875" y="1712025"/>
            <a:ext cx="148200" cy="1261500"/>
          </a:xfrm>
          <a:prstGeom prst="round2SameRect">
            <a:avLst>
              <a:gd fmla="val 50000" name="adj1"/>
              <a:gd fmla="val 50000" name="adj2"/>
            </a:avLst>
          </a:prstGeom>
          <a:solidFill>
            <a:srgbClr val="2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8"/>
          <p:cNvSpPr/>
          <p:nvPr/>
        </p:nvSpPr>
        <p:spPr>
          <a:xfrm>
            <a:off x="2655783" y="2321045"/>
            <a:ext cx="47100" cy="492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flipH="1" rot="5400000">
            <a:off x="6790813" y="2914531"/>
            <a:ext cx="149100" cy="1873200"/>
          </a:xfrm>
          <a:prstGeom prst="round2SameRect">
            <a:avLst>
              <a:gd fmla="val 5000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flipH="1" rot="5400000">
            <a:off x="5926384" y="3776871"/>
            <a:ext cx="153300" cy="148500"/>
          </a:xfrm>
          <a:prstGeom prst="round2SameRect">
            <a:avLst>
              <a:gd fmla="val 50000" name="adj1"/>
              <a:gd fmla="val 50000" name="adj2"/>
            </a:avLst>
          </a:prstGeom>
          <a:solidFill>
            <a:srgbClr val="4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8"/>
          <p:cNvSpPr/>
          <p:nvPr/>
        </p:nvSpPr>
        <p:spPr>
          <a:xfrm flipH="1" rot="5400000">
            <a:off x="6812756" y="3098822"/>
            <a:ext cx="153600" cy="2499000"/>
          </a:xfrm>
          <a:prstGeom prst="round2SameRect">
            <a:avLst>
              <a:gd fmla="val 0" name="adj1"/>
              <a:gd fmla="val 50000" name="adj2"/>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flipH="1" rot="5400000">
            <a:off x="5637645" y="4273919"/>
            <a:ext cx="153300" cy="148500"/>
          </a:xfrm>
          <a:prstGeom prst="round2SameRect">
            <a:avLst>
              <a:gd fmla="val 50000" name="adj1"/>
              <a:gd fmla="val 50000" name="adj2"/>
            </a:avLst>
          </a:prstGeom>
          <a:solidFill>
            <a:srgbClr val="464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