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53728"/>
  </p:normalViewPr>
  <p:slideViewPr>
    <p:cSldViewPr snapToGrid="0">
      <p:cViewPr varScale="1">
        <p:scale>
          <a:sx n="67" d="100"/>
          <a:sy n="67" d="100"/>
        </p:scale>
        <p:origin x="10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3CD9D-44E6-EC44-81D5-06E79CD22350}" type="datetimeFigureOut">
              <a:rPr lang="en-VN" smtClean="0"/>
              <a:t>13/11/2022</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D2B8-7A45-3B45-A5D5-431E701CD225}" type="slidenum">
              <a:rPr lang="en-VN" smtClean="0"/>
              <a:t>‹#›</a:t>
            </a:fld>
            <a:endParaRPr lang="en-VN"/>
          </a:p>
        </p:txBody>
      </p:sp>
    </p:spTree>
    <p:extLst>
      <p:ext uri="{BB962C8B-B14F-4D97-AF65-F5344CB8AC3E}">
        <p14:creationId xmlns:p14="http://schemas.microsoft.com/office/powerpoint/2010/main" val="77883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A84D2B8-7A45-3B45-A5D5-431E701CD225}" type="slidenum">
              <a:rPr lang="en-VN" smtClean="0"/>
              <a:t>1</a:t>
            </a:fld>
            <a:endParaRPr lang="en-VN"/>
          </a:p>
        </p:txBody>
      </p:sp>
    </p:spTree>
    <p:extLst>
      <p:ext uri="{BB962C8B-B14F-4D97-AF65-F5344CB8AC3E}">
        <p14:creationId xmlns:p14="http://schemas.microsoft.com/office/powerpoint/2010/main" val="414323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A84D2B8-7A45-3B45-A5D5-431E701CD225}" type="slidenum">
              <a:rPr lang="en-VN" smtClean="0"/>
              <a:t>10</a:t>
            </a:fld>
            <a:endParaRPr lang="en-VN"/>
          </a:p>
        </p:txBody>
      </p:sp>
    </p:spTree>
    <p:extLst>
      <p:ext uri="{BB962C8B-B14F-4D97-AF65-F5344CB8AC3E}">
        <p14:creationId xmlns:p14="http://schemas.microsoft.com/office/powerpoint/2010/main" val="1287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Buổi này là buổi đầu tiên, ta đến với chương trình dart đầu tiên.</a:t>
            </a:r>
            <a:br>
              <a:rPr lang="en-VN" dirty="0"/>
            </a:br>
            <a:r>
              <a:rPr lang="en-VN" dirty="0"/>
              <a:t>Trong bài sẽ giới thiệu từ chung đến chi tiết về ngôn ngữ dart, các thành phần nguyên thuỷ và cách mà trình biên dịch biên dịch một source code dart/flutter</a:t>
            </a:r>
          </a:p>
          <a:p>
            <a:endParaRPr lang="en-VN" dirty="0"/>
          </a:p>
        </p:txBody>
      </p:sp>
      <p:sp>
        <p:nvSpPr>
          <p:cNvPr id="4" name="Slide Number Placeholder 3"/>
          <p:cNvSpPr>
            <a:spLocks noGrp="1"/>
          </p:cNvSpPr>
          <p:nvPr>
            <p:ph type="sldNum" sz="quarter" idx="5"/>
          </p:nvPr>
        </p:nvSpPr>
        <p:spPr/>
        <p:txBody>
          <a:bodyPr/>
          <a:lstStyle/>
          <a:p>
            <a:fld id="{7A84D2B8-7A45-3B45-A5D5-431E701CD225}" type="slidenum">
              <a:rPr lang="en-VN" smtClean="0"/>
              <a:t>2</a:t>
            </a:fld>
            <a:endParaRPr lang="en-VN"/>
          </a:p>
        </p:txBody>
      </p:sp>
    </p:spTree>
    <p:extLst>
      <p:ext uri="{BB962C8B-B14F-4D97-AF65-F5344CB8AC3E}">
        <p14:creationId xmlns:p14="http://schemas.microsoft.com/office/powerpoint/2010/main" val="4090899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i="0" dirty="0">
                <a:effectLst/>
                <a:latin typeface="-apple-system"/>
              </a:rPr>
              <a:t>1. Hàm chính khởi chạy chương trình</a:t>
            </a:r>
          </a:p>
          <a:p>
            <a:pPr algn="l"/>
            <a:r>
              <a:rPr lang="vi-VN" b="0" i="0" dirty="0">
                <a:effectLst/>
                <a:latin typeface="-apple-system"/>
              </a:rPr>
              <a:t>Hầu hết mọi ngôn ngữ lập trình, khi trình biên dịch bắt đầu chạy một project, nó sẽ tìm kiếm hàm main và chạy hàm này đầu tiên.</a:t>
            </a:r>
          </a:p>
          <a:p>
            <a:pPr algn="l"/>
            <a:r>
              <a:rPr lang="vi-VN" b="0" i="0" dirty="0">
                <a:effectLst/>
                <a:latin typeface="-apple-system"/>
              </a:rPr>
              <a:t>Nhìn trong hàm main thì ta thấy một syntax phổ thông cho một Function đó là tên hàm + căp ngoặc tròn + cặp ngoặc nhọn.</a:t>
            </a:r>
            <a:br>
              <a:rPr lang="vi-VN" b="0" i="0" dirty="0">
                <a:effectLst/>
                <a:latin typeface="-apple-system"/>
              </a:rPr>
            </a:br>
            <a:r>
              <a:rPr lang="vi-VN" b="0" i="0" dirty="0">
                <a:effectLst/>
                <a:latin typeface="-apple-system"/>
              </a:rPr>
              <a:t>Cặp ngoặc tròn dùng để truyền các tham số đầu vào (từ nay ta sẽ gọi là Parrams) để chạy các câu lệnh (Funciton) được liệt kê trong cặp ngoặc nhọn của hàm main() đó.</a:t>
            </a:r>
          </a:p>
          <a:p>
            <a:pPr algn="l"/>
            <a:endParaRPr lang="vi-VN" b="0" i="0" dirty="0">
              <a:effectLst/>
              <a:latin typeface="-apple-system"/>
            </a:endParaRPr>
          </a:p>
          <a:p>
            <a:pPr algn="l"/>
            <a:r>
              <a:rPr lang="vi-VN" b="0" i="0" dirty="0">
                <a:effectLst/>
                <a:latin typeface="-apple-system"/>
              </a:rPr>
              <a:t>//</a:t>
            </a:r>
          </a:p>
          <a:p>
            <a:pPr algn="l"/>
            <a:endParaRPr lang="vi-VN" b="0" i="0" dirty="0">
              <a:effectLst/>
              <a:latin typeface="-apple-system"/>
            </a:endParaRPr>
          </a:p>
          <a:p>
            <a:pPr algn="l"/>
            <a:endParaRPr lang="vi-VN" b="0" i="0" dirty="0">
              <a:effectLst/>
              <a:latin typeface="-apple-system"/>
            </a:endParaRPr>
          </a:p>
          <a:p>
            <a:pPr algn="l"/>
            <a:endParaRPr lang="en-US" b="0" i="0" dirty="0">
              <a:effectLst/>
              <a:latin typeface="-apple-system"/>
            </a:endParaRPr>
          </a:p>
          <a:p>
            <a:pPr algn="l"/>
            <a:endParaRPr lang="vi-VN" b="0" i="0" dirty="0">
              <a:effectLst/>
              <a:latin typeface="-apple-system"/>
            </a:endParaRPr>
          </a:p>
          <a:p>
            <a:pPr algn="l"/>
            <a:endParaRPr lang="vi-V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b="1" i="0" dirty="0">
              <a:effectLst/>
              <a:latin typeface="-apple-system"/>
            </a:endParaRPr>
          </a:p>
          <a:p>
            <a:endParaRPr lang="en-VN" dirty="0"/>
          </a:p>
        </p:txBody>
      </p:sp>
      <p:sp>
        <p:nvSpPr>
          <p:cNvPr id="4" name="Slide Number Placeholder 3"/>
          <p:cNvSpPr>
            <a:spLocks noGrp="1"/>
          </p:cNvSpPr>
          <p:nvPr>
            <p:ph type="sldNum" sz="quarter" idx="5"/>
          </p:nvPr>
        </p:nvSpPr>
        <p:spPr/>
        <p:txBody>
          <a:bodyPr/>
          <a:lstStyle/>
          <a:p>
            <a:fld id="{7A84D2B8-7A45-3B45-A5D5-431E701CD225}" type="slidenum">
              <a:rPr lang="en-VN" smtClean="0"/>
              <a:t>3</a:t>
            </a:fld>
            <a:endParaRPr lang="en-VN"/>
          </a:p>
        </p:txBody>
      </p:sp>
    </p:spTree>
    <p:extLst>
      <p:ext uri="{BB962C8B-B14F-4D97-AF65-F5344CB8AC3E}">
        <p14:creationId xmlns:p14="http://schemas.microsoft.com/office/powerpoint/2010/main" val="366562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effectLst/>
                <a:latin typeface="-apple-system"/>
              </a:rPr>
              <a:t>2. Các câu lệnh</a:t>
            </a:r>
          </a:p>
          <a:p>
            <a:pPr algn="l"/>
            <a:endParaRPr lang="vi-VN" b="0" i="0" dirty="0">
              <a:effectLst/>
              <a:latin typeface="-apple-system"/>
            </a:endParaRPr>
          </a:p>
          <a:p>
            <a:pPr algn="l"/>
            <a:r>
              <a:rPr lang="vi-VN" b="0" i="0" dirty="0">
                <a:effectLst/>
                <a:latin typeface="-apple-system"/>
              </a:rPr>
              <a:t>- Các câu lệnh (hay hàm, function) được sinh ra để nhằm một mục đích nào đó, chúng được viết dưới dạng &lt;tên-function&gt; và một cặp ngoặc tròn.</a:t>
            </a:r>
          </a:p>
          <a:p>
            <a:pPr algn="l"/>
            <a:r>
              <a:rPr lang="vi-VN" b="0" i="0" dirty="0">
                <a:effectLst/>
                <a:latin typeface="-apple-system"/>
              </a:rPr>
              <a:t>Như vậy có nghĩa là main() mà chúng ta đề cập đến ở trên, cũng được gọi là Hàm.</a:t>
            </a:r>
          </a:p>
          <a:p>
            <a:pPr algn="l"/>
            <a:endParaRPr lang="vi-VN" b="0" i="0" dirty="0">
              <a:effectLst/>
              <a:latin typeface="-apple-system"/>
            </a:endParaRPr>
          </a:p>
          <a:p>
            <a:pPr algn="l"/>
            <a:r>
              <a:rPr lang="vi-VN" b="0" i="0" dirty="0">
                <a:effectLst/>
                <a:latin typeface="-apple-system"/>
              </a:rPr>
              <a:t>//</a:t>
            </a:r>
          </a:p>
          <a:p>
            <a:pPr algn="l"/>
            <a:endParaRPr lang="vi-VN" b="0" i="0" dirty="0">
              <a:effectLst/>
              <a:latin typeface="-apple-system"/>
            </a:endParaRPr>
          </a:p>
          <a:p>
            <a:pPr marL="171450" indent="-171450" algn="l">
              <a:buFontTx/>
              <a:buChar char="-"/>
            </a:pPr>
            <a:r>
              <a:rPr lang="vi-VN" b="0" i="0" dirty="0">
                <a:effectLst/>
                <a:latin typeface="-apple-system"/>
              </a:rPr>
              <a:t>Hàm print ở đây dùng để in ra các giá trị trong ngoặc.</a:t>
            </a:r>
          </a:p>
          <a:p>
            <a:pPr marL="171450" indent="-171450" algn="l">
              <a:buFontTx/>
              <a:buChar char="-"/>
            </a:pPr>
            <a:r>
              <a:rPr lang="vi-VN" b="0" i="0" dirty="0">
                <a:effectLst/>
                <a:latin typeface="-apple-system"/>
              </a:rPr>
              <a:t>Như các ngôn ngữ lập trình khác, ta có các hàm được định nghĩa sẵn và các hàm tự định nghĩa, nhìn trên code, ta thấy hàm print(”hello world”) phải truyền vào một String là hello world, được đặt trong một cặp dấu nháy ta có thể định nghĩa hàm printHelloworld() để phân tách các logic, input. Output thành các function riêng biệt, để gọi lại mà không cần viết code quá nhiều</a:t>
            </a:r>
          </a:p>
          <a:p>
            <a:pPr algn="l"/>
            <a:endParaRPr lang="vi-VN" b="0" i="0" dirty="0">
              <a:effectLst/>
              <a:latin typeface="-apple-system"/>
            </a:endParaRPr>
          </a:p>
          <a:p>
            <a:pPr algn="l"/>
            <a:endParaRPr lang="vi-VN" b="0" i="0" dirty="0">
              <a:effectLst/>
              <a:latin typeface="-apple-system"/>
            </a:endParaRPr>
          </a:p>
          <a:p>
            <a:endParaRPr lang="en-VN" dirty="0"/>
          </a:p>
        </p:txBody>
      </p:sp>
      <p:sp>
        <p:nvSpPr>
          <p:cNvPr id="4" name="Slide Number Placeholder 3"/>
          <p:cNvSpPr>
            <a:spLocks noGrp="1"/>
          </p:cNvSpPr>
          <p:nvPr>
            <p:ph type="sldNum" sz="quarter" idx="5"/>
          </p:nvPr>
        </p:nvSpPr>
        <p:spPr/>
        <p:txBody>
          <a:bodyPr/>
          <a:lstStyle/>
          <a:p>
            <a:fld id="{7A84D2B8-7A45-3B45-A5D5-431E701CD225}" type="slidenum">
              <a:rPr lang="en-VN" smtClean="0"/>
              <a:t>4</a:t>
            </a:fld>
            <a:endParaRPr lang="en-VN"/>
          </a:p>
        </p:txBody>
      </p:sp>
    </p:spTree>
    <p:extLst>
      <p:ext uri="{BB962C8B-B14F-4D97-AF65-F5344CB8AC3E}">
        <p14:creationId xmlns:p14="http://schemas.microsoft.com/office/powerpoint/2010/main" val="32120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3. Comments</a:t>
            </a:r>
          </a:p>
          <a:p>
            <a:r>
              <a:rPr lang="en-VN" dirty="0"/>
              <a:t>- Comment là các dòng chú thích ý nghĩa của một đoạn code/một biến/một hàm,…</a:t>
            </a:r>
          </a:p>
          <a:p>
            <a:r>
              <a:rPr lang="en-VN" dirty="0"/>
              <a:t>- Khi trình biên dịch code bắt đầu biên dịch một chương trình, sau khi nhân source code nó sẽ xoá bỏ mọi thứ được định nghĩa là comments, có nghĩa là 100000 dòng comment cũng sẽ không khiến code bị giảm performance một chút nào, nhưng về độ nặng của source thì đương nhiên sẽ nhiều lên một chút.</a:t>
            </a:r>
          </a:p>
          <a:p>
            <a:r>
              <a:rPr lang="en-VN" dirty="0"/>
              <a:t>- Comment trong 3 dấu xược chéo sẽ là mô tả được thêm vào function, trên IDE khi trỏ chuột vào ta sẽ thấy mô tả được ghi tại đó.</a:t>
            </a:r>
          </a:p>
          <a:p>
            <a:r>
              <a:rPr lang="en-VN" dirty="0"/>
              <a:t>- Nguyên tắc comment:</a:t>
            </a:r>
          </a:p>
          <a:p>
            <a:r>
              <a:rPr lang="en-VN" dirty="0"/>
              <a:t>	+ Comment ngay bên trên phần code cần được cmt, không cách dòng.</a:t>
            </a:r>
          </a:p>
          <a:p>
            <a:r>
              <a:rPr lang="en-VN" dirty="0"/>
              <a:t>	+ Ưu tiên đặt tên hàm có nghĩa thay vì đặt là ham1() rồi comment giải thích ý nghĩa của hàm đó</a:t>
            </a:r>
          </a:p>
          <a:p>
            <a:r>
              <a:rPr lang="en-VN" dirty="0"/>
              <a:t>	+ Vân vân.</a:t>
            </a:r>
          </a:p>
        </p:txBody>
      </p:sp>
      <p:sp>
        <p:nvSpPr>
          <p:cNvPr id="4" name="Slide Number Placeholder 3"/>
          <p:cNvSpPr>
            <a:spLocks noGrp="1"/>
          </p:cNvSpPr>
          <p:nvPr>
            <p:ph type="sldNum" sz="quarter" idx="5"/>
          </p:nvPr>
        </p:nvSpPr>
        <p:spPr/>
        <p:txBody>
          <a:bodyPr/>
          <a:lstStyle/>
          <a:p>
            <a:fld id="{7A84D2B8-7A45-3B45-A5D5-431E701CD225}" type="slidenum">
              <a:rPr lang="en-VN" smtClean="0"/>
              <a:t>5</a:t>
            </a:fld>
            <a:endParaRPr lang="en-VN"/>
          </a:p>
        </p:txBody>
      </p:sp>
    </p:spTree>
    <p:extLst>
      <p:ext uri="{BB962C8B-B14F-4D97-AF65-F5344CB8AC3E}">
        <p14:creationId xmlns:p14="http://schemas.microsoft.com/office/powerpoint/2010/main" val="395025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4. Lập trình điều lệnh (Imperative Programing)</a:t>
            </a:r>
          </a:p>
          <a:p>
            <a:pPr algn="l"/>
            <a:r>
              <a:rPr lang="en-VN" dirty="0"/>
              <a:t>Được hiểu là các câu lệnh sẽ được thực hiện lần lượt từ trên xuống dưới. </a:t>
            </a:r>
            <a:r>
              <a:rPr lang="vi-VN" b="0" i="0" dirty="0">
                <a:effectLst/>
                <a:latin typeface="-apple-system"/>
              </a:rPr>
              <a:t>Về cơ bản, nó là một mô hình lập trình, trong đó bạn viết một tập hợp hướng dẫn được thực thi theo thứ tự. Lập trình điều lệnh không nhất thiết phải </a:t>
            </a:r>
            <a:r>
              <a:rPr lang="vi-VN" b="1" i="0" dirty="0">
                <a:effectLst/>
                <a:latin typeface="-apple-system"/>
              </a:rPr>
              <a:t>mô tả</a:t>
            </a:r>
            <a:r>
              <a:rPr lang="vi-VN" b="0" i="0" dirty="0">
                <a:effectLst/>
                <a:latin typeface="-apple-system"/>
              </a:rPr>
              <a:t> những gì chương trình phải hoàn thành, thay vào đó nó chỉ ra </a:t>
            </a:r>
            <a:r>
              <a:rPr lang="vi-VN" b="1" i="0" dirty="0">
                <a:effectLst/>
                <a:latin typeface="-apple-system"/>
              </a:rPr>
              <a:t>cách</a:t>
            </a:r>
            <a:r>
              <a:rPr lang="vi-VN" b="0" i="0" dirty="0">
                <a:effectLst/>
                <a:latin typeface="-apple-system"/>
              </a:rPr>
              <a:t> chương trình phải hoàn thành nó.</a:t>
            </a:r>
          </a:p>
          <a:p>
            <a:pPr algn="l"/>
            <a:r>
              <a:rPr lang="vi-VN" b="0" i="0" dirty="0">
                <a:effectLst/>
                <a:latin typeface="-apple-system"/>
              </a:rPr>
              <a:t>Vì vậy, trong trường hợp này, chúng ta đã tạo một chương trình trước và in ra văn bản </a:t>
            </a:r>
            <a:r>
              <a:rPr lang="vi-VN" b="1" i="1" dirty="0">
                <a:effectLst/>
                <a:latin typeface="-apple-system"/>
              </a:rPr>
              <a:t>Hello World</a:t>
            </a:r>
            <a:r>
              <a:rPr lang="vi-VN" b="0" i="0" dirty="0">
                <a:effectLst/>
                <a:latin typeface="-apple-system"/>
              </a:rPr>
              <a:t>, sau đó chuyển sang dòng tiếp theo và in văn bản </a:t>
            </a:r>
            <a:r>
              <a:rPr lang="vi-VN" b="1" i="1" dirty="0">
                <a:effectLst/>
                <a:latin typeface="-apple-system"/>
              </a:rPr>
              <a:t>From Dart</a:t>
            </a:r>
            <a:r>
              <a:rPr lang="vi-VN" b="0" i="0" dirty="0">
                <a:effectLst/>
                <a:latin typeface="-apple-system"/>
              </a:rPr>
              <a:t>.</a:t>
            </a:r>
          </a:p>
          <a:p>
            <a:r>
              <a:rPr lang="vi-VN" b="0" i="0" dirty="0">
                <a:solidFill>
                  <a:srgbClr val="DAD4D4"/>
                </a:solidFill>
                <a:effectLst/>
                <a:latin typeface="-apple-system"/>
              </a:rPr>
              <a:t>Khi ta thực hiện đoạn code ở trên, câu lệnh </a:t>
            </a:r>
            <a:r>
              <a:rPr lang="vi-VN" dirty="0"/>
              <a:t>print("Hello World");</a:t>
            </a:r>
            <a:r>
              <a:rPr lang="vi-VN" b="0" i="0" dirty="0">
                <a:solidFill>
                  <a:srgbClr val="DAD4D4"/>
                </a:solidFill>
                <a:effectLst/>
                <a:latin typeface="-apple-system"/>
              </a:rPr>
              <a:t> sẽ được thực thi trước sau đó mới tới câu lệnh </a:t>
            </a:r>
            <a:r>
              <a:rPr lang="vi-VN" dirty="0"/>
              <a:t>print("From Dart").</a:t>
            </a:r>
          </a:p>
          <a:p>
            <a:endParaRPr lang="vi-VN" dirty="0"/>
          </a:p>
          <a:p>
            <a:endParaRPr lang="vi-VN" dirty="0"/>
          </a:p>
          <a:p>
            <a:r>
              <a:rPr lang="vi-VN" dirty="0"/>
              <a:t>Nhớ rõ: sẽ được THỰC THI trước chứ không phải sẽ được HOÀN THÀNH trước, hãy nhớ kỹ khái niệm này, khi học đến lập trình bất đồng bộ chúng ta sẽ đào sâu về nó.</a:t>
            </a:r>
          </a:p>
        </p:txBody>
      </p:sp>
      <p:sp>
        <p:nvSpPr>
          <p:cNvPr id="4" name="Slide Number Placeholder 3"/>
          <p:cNvSpPr>
            <a:spLocks noGrp="1"/>
          </p:cNvSpPr>
          <p:nvPr>
            <p:ph type="sldNum" sz="quarter" idx="5"/>
          </p:nvPr>
        </p:nvSpPr>
        <p:spPr/>
        <p:txBody>
          <a:bodyPr/>
          <a:lstStyle/>
          <a:p>
            <a:fld id="{7A84D2B8-7A45-3B45-A5D5-431E701CD225}" type="slidenum">
              <a:rPr lang="en-VN" smtClean="0"/>
              <a:t>6</a:t>
            </a:fld>
            <a:endParaRPr lang="en-VN"/>
          </a:p>
        </p:txBody>
      </p:sp>
    </p:spTree>
    <p:extLst>
      <p:ext uri="{BB962C8B-B14F-4D97-AF65-F5344CB8AC3E}">
        <p14:creationId xmlns:p14="http://schemas.microsoft.com/office/powerpoint/2010/main" val="399937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6. Tương tác.</a:t>
            </a:r>
          </a:p>
          <a:p>
            <a:r>
              <a:rPr lang="en-VN" dirty="0"/>
              <a:t>Như mọi ngôn ngữ lập trình, tương tác với client là điều không thể thiếu, ta có thể giao tiếp đơn giản với console như đoạn chương trình sau đây.</a:t>
            </a:r>
          </a:p>
          <a:p>
            <a:r>
              <a:rPr lang="en-VN" dirty="0"/>
              <a:t>Out put:</a:t>
            </a:r>
          </a:p>
          <a:p>
            <a:r>
              <a:rPr lang="en-VN" dirty="0"/>
              <a:t>Nhận xét:</a:t>
            </a:r>
          </a:p>
          <a:p>
            <a:pPr marL="0" marR="0" lvl="0" indent="0" algn="l" defTabSz="914400" rtl="0" eaLnBrk="1" fontAlgn="auto" latinLnBrk="0" hangingPunct="1">
              <a:lnSpc>
                <a:spcPct val="100000"/>
              </a:lnSpc>
              <a:spcBef>
                <a:spcPts val="0"/>
              </a:spcBef>
              <a:spcAft>
                <a:spcPts val="0"/>
              </a:spcAft>
              <a:buClrTx/>
              <a:buSzTx/>
              <a:buFontTx/>
              <a:buNone/>
              <a:tabLst/>
              <a:defRPr/>
            </a:pPr>
            <a:r>
              <a:rPr lang="en-VN" dirty="0"/>
              <a:t>Tại đây hàm </a:t>
            </a:r>
            <a:r>
              <a:rPr lang="en-US" b="0" dirty="0" err="1">
                <a:solidFill>
                  <a:srgbClr val="6A9955"/>
                </a:solidFill>
                <a:effectLst/>
                <a:latin typeface="Menlo" panose="020B0609030804020204" pitchFamily="49" charset="0"/>
              </a:rPr>
              <a:t>stdout.write</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có</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tác</a:t>
            </a:r>
            <a:r>
              <a:rPr lang="en-US" b="0" dirty="0">
                <a:solidFill>
                  <a:srgbClr val="D4D4D4"/>
                </a:solidFill>
                <a:effectLst/>
                <a:latin typeface="Menlo" panose="020B0609030804020204" pitchFamily="49" charset="0"/>
              </a:rPr>
              <a:t> dung </a:t>
            </a:r>
            <a:r>
              <a:rPr lang="en-US" b="0" dirty="0" err="1">
                <a:solidFill>
                  <a:srgbClr val="D4D4D4"/>
                </a:solidFill>
                <a:effectLst/>
                <a:latin typeface="Menlo" panose="020B0609030804020204" pitchFamily="49" charset="0"/>
              </a:rPr>
              <a:t>tương</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tự</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như</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hàm</a:t>
            </a:r>
            <a:r>
              <a:rPr lang="en-US" b="0" dirty="0">
                <a:solidFill>
                  <a:srgbClr val="D4D4D4"/>
                </a:solidFill>
                <a:effectLst/>
                <a:latin typeface="Menlo" panose="020B0609030804020204" pitchFamily="49" charset="0"/>
              </a:rPr>
              <a:t> print()</a:t>
            </a:r>
            <a:endParaRPr lang="en-VN" b="0" dirty="0">
              <a:solidFill>
                <a:srgbClr val="D4D4D4"/>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VN" b="0" dirty="0">
                <a:solidFill>
                  <a:srgbClr val="D4D4D4"/>
                </a:solidFill>
                <a:effectLst/>
                <a:latin typeface="Menlo" panose="020B0609030804020204" pitchFamily="49" charset="0"/>
              </a:rPr>
              <a:t>Tuy nhiên stdout.write được định nghĩa trong Dart:IO, và nếu không import thư viện dart:io vào thì trình biên dịch, và biểu hiện là bản thân IDE cũng không nhận thức được Dev đang viết cái gi.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VN" b="0" dirty="0">
              <a:solidFill>
                <a:srgbClr val="D4D4D4"/>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VN" dirty="0"/>
          </a:p>
        </p:txBody>
      </p:sp>
      <p:sp>
        <p:nvSpPr>
          <p:cNvPr id="4" name="Slide Number Placeholder 3"/>
          <p:cNvSpPr>
            <a:spLocks noGrp="1"/>
          </p:cNvSpPr>
          <p:nvPr>
            <p:ph type="sldNum" sz="quarter" idx="5"/>
          </p:nvPr>
        </p:nvSpPr>
        <p:spPr/>
        <p:txBody>
          <a:bodyPr/>
          <a:lstStyle/>
          <a:p>
            <a:fld id="{7A84D2B8-7A45-3B45-A5D5-431E701CD225}" type="slidenum">
              <a:rPr lang="en-VN" smtClean="0"/>
              <a:t>7</a:t>
            </a:fld>
            <a:endParaRPr lang="en-VN"/>
          </a:p>
        </p:txBody>
      </p:sp>
    </p:spTree>
    <p:extLst>
      <p:ext uri="{BB962C8B-B14F-4D97-AF65-F5344CB8AC3E}">
        <p14:creationId xmlns:p14="http://schemas.microsoft.com/office/powerpoint/2010/main" val="110694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7. Thư viện</a:t>
            </a:r>
          </a:p>
          <a:p>
            <a:r>
              <a:rPr lang="en-VN" dirty="0"/>
              <a:t>Mọi đoạn code đều có thể được export dưới dạng thư viện.</a:t>
            </a:r>
            <a:br>
              <a:rPr lang="en-VN" dirty="0"/>
            </a:br>
            <a:r>
              <a:rPr lang="en-VN" dirty="0"/>
              <a:t>Bản chất việc ta đang viết code cũng chính là ta đang viết thư viện, hay nói cách khác, dòng code import “” kia nghĩa là ta đang gộp các file tại đường link kia vào file hiện tại của chúng ta.</a:t>
            </a:r>
          </a:p>
        </p:txBody>
      </p:sp>
      <p:sp>
        <p:nvSpPr>
          <p:cNvPr id="4" name="Slide Number Placeholder 3"/>
          <p:cNvSpPr>
            <a:spLocks noGrp="1"/>
          </p:cNvSpPr>
          <p:nvPr>
            <p:ph type="sldNum" sz="quarter" idx="5"/>
          </p:nvPr>
        </p:nvSpPr>
        <p:spPr/>
        <p:txBody>
          <a:bodyPr/>
          <a:lstStyle/>
          <a:p>
            <a:fld id="{7A84D2B8-7A45-3B45-A5D5-431E701CD225}" type="slidenum">
              <a:rPr lang="en-VN" smtClean="0"/>
              <a:t>8</a:t>
            </a:fld>
            <a:endParaRPr lang="en-VN"/>
          </a:p>
        </p:txBody>
      </p:sp>
    </p:spTree>
    <p:extLst>
      <p:ext uri="{BB962C8B-B14F-4D97-AF65-F5344CB8AC3E}">
        <p14:creationId xmlns:p14="http://schemas.microsoft.com/office/powerpoint/2010/main" val="142126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Buổi đầu nhẹ đô thôi, anh vừa giới thiệu qua một chút về các title sau:</a:t>
            </a:r>
          </a:p>
          <a:p>
            <a:r>
              <a:rPr lang="en-VN" dirty="0"/>
              <a:t>Hàm</a:t>
            </a:r>
          </a:p>
          <a:p>
            <a:r>
              <a:rPr lang="en-VN" dirty="0"/>
              <a:t>Lập trình điều lệnh</a:t>
            </a:r>
          </a:p>
          <a:p>
            <a:r>
              <a:rPr lang="en-VN" dirty="0"/>
              <a:t>Thư viện</a:t>
            </a:r>
          </a:p>
          <a:p>
            <a:r>
              <a:rPr lang="en-VN" dirty="0"/>
              <a:t>Comments</a:t>
            </a:r>
          </a:p>
          <a:p>
            <a:endParaRPr lang="en-VN" dirty="0"/>
          </a:p>
          <a:p>
            <a:r>
              <a:rPr lang="en-VN" dirty="0"/>
              <a:t>Em có điều gì cần giải đáp về 4 title này không?</a:t>
            </a:r>
          </a:p>
        </p:txBody>
      </p:sp>
      <p:sp>
        <p:nvSpPr>
          <p:cNvPr id="4" name="Slide Number Placeholder 3"/>
          <p:cNvSpPr>
            <a:spLocks noGrp="1"/>
          </p:cNvSpPr>
          <p:nvPr>
            <p:ph type="sldNum" sz="quarter" idx="5"/>
          </p:nvPr>
        </p:nvSpPr>
        <p:spPr/>
        <p:txBody>
          <a:bodyPr/>
          <a:lstStyle/>
          <a:p>
            <a:fld id="{7A84D2B8-7A45-3B45-A5D5-431E701CD225}" type="slidenum">
              <a:rPr lang="en-VN" smtClean="0"/>
              <a:t>9</a:t>
            </a:fld>
            <a:endParaRPr lang="en-VN"/>
          </a:p>
        </p:txBody>
      </p:sp>
    </p:spTree>
    <p:extLst>
      <p:ext uri="{BB962C8B-B14F-4D97-AF65-F5344CB8AC3E}">
        <p14:creationId xmlns:p14="http://schemas.microsoft.com/office/powerpoint/2010/main" val="23651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E2F2-5AE9-C459-54B5-242846F3B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73080DF8-9C98-30AF-043A-23788CC2B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29DA2D1B-E2AA-6BBD-CD48-84242A1E0250}"/>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5" name="Footer Placeholder 4">
            <a:extLst>
              <a:ext uri="{FF2B5EF4-FFF2-40B4-BE49-F238E27FC236}">
                <a16:creationId xmlns:a16="http://schemas.microsoft.com/office/drawing/2014/main" id="{239185CC-42E8-FA43-C8C6-2DC49846018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4DA63E6-F825-669E-7840-BF3173CB9927}"/>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404330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D094-EF91-4FFC-010A-8904804358D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1DC94BE-C219-42E7-11B5-E5913027E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C01795C-5A0F-5B71-9F3D-76250C8C5DAB}"/>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5" name="Footer Placeholder 4">
            <a:extLst>
              <a:ext uri="{FF2B5EF4-FFF2-40B4-BE49-F238E27FC236}">
                <a16:creationId xmlns:a16="http://schemas.microsoft.com/office/drawing/2014/main" id="{B2619740-0298-5D07-1184-CDF685E5C5E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3FD74FA-F934-195A-1DC5-DC2486D2DCE1}"/>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16793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F85F9-3CD5-C4BA-9FAC-EC31C58896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E2677A9-8FBC-FF28-2894-D36FFF0D7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9575626-A1CD-3DEC-ACD4-26553232A4B6}"/>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5" name="Footer Placeholder 4">
            <a:extLst>
              <a:ext uri="{FF2B5EF4-FFF2-40B4-BE49-F238E27FC236}">
                <a16:creationId xmlns:a16="http://schemas.microsoft.com/office/drawing/2014/main" id="{3C3322CA-0625-F86F-C729-F0A07D699B0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3785BD7-650F-611E-9341-3A5370B5E0EF}"/>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25231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9902-4157-FD8A-B130-A36F8FD29227}"/>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006E0C1-91F2-0F18-062E-DA5BDE10C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34B15A2-E784-4803-DF5A-3B47C7C2F489}"/>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5" name="Footer Placeholder 4">
            <a:extLst>
              <a:ext uri="{FF2B5EF4-FFF2-40B4-BE49-F238E27FC236}">
                <a16:creationId xmlns:a16="http://schemas.microsoft.com/office/drawing/2014/main" id="{28CB264C-61ED-7B62-DA7A-EB8F814530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F270D3C-B39E-A2C3-982B-61A324246D77}"/>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214261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41D8-EE8A-8490-C3CB-D803E8E7A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01331597-3A16-ED0A-3F21-468822907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ED94F0-8F7E-CA6D-C152-B4A42C0BB42C}"/>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5" name="Footer Placeholder 4">
            <a:extLst>
              <a:ext uri="{FF2B5EF4-FFF2-40B4-BE49-F238E27FC236}">
                <a16:creationId xmlns:a16="http://schemas.microsoft.com/office/drawing/2014/main" id="{DB46A296-B53E-617B-BE5B-54B1D7570E3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5B6AC77-2A56-C768-AD5A-7F1693EFB0FA}"/>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59888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B95B-5E51-7558-4208-8D3F0447078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92C243A-58AA-23DE-E01E-1991AFEC7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1A72934F-A46B-E464-C28D-993DFB684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482E7B54-5A21-F70F-7742-CBD2E628FB92}"/>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6" name="Footer Placeholder 5">
            <a:extLst>
              <a:ext uri="{FF2B5EF4-FFF2-40B4-BE49-F238E27FC236}">
                <a16:creationId xmlns:a16="http://schemas.microsoft.com/office/drawing/2014/main" id="{0E7F92F6-8F11-05DF-4B99-9397269CD87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1BD6F5D-FB93-4005-7FA6-1CCC12E5ACD1}"/>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260562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2C93-7014-578E-7C6B-10AFCB75D2F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96DEF60-8450-1098-1881-0C8BC3008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9CA37-05E9-B09A-37E0-1596B8EC0A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90E73150-4EFF-0AD6-3A75-09D611FD0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C1F31-50E6-C4DA-7515-C44FF061D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EECBA3BB-2BEA-519F-7FCC-30BB3C3187CD}"/>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8" name="Footer Placeholder 7">
            <a:extLst>
              <a:ext uri="{FF2B5EF4-FFF2-40B4-BE49-F238E27FC236}">
                <a16:creationId xmlns:a16="http://schemas.microsoft.com/office/drawing/2014/main" id="{2D3244F5-55F2-82C0-7215-2AC7A6D6262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B82756FF-1445-09E1-BBF8-7D854225DCB0}"/>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141257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36F7-91C0-3929-D633-43E5C1B3FE71}"/>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AB8C2B2-9A0C-2D3E-B474-E0673BD59444}"/>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4" name="Footer Placeholder 3">
            <a:extLst>
              <a:ext uri="{FF2B5EF4-FFF2-40B4-BE49-F238E27FC236}">
                <a16:creationId xmlns:a16="http://schemas.microsoft.com/office/drawing/2014/main" id="{21FDE02C-9D25-CA72-B792-1A8A005F4CB9}"/>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5483C7DC-6D91-A572-9E89-A9EC743D1866}"/>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347058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A356C-7326-9711-FBA9-25EBF937BF2B}"/>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3" name="Footer Placeholder 2">
            <a:extLst>
              <a:ext uri="{FF2B5EF4-FFF2-40B4-BE49-F238E27FC236}">
                <a16:creationId xmlns:a16="http://schemas.microsoft.com/office/drawing/2014/main" id="{D6040EE7-6645-11CE-C2B9-523C3AA1A99C}"/>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0B2D1B8A-39A6-45C5-32FF-866620E7D5AF}"/>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420266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991C-8340-E48C-8E54-C984BB2D4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139FAEC6-8DEC-8ACF-2CD0-3C97B61E7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1270E340-AB9D-6DDC-9CD8-45F223F1F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0B955-F770-7F03-84CC-A033005B016E}"/>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6" name="Footer Placeholder 5">
            <a:extLst>
              <a:ext uri="{FF2B5EF4-FFF2-40B4-BE49-F238E27FC236}">
                <a16:creationId xmlns:a16="http://schemas.microsoft.com/office/drawing/2014/main" id="{5A88FE5C-F4ED-21D2-8685-9DB1088A061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27351D5-CF8C-F436-A388-B7CFC192A32D}"/>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357642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9703-A88B-97D0-EA02-32AFBB0DD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F4E83E7C-0F05-1443-81AC-8041A27E4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01035668-CF87-7ED1-2306-F175404A2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61CAD-F5AD-DE62-DDAA-C4FA90037452}"/>
              </a:ext>
            </a:extLst>
          </p:cNvPr>
          <p:cNvSpPr>
            <a:spLocks noGrp="1"/>
          </p:cNvSpPr>
          <p:nvPr>
            <p:ph type="dt" sz="half" idx="10"/>
          </p:nvPr>
        </p:nvSpPr>
        <p:spPr/>
        <p:txBody>
          <a:bodyPr/>
          <a:lstStyle/>
          <a:p>
            <a:fld id="{57807CC4-1508-5A48-921C-2B5444F7B25B}" type="datetimeFigureOut">
              <a:rPr lang="en-VN" smtClean="0"/>
              <a:t>13/11/2022</a:t>
            </a:fld>
            <a:endParaRPr lang="en-VN"/>
          </a:p>
        </p:txBody>
      </p:sp>
      <p:sp>
        <p:nvSpPr>
          <p:cNvPr id="6" name="Footer Placeholder 5">
            <a:extLst>
              <a:ext uri="{FF2B5EF4-FFF2-40B4-BE49-F238E27FC236}">
                <a16:creationId xmlns:a16="http://schemas.microsoft.com/office/drawing/2014/main" id="{C040C0B8-4FAC-F47E-2707-D63A86E9107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0138A7F-3808-71EA-86E9-5B69E5CC6142}"/>
              </a:ext>
            </a:extLst>
          </p:cNvPr>
          <p:cNvSpPr>
            <a:spLocks noGrp="1"/>
          </p:cNvSpPr>
          <p:nvPr>
            <p:ph type="sldNum" sz="quarter" idx="12"/>
          </p:nvPr>
        </p:nvSpPr>
        <p:spPr/>
        <p:txBody>
          <a:bodyPr/>
          <a:lstStyle/>
          <a:p>
            <a:fld id="{FFE1B3D7-E2DF-3143-8DB3-67437CEAFA7C}" type="slidenum">
              <a:rPr lang="en-VN" smtClean="0"/>
              <a:t>‹#›</a:t>
            </a:fld>
            <a:endParaRPr lang="en-VN"/>
          </a:p>
        </p:txBody>
      </p:sp>
    </p:spTree>
    <p:extLst>
      <p:ext uri="{BB962C8B-B14F-4D97-AF65-F5344CB8AC3E}">
        <p14:creationId xmlns:p14="http://schemas.microsoft.com/office/powerpoint/2010/main" val="118033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29C37-C48A-784B-844A-416870A86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045DE17-4A3A-7B55-D758-453FEE08C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10A4BB9-69E4-7797-EC6F-DC43D2001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07CC4-1508-5A48-921C-2B5444F7B25B}" type="datetimeFigureOut">
              <a:rPr lang="en-VN" smtClean="0"/>
              <a:t>13/11/2022</a:t>
            </a:fld>
            <a:endParaRPr lang="en-VN"/>
          </a:p>
        </p:txBody>
      </p:sp>
      <p:sp>
        <p:nvSpPr>
          <p:cNvPr id="5" name="Footer Placeholder 4">
            <a:extLst>
              <a:ext uri="{FF2B5EF4-FFF2-40B4-BE49-F238E27FC236}">
                <a16:creationId xmlns:a16="http://schemas.microsoft.com/office/drawing/2014/main" id="{1BF77C92-F94A-F6C3-F764-B18848A43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32B102E7-2D28-10F7-241B-ED5E6C953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1B3D7-E2DF-3143-8DB3-67437CEAFA7C}" type="slidenum">
              <a:rPr lang="en-VN" smtClean="0"/>
              <a:t>‹#›</a:t>
            </a:fld>
            <a:endParaRPr lang="en-VN"/>
          </a:p>
        </p:txBody>
      </p:sp>
    </p:spTree>
    <p:extLst>
      <p:ext uri="{BB962C8B-B14F-4D97-AF65-F5344CB8AC3E}">
        <p14:creationId xmlns:p14="http://schemas.microsoft.com/office/powerpoint/2010/main" val="360332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948-ED3A-AF98-5B14-B9B5BA4DECA4}"/>
              </a:ext>
            </a:extLst>
          </p:cNvPr>
          <p:cNvSpPr>
            <a:spLocks noGrp="1"/>
          </p:cNvSpPr>
          <p:nvPr>
            <p:ph type="ctrTitle"/>
          </p:nvPr>
        </p:nvSpPr>
        <p:spPr/>
        <p:txBody>
          <a:bodyPr>
            <a:normAutofit/>
          </a:bodyPr>
          <a:lstStyle/>
          <a:p>
            <a:r>
              <a:rPr lang="en-VN" sz="8000" dirty="0"/>
              <a:t>Flutter K4</a:t>
            </a:r>
          </a:p>
        </p:txBody>
      </p:sp>
      <p:sp>
        <p:nvSpPr>
          <p:cNvPr id="3" name="Subtitle 2">
            <a:extLst>
              <a:ext uri="{FF2B5EF4-FFF2-40B4-BE49-F238E27FC236}">
                <a16:creationId xmlns:a16="http://schemas.microsoft.com/office/drawing/2014/main" id="{DB162C7F-15E9-B401-E5B2-A020A3D9E90E}"/>
              </a:ext>
            </a:extLst>
          </p:cNvPr>
          <p:cNvSpPr>
            <a:spLocks noGrp="1"/>
          </p:cNvSpPr>
          <p:nvPr>
            <p:ph type="subTitle" idx="1"/>
          </p:nvPr>
        </p:nvSpPr>
        <p:spPr/>
        <p:txBody>
          <a:bodyPr>
            <a:normAutofit/>
          </a:bodyPr>
          <a:lstStyle/>
          <a:p>
            <a:r>
              <a:rPr lang="en-VN" sz="3600" dirty="0"/>
              <a:t>Module 1: Dart Core</a:t>
            </a:r>
          </a:p>
        </p:txBody>
      </p:sp>
    </p:spTree>
    <p:extLst>
      <p:ext uri="{BB962C8B-B14F-4D97-AF65-F5344CB8AC3E}">
        <p14:creationId xmlns:p14="http://schemas.microsoft.com/office/powerpoint/2010/main" val="268995025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5114-82A2-89DC-185E-8664BD5A224C}"/>
              </a:ext>
            </a:extLst>
          </p:cNvPr>
          <p:cNvSpPr>
            <a:spLocks noGrp="1"/>
          </p:cNvSpPr>
          <p:nvPr>
            <p:ph type="title"/>
          </p:nvPr>
        </p:nvSpPr>
        <p:spPr/>
        <p:txBody>
          <a:bodyPr/>
          <a:lstStyle/>
          <a:p>
            <a:r>
              <a:rPr lang="en-VN" dirty="0"/>
              <a:t>Chuẩn bị cho buổi sau</a:t>
            </a:r>
          </a:p>
        </p:txBody>
      </p:sp>
      <p:sp>
        <p:nvSpPr>
          <p:cNvPr id="3" name="Content Placeholder 2">
            <a:extLst>
              <a:ext uri="{FF2B5EF4-FFF2-40B4-BE49-F238E27FC236}">
                <a16:creationId xmlns:a16="http://schemas.microsoft.com/office/drawing/2014/main" id="{8C9FB223-D03B-F939-8157-2D6B416690B8}"/>
              </a:ext>
            </a:extLst>
          </p:cNvPr>
          <p:cNvSpPr>
            <a:spLocks noGrp="1"/>
          </p:cNvSpPr>
          <p:nvPr>
            <p:ph idx="1"/>
          </p:nvPr>
        </p:nvSpPr>
        <p:spPr/>
        <p:txBody>
          <a:bodyPr/>
          <a:lstStyle/>
          <a:p>
            <a:r>
              <a:rPr lang="en-VN" dirty="0"/>
              <a:t>Hàm</a:t>
            </a:r>
          </a:p>
          <a:p>
            <a:r>
              <a:rPr lang="en-VN" dirty="0"/>
              <a:t>Biến</a:t>
            </a:r>
          </a:p>
          <a:p>
            <a:r>
              <a:rPr lang="en-VN" dirty="0"/>
              <a:t>Kiểu dữ liệu</a:t>
            </a:r>
          </a:p>
          <a:p>
            <a:r>
              <a:rPr lang="en-VN" dirty="0"/>
              <a:t>Toán tử</a:t>
            </a:r>
          </a:p>
          <a:p>
            <a:endParaRPr lang="en-VN" dirty="0"/>
          </a:p>
        </p:txBody>
      </p:sp>
    </p:spTree>
    <p:extLst>
      <p:ext uri="{BB962C8B-B14F-4D97-AF65-F5344CB8AC3E}">
        <p14:creationId xmlns:p14="http://schemas.microsoft.com/office/powerpoint/2010/main" val="308555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44C440-B735-9C37-5F51-EA64FA437342}"/>
              </a:ext>
            </a:extLst>
          </p:cNvPr>
          <p:cNvPicPr>
            <a:picLocks noGrp="1" noChangeAspect="1"/>
          </p:cNvPicPr>
          <p:nvPr>
            <p:ph idx="1"/>
          </p:nvPr>
        </p:nvPicPr>
        <p:blipFill>
          <a:blip r:embed="rId3"/>
          <a:stretch>
            <a:fillRect/>
          </a:stretch>
        </p:blipFill>
        <p:spPr>
          <a:xfrm>
            <a:off x="-190499" y="0"/>
            <a:ext cx="12382500" cy="6858000"/>
          </a:xfrm>
        </p:spPr>
      </p:pic>
    </p:spTree>
    <p:extLst>
      <p:ext uri="{BB962C8B-B14F-4D97-AF65-F5344CB8AC3E}">
        <p14:creationId xmlns:p14="http://schemas.microsoft.com/office/powerpoint/2010/main" val="295996008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9D81-D5FA-7611-FB43-14CE4AF05621}"/>
              </a:ext>
            </a:extLst>
          </p:cNvPr>
          <p:cNvSpPr>
            <a:spLocks noGrp="1"/>
          </p:cNvSpPr>
          <p:nvPr>
            <p:ph type="title"/>
          </p:nvPr>
        </p:nvSpPr>
        <p:spPr/>
        <p:txBody>
          <a:bodyPr/>
          <a:lstStyle/>
          <a:p>
            <a:r>
              <a:rPr lang="en-VN" dirty="0"/>
              <a:t>1. Hàm main()</a:t>
            </a:r>
          </a:p>
        </p:txBody>
      </p:sp>
      <p:pic>
        <p:nvPicPr>
          <p:cNvPr id="5" name="Content Placeholder 4">
            <a:extLst>
              <a:ext uri="{FF2B5EF4-FFF2-40B4-BE49-F238E27FC236}">
                <a16:creationId xmlns:a16="http://schemas.microsoft.com/office/drawing/2014/main" id="{4C3E1CA9-C990-3DFD-1BCC-776B4122F15A}"/>
              </a:ext>
            </a:extLst>
          </p:cNvPr>
          <p:cNvPicPr>
            <a:picLocks noGrp="1" noChangeAspect="1"/>
          </p:cNvPicPr>
          <p:nvPr>
            <p:ph idx="1"/>
          </p:nvPr>
        </p:nvPicPr>
        <p:blipFill>
          <a:blip r:embed="rId3"/>
          <a:stretch>
            <a:fillRect/>
          </a:stretch>
        </p:blipFill>
        <p:spPr>
          <a:xfrm>
            <a:off x="3482519" y="1690688"/>
            <a:ext cx="5226961" cy="4176712"/>
          </a:xfrm>
        </p:spPr>
      </p:pic>
    </p:spTree>
    <p:extLst>
      <p:ext uri="{BB962C8B-B14F-4D97-AF65-F5344CB8AC3E}">
        <p14:creationId xmlns:p14="http://schemas.microsoft.com/office/powerpoint/2010/main" val="25841255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A779-FF17-C319-0703-EBDC56DB1EB8}"/>
              </a:ext>
            </a:extLst>
          </p:cNvPr>
          <p:cNvSpPr>
            <a:spLocks noGrp="1"/>
          </p:cNvSpPr>
          <p:nvPr>
            <p:ph type="title"/>
          </p:nvPr>
        </p:nvSpPr>
        <p:spPr/>
        <p:txBody>
          <a:bodyPr/>
          <a:lstStyle/>
          <a:p>
            <a:r>
              <a:rPr lang="en-VN" dirty="0"/>
              <a:t>2. Các câu lệnh</a:t>
            </a:r>
          </a:p>
        </p:txBody>
      </p:sp>
      <p:pic>
        <p:nvPicPr>
          <p:cNvPr id="5" name="Content Placeholder 4">
            <a:extLst>
              <a:ext uri="{FF2B5EF4-FFF2-40B4-BE49-F238E27FC236}">
                <a16:creationId xmlns:a16="http://schemas.microsoft.com/office/drawing/2014/main" id="{45C2E0A4-3B87-7026-38B9-DA3A97858898}"/>
              </a:ext>
            </a:extLst>
          </p:cNvPr>
          <p:cNvPicPr>
            <a:picLocks noGrp="1" noChangeAspect="1"/>
          </p:cNvPicPr>
          <p:nvPr>
            <p:ph idx="1"/>
          </p:nvPr>
        </p:nvPicPr>
        <p:blipFill>
          <a:blip r:embed="rId3"/>
          <a:stretch>
            <a:fillRect/>
          </a:stretch>
        </p:blipFill>
        <p:spPr>
          <a:xfrm>
            <a:off x="838200" y="2384768"/>
            <a:ext cx="10515600" cy="2088464"/>
          </a:xfrm>
        </p:spPr>
      </p:pic>
    </p:spTree>
    <p:extLst>
      <p:ext uri="{BB962C8B-B14F-4D97-AF65-F5344CB8AC3E}">
        <p14:creationId xmlns:p14="http://schemas.microsoft.com/office/powerpoint/2010/main" val="3326077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7219-A920-F35E-D2F1-C8A59A4B5023}"/>
              </a:ext>
            </a:extLst>
          </p:cNvPr>
          <p:cNvSpPr>
            <a:spLocks noGrp="1"/>
          </p:cNvSpPr>
          <p:nvPr>
            <p:ph type="title"/>
          </p:nvPr>
        </p:nvSpPr>
        <p:spPr/>
        <p:txBody>
          <a:bodyPr/>
          <a:lstStyle/>
          <a:p>
            <a:r>
              <a:rPr lang="en-VN" dirty="0"/>
              <a:t>3. Comments</a:t>
            </a:r>
          </a:p>
        </p:txBody>
      </p:sp>
      <p:pic>
        <p:nvPicPr>
          <p:cNvPr id="5" name="Content Placeholder 4">
            <a:extLst>
              <a:ext uri="{FF2B5EF4-FFF2-40B4-BE49-F238E27FC236}">
                <a16:creationId xmlns:a16="http://schemas.microsoft.com/office/drawing/2014/main" id="{B0D51E8C-8368-879B-1FD7-5810BE1C2350}"/>
              </a:ext>
            </a:extLst>
          </p:cNvPr>
          <p:cNvPicPr>
            <a:picLocks noGrp="1" noChangeAspect="1"/>
          </p:cNvPicPr>
          <p:nvPr>
            <p:ph idx="1"/>
          </p:nvPr>
        </p:nvPicPr>
        <p:blipFill>
          <a:blip r:embed="rId3"/>
          <a:stretch>
            <a:fillRect/>
          </a:stretch>
        </p:blipFill>
        <p:spPr>
          <a:xfrm>
            <a:off x="1410727" y="1690688"/>
            <a:ext cx="9370546" cy="3910012"/>
          </a:xfrm>
        </p:spPr>
      </p:pic>
    </p:spTree>
    <p:extLst>
      <p:ext uri="{BB962C8B-B14F-4D97-AF65-F5344CB8AC3E}">
        <p14:creationId xmlns:p14="http://schemas.microsoft.com/office/powerpoint/2010/main" val="3187988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F178-A70A-441F-B32C-7AD404AA20D7}"/>
              </a:ext>
            </a:extLst>
          </p:cNvPr>
          <p:cNvSpPr>
            <a:spLocks noGrp="1"/>
          </p:cNvSpPr>
          <p:nvPr>
            <p:ph type="title"/>
          </p:nvPr>
        </p:nvSpPr>
        <p:spPr/>
        <p:txBody>
          <a:bodyPr/>
          <a:lstStyle/>
          <a:p>
            <a:r>
              <a:rPr lang="en-VN" dirty="0"/>
              <a:t>4. Lập trình điều lệnh</a:t>
            </a:r>
            <a:br>
              <a:rPr lang="en-VN" dirty="0"/>
            </a:br>
            <a:r>
              <a:rPr lang="en-VN" dirty="0"/>
              <a:t>(Imperative Programing)</a:t>
            </a:r>
          </a:p>
        </p:txBody>
      </p:sp>
      <p:pic>
        <p:nvPicPr>
          <p:cNvPr id="5" name="Content Placeholder 4">
            <a:extLst>
              <a:ext uri="{FF2B5EF4-FFF2-40B4-BE49-F238E27FC236}">
                <a16:creationId xmlns:a16="http://schemas.microsoft.com/office/drawing/2014/main" id="{79D282AF-FFC9-179A-DC96-76FCC53FAA55}"/>
              </a:ext>
            </a:extLst>
          </p:cNvPr>
          <p:cNvPicPr>
            <a:picLocks noGrp="1" noChangeAspect="1"/>
          </p:cNvPicPr>
          <p:nvPr>
            <p:ph idx="1"/>
          </p:nvPr>
        </p:nvPicPr>
        <p:blipFill>
          <a:blip r:embed="rId3"/>
          <a:stretch>
            <a:fillRect/>
          </a:stretch>
        </p:blipFill>
        <p:spPr>
          <a:xfrm>
            <a:off x="838200" y="1852624"/>
            <a:ext cx="10515600" cy="2281226"/>
          </a:xfrm>
        </p:spPr>
      </p:pic>
      <p:pic>
        <p:nvPicPr>
          <p:cNvPr id="7" name="Picture 6">
            <a:extLst>
              <a:ext uri="{FF2B5EF4-FFF2-40B4-BE49-F238E27FC236}">
                <a16:creationId xmlns:a16="http://schemas.microsoft.com/office/drawing/2014/main" id="{F4A5CED5-BE1B-3605-ED9E-C94F287EEB12}"/>
              </a:ext>
            </a:extLst>
          </p:cNvPr>
          <p:cNvPicPr>
            <a:picLocks noChangeAspect="1"/>
          </p:cNvPicPr>
          <p:nvPr/>
        </p:nvPicPr>
        <p:blipFill>
          <a:blip r:embed="rId4"/>
          <a:stretch>
            <a:fillRect/>
          </a:stretch>
        </p:blipFill>
        <p:spPr>
          <a:xfrm>
            <a:off x="2209800" y="4455840"/>
            <a:ext cx="7772400" cy="1202010"/>
          </a:xfrm>
          <a:prstGeom prst="rect">
            <a:avLst/>
          </a:prstGeom>
        </p:spPr>
      </p:pic>
      <p:sp>
        <p:nvSpPr>
          <p:cNvPr id="8" name="Oval 7">
            <a:extLst>
              <a:ext uri="{FF2B5EF4-FFF2-40B4-BE49-F238E27FC236}">
                <a16:creationId xmlns:a16="http://schemas.microsoft.com/office/drawing/2014/main" id="{A1846110-F491-34A8-7AA5-6D4ADC6469E6}"/>
              </a:ext>
            </a:extLst>
          </p:cNvPr>
          <p:cNvSpPr/>
          <p:nvPr/>
        </p:nvSpPr>
        <p:spPr>
          <a:xfrm>
            <a:off x="2781300" y="1692548"/>
            <a:ext cx="6629400" cy="443865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VN" sz="4000" dirty="0"/>
              <a:t>THỰC THI !!!</a:t>
            </a:r>
          </a:p>
        </p:txBody>
      </p:sp>
    </p:spTree>
    <p:extLst>
      <p:ext uri="{BB962C8B-B14F-4D97-AF65-F5344CB8AC3E}">
        <p14:creationId xmlns:p14="http://schemas.microsoft.com/office/powerpoint/2010/main" val="2781318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6" presetClass="exit" presetSubtype="21" fill="hold" nodeType="withEffect">
                                  <p:stCondLst>
                                    <p:cond delay="0"/>
                                  </p:stCondLst>
                                  <p:childTnLst>
                                    <p:animEffect transition="out" filter="barn(inVertic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A03B-90E9-7749-6CAC-1351A150FFCB}"/>
              </a:ext>
            </a:extLst>
          </p:cNvPr>
          <p:cNvSpPr>
            <a:spLocks noGrp="1"/>
          </p:cNvSpPr>
          <p:nvPr>
            <p:ph type="title"/>
          </p:nvPr>
        </p:nvSpPr>
        <p:spPr/>
        <p:txBody>
          <a:bodyPr/>
          <a:lstStyle/>
          <a:p>
            <a:r>
              <a:rPr lang="en-VN" dirty="0"/>
              <a:t>6. Tương tác</a:t>
            </a:r>
          </a:p>
        </p:txBody>
      </p:sp>
      <p:pic>
        <p:nvPicPr>
          <p:cNvPr id="5" name="Content Placeholder 4">
            <a:extLst>
              <a:ext uri="{FF2B5EF4-FFF2-40B4-BE49-F238E27FC236}">
                <a16:creationId xmlns:a16="http://schemas.microsoft.com/office/drawing/2014/main" id="{7F52DCE2-5E28-4F7C-4D9F-7EAA33DA0C36}"/>
              </a:ext>
            </a:extLst>
          </p:cNvPr>
          <p:cNvPicPr>
            <a:picLocks noGrp="1" noChangeAspect="1"/>
          </p:cNvPicPr>
          <p:nvPr>
            <p:ph idx="1"/>
          </p:nvPr>
        </p:nvPicPr>
        <p:blipFill>
          <a:blip r:embed="rId3"/>
          <a:stretch>
            <a:fillRect/>
          </a:stretch>
        </p:blipFill>
        <p:spPr>
          <a:xfrm>
            <a:off x="1012937" y="1690688"/>
            <a:ext cx="10166125" cy="4310062"/>
          </a:xfrm>
        </p:spPr>
      </p:pic>
      <p:pic>
        <p:nvPicPr>
          <p:cNvPr id="7" name="Picture 6">
            <a:extLst>
              <a:ext uri="{FF2B5EF4-FFF2-40B4-BE49-F238E27FC236}">
                <a16:creationId xmlns:a16="http://schemas.microsoft.com/office/drawing/2014/main" id="{7CCFA85A-1623-B08A-ECF6-9C546BE28AEA}"/>
              </a:ext>
            </a:extLst>
          </p:cNvPr>
          <p:cNvPicPr>
            <a:picLocks noChangeAspect="1"/>
          </p:cNvPicPr>
          <p:nvPr/>
        </p:nvPicPr>
        <p:blipFill>
          <a:blip r:embed="rId4"/>
          <a:stretch>
            <a:fillRect/>
          </a:stretch>
        </p:blipFill>
        <p:spPr>
          <a:xfrm>
            <a:off x="1012937" y="1663700"/>
            <a:ext cx="10200110" cy="2527300"/>
          </a:xfrm>
          <a:prstGeom prst="rect">
            <a:avLst/>
          </a:prstGeom>
        </p:spPr>
      </p:pic>
    </p:spTree>
    <p:extLst>
      <p:ext uri="{BB962C8B-B14F-4D97-AF65-F5344CB8AC3E}">
        <p14:creationId xmlns:p14="http://schemas.microsoft.com/office/powerpoint/2010/main" val="29891670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397A-C00F-3A41-C2B2-FED13ECAEB30}"/>
              </a:ext>
            </a:extLst>
          </p:cNvPr>
          <p:cNvSpPr>
            <a:spLocks noGrp="1"/>
          </p:cNvSpPr>
          <p:nvPr>
            <p:ph type="title"/>
          </p:nvPr>
        </p:nvSpPr>
        <p:spPr/>
        <p:txBody>
          <a:bodyPr/>
          <a:lstStyle/>
          <a:p>
            <a:r>
              <a:rPr lang="en-VN" dirty="0"/>
              <a:t>7. Thư viện</a:t>
            </a:r>
          </a:p>
        </p:txBody>
      </p:sp>
      <p:pic>
        <p:nvPicPr>
          <p:cNvPr id="5" name="Content Placeholder 4">
            <a:extLst>
              <a:ext uri="{FF2B5EF4-FFF2-40B4-BE49-F238E27FC236}">
                <a16:creationId xmlns:a16="http://schemas.microsoft.com/office/drawing/2014/main" id="{DCF2EC62-A98B-8F45-FD5B-2F444B021926}"/>
              </a:ext>
            </a:extLst>
          </p:cNvPr>
          <p:cNvPicPr>
            <a:picLocks noGrp="1" noChangeAspect="1"/>
          </p:cNvPicPr>
          <p:nvPr>
            <p:ph idx="1"/>
          </p:nvPr>
        </p:nvPicPr>
        <p:blipFill>
          <a:blip r:embed="rId3"/>
          <a:stretch>
            <a:fillRect/>
          </a:stretch>
        </p:blipFill>
        <p:spPr>
          <a:xfrm>
            <a:off x="1068387" y="1930400"/>
            <a:ext cx="10055225" cy="2997200"/>
          </a:xfrm>
        </p:spPr>
      </p:pic>
    </p:spTree>
    <p:extLst>
      <p:ext uri="{BB962C8B-B14F-4D97-AF65-F5344CB8AC3E}">
        <p14:creationId xmlns:p14="http://schemas.microsoft.com/office/powerpoint/2010/main" val="1524617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A8AD-105E-5671-386D-4869EC59C2F6}"/>
              </a:ext>
            </a:extLst>
          </p:cNvPr>
          <p:cNvSpPr>
            <a:spLocks noGrp="1"/>
          </p:cNvSpPr>
          <p:nvPr>
            <p:ph type="title"/>
          </p:nvPr>
        </p:nvSpPr>
        <p:spPr/>
        <p:txBody>
          <a:bodyPr/>
          <a:lstStyle/>
          <a:p>
            <a:r>
              <a:rPr lang="en-VN" dirty="0"/>
              <a:t>Tổng kết &amp; Câu hỏi</a:t>
            </a:r>
          </a:p>
        </p:txBody>
      </p:sp>
      <p:sp>
        <p:nvSpPr>
          <p:cNvPr id="3" name="Content Placeholder 2">
            <a:extLst>
              <a:ext uri="{FF2B5EF4-FFF2-40B4-BE49-F238E27FC236}">
                <a16:creationId xmlns:a16="http://schemas.microsoft.com/office/drawing/2014/main" id="{F4AC2A63-E9E5-7763-DC01-55530EB99B78}"/>
              </a:ext>
            </a:extLst>
          </p:cNvPr>
          <p:cNvSpPr>
            <a:spLocks noGrp="1"/>
          </p:cNvSpPr>
          <p:nvPr>
            <p:ph idx="1"/>
          </p:nvPr>
        </p:nvSpPr>
        <p:spPr/>
        <p:txBody>
          <a:bodyPr/>
          <a:lstStyle/>
          <a:p>
            <a:r>
              <a:rPr lang="en-VN" dirty="0"/>
              <a:t>Function</a:t>
            </a:r>
          </a:p>
          <a:p>
            <a:r>
              <a:rPr lang="en-VN" dirty="0"/>
              <a:t>Imperation Programing</a:t>
            </a:r>
          </a:p>
          <a:p>
            <a:r>
              <a:rPr lang="en-VN" dirty="0"/>
              <a:t>Thư viện</a:t>
            </a:r>
          </a:p>
          <a:p>
            <a:r>
              <a:rPr lang="en-VN" dirty="0"/>
              <a:t>Comments</a:t>
            </a:r>
          </a:p>
        </p:txBody>
      </p:sp>
    </p:spTree>
    <p:extLst>
      <p:ext uri="{BB962C8B-B14F-4D97-AF65-F5344CB8AC3E}">
        <p14:creationId xmlns:p14="http://schemas.microsoft.com/office/powerpoint/2010/main" val="12004844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969</Words>
  <Application>Microsoft Macintosh PowerPoint</Application>
  <PresentationFormat>Widescreen</PresentationFormat>
  <Paragraphs>80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Menlo</vt:lpstr>
      <vt:lpstr>Office Theme</vt:lpstr>
      <vt:lpstr>Flutter K4</vt:lpstr>
      <vt:lpstr>PowerPoint Presentation</vt:lpstr>
      <vt:lpstr>1. Hàm main()</vt:lpstr>
      <vt:lpstr>2. Các câu lệnh</vt:lpstr>
      <vt:lpstr>3. Comments</vt:lpstr>
      <vt:lpstr>4. Lập trình điều lệnh (Imperative Programing)</vt:lpstr>
      <vt:lpstr>6. Tương tác</vt:lpstr>
      <vt:lpstr>7. Thư viện</vt:lpstr>
      <vt:lpstr>Tổng kết &amp; Câu hỏi</vt:lpstr>
      <vt:lpstr>Chuẩn bị cho buổi sau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K4</dc:title>
  <dc:creator>Microsoft Office User</dc:creator>
  <cp:lastModifiedBy>Microsoft Office User</cp:lastModifiedBy>
  <cp:revision>1</cp:revision>
  <dcterms:created xsi:type="dcterms:W3CDTF">2022-11-13T08:58:46Z</dcterms:created>
  <dcterms:modified xsi:type="dcterms:W3CDTF">2022-11-13T11:14:06Z</dcterms:modified>
</cp:coreProperties>
</file>