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ed Hat Display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40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40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edHatDisplay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edHatDisplay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edHatDisplay-bold.fntdata"/><Relationship Id="rId6" Type="http://schemas.openxmlformats.org/officeDocument/2006/relationships/slide" Target="slides/slide1.xml"/><Relationship Id="rId18" Type="http://schemas.openxmlformats.org/officeDocument/2006/relationships/font" Target="fonts/RedHatDispl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0507d4772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30507d4772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050c006d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3050c006d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050778f77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3050778f77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050778f77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3050778f77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050778f77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3050778f77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050778f77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3050778f77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0507d47725_3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30507d47725_3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507d47725_3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0507d47725_3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050778f77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3050778f77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2.pn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2.png"/><Relationship Id="rId4" Type="http://schemas.openxmlformats.org/officeDocument/2006/relationships/image" Target="../media/image10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7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22.png"/><Relationship Id="rId5" Type="http://schemas.openxmlformats.org/officeDocument/2006/relationships/image" Target="../media/image10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22.png"/><Relationship Id="rId5" Type="http://schemas.openxmlformats.org/officeDocument/2006/relationships/image" Target="../media/image1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22.png"/><Relationship Id="rId5" Type="http://schemas.openxmlformats.org/officeDocument/2006/relationships/image" Target="../media/image1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22.png"/><Relationship Id="rId5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1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/>
        </p:nvSpPr>
        <p:spPr>
          <a:xfrm>
            <a:off x="761975" y="3423775"/>
            <a:ext cx="38076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1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59275" y="3438025"/>
            <a:ext cx="38076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i="1" sz="13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i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i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i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i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i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i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i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i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3075" y="992400"/>
            <a:ext cx="5682900" cy="21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2524"/>
              </a:buClr>
              <a:buSzPts val="5200"/>
              <a:buNone/>
              <a:defRPr sz="5200">
                <a:solidFill>
                  <a:srgbClr val="E4252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2524"/>
              </a:buClr>
              <a:buSzPts val="5200"/>
              <a:buNone/>
              <a:defRPr sz="5200">
                <a:solidFill>
                  <a:srgbClr val="E4252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2524"/>
              </a:buClr>
              <a:buSzPts val="5200"/>
              <a:buNone/>
              <a:defRPr sz="5200">
                <a:solidFill>
                  <a:srgbClr val="E4252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2524"/>
              </a:buClr>
              <a:buSzPts val="5200"/>
              <a:buNone/>
              <a:defRPr sz="5200">
                <a:solidFill>
                  <a:srgbClr val="E4252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2524"/>
              </a:buClr>
              <a:buSzPts val="5200"/>
              <a:buNone/>
              <a:defRPr sz="5200">
                <a:solidFill>
                  <a:srgbClr val="E4252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2524"/>
              </a:buClr>
              <a:buSzPts val="5200"/>
              <a:buNone/>
              <a:defRPr sz="5200">
                <a:solidFill>
                  <a:srgbClr val="E4252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2524"/>
              </a:buClr>
              <a:buSzPts val="5200"/>
              <a:buNone/>
              <a:defRPr sz="5200">
                <a:solidFill>
                  <a:srgbClr val="E4252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2524"/>
              </a:buClr>
              <a:buSzPts val="5200"/>
              <a:buNone/>
              <a:defRPr sz="5200">
                <a:solidFill>
                  <a:srgbClr val="E42524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447725" y="3020700"/>
            <a:ext cx="72336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95600" y="152400"/>
            <a:ext cx="2715887" cy="2715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2200" y="866400"/>
            <a:ext cx="51435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10625" y="3678151"/>
            <a:ext cx="2130598" cy="2130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7724" y="4556824"/>
            <a:ext cx="2512000" cy="2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ramatic Text and Photo 3 1">
  <p:cSld name="MAIN_POINT_2_2_1_1_1">
    <p:bg>
      <p:bgPr>
        <a:solidFill>
          <a:srgbClr val="000000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>
            <p:ph idx="2" type="pic"/>
          </p:nvPr>
        </p:nvSpPr>
        <p:spPr>
          <a:xfrm>
            <a:off x="-95250" y="-155150"/>
            <a:ext cx="9334500" cy="5467500"/>
          </a:xfrm>
          <a:prstGeom prst="rect">
            <a:avLst/>
          </a:prstGeom>
          <a:noFill/>
          <a:ln>
            <a:noFill/>
          </a:ln>
        </p:spPr>
      </p:sp>
      <p:pic>
        <p:nvPicPr>
          <p:cNvPr id="73" name="Google Shape;7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23975" y="1296782"/>
            <a:ext cx="6096025" cy="2549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Blank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0" sz="1300"/>
          </a:p>
        </p:txBody>
      </p:sp>
      <p:pic>
        <p:nvPicPr>
          <p:cNvPr id="76" name="Google Shape;76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08125" y="4405475"/>
            <a:ext cx="414509" cy="414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91675" y="4514449"/>
            <a:ext cx="785021" cy="78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3041" y="4943591"/>
            <a:ext cx="325186" cy="325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ramatic Text and Photo 2">
  <p:cSld name="MAIN_POINT_2_2_1">
    <p:bg>
      <p:bgPr>
        <a:solidFill>
          <a:schemeClr val="accen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397925" y="0"/>
            <a:ext cx="33444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None/>
              <a:defRPr sz="5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9pPr>
          </a:lstStyle>
          <a:p/>
        </p:txBody>
      </p:sp>
      <p:sp>
        <p:nvSpPr>
          <p:cNvPr id="81" name="Google Shape;81;p13"/>
          <p:cNvSpPr/>
          <p:nvPr>
            <p:ph idx="2" type="pic"/>
          </p:nvPr>
        </p:nvSpPr>
        <p:spPr>
          <a:xfrm>
            <a:off x="2582350" y="-118525"/>
            <a:ext cx="7450800" cy="5380500"/>
          </a:xfrm>
          <a:prstGeom prst="chevron">
            <a:avLst>
              <a:gd fmla="val 50000" name="adj"/>
            </a:avLst>
          </a:prstGeom>
          <a:noFill/>
          <a:ln>
            <a:noFill/>
          </a:ln>
          <a:effectLst>
            <a:outerShdw blurRad="200025" rotWithShape="0" algn="bl" dir="5400000" dist="19050">
              <a:srgbClr val="000000">
                <a:alpha val="20000"/>
              </a:srgbClr>
            </a:outerShdw>
          </a:effectLst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uble Photo ">
  <p:cSld name="MAIN_POINT_2_2_2">
    <p:bg>
      <p:bgPr>
        <a:solidFill>
          <a:schemeClr val="dk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/>
          <p:nvPr>
            <p:ph idx="2" type="pic"/>
          </p:nvPr>
        </p:nvSpPr>
        <p:spPr>
          <a:xfrm>
            <a:off x="2072600" y="-1085850"/>
            <a:ext cx="10098000" cy="7315200"/>
          </a:xfrm>
          <a:prstGeom prst="chevron">
            <a:avLst>
              <a:gd fmla="val 50000" name="adj"/>
            </a:avLst>
          </a:prstGeom>
          <a:noFill/>
          <a:ln>
            <a:noFill/>
          </a:ln>
          <a:effectLst>
            <a:outerShdw blurRad="171450" rotWithShape="0" algn="bl" dir="5400000" dist="19050">
              <a:srgbClr val="000000">
                <a:alpha val="7843"/>
              </a:srgbClr>
            </a:outerShdw>
          </a:effectLst>
        </p:spPr>
      </p:sp>
      <p:sp>
        <p:nvSpPr>
          <p:cNvPr id="84" name="Google Shape;84;p14"/>
          <p:cNvSpPr/>
          <p:nvPr>
            <p:ph idx="3" type="pic"/>
          </p:nvPr>
        </p:nvSpPr>
        <p:spPr>
          <a:xfrm>
            <a:off x="-3748850" y="-1085850"/>
            <a:ext cx="10098000" cy="7315200"/>
          </a:xfrm>
          <a:prstGeom prst="chevron">
            <a:avLst>
              <a:gd fmla="val 50000" name="adj"/>
            </a:avLst>
          </a:prstGeom>
          <a:noFill/>
          <a:ln>
            <a:noFill/>
          </a:ln>
          <a:effectLst>
            <a:outerShdw blurRad="171450" rotWithShape="0" algn="bl" dir="5400000" dist="19050">
              <a:srgbClr val="000000">
                <a:alpha val="7843"/>
              </a:srgbClr>
            </a:outerShdw>
          </a:effectLst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ITLE_2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ctrTitle"/>
          </p:nvPr>
        </p:nvSpPr>
        <p:spPr>
          <a:xfrm>
            <a:off x="2093850" y="859575"/>
            <a:ext cx="4956300" cy="17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7" name="Google Shape;87;p15"/>
          <p:cNvSpPr txBox="1"/>
          <p:nvPr/>
        </p:nvSpPr>
        <p:spPr>
          <a:xfrm>
            <a:off x="761975" y="3423775"/>
            <a:ext cx="38076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1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57188" y="4400095"/>
            <a:ext cx="2829624" cy="33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 rotWithShape="1">
          <a:blip r:embed="rId3">
            <a:alphaModFix/>
          </a:blip>
          <a:srcRect b="0" l="0" r="0" t="19112"/>
          <a:stretch/>
        </p:blipFill>
        <p:spPr>
          <a:xfrm>
            <a:off x="-1530325" y="3251200"/>
            <a:ext cx="12103050" cy="6835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SECTION_HEADER_1_1_1"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1650" y="0"/>
            <a:ext cx="9144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6"/>
          <p:cNvSpPr txBox="1"/>
          <p:nvPr>
            <p:ph type="title"/>
          </p:nvPr>
        </p:nvSpPr>
        <p:spPr>
          <a:xfrm>
            <a:off x="761975" y="0"/>
            <a:ext cx="7623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None/>
              <a:defRPr sz="68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3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/>
          <p:nvPr/>
        </p:nvSpPr>
        <p:spPr>
          <a:xfrm>
            <a:off x="165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7"/>
          <p:cNvSpPr txBox="1"/>
          <p:nvPr>
            <p:ph type="title"/>
          </p:nvPr>
        </p:nvSpPr>
        <p:spPr>
          <a:xfrm>
            <a:off x="761975" y="0"/>
            <a:ext cx="7623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800"/>
              <a:buNone/>
              <a:defRPr sz="6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Boxes">
  <p:cSld name="TITLE_ONLY_1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/>
          <p:nvPr/>
        </p:nvSpPr>
        <p:spPr>
          <a:xfrm>
            <a:off x="654225" y="1297000"/>
            <a:ext cx="2418300" cy="23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3362892" y="1297000"/>
            <a:ext cx="2418300" cy="23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6071559" y="1297000"/>
            <a:ext cx="2418300" cy="23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8"/>
          <p:cNvSpPr txBox="1"/>
          <p:nvPr>
            <p:ph type="title"/>
          </p:nvPr>
        </p:nvSpPr>
        <p:spPr>
          <a:xfrm>
            <a:off x="654225" y="231425"/>
            <a:ext cx="84897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18"/>
          <p:cNvSpPr txBox="1"/>
          <p:nvPr>
            <p:ph idx="1" type="subTitle"/>
          </p:nvPr>
        </p:nvSpPr>
        <p:spPr>
          <a:xfrm>
            <a:off x="654251" y="2311525"/>
            <a:ext cx="2418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4" name="Google Shape;104;p18"/>
          <p:cNvSpPr txBox="1"/>
          <p:nvPr>
            <p:ph idx="2" type="subTitle"/>
          </p:nvPr>
        </p:nvSpPr>
        <p:spPr>
          <a:xfrm>
            <a:off x="3362905" y="2311525"/>
            <a:ext cx="2418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5" name="Google Shape;105;p18"/>
          <p:cNvSpPr txBox="1"/>
          <p:nvPr>
            <p:ph idx="3" type="subTitle"/>
          </p:nvPr>
        </p:nvSpPr>
        <p:spPr>
          <a:xfrm>
            <a:off x="6071572" y="2311525"/>
            <a:ext cx="2418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0" sz="1300"/>
          </a:p>
        </p:txBody>
      </p:sp>
      <p:pic>
        <p:nvPicPr>
          <p:cNvPr id="107" name="Google Shape;107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7949" y="4527949"/>
            <a:ext cx="2512000" cy="2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>
            <p:ph idx="4" type="subTitle"/>
          </p:nvPr>
        </p:nvSpPr>
        <p:spPr>
          <a:xfrm>
            <a:off x="4089400" y="4630425"/>
            <a:ext cx="3530700" cy="1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800"/>
              <a:buNone/>
              <a:defRPr/>
            </a:lvl9pPr>
          </a:lstStyle>
          <a:p/>
        </p:txBody>
      </p:sp>
      <p:pic>
        <p:nvPicPr>
          <p:cNvPr id="109" name="Google Shape;10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8125" y="4405475"/>
            <a:ext cx="414509" cy="414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1675" y="4514449"/>
            <a:ext cx="785021" cy="78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63041" y="4943591"/>
            <a:ext cx="325186" cy="325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412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ramatic Text and Photo">
  <p:cSld name="MAIN_POINT_2_2"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97925" y="0"/>
            <a:ext cx="33444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9pPr>
          </a:lstStyle>
          <a:p/>
        </p:txBody>
      </p:sp>
      <p:sp>
        <p:nvSpPr>
          <p:cNvPr id="114" name="Google Shape;114;p19"/>
          <p:cNvSpPr/>
          <p:nvPr>
            <p:ph idx="2" type="pic"/>
          </p:nvPr>
        </p:nvSpPr>
        <p:spPr>
          <a:xfrm>
            <a:off x="2633150" y="-127000"/>
            <a:ext cx="7450800" cy="5397600"/>
          </a:xfrm>
          <a:prstGeom prst="chevron">
            <a:avLst>
              <a:gd fmla="val 50000" name="adj"/>
            </a:avLst>
          </a:prstGeom>
          <a:noFill/>
          <a:ln>
            <a:noFill/>
          </a:ln>
          <a:effectLst>
            <a:outerShdw blurRad="171450" rotWithShape="0" algn="bl" dir="5400000" dist="19050">
              <a:srgbClr val="000000">
                <a:alpha val="7843"/>
              </a:srgbClr>
            </a:outerShdw>
          </a:effectLst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ramatic Text and Photo 3">
  <p:cSld name="MAIN_POINT_2_2_1_1">
    <p:bg>
      <p:bgPr>
        <a:solidFill>
          <a:srgbClr val="000000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97925" y="0"/>
            <a:ext cx="33444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None/>
              <a:defRPr sz="5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9pPr>
          </a:lstStyle>
          <a:p/>
        </p:txBody>
      </p:sp>
      <p:sp>
        <p:nvSpPr>
          <p:cNvPr id="117" name="Google Shape;117;p20"/>
          <p:cNvSpPr/>
          <p:nvPr>
            <p:ph idx="2" type="pic"/>
          </p:nvPr>
        </p:nvSpPr>
        <p:spPr>
          <a:xfrm>
            <a:off x="2582350" y="-118525"/>
            <a:ext cx="7450800" cy="5380500"/>
          </a:xfrm>
          <a:prstGeom prst="chevron">
            <a:avLst>
              <a:gd fmla="val 50000" name="adj"/>
            </a:avLst>
          </a:prstGeom>
          <a:noFill/>
          <a:ln>
            <a:noFill/>
          </a:ln>
          <a:effectLst>
            <a:outerShdw blurRad="200025" rotWithShape="0" algn="bl" dir="5400000" dist="19050">
              <a:srgbClr val="000000">
                <a:alpha val="20000"/>
              </a:srgbClr>
            </a:outerShdw>
          </a:effectLst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2">
  <p:cSld name="CUSTOM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53725" y="-15775"/>
            <a:ext cx="5143501" cy="5175052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type="ctrTitle"/>
          </p:nvPr>
        </p:nvSpPr>
        <p:spPr>
          <a:xfrm>
            <a:off x="3822200" y="630000"/>
            <a:ext cx="4830300" cy="191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55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3822200" y="2669950"/>
            <a:ext cx="4830300" cy="8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1">
  <p:cSld name="CUSTOM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61000" y="-15775"/>
            <a:ext cx="5175052" cy="5175052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/>
          <p:nvPr>
            <p:ph type="ctrTitle"/>
          </p:nvPr>
        </p:nvSpPr>
        <p:spPr>
          <a:xfrm>
            <a:off x="3822200" y="630000"/>
            <a:ext cx="4830300" cy="191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55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5" name="Google Shape;25;p4"/>
          <p:cNvSpPr txBox="1"/>
          <p:nvPr>
            <p:ph idx="1" type="subTitle"/>
          </p:nvPr>
        </p:nvSpPr>
        <p:spPr>
          <a:xfrm>
            <a:off x="3822200" y="2669950"/>
            <a:ext cx="4830300" cy="8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3">
  <p:cSld name="CUSTOM_2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5"/>
          <p:cNvPicPr preferRelativeResize="0"/>
          <p:nvPr/>
        </p:nvPicPr>
        <p:blipFill rotWithShape="1">
          <a:blip r:embed="rId2">
            <a:alphaModFix/>
          </a:blip>
          <a:srcRect b="0" l="308" r="298" t="0"/>
          <a:stretch/>
        </p:blipFill>
        <p:spPr>
          <a:xfrm>
            <a:off x="-1962175" y="-15775"/>
            <a:ext cx="5143501" cy="517505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/>
          <p:nvPr>
            <p:ph type="ctrTitle"/>
          </p:nvPr>
        </p:nvSpPr>
        <p:spPr>
          <a:xfrm>
            <a:off x="3822200" y="630000"/>
            <a:ext cx="4830300" cy="191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55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" type="subTitle"/>
          </p:nvPr>
        </p:nvSpPr>
        <p:spPr>
          <a:xfrm>
            <a:off x="3822200" y="2669950"/>
            <a:ext cx="4830300" cy="8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TITLE_4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606225" y="385025"/>
            <a:ext cx="83820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638675" y="1089250"/>
            <a:ext cx="5790900" cy="31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111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indent="-2794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0" sz="1300"/>
          </a:p>
        </p:txBody>
      </p:sp>
      <p:pic>
        <p:nvPicPr>
          <p:cNvPr id="34" name="Google Shape;3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7949" y="4527949"/>
            <a:ext cx="2512000" cy="2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/>
          <p:nvPr>
            <p:ph idx="2" type="subTitle"/>
          </p:nvPr>
        </p:nvSpPr>
        <p:spPr>
          <a:xfrm>
            <a:off x="4089400" y="4630425"/>
            <a:ext cx="3530700" cy="1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800"/>
              <a:buNone/>
              <a:defRPr/>
            </a:lvl9pPr>
          </a:lstStyle>
          <a:p/>
        </p:txBody>
      </p:sp>
      <p:pic>
        <p:nvPicPr>
          <p:cNvPr id="36" name="Google Shape;3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8125" y="4405475"/>
            <a:ext cx="414509" cy="414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1675" y="4514449"/>
            <a:ext cx="785021" cy="78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63041" y="4943591"/>
            <a:ext cx="325186" cy="325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358">
          <p15:clr>
            <a:srgbClr val="FA7B17"/>
          </p15:clr>
        </p15:guide>
        <p15:guide id="2" pos="402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and Photo">
  <p:cSld name="TITLE_4_1_1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>
            <p:ph idx="2" type="pic"/>
          </p:nvPr>
        </p:nvSpPr>
        <p:spPr>
          <a:xfrm>
            <a:off x="3436275" y="-101925"/>
            <a:ext cx="5839800" cy="5470500"/>
          </a:xfrm>
          <a:prstGeom prst="rect">
            <a:avLst/>
          </a:prstGeom>
          <a:noFill/>
          <a:ln>
            <a:noFill/>
          </a:ln>
        </p:spPr>
      </p:sp>
      <p:pic>
        <p:nvPicPr>
          <p:cNvPr id="41" name="Google Shape;4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7949" y="4527949"/>
            <a:ext cx="2512000" cy="2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7"/>
          <p:cNvSpPr txBox="1"/>
          <p:nvPr>
            <p:ph type="title"/>
          </p:nvPr>
        </p:nvSpPr>
        <p:spPr>
          <a:xfrm>
            <a:off x="633375" y="662500"/>
            <a:ext cx="2414700" cy="10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3" type="title"/>
          </p:nvPr>
        </p:nvSpPr>
        <p:spPr>
          <a:xfrm>
            <a:off x="633375" y="1897100"/>
            <a:ext cx="2414700" cy="22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99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and Photos">
  <p:cSld name="TITLE_4_1_1_1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8"/>
          <p:cNvSpPr/>
          <p:nvPr>
            <p:ph idx="2" type="pic"/>
          </p:nvPr>
        </p:nvSpPr>
        <p:spPr>
          <a:xfrm>
            <a:off x="3415100" y="2578600"/>
            <a:ext cx="5808900" cy="2730000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p8"/>
          <p:cNvSpPr/>
          <p:nvPr>
            <p:ph idx="3" type="pic"/>
          </p:nvPr>
        </p:nvSpPr>
        <p:spPr>
          <a:xfrm>
            <a:off x="3415100" y="-123775"/>
            <a:ext cx="3399300" cy="2637000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p8"/>
          <p:cNvSpPr/>
          <p:nvPr>
            <p:ph idx="4" type="pic"/>
          </p:nvPr>
        </p:nvSpPr>
        <p:spPr>
          <a:xfrm>
            <a:off x="6901675" y="-123775"/>
            <a:ext cx="2322300" cy="2637000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49" name="Google Shape;49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7949" y="4527949"/>
            <a:ext cx="2512000" cy="2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 txBox="1"/>
          <p:nvPr>
            <p:ph type="title"/>
          </p:nvPr>
        </p:nvSpPr>
        <p:spPr>
          <a:xfrm>
            <a:off x="633375" y="662500"/>
            <a:ext cx="2414700" cy="10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5" type="title"/>
          </p:nvPr>
        </p:nvSpPr>
        <p:spPr>
          <a:xfrm>
            <a:off x="633375" y="1897100"/>
            <a:ext cx="2414700" cy="22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sz="13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 Text">
  <p:cSld name="TITLE_4_1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title"/>
          </p:nvPr>
        </p:nvSpPr>
        <p:spPr>
          <a:xfrm>
            <a:off x="606225" y="269300"/>
            <a:ext cx="8382000" cy="8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54" name="Google Shape;54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7949" y="4527949"/>
            <a:ext cx="2512000" cy="2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9"/>
          <p:cNvSpPr txBox="1"/>
          <p:nvPr>
            <p:ph idx="1" type="body"/>
          </p:nvPr>
        </p:nvSpPr>
        <p:spPr>
          <a:xfrm>
            <a:off x="638675" y="1089250"/>
            <a:ext cx="3183600" cy="31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111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indent="-2794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2" type="body"/>
          </p:nvPr>
        </p:nvSpPr>
        <p:spPr>
          <a:xfrm>
            <a:off x="4089400" y="1089250"/>
            <a:ext cx="3183600" cy="31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111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indent="-2794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0" sz="1300"/>
          </a:p>
        </p:txBody>
      </p:sp>
      <p:sp>
        <p:nvSpPr>
          <p:cNvPr id="58" name="Google Shape;58;p9"/>
          <p:cNvSpPr txBox="1"/>
          <p:nvPr>
            <p:ph idx="3" type="subTitle"/>
          </p:nvPr>
        </p:nvSpPr>
        <p:spPr>
          <a:xfrm>
            <a:off x="4089400" y="4630425"/>
            <a:ext cx="3530700" cy="1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59" name="Google Shape;5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8125" y="4405475"/>
            <a:ext cx="414509" cy="414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1675" y="4514449"/>
            <a:ext cx="785021" cy="78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63041" y="4943591"/>
            <a:ext cx="325186" cy="325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+ photo">
  <p:cSld name="MAIN_POINT_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4089400" y="1013175"/>
            <a:ext cx="4648500" cy="26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8900"/>
              <a:buNone/>
              <a:defRPr sz="8900">
                <a:solidFill>
                  <a:srgbClr val="FF9900"/>
                </a:solidFill>
              </a:defRPr>
            </a:lvl9pPr>
          </a:lstStyle>
          <a:p/>
        </p:txBody>
      </p:sp>
      <p:sp>
        <p:nvSpPr>
          <p:cNvPr id="64" name="Google Shape;64;p10"/>
          <p:cNvSpPr/>
          <p:nvPr>
            <p:ph idx="2" type="pic"/>
          </p:nvPr>
        </p:nvSpPr>
        <p:spPr>
          <a:xfrm>
            <a:off x="-1200325" y="0"/>
            <a:ext cx="4248300" cy="5143500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r="5400000" dist="19050">
              <a:srgbClr val="000000">
                <a:alpha val="12941"/>
              </a:srgbClr>
            </a:outerShdw>
          </a:effectLst>
        </p:spPr>
      </p:sp>
      <p:pic>
        <p:nvPicPr>
          <p:cNvPr id="65" name="Google Shape;65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65100" y="1118150"/>
            <a:ext cx="357101" cy="35710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0" sz="1300"/>
          </a:p>
        </p:txBody>
      </p:sp>
      <p:sp>
        <p:nvSpPr>
          <p:cNvPr id="67" name="Google Shape;67;p10"/>
          <p:cNvSpPr txBox="1"/>
          <p:nvPr>
            <p:ph idx="1" type="subTitle"/>
          </p:nvPr>
        </p:nvSpPr>
        <p:spPr>
          <a:xfrm>
            <a:off x="4089400" y="4630425"/>
            <a:ext cx="3530700" cy="1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800"/>
              <a:buNone/>
              <a:defRPr/>
            </a:lvl9pPr>
          </a:lstStyle>
          <a:p/>
        </p:txBody>
      </p:sp>
      <p:pic>
        <p:nvPicPr>
          <p:cNvPr id="68" name="Google Shape;6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8125" y="4405475"/>
            <a:ext cx="414509" cy="414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1675" y="4514449"/>
            <a:ext cx="785021" cy="78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63041" y="4943591"/>
            <a:ext cx="325186" cy="325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61975" y="0"/>
            <a:ext cx="7623000" cy="859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b="1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b="1" i="0" sz="28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b="1" i="0" sz="28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b="1" i="0" sz="28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b="1" i="0" sz="28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b="1" i="0" sz="28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b="1" i="0" sz="28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b="1" i="0" sz="28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ed Hat Display"/>
              <a:buNone/>
              <a:defRPr b="1" i="0" sz="28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61975" y="1719075"/>
            <a:ext cx="7623000" cy="25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○"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94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■"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●"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94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○"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94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800"/>
              <a:buFont typeface="Arial"/>
              <a:buChar char="■"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619997" y="4297674"/>
            <a:ext cx="765000" cy="8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mc:AlternateContent>
    <mc:Choice Requires="p14">
      <p:transition spd="slow" p14:dur="1100">
        <p:push dir="r"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0">
          <p15:clr>
            <a:srgbClr val="EA4335"/>
          </p15:clr>
        </p15:guide>
        <p15:guide id="2" pos="960">
          <p15:clr>
            <a:srgbClr val="EA4335"/>
          </p15:clr>
        </p15:guide>
        <p15:guide id="3" pos="1920">
          <p15:clr>
            <a:srgbClr val="EA4335"/>
          </p15:clr>
        </p15:guide>
        <p15:guide id="4" pos="3840">
          <p15:clr>
            <a:srgbClr val="EA4335"/>
          </p15:clr>
        </p15:guide>
        <p15:guide id="5" pos="4800">
          <p15:clr>
            <a:srgbClr val="EA4335"/>
          </p15:clr>
        </p15:guide>
        <p15:guide id="6" orient="horz" pos="541">
          <p15:clr>
            <a:srgbClr val="EA4335"/>
          </p15:clr>
        </p15:guide>
        <p15:guide id="7" orient="horz" pos="1083">
          <p15:clr>
            <a:srgbClr val="EA4335"/>
          </p15:clr>
        </p15:guide>
        <p15:guide id="8" orient="horz" pos="1624">
          <p15:clr>
            <a:srgbClr val="EA4335"/>
          </p15:clr>
        </p15:guide>
        <p15:guide id="9" orient="horz" pos="2166">
          <p15:clr>
            <a:srgbClr val="EA4335"/>
          </p15:clr>
        </p15:guide>
        <p15:guide id="10" orient="horz" pos="2707">
          <p15:clr>
            <a:srgbClr val="EA4335"/>
          </p15:clr>
        </p15:guide>
        <p15:guide id="11" pos="480">
          <p15:clr>
            <a:srgbClr val="EA4335"/>
          </p15:clr>
        </p15:guide>
        <p15:guide id="12" pos="1440">
          <p15:clr>
            <a:srgbClr val="EA4335"/>
          </p15:clr>
        </p15:guide>
        <p15:guide id="13" pos="2408">
          <p15:clr>
            <a:srgbClr val="EA4335"/>
          </p15:clr>
        </p15:guide>
        <p15:guide id="14" pos="4320">
          <p15:clr>
            <a:srgbClr val="EA4335"/>
          </p15:clr>
        </p15:guide>
        <p15:guide id="15" pos="3358">
          <p15:clr>
            <a:srgbClr val="EA4335"/>
          </p15:clr>
        </p15:guide>
        <p15:guide id="16" pos="5282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presentation/d/1LAQMmUHxmPTDl86FD08IB5hpkdegJN7xY_1US1KHYLU/edit#slide=id.g34ff4a51914_1_0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ctrTitle"/>
          </p:nvPr>
        </p:nvSpPr>
        <p:spPr>
          <a:xfrm>
            <a:off x="413100" y="331345"/>
            <a:ext cx="5682900" cy="22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">
                <a:solidFill>
                  <a:srgbClr val="282828"/>
                </a:solidFill>
              </a:rPr>
              <a:t>Career Skills Assessment 1</a:t>
            </a:r>
            <a:endParaRPr>
              <a:solidFill>
                <a:srgbClr val="282828"/>
              </a:solidFill>
            </a:endParaRPr>
          </a:p>
        </p:txBody>
      </p:sp>
      <p:sp>
        <p:nvSpPr>
          <p:cNvPr id="123" name="Google Shape;123;p21"/>
          <p:cNvSpPr txBox="1"/>
          <p:nvPr>
            <p:ph idx="2" type="subTitle"/>
          </p:nvPr>
        </p:nvSpPr>
        <p:spPr>
          <a:xfrm>
            <a:off x="447725" y="2788250"/>
            <a:ext cx="5334600" cy="9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Romeo Alvarenga, Evan Hardy, Yann Mbianga, Ojie Okodogbe, Devon Wilkes</a:t>
            </a:r>
            <a:endParaRPr sz="1400"/>
          </a:p>
        </p:txBody>
      </p:sp>
      <p:sp>
        <p:nvSpPr>
          <p:cNvPr id="124" name="Google Shape;124;p21"/>
          <p:cNvSpPr txBox="1"/>
          <p:nvPr>
            <p:ph idx="4294967295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042675" y="-1492397"/>
            <a:ext cx="5845750" cy="5845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0"/>
          <p:cNvSpPr txBox="1"/>
          <p:nvPr>
            <p:ph type="title"/>
          </p:nvPr>
        </p:nvSpPr>
        <p:spPr>
          <a:xfrm>
            <a:off x="3438900" y="392025"/>
            <a:ext cx="53142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Reflection &amp; Next Steps</a:t>
            </a:r>
            <a:endParaRPr/>
          </a:p>
        </p:txBody>
      </p:sp>
      <p:sp>
        <p:nvSpPr>
          <p:cNvPr id="202" name="Google Shape;202;p30"/>
          <p:cNvSpPr txBox="1"/>
          <p:nvPr>
            <p:ph idx="4294967295" type="body"/>
          </p:nvPr>
        </p:nvSpPr>
        <p:spPr>
          <a:xfrm>
            <a:off x="3048000" y="1233550"/>
            <a:ext cx="5934000" cy="28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r>
              <a:rPr b="1" lang="en" sz="1800"/>
              <a:t>Deliverables</a:t>
            </a:r>
            <a:endParaRPr b="1" sz="18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➔"/>
            </a:pPr>
            <a:r>
              <a:rPr lang="en" sz="1600"/>
              <a:t>A detailed skills matrix across the three primary INFO college major programs.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➔"/>
            </a:pPr>
            <a:r>
              <a:rPr lang="en" sz="1600"/>
              <a:t>A skills c</a:t>
            </a:r>
            <a:r>
              <a:rPr lang="en" sz="1600"/>
              <a:t>atalog designed to educate students and engage recruiters about job market trends and needs.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➔"/>
            </a:pPr>
            <a:r>
              <a:rPr lang="en" sz="1600"/>
              <a:t>A white paper report that connects the skills acquired in College of Information programs with the evolving demands of the Maryland job market. (In Collaboration with Career Skills </a:t>
            </a:r>
            <a:r>
              <a:rPr lang="en" sz="1600"/>
              <a:t>Assessment</a:t>
            </a:r>
            <a:r>
              <a:rPr lang="en" sz="1600"/>
              <a:t> 2)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None/>
            </a:pPr>
            <a:r>
              <a:t/>
            </a:r>
            <a:endParaRPr sz="1800"/>
          </a:p>
        </p:txBody>
      </p:sp>
      <p:sp>
        <p:nvSpPr>
          <p:cNvPr id="203" name="Google Shape;203;p30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042675" y="-1492397"/>
            <a:ext cx="5845750" cy="5845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1"/>
          <p:cNvSpPr txBox="1"/>
          <p:nvPr>
            <p:ph type="title"/>
          </p:nvPr>
        </p:nvSpPr>
        <p:spPr>
          <a:xfrm>
            <a:off x="3438900" y="392025"/>
            <a:ext cx="53142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Reflection &amp; Next Steps</a:t>
            </a:r>
            <a:endParaRPr/>
          </a:p>
        </p:txBody>
      </p:sp>
      <p:sp>
        <p:nvSpPr>
          <p:cNvPr id="210" name="Google Shape;210;p31"/>
          <p:cNvSpPr txBox="1"/>
          <p:nvPr>
            <p:ph idx="4294967295" type="body"/>
          </p:nvPr>
        </p:nvSpPr>
        <p:spPr>
          <a:xfrm>
            <a:off x="2803075" y="1243075"/>
            <a:ext cx="6178800" cy="31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r>
              <a:rPr b="1" lang="en" sz="1700"/>
              <a:t>Recommendations</a:t>
            </a:r>
            <a:endParaRPr b="1"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/>
              <a:t>To ensure continued impact beyond this project, we recommend the iConsultancy to take the following steps: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➔"/>
            </a:pPr>
            <a:r>
              <a:rPr lang="en" sz="1600"/>
              <a:t>Promote Materials Digitally: Publish materials on INFO college website, areas viewed by </a:t>
            </a:r>
            <a:r>
              <a:rPr lang="en" sz="1600"/>
              <a:t>prospective </a:t>
            </a:r>
            <a:r>
              <a:rPr lang="en" sz="1600"/>
              <a:t>employers and students.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➔"/>
            </a:pPr>
            <a:r>
              <a:rPr lang="en" sz="1600"/>
              <a:t>Leverage </a:t>
            </a:r>
            <a:r>
              <a:rPr lang="en" sz="1600"/>
              <a:t>Career Services: Integrate materials into workshops, career fairs, and advising sessions.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➔"/>
            </a:pPr>
            <a:r>
              <a:rPr lang="en" sz="1600"/>
              <a:t>Educate Students: Short seminars or info sessions highlighting paths beyond traditional roles, using the materials as tools.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None/>
            </a:pPr>
            <a:r>
              <a:t/>
            </a:r>
            <a:endParaRPr sz="1800"/>
          </a:p>
        </p:txBody>
      </p:sp>
      <p:sp>
        <p:nvSpPr>
          <p:cNvPr id="211" name="Google Shape;211;p31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217" name="Google Shape;217;p32"/>
          <p:cNvSpPr txBox="1"/>
          <p:nvPr/>
        </p:nvSpPr>
        <p:spPr>
          <a:xfrm>
            <a:off x="3221575" y="2141600"/>
            <a:ext cx="2990100" cy="8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</a:rPr>
              <a:t>Thank You!</a:t>
            </a:r>
            <a:endParaRPr b="1" sz="3600">
              <a:solidFill>
                <a:schemeClr val="dk1"/>
              </a:solidFill>
            </a:endParaRPr>
          </a:p>
        </p:txBody>
      </p:sp>
      <p:pic>
        <p:nvPicPr>
          <p:cNvPr id="218" name="Google Shape;218;p32"/>
          <p:cNvPicPr preferRelativeResize="0"/>
          <p:nvPr/>
        </p:nvPicPr>
        <p:blipFill rotWithShape="1">
          <a:blip r:embed="rId3">
            <a:alphaModFix/>
          </a:blip>
          <a:srcRect b="0" l="5294" r="0" t="0"/>
          <a:stretch/>
        </p:blipFill>
        <p:spPr>
          <a:xfrm>
            <a:off x="-179400" y="174850"/>
            <a:ext cx="3248575" cy="469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042675" y="-1492397"/>
            <a:ext cx="5845750" cy="584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 txBox="1"/>
          <p:nvPr>
            <p:ph type="title"/>
          </p:nvPr>
        </p:nvSpPr>
        <p:spPr>
          <a:xfrm>
            <a:off x="3438900" y="392025"/>
            <a:ext cx="53142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31" name="Google Shape;131;p22"/>
          <p:cNvSpPr txBox="1"/>
          <p:nvPr/>
        </p:nvSpPr>
        <p:spPr>
          <a:xfrm>
            <a:off x="3438900" y="1316300"/>
            <a:ext cx="4916100" cy="26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</a:rPr>
              <a:t>Client Background</a:t>
            </a:r>
            <a:endParaRPr b="1" sz="2400"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AutoNum type="arabicPeriod"/>
            </a:pPr>
            <a:r>
              <a:rPr b="1" lang="en" sz="2400">
                <a:solidFill>
                  <a:schemeClr val="dk2"/>
                </a:solidFill>
              </a:rPr>
              <a:t>Introduction</a:t>
            </a:r>
            <a:endParaRPr b="1" sz="2400"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AutoNum type="arabicPeriod"/>
            </a:pPr>
            <a:r>
              <a:rPr b="1" lang="en" sz="2400">
                <a:solidFill>
                  <a:schemeClr val="dk2"/>
                </a:solidFill>
              </a:rPr>
              <a:t>Approach</a:t>
            </a:r>
            <a:endParaRPr b="1" sz="2400"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AutoNum type="arabicPeriod"/>
            </a:pPr>
            <a:r>
              <a:rPr b="1" lang="en" sz="2400">
                <a:solidFill>
                  <a:schemeClr val="dk2"/>
                </a:solidFill>
              </a:rPr>
              <a:t>Findings and Outcomes</a:t>
            </a:r>
            <a:endParaRPr b="1" sz="2400"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AutoNum type="arabicPeriod"/>
            </a:pPr>
            <a:r>
              <a:rPr b="1" lang="en" sz="2400">
                <a:solidFill>
                  <a:schemeClr val="dk2"/>
                </a:solidFill>
              </a:rPr>
              <a:t>Impact</a:t>
            </a:r>
            <a:endParaRPr b="1" sz="2400"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AutoNum type="arabicPeriod"/>
            </a:pPr>
            <a:r>
              <a:rPr b="1" lang="en" sz="2400">
                <a:solidFill>
                  <a:schemeClr val="dk2"/>
                </a:solidFill>
              </a:rPr>
              <a:t>Reflection and Next Steps</a:t>
            </a:r>
            <a:endParaRPr b="1" sz="2400">
              <a:solidFill>
                <a:schemeClr val="dk2"/>
              </a:solidFill>
            </a:endParaRPr>
          </a:p>
        </p:txBody>
      </p:sp>
      <p:sp>
        <p:nvSpPr>
          <p:cNvPr id="132" name="Google Shape;132;p22"/>
          <p:cNvSpPr/>
          <p:nvPr/>
        </p:nvSpPr>
        <p:spPr>
          <a:xfrm>
            <a:off x="3487875" y="1467100"/>
            <a:ext cx="306300" cy="306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2"/>
          <p:cNvSpPr/>
          <p:nvPr/>
        </p:nvSpPr>
        <p:spPr>
          <a:xfrm>
            <a:off x="3487875" y="1829400"/>
            <a:ext cx="306300" cy="306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2"/>
          <p:cNvSpPr/>
          <p:nvPr/>
        </p:nvSpPr>
        <p:spPr>
          <a:xfrm>
            <a:off x="3487875" y="2191700"/>
            <a:ext cx="306300" cy="306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2"/>
          <p:cNvSpPr/>
          <p:nvPr/>
        </p:nvSpPr>
        <p:spPr>
          <a:xfrm>
            <a:off x="3487875" y="2554000"/>
            <a:ext cx="306300" cy="306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2"/>
          <p:cNvSpPr/>
          <p:nvPr/>
        </p:nvSpPr>
        <p:spPr>
          <a:xfrm>
            <a:off x="3487875" y="2916300"/>
            <a:ext cx="306300" cy="306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1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2"/>
          <p:cNvSpPr/>
          <p:nvPr/>
        </p:nvSpPr>
        <p:spPr>
          <a:xfrm>
            <a:off x="3487875" y="3278600"/>
            <a:ext cx="306300" cy="306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1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042675" y="-1492397"/>
            <a:ext cx="5845750" cy="584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 txBox="1"/>
          <p:nvPr>
            <p:ph type="title"/>
          </p:nvPr>
        </p:nvSpPr>
        <p:spPr>
          <a:xfrm>
            <a:off x="3438900" y="392025"/>
            <a:ext cx="53142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Client Background</a:t>
            </a:r>
            <a:endParaRPr/>
          </a:p>
        </p:txBody>
      </p:sp>
      <p:sp>
        <p:nvSpPr>
          <p:cNvPr id="145" name="Google Shape;145;p23"/>
          <p:cNvSpPr txBox="1"/>
          <p:nvPr>
            <p:ph idx="4294967295" type="body"/>
          </p:nvPr>
        </p:nvSpPr>
        <p:spPr>
          <a:xfrm>
            <a:off x="2803075" y="1211475"/>
            <a:ext cx="5949900" cy="3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➔"/>
            </a:pPr>
            <a:r>
              <a:rPr b="1" lang="en" sz="1600"/>
              <a:t>Client:</a:t>
            </a:r>
            <a:r>
              <a:rPr lang="en" sz="1600"/>
              <a:t> iConsultancy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➔"/>
            </a:pPr>
            <a:r>
              <a:rPr b="1" lang="en" sz="1600"/>
              <a:t>Founded:</a:t>
            </a:r>
            <a:r>
              <a:rPr lang="en" sz="1600"/>
              <a:t> 2019 | Based in College Park, MD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➔"/>
            </a:pPr>
            <a:r>
              <a:rPr b="1" lang="en" sz="1600"/>
              <a:t>Affiliation:</a:t>
            </a:r>
            <a:r>
              <a:rPr lang="en" sz="1600"/>
              <a:t> UMD College of Information Studies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➔"/>
            </a:pPr>
            <a:r>
              <a:rPr b="1" lang="en" sz="1600"/>
              <a:t>Mission:</a:t>
            </a:r>
            <a:r>
              <a:rPr lang="en" sz="1600"/>
              <a:t> Enable students to gain real world experience while helping organizations solve information challenges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➔"/>
            </a:pPr>
            <a:r>
              <a:rPr b="1" lang="en" sz="1600"/>
              <a:t>Programs Managed:</a:t>
            </a:r>
            <a:r>
              <a:rPr lang="en" sz="1600"/>
              <a:t> Over 150 projects annually | ~700 students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➔"/>
            </a:pPr>
            <a:r>
              <a:rPr b="1" lang="en" sz="1600"/>
              <a:t>Growth Goals:</a:t>
            </a:r>
            <a:r>
              <a:rPr lang="en" sz="1600"/>
              <a:t> </a:t>
            </a:r>
            <a:r>
              <a:rPr lang="en" sz="1600"/>
              <a:t>Double project volume within 12–18 months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➔"/>
            </a:pPr>
            <a:r>
              <a:rPr b="1" lang="en" sz="1600"/>
              <a:t>Client Contact:</a:t>
            </a:r>
            <a:r>
              <a:rPr lang="en" sz="1600"/>
              <a:t> TJ Rainsford | tjrains@umd.edu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46" name="Google Shape;146;p23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438900" y="392025"/>
            <a:ext cx="53142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52" name="Google Shape;152;p24"/>
          <p:cNvSpPr txBox="1"/>
          <p:nvPr>
            <p:ph idx="2" type="subTitle"/>
          </p:nvPr>
        </p:nvSpPr>
        <p:spPr>
          <a:xfrm>
            <a:off x="3438900" y="1098175"/>
            <a:ext cx="4874700" cy="31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Why This Matters:</a:t>
            </a:r>
            <a:endParaRPr b="1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Char char="➔"/>
            </a:pPr>
            <a:r>
              <a:rPr lang="en" sz="1200">
                <a:solidFill>
                  <a:schemeClr val="dk2"/>
                </a:solidFill>
              </a:rPr>
              <a:t>Supports UMD’s mission of workforce development</a:t>
            </a:r>
            <a:endParaRPr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➔"/>
            </a:pPr>
            <a:r>
              <a:rPr lang="en" sz="1200">
                <a:solidFill>
                  <a:schemeClr val="dk2"/>
                </a:solidFill>
              </a:rPr>
              <a:t>Helps iSchool students explore untapped job opportunities</a:t>
            </a:r>
            <a:endParaRPr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➔"/>
            </a:pPr>
            <a:r>
              <a:rPr lang="en" sz="1200">
                <a:solidFill>
                  <a:schemeClr val="dk2"/>
                </a:solidFill>
              </a:rPr>
              <a:t>Assists Maryland employers in recognizing student capabilities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Key Challenges:</a:t>
            </a:r>
            <a:endParaRPr b="1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Char char="➔"/>
            </a:pPr>
            <a:r>
              <a:rPr lang="en" sz="1200">
                <a:solidFill>
                  <a:schemeClr val="dk2"/>
                </a:solidFill>
              </a:rPr>
              <a:t>Aligning academic learning outcomes with real</a:t>
            </a:r>
            <a:r>
              <a:rPr lang="en">
                <a:solidFill>
                  <a:schemeClr val="dk2"/>
                </a:solidFill>
              </a:rPr>
              <a:t> </a:t>
            </a:r>
            <a:r>
              <a:rPr lang="en" sz="1200">
                <a:solidFill>
                  <a:schemeClr val="dk2"/>
                </a:solidFill>
              </a:rPr>
              <a:t>world job roles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➔"/>
            </a:pPr>
            <a:r>
              <a:rPr lang="en" sz="1200">
                <a:solidFill>
                  <a:schemeClr val="dk2"/>
                </a:solidFill>
              </a:rPr>
              <a:t>Identifying emerging career paths in a changing job market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Our Team’s Role:</a:t>
            </a:r>
            <a:endParaRPr b="1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Char char="➔"/>
            </a:pPr>
            <a:r>
              <a:rPr lang="en" sz="1200">
                <a:solidFill>
                  <a:schemeClr val="dk2"/>
                </a:solidFill>
              </a:rPr>
              <a:t>Act as research analysts and design strategists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➔"/>
            </a:pPr>
            <a:r>
              <a:rPr lang="en">
                <a:solidFill>
                  <a:schemeClr val="dk2"/>
                </a:solidFill>
              </a:rPr>
              <a:t>Link programs to career paths</a:t>
            </a:r>
            <a:endParaRPr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➔"/>
            </a:pPr>
            <a:r>
              <a:rPr lang="en">
                <a:solidFill>
                  <a:schemeClr val="dk2"/>
                </a:solidFill>
              </a:rPr>
              <a:t>Create clear and helpful visuals </a:t>
            </a:r>
            <a:r>
              <a:rPr lang="en" sz="1200">
                <a:solidFill>
                  <a:schemeClr val="dk2"/>
                </a:solidFill>
              </a:rPr>
              <a:t>for stakeholders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900"/>
          </a:p>
        </p:txBody>
      </p:sp>
      <p:pic>
        <p:nvPicPr>
          <p:cNvPr id="153" name="Google Shape;15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853400" y="-1349175"/>
            <a:ext cx="5708576" cy="5708576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3438900" y="392025"/>
            <a:ext cx="53142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60" name="Google Shape;160;p25"/>
          <p:cNvSpPr txBox="1"/>
          <p:nvPr>
            <p:ph idx="2" type="subTitle"/>
          </p:nvPr>
        </p:nvSpPr>
        <p:spPr>
          <a:xfrm>
            <a:off x="3048000" y="1216775"/>
            <a:ext cx="5337300" cy="38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Char char="➔"/>
            </a:pPr>
            <a:r>
              <a:rPr b="1" lang="en" sz="1600">
                <a:solidFill>
                  <a:schemeClr val="dk2"/>
                </a:solidFill>
              </a:rPr>
              <a:t>Client Research and Consultation</a:t>
            </a:r>
            <a:endParaRPr b="1"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Char char="➔"/>
            </a:pPr>
            <a:r>
              <a:rPr b="1" lang="en" sz="1600">
                <a:solidFill>
                  <a:schemeClr val="dk2"/>
                </a:solidFill>
              </a:rPr>
              <a:t>Project Plan and Deliverables</a:t>
            </a:r>
            <a:endParaRPr b="1"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Char char="➔"/>
            </a:pPr>
            <a:r>
              <a:rPr b="1" lang="en" sz="1600">
                <a:solidFill>
                  <a:schemeClr val="dk2"/>
                </a:solidFill>
              </a:rPr>
              <a:t>Workforce Needs For State Of Maryland (labor.maryland.gov) </a:t>
            </a:r>
            <a:endParaRPr b="1" sz="1600"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 sz="1400"/>
              <a:t>Long Term and Short Term Occupational Projections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 sz="1400"/>
              <a:t>In-Demand Job Industries</a:t>
            </a:r>
            <a:endParaRPr sz="14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Char char="➔"/>
            </a:pPr>
            <a:r>
              <a:rPr b="1" lang="en" sz="1600">
                <a:solidFill>
                  <a:schemeClr val="dk2"/>
                </a:solidFill>
              </a:rPr>
              <a:t>Align</a:t>
            </a:r>
            <a:r>
              <a:rPr b="1" lang="en" sz="1600">
                <a:solidFill>
                  <a:schemeClr val="dk2"/>
                </a:solidFill>
              </a:rPr>
              <a:t>ment</a:t>
            </a:r>
            <a:r>
              <a:rPr b="1" lang="en" sz="1600">
                <a:solidFill>
                  <a:schemeClr val="dk2"/>
                </a:solidFill>
              </a:rPr>
              <a:t> to INFO College Majors</a:t>
            </a:r>
            <a:endParaRPr b="1" sz="1600"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 sz="1400"/>
              <a:t>Career Skill Matrix</a:t>
            </a:r>
            <a:endParaRPr sz="14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Char char="➔"/>
            </a:pPr>
            <a:r>
              <a:rPr b="1" lang="en" sz="1600">
                <a:solidFill>
                  <a:schemeClr val="dk2"/>
                </a:solidFill>
              </a:rPr>
              <a:t>Visualizations and Deliverables</a:t>
            </a:r>
            <a:endParaRPr b="1" sz="1600"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◆"/>
            </a:pPr>
            <a:r>
              <a:rPr lang="en" sz="1400"/>
              <a:t>Infographics, Report, Catalog, Career Skill Matrix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 sz="1400"/>
              <a:t>White Paper (In Collaboration with Career Skills </a:t>
            </a:r>
            <a:r>
              <a:rPr lang="en" sz="1400"/>
              <a:t>Assessment</a:t>
            </a:r>
            <a:r>
              <a:rPr lang="en" sz="1400"/>
              <a:t> 2)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800"/>
          </a:p>
        </p:txBody>
      </p:sp>
      <p:pic>
        <p:nvPicPr>
          <p:cNvPr id="161" name="Google Shape;16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853400" y="-1349175"/>
            <a:ext cx="5708576" cy="570857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5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593525" y="444125"/>
            <a:ext cx="53142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168" name="Google Shape;168;p26"/>
          <p:cNvSpPr txBox="1"/>
          <p:nvPr>
            <p:ph idx="4294967295" type="body"/>
          </p:nvPr>
        </p:nvSpPr>
        <p:spPr>
          <a:xfrm>
            <a:off x="331800" y="1168650"/>
            <a:ext cx="3908400" cy="3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➔"/>
            </a:pPr>
            <a:r>
              <a:rPr lang="en" sz="1600"/>
              <a:t>IT related jobs have some of the most growth amongst all industries.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◆"/>
            </a:pPr>
            <a:r>
              <a:rPr lang="en" sz="1600"/>
              <a:t>Growth averaged 10.77%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➔"/>
            </a:pPr>
            <a:r>
              <a:rPr lang="en" sz="1600"/>
              <a:t>The top 10 IT roles were the most in line with ISchool skills.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➔"/>
            </a:pPr>
            <a:r>
              <a:rPr lang="en" sz="1600"/>
              <a:t>Over 90% of jobs require only a Bachelor's degree.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➔"/>
            </a:pPr>
            <a:r>
              <a:rPr lang="en" sz="1600"/>
              <a:t>IT median wage is more than double the median for all occupations.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6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170" name="Google Shape;1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4500" y="362725"/>
            <a:ext cx="3004200" cy="1912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1" name="Google Shape;171;p26" title="Career Skills Readiness Infographics + Visualizations 5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84500" y="2571750"/>
            <a:ext cx="3004200" cy="2010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593525" y="444125"/>
            <a:ext cx="53142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Outcomes</a:t>
            </a:r>
            <a:endParaRPr/>
          </a:p>
        </p:txBody>
      </p:sp>
      <p:sp>
        <p:nvSpPr>
          <p:cNvPr id="177" name="Google Shape;177;p27"/>
          <p:cNvSpPr txBox="1"/>
          <p:nvPr>
            <p:ph idx="4294967295" type="body"/>
          </p:nvPr>
        </p:nvSpPr>
        <p:spPr>
          <a:xfrm>
            <a:off x="282800" y="1172125"/>
            <a:ext cx="3681300" cy="29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 sz="1600"/>
              <a:t>Students NEED to be more aware of these facts.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➔"/>
            </a:pPr>
            <a:r>
              <a:rPr lang="en" sz="1600"/>
              <a:t>iSchool students can apply to far more than just ‘Data Analyst’ positions.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➔"/>
            </a:pPr>
            <a:r>
              <a:rPr lang="en" sz="1600"/>
              <a:t>There is not only a high demand for IT jobs, but that demand is growing at one of the highest rates for any industry.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7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179" name="Google Shape;179;p27" title="Career Skills Readiness Infographics + Visualizations 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7025" y="317625"/>
            <a:ext cx="3381600" cy="1959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180" name="Google Shape;180;p27" title="Career Skills Readiness Infographics + Visualizations 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7025" y="2470700"/>
            <a:ext cx="3381600" cy="2044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606225" y="385025"/>
            <a:ext cx="8382000" cy="62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Catalog</a:t>
            </a:r>
            <a:endParaRPr/>
          </a:p>
        </p:txBody>
      </p:sp>
      <p:sp>
        <p:nvSpPr>
          <p:cNvPr id="186" name="Google Shape;186;p28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sz="1300"/>
          </a:p>
        </p:txBody>
      </p:sp>
      <p:sp>
        <p:nvSpPr>
          <p:cNvPr id="187" name="Google Shape;187;p28"/>
          <p:cNvSpPr txBox="1"/>
          <p:nvPr/>
        </p:nvSpPr>
        <p:spPr>
          <a:xfrm>
            <a:off x="638175" y="1382100"/>
            <a:ext cx="6578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hlink"/>
                </a:solidFill>
                <a:hlinkClick r:id="rId3"/>
              </a:rPr>
              <a:t>https://docs.google.com/presentation/d/1LAQMmUHxmPTDl86FD08IB5hpkdegJN7xY_1US1KHYLU/edit#slide=id.g34ff4a51914_1_0</a:t>
            </a:r>
            <a:endParaRPr b="1" sz="1800">
              <a:solidFill>
                <a:srgbClr val="E42524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3438900" y="392025"/>
            <a:ext cx="53142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Impact</a:t>
            </a:r>
            <a:endParaRPr/>
          </a:p>
        </p:txBody>
      </p:sp>
      <p:sp>
        <p:nvSpPr>
          <p:cNvPr id="193" name="Google Shape;193;p29"/>
          <p:cNvSpPr txBox="1"/>
          <p:nvPr>
            <p:ph idx="2" type="subTitle"/>
          </p:nvPr>
        </p:nvSpPr>
        <p:spPr>
          <a:xfrm>
            <a:off x="3048000" y="1365050"/>
            <a:ext cx="5852400" cy="24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Char char="➔"/>
            </a:pPr>
            <a:r>
              <a:rPr lang="en" sz="1600">
                <a:solidFill>
                  <a:schemeClr val="dk2"/>
                </a:solidFill>
              </a:rPr>
              <a:t>Bridges the skills-to-market gap.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Char char="➔"/>
            </a:pPr>
            <a:r>
              <a:rPr lang="en" sz="1600">
                <a:solidFill>
                  <a:schemeClr val="dk2"/>
                </a:solidFill>
              </a:rPr>
              <a:t>Expands career visibility for students.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Char char="➔"/>
            </a:pPr>
            <a:r>
              <a:rPr lang="en" sz="1600">
                <a:solidFill>
                  <a:schemeClr val="dk2"/>
                </a:solidFill>
              </a:rPr>
              <a:t>Strengthens employer engagement.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600"/>
              <a:buChar char="➔"/>
            </a:pPr>
            <a:r>
              <a:rPr lang="en" sz="1600">
                <a:solidFill>
                  <a:schemeClr val="dk2"/>
                </a:solidFill>
              </a:rPr>
              <a:t>Empowers iConsultancy's mission.</a:t>
            </a:r>
            <a:endParaRPr sz="1600"/>
          </a:p>
        </p:txBody>
      </p:sp>
      <p:pic>
        <p:nvPicPr>
          <p:cNvPr id="194" name="Google Shape;19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853400" y="-1349175"/>
            <a:ext cx="5708576" cy="5708576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9"/>
          <p:cNvSpPr txBox="1"/>
          <p:nvPr>
            <p:ph idx="12" type="sldNum"/>
          </p:nvPr>
        </p:nvSpPr>
        <p:spPr>
          <a:xfrm>
            <a:off x="7805634" y="4478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earlessly Forward / LIGHT">
  <a:themeElements>
    <a:clrScheme name="Simple Light">
      <a:dk1>
        <a:srgbClr val="000000"/>
      </a:dk1>
      <a:lt1>
        <a:srgbClr val="FFFFFF"/>
      </a:lt1>
      <a:dk2>
        <a:srgbClr val="636363"/>
      </a:dk2>
      <a:lt2>
        <a:srgbClr val="E6E6E6"/>
      </a:lt2>
      <a:accent1>
        <a:srgbClr val="E21833"/>
      </a:accent1>
      <a:accent2>
        <a:srgbClr val="A41124"/>
      </a:accent2>
      <a:accent3>
        <a:srgbClr val="820E1D"/>
      </a:accent3>
      <a:accent4>
        <a:srgbClr val="FFD200"/>
      </a:accent4>
      <a:accent5>
        <a:srgbClr val="CBA700"/>
      </a:accent5>
      <a:accent6>
        <a:srgbClr val="715D00"/>
      </a:accent6>
      <a:hlink>
        <a:srgbClr val="E218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