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8FB"/>
    <a:srgbClr val="4287F8"/>
    <a:srgbClr val="F3F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33EE-AECE-49E9-8F65-8790A56B6E4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1720B-18EB-42E1-B2F7-C8844CB0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1720B-18EB-42E1-B2F7-C8844CB06A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715-040F-41C9-AC09-3D4CC17ECA1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7CA-8C3E-4058-90B4-A5ED0705EB2E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1532-5E4D-4DEC-99F0-D3FB8F9FE8A4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7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51EC-1687-4113-B6BC-6804E9A25615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C944-04EC-4FAF-8693-9D9324614EAA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47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B1B5-F7B2-4B25-B8C6-7B6454687E20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E499-8394-4ED6-9F93-7671A316D02D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4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5024-5FF1-4AAA-A24D-316C96BD88CB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081B-0631-452E-A011-65E9E117EE8F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F9C4-852C-49DE-8619-1AEC0277E35B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5C71-09E4-457C-B0DB-31B3523409DE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8C36-77D5-44C9-8C5F-CEBA1FF8D7E2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9D5-EB67-4A2E-82FF-1A7F137FA0AC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F6BE-C019-41A4-A353-6C27E38725AD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BF58-6906-4490-A5D4-F3D6E5016E79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C56-2B69-4DC0-BF07-49495B4F56C6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5FC3-251D-449E-ABED-9A5A43C1322C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By: Aryan Vala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62" y="1516535"/>
            <a:ext cx="6726317" cy="1037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Artificial </a:t>
            </a:r>
            <a:r>
              <a:rPr lang="en-US" b="1" dirty="0" smtClean="0"/>
              <a:t>Intelligence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5962" y="2749797"/>
            <a:ext cx="2645396" cy="1126283"/>
          </a:xfrm>
        </p:spPr>
        <p:txBody>
          <a:bodyPr/>
          <a:lstStyle/>
          <a:p>
            <a:r>
              <a:rPr lang="en-US" dirty="0" smtClean="0"/>
              <a:t>A Presentation by: </a:t>
            </a:r>
            <a:r>
              <a:rPr lang="en-US" b="1" dirty="0" smtClean="0"/>
              <a:t>Aryan </a:t>
            </a:r>
            <a:r>
              <a:rPr lang="en-US" b="1" dirty="0" err="1" smtClean="0"/>
              <a:t>Vala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83" y="3711643"/>
            <a:ext cx="3982266" cy="26361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16" y="2123773"/>
            <a:ext cx="7206843" cy="4351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718216" y="1556897"/>
            <a:ext cx="4193187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Email Spam Filter in Gmail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52538" y="164923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18216" y="1618452"/>
            <a:ext cx="4682584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Voice Technology </a:t>
            </a:r>
            <a:r>
              <a:rPr lang="en-US" sz="2000" b="1" dirty="0" smtClean="0"/>
              <a:t>in Virtual Agents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852538" y="164923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16" y="2116326"/>
            <a:ext cx="7910294" cy="44518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28064" y="1618452"/>
            <a:ext cx="2055294" cy="40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IBM Watson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2538" y="164923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64" y="2084044"/>
            <a:ext cx="8832835" cy="40962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28063" y="1618452"/>
            <a:ext cx="38454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Face Detection in 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5124" y="160154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62" y="2018562"/>
            <a:ext cx="8494731" cy="471337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599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– ML – DL and Data Science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3810154" y="1834361"/>
            <a:ext cx="5330438" cy="4854642"/>
          </a:xfrm>
          <a:prstGeom prst="ellipse">
            <a:avLst/>
          </a:prstGeom>
          <a:solidFill>
            <a:srgbClr val="4287F8"/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56828" y="2914052"/>
            <a:ext cx="4237090" cy="3774951"/>
          </a:xfrm>
          <a:prstGeom prst="ellipse">
            <a:avLst/>
          </a:prstGeom>
          <a:solidFill>
            <a:srgbClr val="00B0F0"/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34740" y="3840480"/>
            <a:ext cx="2999438" cy="2848523"/>
          </a:xfrm>
          <a:prstGeom prst="ellipse">
            <a:avLst/>
          </a:prstGeom>
          <a:solidFill>
            <a:srgbClr val="8FB8FB"/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23842" y="2437341"/>
            <a:ext cx="4387931" cy="407566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8616" y="3936566"/>
            <a:ext cx="1867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</a:t>
            </a:r>
          </a:p>
          <a:p>
            <a:r>
              <a:rPr lang="en-US" sz="3200" b="1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0162" y="2090921"/>
            <a:ext cx="68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AI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76353" y="2934723"/>
            <a:ext cx="209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</a:t>
            </a:r>
          </a:p>
          <a:p>
            <a:r>
              <a:rPr lang="en-US" sz="2800" b="1" dirty="0"/>
              <a:t>Learning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2806" y="5072836"/>
            <a:ext cx="209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Deep</a:t>
            </a:r>
          </a:p>
          <a:p>
            <a:r>
              <a:rPr lang="en-US" sz="2800" b="1" dirty="0"/>
              <a:t>Learning</a:t>
            </a:r>
          </a:p>
        </p:txBody>
      </p:sp>
      <p:cxnSp>
        <p:nvCxnSpPr>
          <p:cNvPr id="17" name="Elbow Connector 16"/>
          <p:cNvCxnSpPr/>
          <p:nvPr/>
        </p:nvCxnSpPr>
        <p:spPr>
          <a:xfrm rot="5400000" flipH="1" flipV="1">
            <a:off x="7606658" y="467799"/>
            <a:ext cx="402650" cy="26652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40592" y="1167591"/>
            <a:ext cx="3051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Technique that enables</a:t>
            </a:r>
          </a:p>
          <a:p>
            <a:r>
              <a:rPr lang="en-US" dirty="0"/>
              <a:t>machines to </a:t>
            </a:r>
            <a:r>
              <a:rPr lang="en-US" dirty="0" smtClean="0"/>
              <a:t>mimic human behavior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7637875" y="2907491"/>
            <a:ext cx="1502717" cy="795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40592" y="2483158"/>
            <a:ext cx="305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of </a:t>
            </a:r>
            <a:r>
              <a:rPr lang="en-US" b="1" dirty="0"/>
              <a:t>AI</a:t>
            </a:r>
            <a:r>
              <a:rPr lang="en-US" dirty="0"/>
              <a:t> which uses</a:t>
            </a:r>
          </a:p>
          <a:p>
            <a:r>
              <a:rPr lang="en-US" dirty="0"/>
              <a:t>statistical methods to </a:t>
            </a:r>
            <a:r>
              <a:rPr lang="en-US" dirty="0" smtClean="0"/>
              <a:t>enable machine </a:t>
            </a:r>
            <a:r>
              <a:rPr lang="en-US" dirty="0"/>
              <a:t>to learn </a:t>
            </a:r>
            <a:r>
              <a:rPr lang="en-US" dirty="0" smtClean="0"/>
              <a:t>and improve </a:t>
            </a:r>
            <a:r>
              <a:rPr lang="en-US" dirty="0"/>
              <a:t>with time</a:t>
            </a:r>
          </a:p>
        </p:txBody>
      </p:sp>
      <p:cxnSp>
        <p:nvCxnSpPr>
          <p:cNvPr id="36" name="Elbow Connector 35"/>
          <p:cNvCxnSpPr/>
          <p:nvPr/>
        </p:nvCxnSpPr>
        <p:spPr>
          <a:xfrm flipV="1">
            <a:off x="7386445" y="5258721"/>
            <a:ext cx="1981818" cy="320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67861" y="4818987"/>
            <a:ext cx="305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of </a:t>
            </a:r>
            <a:r>
              <a:rPr lang="en-US" b="1" dirty="0"/>
              <a:t>ML</a:t>
            </a:r>
            <a:r>
              <a:rPr lang="en-US" dirty="0"/>
              <a:t> </a:t>
            </a:r>
            <a:r>
              <a:rPr lang="en-US" dirty="0" smtClean="0"/>
              <a:t>that includes algorithms </a:t>
            </a:r>
            <a:r>
              <a:rPr lang="en-US" dirty="0"/>
              <a:t>and </a:t>
            </a:r>
            <a:r>
              <a:rPr lang="en-US" dirty="0" smtClean="0"/>
              <a:t>enables system </a:t>
            </a:r>
            <a:r>
              <a:rPr lang="en-US" dirty="0"/>
              <a:t>to train itself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 animBg="1"/>
      <p:bldP spid="9" grpId="0" animBg="1"/>
      <p:bldP spid="4" grpId="0" animBg="1"/>
      <p:bldP spid="6" grpId="0"/>
      <p:bldP spid="11" grpId="0"/>
      <p:bldP spid="12" grpId="0"/>
      <p:bldP spid="13" grpId="0"/>
      <p:bldP spid="25" grpId="0"/>
      <p:bldP spid="34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7437" y="3322749"/>
            <a:ext cx="7057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Algerian" panose="04020705040A02060702" pitchFamily="82" charset="0"/>
              </a:rPr>
              <a:t>THANK-YOU!</a:t>
            </a:r>
            <a:endParaRPr lang="en-US" sz="8000" dirty="0"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021" y="1422400"/>
            <a:ext cx="3679066" cy="4262436"/>
          </a:xfrm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Introduction to Artificial Intelligence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Application of </a:t>
            </a:r>
            <a:r>
              <a:rPr lang="en-US" dirty="0" smtClean="0"/>
              <a:t>AI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History of AI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b="1" dirty="0"/>
              <a:t>Application Domains of AI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177" y="3062510"/>
            <a:ext cx="6246275" cy="128089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AI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08" y="675861"/>
            <a:ext cx="6458310" cy="6891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Artificial Intelligence (AI)?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08" y="1570759"/>
            <a:ext cx="2071840" cy="1927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2508" y="3611824"/>
            <a:ext cx="344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John </a:t>
            </a:r>
            <a:r>
              <a:rPr lang="en-US" b="1" dirty="0" smtClean="0"/>
              <a:t>McCarthy</a:t>
            </a:r>
          </a:p>
          <a:p>
            <a:r>
              <a:rPr lang="en-US" sz="1400" dirty="0"/>
              <a:t>(the father of Artificial Intelligence)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093872" y="1364974"/>
            <a:ext cx="4765745" cy="2133078"/>
          </a:xfrm>
          <a:prstGeom prst="wedgeEllipseCallout">
            <a:avLst>
              <a:gd name="adj1" fmla="val -74964"/>
              <a:gd name="adj2" fmla="val 327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59895" y="1980567"/>
            <a:ext cx="4240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AI is the science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and engineering 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of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making intelligent 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machines,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especially intelligent computer programs (1956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2508" y="4689123"/>
            <a:ext cx="10376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 a branch of computer science dealing with the simulation of intelligent behavior </a:t>
            </a:r>
            <a:r>
              <a:rPr lang="en-US" dirty="0" smtClean="0"/>
              <a:t>in computers.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 the study of how to make computers do things which, at the moment, people do better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is, the study and design of intelligent agents where an intelligent agent is a system </a:t>
            </a:r>
            <a:r>
              <a:rPr lang="en-US" dirty="0" smtClean="0"/>
              <a:t>that perceives </a:t>
            </a:r>
            <a:r>
              <a:rPr lang="en-US" dirty="0"/>
              <a:t>its environment and takes actions.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08372" y="0"/>
            <a:ext cx="6383628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25724" y="515155"/>
            <a:ext cx="5964507" cy="596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98266" y="528034"/>
            <a:ext cx="2201002" cy="6891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Test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065"/>
            <a:ext cx="5174020" cy="4171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11404" y="643944"/>
            <a:ext cx="61818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Acting Humanly: The Turing Test </a:t>
            </a:r>
            <a:r>
              <a:rPr lang="en-US" sz="2000" dirty="0" smtClean="0">
                <a:solidFill>
                  <a:schemeClr val="bg1"/>
                </a:solidFill>
              </a:rPr>
              <a:t>proposed by </a:t>
            </a:r>
            <a:r>
              <a:rPr lang="en-US" sz="2000" dirty="0">
                <a:solidFill>
                  <a:schemeClr val="bg1"/>
                </a:solidFill>
              </a:rPr>
              <a:t>Alan Turing (1950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Turing Test is a method of inquiry </a:t>
            </a:r>
            <a:r>
              <a:rPr lang="en-US" sz="2000" dirty="0" smtClean="0">
                <a:solidFill>
                  <a:schemeClr val="bg1"/>
                </a:solidFill>
              </a:rPr>
              <a:t>for determining </a:t>
            </a:r>
            <a:r>
              <a:rPr lang="en-US" sz="2000" dirty="0">
                <a:solidFill>
                  <a:schemeClr val="bg1"/>
                </a:solidFill>
              </a:rPr>
              <a:t>whether or not a computer </a:t>
            </a:r>
            <a:r>
              <a:rPr lang="en-US" sz="2000" dirty="0" smtClean="0">
                <a:solidFill>
                  <a:schemeClr val="bg1"/>
                </a:solidFill>
              </a:rPr>
              <a:t>is capable </a:t>
            </a:r>
            <a:r>
              <a:rPr lang="en-US" sz="2000" dirty="0">
                <a:solidFill>
                  <a:schemeClr val="bg1"/>
                </a:solidFill>
              </a:rPr>
              <a:t>of thinking like a human being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interrogator job is to try and figure </a:t>
            </a:r>
            <a:r>
              <a:rPr lang="en-US" sz="2000" dirty="0" smtClean="0">
                <a:solidFill>
                  <a:schemeClr val="bg1"/>
                </a:solidFill>
              </a:rPr>
              <a:t>out which </a:t>
            </a:r>
            <a:r>
              <a:rPr lang="en-US" sz="2000" dirty="0">
                <a:solidFill>
                  <a:schemeClr val="bg1"/>
                </a:solidFill>
              </a:rPr>
              <a:t>one is human and which one </a:t>
            </a:r>
            <a:r>
              <a:rPr lang="en-US" sz="2000" dirty="0" smtClean="0">
                <a:solidFill>
                  <a:schemeClr val="bg1"/>
                </a:solidFill>
              </a:rPr>
              <a:t>is computer </a:t>
            </a:r>
            <a:r>
              <a:rPr lang="en-US" sz="2000" dirty="0">
                <a:solidFill>
                  <a:schemeClr val="bg1"/>
                </a:solidFill>
              </a:rPr>
              <a:t>by asking questions to both </a:t>
            </a:r>
            <a:r>
              <a:rPr lang="en-US" sz="2000" dirty="0" smtClean="0">
                <a:solidFill>
                  <a:schemeClr val="bg1"/>
                </a:solidFill>
              </a:rPr>
              <a:t>of them.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computer would try to </a:t>
            </a:r>
            <a:r>
              <a:rPr lang="en-US" sz="2000" dirty="0" smtClean="0">
                <a:solidFill>
                  <a:schemeClr val="bg1"/>
                </a:solidFill>
              </a:rPr>
              <a:t>remain indistinguishable </a:t>
            </a:r>
            <a:r>
              <a:rPr lang="en-US" sz="2000" dirty="0">
                <a:solidFill>
                  <a:schemeClr val="bg1"/>
                </a:solidFill>
              </a:rPr>
              <a:t>from human as much </a:t>
            </a:r>
            <a:r>
              <a:rPr lang="en-US" sz="2000" dirty="0" smtClean="0">
                <a:solidFill>
                  <a:schemeClr val="bg1"/>
                </a:solidFill>
              </a:rPr>
              <a:t>as possible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2905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28064" y="1403797"/>
            <a:ext cx="10161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There are three important AI techniques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Search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solving problems for which no direct approach is available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also provides a framework into which any direct techniques that are available can be embedded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 of knowledge </a:t>
            </a:r>
            <a:r>
              <a:rPr lang="en-US" b="1" dirty="0" smtClean="0"/>
              <a:t>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solving complex problems by exploiting the structure of the objects that are involved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Abstraction </a:t>
            </a:r>
            <a:r>
              <a:rPr lang="en-US" b="1" dirty="0" smtClean="0"/>
              <a:t>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separating important features and variations from many unimportant ones that </a:t>
            </a:r>
            <a:r>
              <a:rPr lang="en-US" dirty="0" smtClean="0"/>
              <a:t>would otherwise </a:t>
            </a:r>
            <a:r>
              <a:rPr lang="en-US" dirty="0"/>
              <a:t>overwhelm any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40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Domains of AI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53163"/>
              </p:ext>
            </p:extLst>
          </p:nvPr>
        </p:nvGraphicFramePr>
        <p:xfrm>
          <a:off x="1596980" y="1674255"/>
          <a:ext cx="9697791" cy="4781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320"/>
                <a:gridCol w="2935736"/>
                <a:gridCol w="2935735"/>
              </a:tblGrid>
              <a:tr h="402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Mundane</a:t>
                      </a:r>
                      <a:r>
                        <a:rPr lang="en-US" b="1" baseline="0" dirty="0" smtClean="0"/>
                        <a:t> tasks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Formal tasks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Expert tasks</a:t>
                      </a:r>
                      <a:endParaRPr lang="en-US" b="1" dirty="0"/>
                    </a:p>
                  </a:txBody>
                  <a:tcPr/>
                </a:tc>
              </a:tr>
              <a:tr h="1586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Perception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Computer Vision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Speech, 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Games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Go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Chess (Deep Blue)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err="1" smtClean="0"/>
                        <a:t>Ckeckers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Engineering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Design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Fault Finding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Manufacturing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Monitoring</a:t>
                      </a:r>
                      <a:endParaRPr lang="en-US" b="0" dirty="0" smtClean="0"/>
                    </a:p>
                  </a:txBody>
                  <a:tcPr/>
                </a:tc>
              </a:tr>
              <a:tr h="15864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Natural Language Processing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Understanding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Language Generation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Language Translation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Mathematics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Geometry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Logic</a:t>
                      </a:r>
                    </a:p>
                    <a:p>
                      <a:pPr marL="285750" indent="-285750">
                        <a:buFont typeface="Century Gothic" panose="020B0502020202020204" pitchFamily="34" charset="0"/>
                        <a:buChar char="―"/>
                      </a:pPr>
                      <a:r>
                        <a:rPr lang="en-US" dirty="0" smtClean="0"/>
                        <a:t>Integration</a:t>
                      </a:r>
                      <a:r>
                        <a:rPr lang="en-US" baseline="0" dirty="0" smtClean="0"/>
                        <a:t> and  Differentiation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Scientific Analysis</a:t>
                      </a:r>
                      <a:endParaRPr lang="en-US" b="1" dirty="0"/>
                    </a:p>
                  </a:txBody>
                  <a:tcPr/>
                </a:tc>
              </a:tr>
              <a:tr h="402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Common Sense Reasoning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Theorem Proving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Financial Analysis</a:t>
                      </a:r>
                      <a:endParaRPr lang="en-US" b="1" dirty="0"/>
                    </a:p>
                  </a:txBody>
                  <a:tcPr/>
                </a:tc>
              </a:tr>
              <a:tr h="402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Planning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Medical Diagnosis</a:t>
                      </a:r>
                      <a:endParaRPr lang="en-US" b="1" dirty="0"/>
                    </a:p>
                  </a:txBody>
                  <a:tcPr/>
                </a:tc>
              </a:tr>
              <a:tr h="402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Robot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618" y="669701"/>
            <a:ext cx="367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History of AI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2" y="1390918"/>
            <a:ext cx="10058400" cy="5167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177" y="3062510"/>
            <a:ext cx="8757282" cy="1280890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Domains of AI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454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Buxton Sketch</vt:lpstr>
      <vt:lpstr>Calibri</vt:lpstr>
      <vt:lpstr>Century Gothic</vt:lpstr>
      <vt:lpstr>Times New Roman</vt:lpstr>
      <vt:lpstr>Wingdings</vt:lpstr>
      <vt:lpstr>Wingdings 3</vt:lpstr>
      <vt:lpstr>Wisp</vt:lpstr>
      <vt:lpstr>Artificial Intelligence</vt:lpstr>
      <vt:lpstr>OUTLINE</vt:lpstr>
      <vt:lpstr>Introduction to AI</vt:lpstr>
      <vt:lpstr>What is Artificial Intelligence (AI)?</vt:lpstr>
      <vt:lpstr>Turing Test</vt:lpstr>
      <vt:lpstr>PowerPoint Presentation</vt:lpstr>
      <vt:lpstr>PowerPoint Presentation</vt:lpstr>
      <vt:lpstr>PowerPoint Presentation</vt:lpstr>
      <vt:lpstr>Application Domains of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Unit-1:  Introduction</dc:title>
  <dc:creator>student</dc:creator>
  <cp:lastModifiedBy>student</cp:lastModifiedBy>
  <cp:revision>173</cp:revision>
  <dcterms:created xsi:type="dcterms:W3CDTF">2025-02-18T06:55:26Z</dcterms:created>
  <dcterms:modified xsi:type="dcterms:W3CDTF">2025-02-24T11:01:14Z</dcterms:modified>
</cp:coreProperties>
</file>