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8FB"/>
    <a:srgbClr val="4287F8"/>
    <a:srgbClr val="F3F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Semester-Marks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SEM-1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4000"/>
                  </a:schemeClr>
                </a:gs>
                <a:gs pos="100000">
                  <a:schemeClr val="accent6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Viral</c:v>
                </c:pt>
                <c:pt idx="1">
                  <c:v>Darshan</c:v>
                </c:pt>
                <c:pt idx="2">
                  <c:v>Dhurmil</c:v>
                </c:pt>
                <c:pt idx="3">
                  <c:v>Prashil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8.3699999999999992</c:v>
                </c:pt>
                <c:pt idx="3">
                  <c:v>8.5399999999999991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SEM-2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4000"/>
                  </a:schemeClr>
                </a:gs>
                <a:gs pos="100000">
                  <a:schemeClr val="accent5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Viral</c:v>
                </c:pt>
                <c:pt idx="1">
                  <c:v>Darshan</c:v>
                </c:pt>
                <c:pt idx="2">
                  <c:v>Dhurmil</c:v>
                </c:pt>
                <c:pt idx="3">
                  <c:v>Prashil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9.08</c:v>
                </c:pt>
                <c:pt idx="1">
                  <c:v>9</c:v>
                </c:pt>
                <c:pt idx="2">
                  <c:v>8.67</c:v>
                </c:pt>
                <c:pt idx="3">
                  <c:v>9.08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SEM-3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Viral</c:v>
                </c:pt>
                <c:pt idx="1">
                  <c:v>Darshan</c:v>
                </c:pt>
                <c:pt idx="2">
                  <c:v>Dhurmil</c:v>
                </c:pt>
                <c:pt idx="3">
                  <c:v>Prashil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8.6999999999999993</c:v>
                </c:pt>
                <c:pt idx="1">
                  <c:v>7</c:v>
                </c:pt>
                <c:pt idx="2">
                  <c:v>8.17</c:v>
                </c:pt>
                <c:pt idx="3">
                  <c:v>8.3000000000000007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24791776"/>
        <c:axId val="-224779808"/>
      </c:barChart>
      <c:catAx>
        <c:axId val="-22479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24779808"/>
        <c:crosses val="autoZero"/>
        <c:auto val="1"/>
        <c:lblAlgn val="ctr"/>
        <c:lblOffset val="100"/>
        <c:noMultiLvlLbl val="0"/>
      </c:catAx>
      <c:valAx>
        <c:axId val="-22477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24791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4"/>
                <c:pt idx="0">
                  <c:v>Aryan</c:v>
                </c:pt>
                <c:pt idx="1">
                  <c:v>Dhrumil</c:v>
                </c:pt>
                <c:pt idx="2">
                  <c:v>Prashil</c:v>
                </c:pt>
                <c:pt idx="3">
                  <c:v>Dhrumil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26.33</c:v>
                </c:pt>
                <c:pt idx="1">
                  <c:v>23.66</c:v>
                </c:pt>
                <c:pt idx="2">
                  <c:v>26.33</c:v>
                </c:pt>
                <c:pt idx="3">
                  <c:v>22.55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33EE-AECE-49E9-8F65-8790A56B6E4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1720B-18EB-42E1-B2F7-C8844CB0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1720B-18EB-42E1-B2F7-C8844CB06A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715-040F-41C9-AC09-3D4CC17ECA10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5FC3-251D-449E-ABED-9A5A43C1322C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2063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5FC3-251D-449E-ABED-9A5A43C1322C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11792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5FC3-251D-449E-ABED-9A5A43C1322C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64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5FC3-251D-449E-ABED-9A5A43C1322C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3021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5FC3-251D-449E-ABED-9A5A43C1322C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186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E499-8394-4ED6-9F93-7671A316D02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5024-5FF1-4AAA-A24D-316C96BD88CB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81B-0631-452E-A011-65E9E117EE8F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5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F9C4-852C-49DE-8619-1AEC0277E35B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2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5C71-09E4-457C-B0DB-31B3523409DE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8C36-77D5-44C9-8C5F-CEBA1FF8D7E2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9D5-EB67-4A2E-82FF-1A7F137FA0AC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F6BE-C019-41A4-A353-6C27E38725AD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BF58-6906-4490-A5D4-F3D6E5016E79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C56-2B69-4DC0-BF07-49495B4F56C6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5FC3-251D-449E-ABED-9A5A43C1322C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62" y="1516535"/>
            <a:ext cx="6726317" cy="1037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Artificial </a:t>
            </a:r>
            <a:r>
              <a:rPr lang="en-US" b="1" dirty="0" smtClean="0"/>
              <a:t>Intelligence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5962" y="2749797"/>
            <a:ext cx="2645396" cy="1126283"/>
          </a:xfrm>
        </p:spPr>
        <p:txBody>
          <a:bodyPr/>
          <a:lstStyle/>
          <a:p>
            <a:r>
              <a:rPr lang="en-US" dirty="0" smtClean="0"/>
              <a:t>A Presentation by: </a:t>
            </a:r>
            <a:r>
              <a:rPr lang="en-US" b="1" dirty="0" smtClean="0"/>
              <a:t>Aryan </a:t>
            </a:r>
            <a:r>
              <a:rPr lang="en-US" b="1" dirty="0" err="1" smtClean="0"/>
              <a:t>Vala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83" y="3711643"/>
            <a:ext cx="3982266" cy="26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16" y="2123773"/>
            <a:ext cx="7206843" cy="4351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718216" y="1556897"/>
            <a:ext cx="4193187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Email Spam Filter in Gmail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852538" y="164923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18216" y="1618452"/>
            <a:ext cx="4682584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Voice Technology </a:t>
            </a:r>
            <a:r>
              <a:rPr lang="en-US" sz="2000" b="1" dirty="0" smtClean="0"/>
              <a:t>in Virtual Agents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852538" y="164923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16" y="2116326"/>
            <a:ext cx="7910294" cy="44518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28064" y="1618452"/>
            <a:ext cx="2055294" cy="40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IBM Watson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2538" y="164923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64" y="2084044"/>
            <a:ext cx="8832835" cy="40962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28063" y="1618452"/>
            <a:ext cx="38454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Face Detection in Camera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5124" y="160154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62" y="2018562"/>
            <a:ext cx="8494731" cy="471337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– ML – DL and Data Science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3810154" y="1834361"/>
            <a:ext cx="5330438" cy="4854642"/>
          </a:xfrm>
          <a:prstGeom prst="ellipse">
            <a:avLst/>
          </a:prstGeom>
          <a:solidFill>
            <a:srgbClr val="4287F8"/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56828" y="2914052"/>
            <a:ext cx="4237090" cy="3774951"/>
          </a:xfrm>
          <a:prstGeom prst="ellipse">
            <a:avLst/>
          </a:prstGeom>
          <a:solidFill>
            <a:srgbClr val="00B0F0"/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34740" y="3840480"/>
            <a:ext cx="2999438" cy="2848523"/>
          </a:xfrm>
          <a:prstGeom prst="ellipse">
            <a:avLst/>
          </a:prstGeom>
          <a:solidFill>
            <a:srgbClr val="8FB8FB"/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23842" y="2437341"/>
            <a:ext cx="4387931" cy="407566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8616" y="3936566"/>
            <a:ext cx="1867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</a:t>
            </a:r>
          </a:p>
          <a:p>
            <a:r>
              <a:rPr lang="en-US" sz="3200" b="1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0162" y="2090921"/>
            <a:ext cx="68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AI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76353" y="2934723"/>
            <a:ext cx="209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</a:t>
            </a:r>
          </a:p>
          <a:p>
            <a:r>
              <a:rPr lang="en-US" sz="2800" b="1" dirty="0"/>
              <a:t>Learning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2806" y="5072836"/>
            <a:ext cx="209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Deep</a:t>
            </a:r>
          </a:p>
          <a:p>
            <a:r>
              <a:rPr lang="en-US" sz="2800" b="1" dirty="0"/>
              <a:t>Learning</a:t>
            </a:r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7606658" y="467799"/>
            <a:ext cx="402650" cy="26652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40592" y="1167591"/>
            <a:ext cx="3051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Technique that enables</a:t>
            </a:r>
          </a:p>
          <a:p>
            <a:r>
              <a:rPr lang="en-US" dirty="0"/>
              <a:t>machines to </a:t>
            </a:r>
            <a:r>
              <a:rPr lang="en-US" dirty="0" smtClean="0"/>
              <a:t>mimic human behavior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7637875" y="2907491"/>
            <a:ext cx="1502717" cy="795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40592" y="2483158"/>
            <a:ext cx="305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of </a:t>
            </a:r>
            <a:r>
              <a:rPr lang="en-US" b="1" dirty="0"/>
              <a:t>AI</a:t>
            </a:r>
            <a:r>
              <a:rPr lang="en-US" dirty="0"/>
              <a:t> which uses</a:t>
            </a:r>
          </a:p>
          <a:p>
            <a:r>
              <a:rPr lang="en-US" dirty="0"/>
              <a:t>statistical methods to </a:t>
            </a:r>
            <a:r>
              <a:rPr lang="en-US" dirty="0" smtClean="0"/>
              <a:t>enable machine </a:t>
            </a:r>
            <a:r>
              <a:rPr lang="en-US" dirty="0"/>
              <a:t>to learn </a:t>
            </a:r>
            <a:r>
              <a:rPr lang="en-US" dirty="0" smtClean="0"/>
              <a:t>and improve </a:t>
            </a:r>
            <a:r>
              <a:rPr lang="en-US" dirty="0"/>
              <a:t>with time</a:t>
            </a:r>
          </a:p>
        </p:txBody>
      </p:sp>
      <p:cxnSp>
        <p:nvCxnSpPr>
          <p:cNvPr id="36" name="Elbow Connector 35"/>
          <p:cNvCxnSpPr/>
          <p:nvPr/>
        </p:nvCxnSpPr>
        <p:spPr>
          <a:xfrm flipV="1">
            <a:off x="7386445" y="5258721"/>
            <a:ext cx="1981818" cy="320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67861" y="4818987"/>
            <a:ext cx="305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of </a:t>
            </a:r>
            <a:r>
              <a:rPr lang="en-US" b="1" dirty="0"/>
              <a:t>ML</a:t>
            </a:r>
            <a:r>
              <a:rPr lang="en-US" dirty="0"/>
              <a:t> </a:t>
            </a:r>
            <a:r>
              <a:rPr lang="en-US" dirty="0" smtClean="0"/>
              <a:t>that includes algorithms </a:t>
            </a:r>
            <a:r>
              <a:rPr lang="en-US" dirty="0"/>
              <a:t>and </a:t>
            </a:r>
            <a:r>
              <a:rPr lang="en-US" dirty="0" smtClean="0"/>
              <a:t>enables system </a:t>
            </a:r>
            <a:r>
              <a:rPr lang="en-US" dirty="0"/>
              <a:t>to train itself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 animBg="1"/>
      <p:bldP spid="9" grpId="0" animBg="1"/>
      <p:bldP spid="4" grpId="0" animBg="1"/>
      <p:bldP spid="6" grpId="0"/>
      <p:bldP spid="11" grpId="0"/>
      <p:bldP spid="12" grpId="0"/>
      <p:bldP spid="13" grpId="0"/>
      <p:bldP spid="25" grpId="0"/>
      <p:bldP spid="34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50814506"/>
              </p:ext>
            </p:extLst>
          </p:nvPr>
        </p:nvGraphicFramePr>
        <p:xfrm>
          <a:off x="2144541" y="914400"/>
          <a:ext cx="8800123" cy="575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64036" y="267286"/>
            <a:ext cx="464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Analyzation</a:t>
            </a:r>
            <a:r>
              <a:rPr lang="en-US" sz="3200" b="1" dirty="0" smtClean="0"/>
              <a:t> </a:t>
            </a:r>
            <a:r>
              <a:rPr lang="en-US" sz="3200" b="1" dirty="0"/>
              <a:t>of result</a:t>
            </a:r>
          </a:p>
        </p:txBody>
      </p:sp>
    </p:spTree>
    <p:extLst>
      <p:ext uri="{BB962C8B-B14F-4D97-AF65-F5344CB8AC3E}">
        <p14:creationId xmlns:p14="http://schemas.microsoft.com/office/powerpoint/2010/main" val="7156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16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283199" y="719666"/>
            <a:ext cx="1625599" cy="1083733"/>
          </a:xfrm>
          <a:custGeom>
            <a:avLst/>
            <a:gdLst>
              <a:gd name="connsiteX0" fmla="*/ 0 w 1625599"/>
              <a:gd name="connsiteY0" fmla="*/ 1083733 h 1083733"/>
              <a:gd name="connsiteX1" fmla="*/ 812800 w 1625599"/>
              <a:gd name="connsiteY1" fmla="*/ 0 h 1083733"/>
              <a:gd name="connsiteX2" fmla="*/ 812800 w 1625599"/>
              <a:gd name="connsiteY2" fmla="*/ 0 h 1083733"/>
              <a:gd name="connsiteX3" fmla="*/ 1625599 w 1625599"/>
              <a:gd name="connsiteY3" fmla="*/ 1083733 h 1083733"/>
              <a:gd name="connsiteX4" fmla="*/ 0 w 1625599"/>
              <a:gd name="connsiteY4" fmla="*/ 108373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599" h="1083733">
                <a:moveTo>
                  <a:pt x="0" y="1083733"/>
                </a:moveTo>
                <a:lnTo>
                  <a:pt x="812800" y="0"/>
                </a:lnTo>
                <a:lnTo>
                  <a:pt x="812800" y="0"/>
                </a:lnTo>
                <a:lnTo>
                  <a:pt x="1625599" y="1083733"/>
                </a:lnTo>
                <a:lnTo>
                  <a:pt x="0" y="10837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 smtClean="0"/>
              <a:t>AI</a:t>
            </a:r>
            <a:endParaRPr lang="en-US" sz="3500" kern="1200" dirty="0"/>
          </a:p>
        </p:txBody>
      </p:sp>
      <p:sp>
        <p:nvSpPr>
          <p:cNvPr id="6" name="Freeform 5"/>
          <p:cNvSpPr/>
          <p:nvPr/>
        </p:nvSpPr>
        <p:spPr>
          <a:xfrm>
            <a:off x="4470400" y="1803399"/>
            <a:ext cx="3251199" cy="1083733"/>
          </a:xfrm>
          <a:custGeom>
            <a:avLst/>
            <a:gdLst>
              <a:gd name="connsiteX0" fmla="*/ 0 w 3251199"/>
              <a:gd name="connsiteY0" fmla="*/ 1083733 h 1083733"/>
              <a:gd name="connsiteX1" fmla="*/ 812800 w 3251199"/>
              <a:gd name="connsiteY1" fmla="*/ 0 h 1083733"/>
              <a:gd name="connsiteX2" fmla="*/ 2438399 w 3251199"/>
              <a:gd name="connsiteY2" fmla="*/ 0 h 1083733"/>
              <a:gd name="connsiteX3" fmla="*/ 3251199 w 3251199"/>
              <a:gd name="connsiteY3" fmla="*/ 1083733 h 1083733"/>
              <a:gd name="connsiteX4" fmla="*/ 0 w 3251199"/>
              <a:gd name="connsiteY4" fmla="*/ 108373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199" h="1083733">
                <a:moveTo>
                  <a:pt x="0" y="1083733"/>
                </a:moveTo>
                <a:lnTo>
                  <a:pt x="812800" y="0"/>
                </a:lnTo>
                <a:lnTo>
                  <a:pt x="2438399" y="0"/>
                </a:lnTo>
                <a:lnTo>
                  <a:pt x="3251199" y="1083733"/>
                </a:lnTo>
                <a:lnTo>
                  <a:pt x="0" y="10837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3410" tIns="44450" rIns="613409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 smtClean="0"/>
              <a:t>Data Science</a:t>
            </a:r>
            <a:endParaRPr lang="en-US" sz="3500" kern="1200" dirty="0"/>
          </a:p>
        </p:txBody>
      </p:sp>
      <p:sp>
        <p:nvSpPr>
          <p:cNvPr id="7" name="Freeform 6"/>
          <p:cNvSpPr/>
          <p:nvPr/>
        </p:nvSpPr>
        <p:spPr>
          <a:xfrm>
            <a:off x="3657600" y="2887132"/>
            <a:ext cx="4876799" cy="1083733"/>
          </a:xfrm>
          <a:custGeom>
            <a:avLst/>
            <a:gdLst>
              <a:gd name="connsiteX0" fmla="*/ 0 w 4876799"/>
              <a:gd name="connsiteY0" fmla="*/ 1083733 h 1083733"/>
              <a:gd name="connsiteX1" fmla="*/ 812800 w 4876799"/>
              <a:gd name="connsiteY1" fmla="*/ 0 h 1083733"/>
              <a:gd name="connsiteX2" fmla="*/ 4063999 w 4876799"/>
              <a:gd name="connsiteY2" fmla="*/ 0 h 1083733"/>
              <a:gd name="connsiteX3" fmla="*/ 4876799 w 4876799"/>
              <a:gd name="connsiteY3" fmla="*/ 1083733 h 1083733"/>
              <a:gd name="connsiteX4" fmla="*/ 0 w 4876799"/>
              <a:gd name="connsiteY4" fmla="*/ 108373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799" h="1083733">
                <a:moveTo>
                  <a:pt x="0" y="1083733"/>
                </a:moveTo>
                <a:lnTo>
                  <a:pt x="812800" y="0"/>
                </a:lnTo>
                <a:lnTo>
                  <a:pt x="4063999" y="0"/>
                </a:lnTo>
                <a:lnTo>
                  <a:pt x="4876799" y="1083733"/>
                </a:lnTo>
                <a:lnTo>
                  <a:pt x="0" y="10837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889" tIns="44450" rIns="897891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 smtClean="0"/>
              <a:t>Business Intelligence</a:t>
            </a:r>
            <a:endParaRPr lang="en-US" sz="3500" kern="1200" dirty="0"/>
          </a:p>
        </p:txBody>
      </p:sp>
      <p:sp>
        <p:nvSpPr>
          <p:cNvPr id="10" name="Freeform 9"/>
          <p:cNvSpPr/>
          <p:nvPr/>
        </p:nvSpPr>
        <p:spPr>
          <a:xfrm>
            <a:off x="2844800" y="3970866"/>
            <a:ext cx="6502399" cy="1083733"/>
          </a:xfrm>
          <a:custGeom>
            <a:avLst/>
            <a:gdLst>
              <a:gd name="connsiteX0" fmla="*/ 0 w 6502399"/>
              <a:gd name="connsiteY0" fmla="*/ 1083733 h 1083733"/>
              <a:gd name="connsiteX1" fmla="*/ 812800 w 6502399"/>
              <a:gd name="connsiteY1" fmla="*/ 0 h 1083733"/>
              <a:gd name="connsiteX2" fmla="*/ 5689599 w 6502399"/>
              <a:gd name="connsiteY2" fmla="*/ 0 h 1083733"/>
              <a:gd name="connsiteX3" fmla="*/ 6502399 w 6502399"/>
              <a:gd name="connsiteY3" fmla="*/ 1083733 h 1083733"/>
              <a:gd name="connsiteX4" fmla="*/ 0 w 6502399"/>
              <a:gd name="connsiteY4" fmla="*/ 108373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399" h="1083733">
                <a:moveTo>
                  <a:pt x="0" y="1083733"/>
                </a:moveTo>
                <a:lnTo>
                  <a:pt x="812800" y="0"/>
                </a:lnTo>
                <a:lnTo>
                  <a:pt x="5689599" y="0"/>
                </a:lnTo>
                <a:lnTo>
                  <a:pt x="6502399" y="1083733"/>
                </a:lnTo>
                <a:lnTo>
                  <a:pt x="0" y="10837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2369" tIns="44450" rIns="118237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 smtClean="0"/>
              <a:t>Data pipeline</a:t>
            </a:r>
            <a:endParaRPr lang="en-US" sz="35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2032000" y="5054599"/>
            <a:ext cx="8128000" cy="1083733"/>
          </a:xfrm>
          <a:custGeom>
            <a:avLst/>
            <a:gdLst>
              <a:gd name="connsiteX0" fmla="*/ 0 w 8128000"/>
              <a:gd name="connsiteY0" fmla="*/ 1083733 h 1083733"/>
              <a:gd name="connsiteX1" fmla="*/ 812800 w 8128000"/>
              <a:gd name="connsiteY1" fmla="*/ 0 h 1083733"/>
              <a:gd name="connsiteX2" fmla="*/ 7315200 w 8128000"/>
              <a:gd name="connsiteY2" fmla="*/ 0 h 1083733"/>
              <a:gd name="connsiteX3" fmla="*/ 8128000 w 8128000"/>
              <a:gd name="connsiteY3" fmla="*/ 1083733 h 1083733"/>
              <a:gd name="connsiteX4" fmla="*/ 0 w 8128000"/>
              <a:gd name="connsiteY4" fmla="*/ 108373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083733">
                <a:moveTo>
                  <a:pt x="0" y="1083733"/>
                </a:moveTo>
                <a:lnTo>
                  <a:pt x="812800" y="0"/>
                </a:lnTo>
                <a:lnTo>
                  <a:pt x="7315200" y="0"/>
                </a:lnTo>
                <a:lnTo>
                  <a:pt x="8128000" y="1083733"/>
                </a:lnTo>
                <a:lnTo>
                  <a:pt x="0" y="10837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6849" tIns="44450" rIns="1466851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 smtClean="0"/>
              <a:t>Data storage</a:t>
            </a:r>
            <a:endParaRPr lang="en-US" sz="3500" kern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-871473" y="3147599"/>
            <a:ext cx="696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AI </a:t>
            </a:r>
            <a:r>
              <a:rPr lang="en-US" sz="2400" b="1" dirty="0" smtClean="0"/>
              <a:t>Hierarchy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2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24846"/>
              </p:ext>
            </p:extLst>
          </p:nvPr>
        </p:nvGraphicFramePr>
        <p:xfrm>
          <a:off x="293352" y="1737097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Python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PHP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OS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Averge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Aryan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29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22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25.33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Dhrumil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27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23.66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Prashil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29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22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26.33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2552703"/>
              </p:ext>
            </p:extLst>
          </p:nvPr>
        </p:nvGraphicFramePr>
        <p:xfrm>
          <a:off x="5535054" y="14202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7437" y="3322749"/>
            <a:ext cx="7057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Algerian" panose="04020705040A02060702" pitchFamily="82" charset="0"/>
              </a:rPr>
              <a:t>THANK-YOU!</a:t>
            </a:r>
            <a:endParaRPr lang="en-US" sz="8000" dirty="0"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021" y="1422400"/>
            <a:ext cx="3679066" cy="4262436"/>
          </a:xfrm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b="1" dirty="0" smtClean="0"/>
              <a:t>Introduction to Artificial Intelligence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Application of AI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History of AI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b="1" dirty="0"/>
              <a:t>Application Domains of AI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177" y="3062510"/>
            <a:ext cx="6246275" cy="128089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AI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08" y="675861"/>
            <a:ext cx="6458310" cy="6891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Artificial Intelligence (AI)?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08" y="1570759"/>
            <a:ext cx="2071840" cy="1927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2508" y="3611824"/>
            <a:ext cx="344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John </a:t>
            </a:r>
            <a:r>
              <a:rPr lang="en-US" b="1" dirty="0" smtClean="0"/>
              <a:t>McCarthy</a:t>
            </a:r>
          </a:p>
          <a:p>
            <a:r>
              <a:rPr lang="en-US" sz="1400" dirty="0"/>
              <a:t>(the father of Artificial Intelligence)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093872" y="1364974"/>
            <a:ext cx="4765745" cy="2133078"/>
          </a:xfrm>
          <a:prstGeom prst="wedgeEllipseCallout">
            <a:avLst>
              <a:gd name="adj1" fmla="val -74964"/>
              <a:gd name="adj2" fmla="val 327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59895" y="1980567"/>
            <a:ext cx="4240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AI is the science </a:t>
            </a:r>
            <a:r>
              <a:rPr lang="en-US" sz="2000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and engineering </a:t>
            </a:r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of </a:t>
            </a:r>
            <a:r>
              <a:rPr lang="en-US" sz="2000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making intelligent </a:t>
            </a:r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machines, </a:t>
            </a:r>
            <a:r>
              <a:rPr lang="en-US" sz="2000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especially intelligent computer programs (1956</a:t>
            </a:r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2508" y="4689123"/>
            <a:ext cx="10376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 is a branch of computer science dealing with the simulation of intelligent behavior </a:t>
            </a:r>
            <a:r>
              <a:rPr lang="en-US" dirty="0" smtClean="0"/>
              <a:t>in computers.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 is the study of how to make computers do things which, at the moment, people do better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 is, the study and design of intelligent agents where an intelligent agent is a system </a:t>
            </a:r>
            <a:r>
              <a:rPr lang="en-US" dirty="0" smtClean="0"/>
              <a:t>that perceives </a:t>
            </a:r>
            <a:r>
              <a:rPr lang="en-US" dirty="0"/>
              <a:t>its environment and takes actions.</a:t>
            </a:r>
          </a:p>
        </p:txBody>
      </p:sp>
    </p:spTree>
    <p:extLst>
      <p:ext uri="{BB962C8B-B14F-4D97-AF65-F5344CB8AC3E}">
        <p14:creationId xmlns:p14="http://schemas.microsoft.com/office/powerpoint/2010/main" val="29538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08372" y="0"/>
            <a:ext cx="6383628" cy="685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25724" y="515155"/>
            <a:ext cx="5964507" cy="5962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98266" y="528034"/>
            <a:ext cx="2201002" cy="6891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Test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065"/>
            <a:ext cx="5174020" cy="4171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11404" y="643944"/>
            <a:ext cx="61818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Acting Humanly: The Turing Test </a:t>
            </a:r>
            <a:r>
              <a:rPr lang="en-US" sz="2000" dirty="0" smtClean="0">
                <a:solidFill>
                  <a:schemeClr val="bg1"/>
                </a:solidFill>
              </a:rPr>
              <a:t>proposed by </a:t>
            </a:r>
            <a:r>
              <a:rPr lang="en-US" sz="2000" dirty="0">
                <a:solidFill>
                  <a:schemeClr val="bg1"/>
                </a:solidFill>
              </a:rPr>
              <a:t>Alan Turing (1950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Turing Test is a method of inquiry </a:t>
            </a:r>
            <a:r>
              <a:rPr lang="en-US" sz="2000" dirty="0" smtClean="0">
                <a:solidFill>
                  <a:schemeClr val="bg1"/>
                </a:solidFill>
              </a:rPr>
              <a:t>for determining </a:t>
            </a:r>
            <a:r>
              <a:rPr lang="en-US" sz="2000" dirty="0">
                <a:solidFill>
                  <a:schemeClr val="bg1"/>
                </a:solidFill>
              </a:rPr>
              <a:t>whether or not a computer </a:t>
            </a:r>
            <a:r>
              <a:rPr lang="en-US" sz="2000" dirty="0" smtClean="0">
                <a:solidFill>
                  <a:schemeClr val="bg1"/>
                </a:solidFill>
              </a:rPr>
              <a:t>is capable </a:t>
            </a:r>
            <a:r>
              <a:rPr lang="en-US" sz="2000" dirty="0">
                <a:solidFill>
                  <a:schemeClr val="bg1"/>
                </a:solidFill>
              </a:rPr>
              <a:t>of thinking like a human being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interrogator job is to try and figure </a:t>
            </a:r>
            <a:r>
              <a:rPr lang="en-US" sz="2000" dirty="0" smtClean="0">
                <a:solidFill>
                  <a:schemeClr val="bg1"/>
                </a:solidFill>
              </a:rPr>
              <a:t>out which </a:t>
            </a:r>
            <a:r>
              <a:rPr lang="en-US" sz="2000" dirty="0">
                <a:solidFill>
                  <a:schemeClr val="bg1"/>
                </a:solidFill>
              </a:rPr>
              <a:t>one is human and which one </a:t>
            </a:r>
            <a:r>
              <a:rPr lang="en-US" sz="2000" dirty="0" smtClean="0">
                <a:solidFill>
                  <a:schemeClr val="bg1"/>
                </a:solidFill>
              </a:rPr>
              <a:t>is computer </a:t>
            </a:r>
            <a:r>
              <a:rPr lang="en-US" sz="2000" dirty="0">
                <a:solidFill>
                  <a:schemeClr val="bg1"/>
                </a:solidFill>
              </a:rPr>
              <a:t>by asking questions to both </a:t>
            </a:r>
            <a:r>
              <a:rPr lang="en-US" sz="2000" dirty="0" smtClean="0">
                <a:solidFill>
                  <a:schemeClr val="bg1"/>
                </a:solidFill>
              </a:rPr>
              <a:t>of them.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computer would try to </a:t>
            </a:r>
            <a:r>
              <a:rPr lang="en-US" sz="2000" dirty="0" smtClean="0">
                <a:solidFill>
                  <a:schemeClr val="bg1"/>
                </a:solidFill>
              </a:rPr>
              <a:t>remain indistinguishable </a:t>
            </a:r>
            <a:r>
              <a:rPr lang="en-US" sz="2000" dirty="0">
                <a:solidFill>
                  <a:schemeClr val="bg1"/>
                </a:solidFill>
              </a:rPr>
              <a:t>from human as much </a:t>
            </a:r>
            <a:r>
              <a:rPr lang="en-US" sz="2000" dirty="0" smtClean="0">
                <a:solidFill>
                  <a:schemeClr val="bg1"/>
                </a:solidFill>
              </a:rPr>
              <a:t>as possible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2905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28064" y="1403797"/>
            <a:ext cx="10161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There are three important AI techniques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Search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a way of solving problems for which no direct approach is available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also provides a framework into which any direct techniques that are available can be embedded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 of knowledge </a:t>
            </a:r>
            <a:r>
              <a:rPr lang="en-US" b="1" dirty="0" smtClean="0"/>
              <a:t>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a way of solving complex problems by exploiting the structure of the objects that are involved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Abstraction </a:t>
            </a:r>
            <a:r>
              <a:rPr lang="en-US" b="1" dirty="0" smtClean="0"/>
              <a:t>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a way of separating important features and variations from many unimportant ones that </a:t>
            </a:r>
            <a:r>
              <a:rPr lang="en-US" dirty="0" smtClean="0"/>
              <a:t>would otherwise </a:t>
            </a:r>
            <a:r>
              <a:rPr lang="en-US" dirty="0"/>
              <a:t>overwhelm any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40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Domains of AI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53163"/>
              </p:ext>
            </p:extLst>
          </p:nvPr>
        </p:nvGraphicFramePr>
        <p:xfrm>
          <a:off x="1596980" y="1674255"/>
          <a:ext cx="9697791" cy="4781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320"/>
                <a:gridCol w="2935736"/>
                <a:gridCol w="2935735"/>
              </a:tblGrid>
              <a:tr h="402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Mundane</a:t>
                      </a:r>
                      <a:r>
                        <a:rPr lang="en-US" b="1" baseline="0" dirty="0" smtClean="0"/>
                        <a:t> tasks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Formal tasks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Expert tasks</a:t>
                      </a:r>
                      <a:endParaRPr lang="en-US" b="1" dirty="0"/>
                    </a:p>
                  </a:txBody>
                  <a:tcPr/>
                </a:tc>
              </a:tr>
              <a:tr h="1586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Perception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Computer Vision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Speech, 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Games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Go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Chess (Deep Blue)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err="1" smtClean="0"/>
                        <a:t>Ckeckers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Engineering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Design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Fault Finding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Manufacturing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Monitoring</a:t>
                      </a:r>
                      <a:endParaRPr lang="en-US" b="0" dirty="0" smtClean="0"/>
                    </a:p>
                  </a:txBody>
                  <a:tcPr/>
                </a:tc>
              </a:tr>
              <a:tr h="1586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Natural Language Processing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Understanding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Language Generation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Language Translation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Mathematics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Geometry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Logic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Integration</a:t>
                      </a:r>
                      <a:r>
                        <a:rPr lang="en-US" baseline="0" dirty="0" smtClean="0"/>
                        <a:t> and  Differentiation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Scientific Analysis</a:t>
                      </a:r>
                      <a:endParaRPr lang="en-US" b="1" dirty="0"/>
                    </a:p>
                  </a:txBody>
                  <a:tcPr/>
                </a:tc>
              </a:tr>
              <a:tr h="402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Common Sense Reasoning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Theorem Proving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Financial Analysis</a:t>
                      </a:r>
                      <a:endParaRPr lang="en-US" b="1" dirty="0"/>
                    </a:p>
                  </a:txBody>
                  <a:tcPr/>
                </a:tc>
              </a:tr>
              <a:tr h="402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Planning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Medical Diagnosis</a:t>
                      </a:r>
                      <a:endParaRPr lang="en-US" b="1" dirty="0"/>
                    </a:p>
                  </a:txBody>
                  <a:tcPr/>
                </a:tc>
              </a:tr>
              <a:tr h="402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Robot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618" y="669701"/>
            <a:ext cx="367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History of AI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2" y="1390918"/>
            <a:ext cx="10058400" cy="5167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3165541"/>
            <a:ext cx="8757282" cy="1280890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Domains of 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143</TotalTime>
  <Words>499</Words>
  <Application>Microsoft Office PowerPoint</Application>
  <PresentationFormat>Widescreen</PresentationFormat>
  <Paragraphs>143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Buxton Sketch</vt:lpstr>
      <vt:lpstr>Calibri</vt:lpstr>
      <vt:lpstr>Century Gothic</vt:lpstr>
      <vt:lpstr>Times New Roman</vt:lpstr>
      <vt:lpstr>Wingdings</vt:lpstr>
      <vt:lpstr>Wingdings 3</vt:lpstr>
      <vt:lpstr>Wisp</vt:lpstr>
      <vt:lpstr>Artificial Intelligence</vt:lpstr>
      <vt:lpstr>OUTLINE</vt:lpstr>
      <vt:lpstr>Introduction to AI</vt:lpstr>
      <vt:lpstr>What is Artificial Intelligence (AI)?</vt:lpstr>
      <vt:lpstr>Turing Test</vt:lpstr>
      <vt:lpstr>PowerPoint Presentation</vt:lpstr>
      <vt:lpstr>PowerPoint Presentation</vt:lpstr>
      <vt:lpstr>PowerPoint Presentation</vt:lpstr>
      <vt:lpstr>Application Domains of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Unit-1:  Introduction</dc:title>
  <dc:creator>student</dc:creator>
  <cp:lastModifiedBy>student</cp:lastModifiedBy>
  <cp:revision>210</cp:revision>
  <dcterms:created xsi:type="dcterms:W3CDTF">2025-02-18T06:55:26Z</dcterms:created>
  <dcterms:modified xsi:type="dcterms:W3CDTF">2025-03-04T07:46:12Z</dcterms:modified>
</cp:coreProperties>
</file>