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76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8" r:id="rId11"/>
    <p:sldId id="289" r:id="rId12"/>
    <p:sldId id="290" r:id="rId13"/>
    <p:sldId id="291" r:id="rId14"/>
    <p:sldId id="292" r:id="rId15"/>
    <p:sldId id="285" r:id="rId16"/>
    <p:sldId id="286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5D3"/>
    <a:srgbClr val="2B3F57"/>
    <a:srgbClr val="4D4D4D"/>
    <a:srgbClr val="EEEEEE"/>
    <a:srgbClr val="4656B8"/>
    <a:srgbClr val="3E7CA5"/>
    <a:srgbClr val="888888"/>
    <a:srgbClr val="8AA4C4"/>
    <a:srgbClr val="1A2634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3" autoAdjust="0"/>
    <p:restoredTop sz="94931" autoAdjust="0"/>
  </p:normalViewPr>
  <p:slideViewPr>
    <p:cSldViewPr>
      <p:cViewPr varScale="1">
        <p:scale>
          <a:sx n="79" d="100"/>
          <a:sy n="79" d="100"/>
        </p:scale>
        <p:origin x="102" y="5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F0215-E4F4-472E-8D8B-F5FD6EFDC5C3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BDB8D-B86A-4CA1-8F9A-67ECE2561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6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</a:t>
            </a:r>
            <a:r>
              <a:rPr lang="en-US" altLang="ko-KR" dirty="0" smtClean="0"/>
              <a:t>3</a:t>
            </a:r>
            <a:r>
              <a:rPr lang="ko-KR" altLang="en-US" dirty="0" smtClean="0"/>
              <a:t>팀은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선물거래를 활용한 농산물 거래 시스템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주제로 프로젝트를 진행했습니다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저희의 팀 </a:t>
            </a:r>
            <a:r>
              <a:rPr lang="ko-KR" altLang="en-US" dirty="0" err="1" smtClean="0"/>
              <a:t>기프트는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선물거래를 활용한 농산물거래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시스템이 중축인 </a:t>
            </a:r>
            <a:r>
              <a:rPr lang="en-US" altLang="ko-KR" dirty="0" err="1" smtClean="0"/>
              <a:t>giftFutures</a:t>
            </a:r>
            <a:r>
              <a:rPr lang="ko-KR" altLang="en-US" dirty="0" smtClean="0"/>
              <a:t>라는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홈페이지를 만들었습니다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81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79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23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5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먼저 선물거래란 단어가 </a:t>
            </a:r>
            <a:r>
              <a:rPr lang="ko-KR" altLang="en-US" dirty="0" err="1" smtClean="0"/>
              <a:t>생소하실텐데</a:t>
            </a:r>
            <a:r>
              <a:rPr lang="en-US" altLang="ko-KR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선물거래란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현재시점에 미리 결정된 가격으로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미래 일정시점에 상품을 매매하겠다고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약속하는 거래입니다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예를 들겠습니다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1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</a:p>
          <a:p>
            <a:r>
              <a:rPr lang="ko-KR" altLang="en-US" dirty="0" smtClean="0"/>
              <a:t>유통업자인 구매자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씨와</a:t>
            </a:r>
          </a:p>
          <a:p>
            <a:r>
              <a:rPr lang="ko-KR" altLang="en-US" dirty="0" smtClean="0"/>
              <a:t>배추농사꾼인 판매자 </a:t>
            </a:r>
            <a:r>
              <a:rPr lang="en-US" altLang="ko-KR" dirty="0" smtClean="0"/>
              <a:t>B</a:t>
            </a:r>
            <a:r>
              <a:rPr lang="ko-KR" altLang="en-US" dirty="0" smtClean="0"/>
              <a:t>씨가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1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구매자인 </a:t>
            </a:r>
            <a:r>
              <a:rPr lang="en-US" altLang="ko-KR" dirty="0" smtClean="0"/>
              <a:t>A</a:t>
            </a:r>
            <a:r>
              <a:rPr lang="ko-KR" altLang="en-US" dirty="0" smtClean="0"/>
              <a:t>씨는</a:t>
            </a:r>
          </a:p>
          <a:p>
            <a:r>
              <a:rPr lang="ko-KR" altLang="en-US" dirty="0" smtClean="0"/>
              <a:t>매년마다 배추가 금값이 될까 싶은 마음에</a:t>
            </a:r>
          </a:p>
          <a:p>
            <a:r>
              <a:rPr lang="ko-KR" altLang="en-US" dirty="0" smtClean="0"/>
              <a:t>전전긍긍합니다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판매자인 </a:t>
            </a:r>
            <a:r>
              <a:rPr lang="en-US" altLang="ko-KR" dirty="0" smtClean="0"/>
              <a:t>B</a:t>
            </a:r>
            <a:r>
              <a:rPr lang="ko-KR" altLang="en-US" dirty="0" smtClean="0"/>
              <a:t>씨는</a:t>
            </a:r>
          </a:p>
          <a:p>
            <a:r>
              <a:rPr lang="ko-KR" altLang="en-US" dirty="0" smtClean="0"/>
              <a:t>매년 </a:t>
            </a:r>
            <a:r>
              <a:rPr lang="ko-KR" altLang="en-US" dirty="0" err="1" smtClean="0"/>
              <a:t>배추값이</a:t>
            </a:r>
            <a:r>
              <a:rPr lang="ko-KR" altLang="en-US" dirty="0" smtClean="0"/>
              <a:t> 똥값이 될까 전전긍긍합니다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6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가격변동에 대한 불안감을</a:t>
            </a:r>
          </a:p>
          <a:p>
            <a:r>
              <a:rPr lang="ko-KR" altLang="en-US" dirty="0" smtClean="0"/>
              <a:t>해소시켜주기 위한 거래방법이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바로 선물거래라고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재배되기 전에</a:t>
            </a:r>
          </a:p>
          <a:p>
            <a:r>
              <a:rPr lang="ko-KR" altLang="en-US" dirty="0" smtClean="0"/>
              <a:t>미리 가격을 매겨 팔거나 구매해</a:t>
            </a:r>
          </a:p>
          <a:p>
            <a:r>
              <a:rPr lang="ko-KR" altLang="en-US" dirty="0" smtClean="0"/>
              <a:t>가격변동에 대한 불안감에서 벗어나는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마지막에 화살표 </a:t>
            </a:r>
            <a:r>
              <a:rPr lang="ko-KR" altLang="en-US" dirty="0" err="1" smtClean="0"/>
              <a:t>바꾸는거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좋을듯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좀 </a:t>
            </a:r>
            <a:r>
              <a:rPr lang="ko-KR" altLang="en-US" dirty="0" err="1" smtClean="0"/>
              <a:t>눈에띄기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5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2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53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4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21569" y="723573"/>
            <a:ext cx="7462862" cy="545187"/>
          </a:xfrm>
        </p:spPr>
        <p:txBody>
          <a:bodyPr>
            <a:normAutofit/>
          </a:bodyPr>
          <a:lstStyle>
            <a:lvl1pPr algn="ctr">
              <a:defRPr sz="2400" baseline="0">
                <a:solidFill>
                  <a:schemeClr val="bg1"/>
                </a:solidFill>
                <a:latin typeface="Noto Sans CJK SC DemiLight" panose="020B0400000000000000" pitchFamily="34" charset="-127"/>
                <a:ea typeface="Noto Sans CJK SC DemiLight" panose="020B0400000000000000" pitchFamily="34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V="1">
            <a:off x="495300" y="6327965"/>
            <a:ext cx="8742392" cy="37286"/>
          </a:xfrm>
          <a:prstGeom prst="line">
            <a:avLst/>
          </a:prstGeom>
          <a:ln w="1270">
            <a:solidFill>
              <a:srgbClr val="AD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4"/>
          </p:nvPr>
        </p:nvSpPr>
        <p:spPr>
          <a:xfrm>
            <a:off x="3710796" y="6356351"/>
            <a:ext cx="23114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 err="1" smtClean="0"/>
              <a:t>팀프로젝트</a:t>
            </a:r>
            <a:r>
              <a:rPr lang="ko-KR" altLang="en-US" dirty="0" smtClean="0"/>
              <a:t> 목적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6926292" y="6356351"/>
            <a:ext cx="2311400" cy="365125"/>
          </a:xfrm>
        </p:spPr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04" y="-255538"/>
            <a:ext cx="88392" cy="801626"/>
          </a:xfrm>
          <a:prstGeom prst="rect">
            <a:avLst/>
          </a:prstGeom>
        </p:spPr>
      </p:pic>
      <p:sp>
        <p:nvSpPr>
          <p:cNvPr id="21" name="날짜 개체 틀 7"/>
          <p:cNvSpPr txBox="1">
            <a:spLocks/>
          </p:cNvSpPr>
          <p:nvPr userDrawn="1"/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TEAM GIFT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63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03" y="1988840"/>
            <a:ext cx="4291593" cy="2782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</a:t>
            </a:r>
            <a:r>
              <a:rPr lang="en-US" altLang="ko-KR" dirty="0"/>
              <a:t>&amp;</a:t>
            </a:r>
            <a:r>
              <a:rPr lang="ko-KR" altLang="en-US" dirty="0"/>
              <a:t>기술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 프로젝트 소개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91" y="1700808"/>
            <a:ext cx="6840217" cy="44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구매자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5" y="2960533"/>
            <a:ext cx="1685547" cy="13685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11" y="2910240"/>
            <a:ext cx="1679451" cy="13563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14" y="4231543"/>
            <a:ext cx="1252731" cy="11551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21" y="2901716"/>
            <a:ext cx="1679451" cy="13563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40" y="4231543"/>
            <a:ext cx="1557531" cy="17404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66" y="3810129"/>
            <a:ext cx="1368555" cy="16398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66" y="2193054"/>
            <a:ext cx="1679451" cy="14173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43" y="720541"/>
            <a:ext cx="1453899" cy="162458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22" y="2211342"/>
            <a:ext cx="1368555" cy="13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구매자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566414"/>
            <a:ext cx="2121412" cy="17251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48" y="2574034"/>
            <a:ext cx="2115316" cy="17099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96" y="2574034"/>
            <a:ext cx="2115316" cy="17099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92" y="2566414"/>
            <a:ext cx="1725172" cy="17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판매자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03" y="2391752"/>
            <a:ext cx="1679451" cy="13563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94" y="1717613"/>
            <a:ext cx="1368555" cy="14386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37" y="3247046"/>
            <a:ext cx="1679451" cy="13563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20" y="4621878"/>
            <a:ext cx="2365253" cy="10393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70" y="3726942"/>
            <a:ext cx="1557531" cy="13594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850" y="3346271"/>
            <a:ext cx="1368555" cy="13685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16" y="2391752"/>
            <a:ext cx="1685547" cy="13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판매자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566414"/>
            <a:ext cx="2121412" cy="17251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48" y="2574034"/>
            <a:ext cx="2115316" cy="17099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96" y="2574034"/>
            <a:ext cx="2115316" cy="17099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92" y="2566414"/>
            <a:ext cx="1725172" cy="17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 분담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24" y="1916832"/>
            <a:ext cx="7946152" cy="36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 분담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45" y="1916832"/>
            <a:ext cx="4641110" cy="36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56" y="2708920"/>
            <a:ext cx="480728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선물거래란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 프로젝트 소개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4548" y="2806770"/>
            <a:ext cx="813690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  <a:cs typeface="+mj-cs"/>
              </a:rPr>
              <a:t>현재시점에 미리 결정된 가격으로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  <a:cs typeface="+mj-cs"/>
              </a:rPr>
              <a:t>미래 일정시점에 상품을 매매하겠다고 약속한 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  <a:cs typeface="+mj-cs"/>
              </a:rPr>
              <a:t>거래</a:t>
            </a:r>
            <a:endParaRPr lang="ko-KR" altLang="en-US" sz="2000" dirty="0">
              <a:solidFill>
                <a:schemeClr val="bg1"/>
              </a:solidFill>
              <a:latin typeface="Noto Sans CJK SC Bold" panose="020B0800000000000000" pitchFamily="34" charset="-127"/>
              <a:ea typeface="Noto Sans CJK SC Bold" panose="020B0800000000000000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5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선물거래란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 프로젝트 소개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88904" y="137121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Noto Sans CJK SC DemiLight" panose="020B0400000000000000" pitchFamily="34" charset="-127"/>
                <a:ea typeface="Noto Sans CJK SC DemiLight" panose="020B0400000000000000" pitchFamily="34" charset="-127"/>
                <a:cs typeface="+mj-cs"/>
              </a:rPr>
              <a:t>예시</a:t>
            </a:r>
            <a:endParaRPr lang="ko-KR" altLang="en-US" sz="1600" dirty="0">
              <a:solidFill>
                <a:schemeClr val="bg1"/>
              </a:solidFill>
              <a:latin typeface="Noto Sans CJK SC DemiLight" panose="020B0400000000000000" pitchFamily="34" charset="-127"/>
              <a:ea typeface="Noto Sans CJK SC DemiLight" panose="020B0400000000000000" pitchFamily="34" charset="-127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19046" y="1344324"/>
            <a:ext cx="504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348880"/>
            <a:ext cx="2359157" cy="23591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2348880"/>
            <a:ext cx="2359157" cy="23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348057"/>
            <a:ext cx="2359157" cy="23591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88" y="2348057"/>
            <a:ext cx="2359157" cy="2359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선물거래란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 프로젝트 소개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88904" y="137121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Noto Sans CJK SC DemiLight" panose="020B0400000000000000" pitchFamily="34" charset="-127"/>
                <a:ea typeface="Noto Sans CJK SC DemiLight" panose="020B0400000000000000" pitchFamily="34" charset="-127"/>
                <a:cs typeface="+mj-cs"/>
              </a:rPr>
              <a:t>예시</a:t>
            </a:r>
            <a:endParaRPr lang="ko-KR" altLang="en-US" sz="1600" dirty="0">
              <a:solidFill>
                <a:schemeClr val="bg1"/>
              </a:solidFill>
              <a:latin typeface="Noto Sans CJK SC DemiLight" panose="020B0400000000000000" pitchFamily="34" charset="-127"/>
              <a:ea typeface="Noto Sans CJK SC DemiLight" panose="020B0400000000000000" pitchFamily="34" charset="-127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19046" y="1344324"/>
            <a:ext cx="504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6536" y="3155575"/>
            <a:ext cx="8280920" cy="90452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136353" y="3377005"/>
            <a:ext cx="3561286" cy="461665"/>
            <a:chOff x="3302612" y="3377005"/>
            <a:chExt cx="3561286" cy="461665"/>
          </a:xfrm>
        </p:grpSpPr>
        <p:sp>
          <p:nvSpPr>
            <p:cNvPr id="16" name="직사각형 15"/>
            <p:cNvSpPr/>
            <p:nvPr/>
          </p:nvSpPr>
          <p:spPr>
            <a:xfrm>
              <a:off x="3302612" y="3377005"/>
              <a:ext cx="3228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2B3F57"/>
                  </a:solidFill>
                  <a:latin typeface="Noto Sans CJK SC Bold" panose="020B0800000000000000" pitchFamily="34" charset="-127"/>
                  <a:ea typeface="Noto Sans CJK SC Bold" panose="020B0800000000000000" pitchFamily="34" charset="-127"/>
                  <a:cs typeface="+mj-cs"/>
                </a:rPr>
                <a:t>가격 변동에 대한 불안감</a:t>
              </a:r>
              <a:endParaRPr lang="ko-KR" altLang="en-US" dirty="0">
                <a:solidFill>
                  <a:srgbClr val="2B3F57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6522416" y="3437964"/>
              <a:ext cx="341482" cy="360000"/>
            </a:xfrm>
            <a:prstGeom prst="downArrow">
              <a:avLst>
                <a:gd name="adj1" fmla="val 45020"/>
                <a:gd name="adj2" fmla="val 64939"/>
              </a:avLst>
            </a:prstGeom>
            <a:solidFill>
              <a:srgbClr val="2B3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01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 프로젝트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64568" y="2439586"/>
            <a:ext cx="7119514" cy="3191262"/>
            <a:chOff x="1221569" y="2439586"/>
            <a:chExt cx="7119514" cy="31912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404" y="3932747"/>
              <a:ext cx="457201" cy="47853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69" y="2439586"/>
              <a:ext cx="3639319" cy="319126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3389" y="2811081"/>
              <a:ext cx="2837694" cy="224333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764868" y="1287956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  <a:cs typeface="+mj-cs"/>
              </a:rPr>
              <a:t>물가안정</a:t>
            </a:r>
            <a:endParaRPr lang="ko-KR" altLang="en-US" sz="4000" dirty="0">
              <a:solidFill>
                <a:schemeClr val="bg1"/>
              </a:solidFill>
              <a:latin typeface="Noto Sans CJK SC Bold" panose="020B0800000000000000" pitchFamily="34" charset="-127"/>
              <a:ea typeface="Noto Sans CJK SC Bold" panose="020B0800000000000000" pitchFamily="34" charset="-127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4" y="3117405"/>
            <a:ext cx="9491491" cy="16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 프로젝트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41975" y="1287956"/>
            <a:ext cx="362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  <a:cs typeface="+mj-cs"/>
              </a:rPr>
              <a:t>손실의 최소화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780928"/>
            <a:ext cx="2788926" cy="23591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3062562"/>
            <a:ext cx="457201" cy="4785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52" y="4402370"/>
            <a:ext cx="1511811" cy="8534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39" y="4355063"/>
            <a:ext cx="865634" cy="8656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56" y="2875110"/>
            <a:ext cx="984506" cy="85344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3863915" y="3960506"/>
            <a:ext cx="4896544" cy="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999249" y="2685198"/>
            <a:ext cx="1008112" cy="1008112"/>
          </a:xfrm>
          <a:prstGeom prst="ellipse">
            <a:avLst/>
          </a:prstGeom>
          <a:noFill/>
          <a:ln w="57150">
            <a:solidFill>
              <a:srgbClr val="2FC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4" y="3103121"/>
            <a:ext cx="9491491" cy="16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 프로젝트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60712" y="128795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  <a:cs typeface="+mj-cs"/>
              </a:rPr>
              <a:t>자원의 </a:t>
            </a:r>
            <a:r>
              <a:rPr lang="ko-KR" altLang="en-US" sz="4000" dirty="0" err="1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  <a:cs typeface="+mj-cs"/>
              </a:rPr>
              <a:t>효휼적인</a:t>
            </a:r>
            <a:r>
              <a:rPr lang="ko-KR" altLang="en-US" sz="4000" dirty="0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  <a:cs typeface="+mj-cs"/>
              </a:rPr>
              <a:t> 배분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2780928"/>
            <a:ext cx="2310389" cy="18836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14" y="2780928"/>
            <a:ext cx="2310389" cy="18836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54" y="2766900"/>
            <a:ext cx="1883668" cy="18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60712" y="128795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  <a:cs typeface="+mj-cs"/>
              </a:rPr>
              <a:t>자원의 </a:t>
            </a:r>
            <a:r>
              <a:rPr lang="ko-KR" altLang="en-US" sz="4000" dirty="0" err="1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  <a:cs typeface="+mj-cs"/>
              </a:rPr>
              <a:t>효휼적인</a:t>
            </a:r>
            <a:r>
              <a:rPr lang="ko-KR" altLang="en-US" sz="4000" dirty="0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  <a:cs typeface="+mj-cs"/>
              </a:rPr>
              <a:t> 배분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868527"/>
            <a:ext cx="2490221" cy="20574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2868527"/>
            <a:ext cx="2502413" cy="20574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6" y="2218713"/>
            <a:ext cx="3410719" cy="34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6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221</Words>
  <Application>Microsoft Office PowerPoint</Application>
  <PresentationFormat>A4 용지(210x297mm)</PresentationFormat>
  <Paragraphs>97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CJK SC Bold</vt:lpstr>
      <vt:lpstr>Noto Sans CJK SC DemiLight</vt:lpstr>
      <vt:lpstr>맑은 고딕</vt:lpstr>
      <vt:lpstr>Arial</vt:lpstr>
      <vt:lpstr>Office 테마</vt:lpstr>
      <vt:lpstr>PowerPoint 프레젠테이션</vt:lpstr>
      <vt:lpstr>PowerPoint 프레젠테이션</vt:lpstr>
      <vt:lpstr>선물거래란</vt:lpstr>
      <vt:lpstr>선물거래란</vt:lpstr>
      <vt:lpstr>선물거래란</vt:lpstr>
      <vt:lpstr>기대효과</vt:lpstr>
      <vt:lpstr>기대효과</vt:lpstr>
      <vt:lpstr>기대효과</vt:lpstr>
      <vt:lpstr>기대효과</vt:lpstr>
      <vt:lpstr>시스템&amp;기술</vt:lpstr>
      <vt:lpstr>주요기능 구매자</vt:lpstr>
      <vt:lpstr>주요기능 구매자</vt:lpstr>
      <vt:lpstr>주요기능 판매자</vt:lpstr>
      <vt:lpstr>주요기능 판매자</vt:lpstr>
      <vt:lpstr>팀원 별 역할 분담</vt:lpstr>
      <vt:lpstr>팀원 별 역할 분담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smart-202-5</dc:creator>
  <cp:lastModifiedBy>leeyurim</cp:lastModifiedBy>
  <cp:revision>33</cp:revision>
  <dcterms:created xsi:type="dcterms:W3CDTF">2019-01-03T00:32:04Z</dcterms:created>
  <dcterms:modified xsi:type="dcterms:W3CDTF">2019-01-03T16:25:33Z</dcterms:modified>
</cp:coreProperties>
</file>