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82bda22d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82bda22d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82bda22d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82bda22d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82bda22d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82bda22d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82bda22d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82bda22d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82bda22d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82bda22d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82bda22d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82bda22d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82bda22d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82bda22d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82bda22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82bda22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82bda22d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82bda22d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82bda22d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82bda22d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82bda22d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82bda22d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82bda22d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82bda22d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82bda22d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82bda22d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82bda22d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82bda22d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82bda22d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82bda22d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Relationship Id="rId9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2875" y="814400"/>
            <a:ext cx="9144000" cy="3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	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1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Projet de Fil Rouge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1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1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Conception et Réalisation d’un site web d’e-commerce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1800" y="636725"/>
            <a:ext cx="15621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525" y="590575"/>
            <a:ext cx="1185850" cy="40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764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fr" sz="1200">
                <a:latin typeface="Times New Roman"/>
                <a:ea typeface="Times New Roman"/>
                <a:cs typeface="Times New Roman"/>
                <a:sym typeface="Times New Roman"/>
              </a:rPr>
              <a:t>Diagramme de séquences d’achats d’un produits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400" y="299425"/>
            <a:ext cx="4425074" cy="47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25" y="1364225"/>
            <a:ext cx="4425077" cy="36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400">
                <a:latin typeface="Times New Roman"/>
                <a:ea typeface="Times New Roman"/>
                <a:cs typeface="Times New Roman"/>
                <a:sym typeface="Times New Roman"/>
              </a:rPr>
              <a:t>    Le diagramme de classe 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400" y="942875"/>
            <a:ext cx="563269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b="1" lang="fr" sz="1400">
                <a:latin typeface="Times New Roman"/>
                <a:ea typeface="Times New Roman"/>
                <a:cs typeface="Times New Roman"/>
                <a:sym typeface="Times New Roman"/>
              </a:rPr>
              <a:t> Présentation de l’application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u="sng">
                <a:latin typeface="Times New Roman"/>
                <a:ea typeface="Times New Roman"/>
                <a:cs typeface="Times New Roman"/>
                <a:sym typeface="Times New Roman"/>
              </a:rPr>
              <a:t>page d’accueil  principale de notre site</a:t>
            </a:r>
            <a:endParaRPr sz="14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775" y="182400"/>
            <a:ext cx="3951874" cy="479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>
                <a:latin typeface="Times New Roman"/>
                <a:ea typeface="Times New Roman"/>
                <a:cs typeface="Times New Roman"/>
                <a:sym typeface="Times New Roman"/>
              </a:rPr>
              <a:t>Cart 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500" y="725875"/>
            <a:ext cx="550771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>
                <a:latin typeface="Times New Roman"/>
                <a:ea typeface="Times New Roman"/>
                <a:cs typeface="Times New Roman"/>
                <a:sym typeface="Times New Roman"/>
              </a:rPr>
              <a:t>Checkout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425" y="445025"/>
            <a:ext cx="5246448" cy="433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425" y="167375"/>
            <a:ext cx="7005149" cy="480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125" y="237500"/>
            <a:ext cx="414745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1420">
                <a:latin typeface="Times New Roman"/>
                <a:ea typeface="Times New Roman"/>
                <a:cs typeface="Times New Roman"/>
                <a:sym typeface="Times New Roman"/>
              </a:rPr>
              <a:t>Sommaire</a:t>
            </a:r>
            <a:endParaRPr b="1" sz="14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254700" y="1206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Chapitre</a:t>
            </a:r>
            <a:r>
              <a:rPr b="1" lang="f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   </a:t>
            </a:r>
            <a:r>
              <a:rPr b="1" lang="f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f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Contexte générale du projet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Chapitre II   : </a:t>
            </a:r>
            <a:r>
              <a:rPr lang="f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 et conception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1.</a:t>
            </a:r>
            <a:r>
              <a:rPr lang="fr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f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diagrammes des cas d’utilisation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2.</a:t>
            </a:r>
            <a:r>
              <a:rPr lang="fr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f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Diagrammes de séquences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3.</a:t>
            </a:r>
            <a:r>
              <a:rPr lang="fr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f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Diagramme de classe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Chapitre III</a:t>
            </a:r>
            <a:r>
              <a:rPr lang="f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f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f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Réalisation de l’application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1. Outils de développement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2. Présentation de l’application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400">
                <a:latin typeface="Times New Roman"/>
                <a:ea typeface="Times New Roman"/>
                <a:cs typeface="Times New Roman"/>
                <a:sym typeface="Times New Roman"/>
              </a:rPr>
              <a:t>Contexte générale du projet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fr"/>
              <a:t> </a:t>
            </a:r>
            <a:r>
              <a:rPr b="1" lang="f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de projet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445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400">
                <a:latin typeface="Times New Roman"/>
                <a:ea typeface="Times New Roman"/>
                <a:cs typeface="Times New Roman"/>
                <a:sym typeface="Times New Roman"/>
              </a:rPr>
              <a:t>Réalisation de l’application</a:t>
            </a:r>
            <a:endParaRPr b="1" sz="140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f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f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Outiles de développement 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850" y="1690700"/>
            <a:ext cx="6286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4600" y="1810527"/>
            <a:ext cx="454579" cy="4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0504" y="1843288"/>
            <a:ext cx="389025" cy="38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5625" y="1843300"/>
            <a:ext cx="274603" cy="3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67775" y="1690700"/>
            <a:ext cx="6286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87211" y="1870111"/>
            <a:ext cx="389025" cy="335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68738" y="1781561"/>
            <a:ext cx="806518" cy="5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fr" sz="1460">
                <a:latin typeface="Times New Roman"/>
                <a:ea typeface="Times New Roman"/>
                <a:cs typeface="Times New Roman"/>
                <a:sym typeface="Times New Roman"/>
              </a:rPr>
              <a:t>Analyse et conception</a:t>
            </a:r>
            <a:endParaRPr b="1" sz="14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fr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f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diagrammes des cas d’utilisation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b="1" lang="fr" sz="1200">
                <a:latin typeface="Times New Roman"/>
                <a:ea typeface="Times New Roman"/>
                <a:cs typeface="Times New Roman"/>
                <a:sym typeface="Times New Roman"/>
              </a:rPr>
              <a:t>Visiteur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4000" y="1497050"/>
            <a:ext cx="5193775" cy="350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fr" sz="1200"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250" y="1017725"/>
            <a:ext cx="655530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fr" sz="1200">
                <a:latin typeface="Times New Roman"/>
                <a:ea typeface="Times New Roman"/>
                <a:cs typeface="Times New Roman"/>
                <a:sym typeface="Times New Roman"/>
              </a:rPr>
              <a:t>Administrateur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200" y="1017725"/>
            <a:ext cx="602835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fr" sz="1400">
                <a:latin typeface="Times New Roman"/>
                <a:ea typeface="Times New Roman"/>
                <a:cs typeface="Times New Roman"/>
                <a:sym typeface="Times New Roman"/>
              </a:rPr>
              <a:t>Les diagrammes de séquences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lang="f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Diagramme de séquences d’authentification du visiteur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700" y="1454300"/>
            <a:ext cx="6604599" cy="362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fr" sz="1200">
                <a:latin typeface="Times New Roman"/>
                <a:ea typeface="Times New Roman"/>
                <a:cs typeface="Times New Roman"/>
                <a:sym typeface="Times New Roman"/>
              </a:rPr>
              <a:t>Diagramme de séquences d’authentification du Client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225" y="876850"/>
            <a:ext cx="4636950" cy="413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