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
  </p:notesMasterIdLst>
  <p:sldIdLst>
    <p:sldId id="256" r:id="rId2"/>
    <p:sldId id="257" r:id="rId3"/>
    <p:sldId id="258" r:id="rId4"/>
    <p:sldId id="264"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4660"/>
  </p:normalViewPr>
  <p:slideViewPr>
    <p:cSldViewPr>
      <p:cViewPr>
        <p:scale>
          <a:sx n="70" d="100"/>
          <a:sy n="70" d="100"/>
        </p:scale>
        <p:origin x="-138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D5AC74-AEEC-40AB-A9D5-C2617E4CBCB0}" type="datetimeFigureOut">
              <a:rPr lang="en-US" smtClean="0"/>
              <a:t>5/17/2016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529507-63F3-40DC-A94B-4EE4D5A6FE82}" type="slidenum">
              <a:rPr lang="en-US" smtClean="0"/>
              <a:t>‹#›</a:t>
            </a:fld>
            <a:endParaRPr lang="en-US"/>
          </a:p>
        </p:txBody>
      </p:sp>
    </p:spTree>
    <p:extLst>
      <p:ext uri="{BB962C8B-B14F-4D97-AF65-F5344CB8AC3E}">
        <p14:creationId xmlns:p14="http://schemas.microsoft.com/office/powerpoint/2010/main" val="1721668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29507-63F3-40DC-A94B-4EE4D5A6FE82}" type="slidenum">
              <a:rPr lang="en-US" smtClean="0"/>
              <a:t>18</a:t>
            </a:fld>
            <a:endParaRPr lang="en-US"/>
          </a:p>
        </p:txBody>
      </p:sp>
    </p:spTree>
    <p:extLst>
      <p:ext uri="{BB962C8B-B14F-4D97-AF65-F5344CB8AC3E}">
        <p14:creationId xmlns:p14="http://schemas.microsoft.com/office/powerpoint/2010/main" val="2599214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29507-63F3-40DC-A94B-4EE4D5A6FE82}" type="slidenum">
              <a:rPr lang="en-US" smtClean="0"/>
              <a:t>20</a:t>
            </a:fld>
            <a:endParaRPr lang="en-US"/>
          </a:p>
        </p:txBody>
      </p:sp>
    </p:spTree>
    <p:extLst>
      <p:ext uri="{BB962C8B-B14F-4D97-AF65-F5344CB8AC3E}">
        <p14:creationId xmlns:p14="http://schemas.microsoft.com/office/powerpoint/2010/main" val="964994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73D3392-E414-43E3-81E0-FA439D1641F7}" type="datetimeFigureOut">
              <a:rPr lang="en-US" smtClean="0"/>
              <a:t>5/17/2016</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AAAED10-1690-4EA9-B3E2-5C5698DFB4D8}"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3D3392-E414-43E3-81E0-FA439D1641F7}" type="datetimeFigureOut">
              <a:rPr lang="en-US" smtClean="0"/>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AED10-1690-4EA9-B3E2-5C5698DFB4D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1AAAED10-1690-4EA9-B3E2-5C5698DFB4D8}"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3D3392-E414-43E3-81E0-FA439D1641F7}" type="datetimeFigureOut">
              <a:rPr lang="en-US" smtClean="0"/>
              <a:t>5/17/2016</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73D3392-E414-43E3-81E0-FA439D1641F7}" type="datetimeFigureOut">
              <a:rPr lang="en-US" smtClean="0"/>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1AAAED10-1690-4EA9-B3E2-5C5698DFB4D8}"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D73D3392-E414-43E3-81E0-FA439D1641F7}" type="datetimeFigureOut">
              <a:rPr lang="en-US" smtClean="0"/>
              <a:t>5/17/2016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AAAED10-1690-4EA9-B3E2-5C5698DFB4D8}"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D73D3392-E414-43E3-81E0-FA439D1641F7}" type="datetimeFigureOut">
              <a:rPr lang="en-US" smtClean="0"/>
              <a:t>5/17/2016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AED10-1690-4EA9-B3E2-5C5698DFB4D8}"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73D3392-E414-43E3-81E0-FA439D1641F7}" type="datetimeFigureOut">
              <a:rPr lang="en-US" smtClean="0"/>
              <a:t>5/17/2016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1AAAED10-1690-4EA9-B3E2-5C5698DFB4D8}"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3D3392-E414-43E3-81E0-FA439D1641F7}" type="datetimeFigureOut">
              <a:rPr lang="en-US" smtClean="0"/>
              <a:t>5/17/2016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1AAAED10-1690-4EA9-B3E2-5C5698DFB4D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73D3392-E414-43E3-81E0-FA439D1641F7}" type="datetimeFigureOut">
              <a:rPr lang="en-US" smtClean="0"/>
              <a:t>5/17/2016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1AAAED10-1690-4EA9-B3E2-5C5698DFB4D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AAAED10-1690-4EA9-B3E2-5C5698DFB4D8}"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D73D3392-E414-43E3-81E0-FA439D1641F7}" type="datetimeFigureOut">
              <a:rPr lang="en-US" smtClean="0"/>
              <a:t>5/17/2016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1AAAED10-1690-4EA9-B3E2-5C5698DFB4D8}"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D73D3392-E414-43E3-81E0-FA439D1641F7}" type="datetimeFigureOut">
              <a:rPr lang="en-US" smtClean="0"/>
              <a:t>5/17/2016</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D73D3392-E414-43E3-81E0-FA439D1641F7}" type="datetimeFigureOut">
              <a:rPr lang="en-US" smtClean="0"/>
              <a:t>5/17/2016</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AAAED10-1690-4EA9-B3E2-5C5698DFB4D8}"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3163" y="3810000"/>
            <a:ext cx="6400800" cy="1752600"/>
          </a:xfrm>
        </p:spPr>
        <p:txBody>
          <a:bodyPr>
            <a:normAutofit/>
          </a:bodyPr>
          <a:lstStyle/>
          <a:p>
            <a:r>
              <a:rPr lang="en-US" sz="2400" dirty="0" smtClean="0">
                <a:latin typeface="Adobe Song Std L" pitchFamily="18" charset="-128"/>
                <a:ea typeface="Adobe Song Std L" pitchFamily="18" charset="-128"/>
              </a:rPr>
              <a:t>A Wifi-controlled </a:t>
            </a:r>
          </a:p>
          <a:p>
            <a:r>
              <a:rPr lang="en-US" sz="2400" dirty="0" smtClean="0">
                <a:latin typeface="Adobe Song Std L" pitchFamily="18" charset="-128"/>
                <a:ea typeface="Adobe Song Std L" pitchFamily="18" charset="-128"/>
              </a:rPr>
              <a:t>Omnipresent light source</a:t>
            </a:r>
            <a:endParaRPr lang="en-US" sz="2400" dirty="0">
              <a:latin typeface="Adobe Song Std L" pitchFamily="18" charset="-128"/>
              <a:ea typeface="Adobe Song Std L" pitchFamily="18" charset="-128"/>
            </a:endParaRPr>
          </a:p>
        </p:txBody>
      </p:sp>
      <p:sp>
        <p:nvSpPr>
          <p:cNvPr id="2" name="Title 1"/>
          <p:cNvSpPr>
            <a:spLocks noGrp="1"/>
          </p:cNvSpPr>
          <p:nvPr>
            <p:ph type="ctrTitle"/>
          </p:nvPr>
        </p:nvSpPr>
        <p:spPr/>
        <p:txBody>
          <a:bodyPr>
            <a:normAutofit/>
          </a:bodyPr>
          <a:lstStyle/>
          <a:p>
            <a:r>
              <a:rPr lang="en-US" sz="6600" dirty="0" smtClean="0"/>
              <a:t>Omni-LED </a:t>
            </a:r>
            <a:endParaRPr lang="en-US" sz="6600" dirty="0"/>
          </a:p>
        </p:txBody>
      </p:sp>
      <p:pic>
        <p:nvPicPr>
          <p:cNvPr id="1029" name="Picture 5"/>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37537" t="16485" r="22245" b="26539"/>
          <a:stretch/>
        </p:blipFill>
        <p:spPr bwMode="auto">
          <a:xfrm>
            <a:off x="4197926" y="304800"/>
            <a:ext cx="831274" cy="1177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99376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Dimming Techniques</a:t>
            </a:r>
            <a:endParaRPr lang="en-US" dirty="0"/>
          </a:p>
        </p:txBody>
      </p:sp>
      <p:sp>
        <p:nvSpPr>
          <p:cNvPr id="6" name="Content Placeholder 5"/>
          <p:cNvSpPr>
            <a:spLocks noGrp="1"/>
          </p:cNvSpPr>
          <p:nvPr>
            <p:ph sz="quarter" idx="1"/>
          </p:nvPr>
        </p:nvSpPr>
        <p:spPr>
          <a:xfrm>
            <a:off x="301752" y="1527048"/>
            <a:ext cx="8503920" cy="4797552"/>
          </a:xfrm>
        </p:spPr>
        <p:txBody>
          <a:bodyPr/>
          <a:lstStyle/>
          <a:p>
            <a:r>
              <a:rPr lang="en-US" dirty="0" smtClean="0"/>
              <a:t>Most popular technique for controlling LED brightness is PWM</a:t>
            </a:r>
          </a:p>
          <a:p>
            <a:r>
              <a:rPr lang="en-US" dirty="0" smtClean="0"/>
              <a:t>By definition, </a:t>
            </a:r>
            <a:r>
              <a:rPr lang="en-US" dirty="0"/>
              <a:t>Pulse-width modulation (PWM), or pulse-duration modulation (PDM), is a modulation technique used to encode a message into a pulsing signal</a:t>
            </a:r>
            <a:r>
              <a:rPr lang="en-US" dirty="0" smtClean="0"/>
              <a:t>.</a:t>
            </a:r>
          </a:p>
          <a:p>
            <a:r>
              <a:rPr lang="en-US" dirty="0"/>
              <a:t>Although this modulation technique can be used to encode information for transmission, its main use is to allow the control of the power supplied to electrical devices, especially to inertial loads such as </a:t>
            </a:r>
            <a:r>
              <a:rPr lang="en-US" dirty="0" smtClean="0"/>
              <a:t>motors or LED panel</a:t>
            </a:r>
          </a:p>
          <a:p>
            <a:endParaRPr lang="en-US" dirty="0"/>
          </a:p>
        </p:txBody>
      </p:sp>
    </p:spTree>
    <p:extLst>
      <p:ext uri="{BB962C8B-B14F-4D97-AF65-F5344CB8AC3E}">
        <p14:creationId xmlns:p14="http://schemas.microsoft.com/office/powerpoint/2010/main" val="3474250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PWM dimming</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968500"/>
            <a:ext cx="7125826" cy="361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28600" y="2286000"/>
            <a:ext cx="1828800" cy="369332"/>
          </a:xfrm>
          <a:prstGeom prst="rect">
            <a:avLst/>
          </a:prstGeom>
          <a:noFill/>
        </p:spPr>
        <p:txBody>
          <a:bodyPr wrap="square" rtlCol="0">
            <a:spAutoFit/>
          </a:bodyPr>
          <a:lstStyle/>
          <a:p>
            <a:r>
              <a:rPr lang="en-US" dirty="0" smtClean="0"/>
              <a:t>1 % Brightness </a:t>
            </a:r>
            <a:endParaRPr lang="en-US" dirty="0"/>
          </a:p>
        </p:txBody>
      </p:sp>
      <p:sp>
        <p:nvSpPr>
          <p:cNvPr id="7" name="TextBox 6"/>
          <p:cNvSpPr txBox="1"/>
          <p:nvPr/>
        </p:nvSpPr>
        <p:spPr>
          <a:xfrm>
            <a:off x="228600" y="3591202"/>
            <a:ext cx="1828800" cy="369332"/>
          </a:xfrm>
          <a:prstGeom prst="rect">
            <a:avLst/>
          </a:prstGeom>
          <a:noFill/>
        </p:spPr>
        <p:txBody>
          <a:bodyPr wrap="square" rtlCol="0">
            <a:spAutoFit/>
          </a:bodyPr>
          <a:lstStyle/>
          <a:p>
            <a:r>
              <a:rPr lang="en-US" dirty="0" smtClean="0"/>
              <a:t>50% Brightness </a:t>
            </a:r>
            <a:endParaRPr lang="en-US" dirty="0"/>
          </a:p>
        </p:txBody>
      </p:sp>
      <p:sp>
        <p:nvSpPr>
          <p:cNvPr id="8" name="TextBox 7"/>
          <p:cNvSpPr txBox="1"/>
          <p:nvPr/>
        </p:nvSpPr>
        <p:spPr>
          <a:xfrm>
            <a:off x="76200" y="4876800"/>
            <a:ext cx="2006600" cy="369332"/>
          </a:xfrm>
          <a:prstGeom prst="rect">
            <a:avLst/>
          </a:prstGeom>
          <a:noFill/>
        </p:spPr>
        <p:txBody>
          <a:bodyPr wrap="square" rtlCol="0">
            <a:spAutoFit/>
          </a:bodyPr>
          <a:lstStyle/>
          <a:p>
            <a:r>
              <a:rPr lang="en-US" dirty="0" smtClean="0"/>
              <a:t>100% Brightness </a:t>
            </a:r>
            <a:endParaRPr lang="en-US" dirty="0"/>
          </a:p>
        </p:txBody>
      </p:sp>
    </p:spTree>
    <p:extLst>
      <p:ext uri="{BB962C8B-B14F-4D97-AF65-F5344CB8AC3E}">
        <p14:creationId xmlns:p14="http://schemas.microsoft.com/office/powerpoint/2010/main" val="3551803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With H-bridge</a:t>
            </a:r>
            <a:endParaRPr lang="en-US" dirty="0"/>
          </a:p>
        </p:txBody>
      </p:sp>
      <p:sp>
        <p:nvSpPr>
          <p:cNvPr id="3" name="Content Placeholder 2"/>
          <p:cNvSpPr>
            <a:spLocks noGrp="1"/>
          </p:cNvSpPr>
          <p:nvPr>
            <p:ph sz="quarter" idx="1"/>
          </p:nvPr>
        </p:nvSpPr>
        <p:spPr/>
        <p:txBody>
          <a:bodyPr/>
          <a:lstStyle/>
          <a:p>
            <a:r>
              <a:rPr lang="en-US" dirty="0" smtClean="0"/>
              <a:t>As node </a:t>
            </a:r>
            <a:r>
              <a:rPr lang="en-US" dirty="0" err="1" smtClean="0"/>
              <a:t>mcu</a:t>
            </a:r>
            <a:r>
              <a:rPr lang="en-US" dirty="0" smtClean="0"/>
              <a:t> have TTL  logic levels , hence it can provide a PWM pulse of 3.3 V</a:t>
            </a:r>
          </a:p>
          <a:p>
            <a:r>
              <a:rPr lang="en-US" dirty="0" smtClean="0"/>
              <a:t>For using this pulse to control the dimming it need to be amplified at 12V.</a:t>
            </a:r>
          </a:p>
          <a:p>
            <a:r>
              <a:rPr lang="en-US" dirty="0" smtClean="0"/>
              <a:t>Hence an H-bridge is used for this purpose</a:t>
            </a:r>
          </a:p>
          <a:p>
            <a:r>
              <a:rPr lang="en-US" dirty="0"/>
              <a:t>In general an H-bridge is a rather simple circuit, containing four switching element, with the load at the center, in an H-like </a:t>
            </a:r>
            <a:r>
              <a:rPr lang="en-US" dirty="0" smtClean="0"/>
              <a:t>configuration</a:t>
            </a:r>
            <a:endParaRPr lang="en-US" dirty="0"/>
          </a:p>
        </p:txBody>
      </p:sp>
    </p:spTree>
    <p:extLst>
      <p:ext uri="{BB962C8B-B14F-4D97-AF65-F5344CB8AC3E}">
        <p14:creationId xmlns:p14="http://schemas.microsoft.com/office/powerpoint/2010/main" val="1569490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Circuit of H-bridge</a:t>
            </a:r>
            <a:endParaRPr lang="en-US" dirty="0"/>
          </a:p>
        </p:txBody>
      </p:sp>
      <p:sp>
        <p:nvSpPr>
          <p:cNvPr id="6" name="Text Placeholder 5"/>
          <p:cNvSpPr>
            <a:spLocks noGrp="1"/>
          </p:cNvSpPr>
          <p:nvPr>
            <p:ph type="body" sz="half" idx="2"/>
          </p:nvPr>
        </p:nvSpPr>
        <p:spPr/>
        <p:txBody>
          <a:bodyPr/>
          <a:lstStyle/>
          <a:p>
            <a:r>
              <a:rPr lang="en-US" dirty="0">
                <a:latin typeface="Calibri" pitchFamily="34" charset="0"/>
              </a:rPr>
              <a:t>The switching elements (Q1..Q4) are usually bi-polar or FET transistors, in some high-voltage applications IGBTs. Integrated solutions also exist but whether the switching elements are integrated with their control circuits or not is not relevant for the most part for this discussion. The diodes (D1..D4) are called catch diodes and are usually of a </a:t>
            </a:r>
            <a:r>
              <a:rPr lang="en-US" dirty="0" err="1">
                <a:latin typeface="Calibri" pitchFamily="34" charset="0"/>
              </a:rPr>
              <a:t>Schottky</a:t>
            </a:r>
            <a:r>
              <a:rPr lang="en-US" dirty="0">
                <a:latin typeface="Calibri" pitchFamily="34" charset="0"/>
              </a:rPr>
              <a:t> type.</a:t>
            </a:r>
          </a:p>
        </p:txBody>
      </p:sp>
      <p:pic>
        <p:nvPicPr>
          <p:cNvPr id="4098"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2810" b="12810"/>
          <a:stretch>
            <a:fillRect/>
          </a:stretch>
        </p:blipFill>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3619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L298N H-bridge board</a:t>
            </a:r>
            <a:endParaRPr lang="en-US" dirty="0"/>
          </a:p>
        </p:txBody>
      </p:sp>
      <p:sp>
        <p:nvSpPr>
          <p:cNvPr id="6" name="Picture Placeholder 5"/>
          <p:cNvSpPr>
            <a:spLocks noGrp="1"/>
          </p:cNvSpPr>
          <p:nvPr>
            <p:ph type="pic" idx="1"/>
          </p:nvPr>
        </p:nvSpPr>
        <p:spPr/>
      </p:sp>
      <p:sp>
        <p:nvSpPr>
          <p:cNvPr id="7" name="Text Placeholder 6"/>
          <p:cNvSpPr>
            <a:spLocks noGrp="1"/>
          </p:cNvSpPr>
          <p:nvPr>
            <p:ph type="body" sz="half" idx="2"/>
          </p:nvPr>
        </p:nvSpPr>
        <p:spPr/>
        <p:txBody>
          <a:bodyPr/>
          <a:lstStyle/>
          <a:p>
            <a:r>
              <a:rPr lang="en-US" dirty="0">
                <a:latin typeface="Calibri" pitchFamily="34" charset="0"/>
              </a:rPr>
              <a:t>The LN298 is a high voltage, high current, dual full-bridge motor driver designed to accept standard TTL logic levels and drive inductive loads such as relays, solenoids, DC</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673100"/>
            <a:ext cx="5723149"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3964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Programming the  board</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087" y="2667000"/>
            <a:ext cx="6996113" cy="2963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3173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Arduino ide</a:t>
            </a:r>
            <a:endParaRPr lang="en-US" dirty="0"/>
          </a:p>
        </p:txBody>
      </p:sp>
      <p:sp>
        <p:nvSpPr>
          <p:cNvPr id="5" name="Content Placeholder 4"/>
          <p:cNvSpPr>
            <a:spLocks noGrp="1"/>
          </p:cNvSpPr>
          <p:nvPr>
            <p:ph sz="quarter" idx="1"/>
          </p:nvPr>
        </p:nvSpPr>
        <p:spPr/>
        <p:txBody>
          <a:bodyPr/>
          <a:lstStyle/>
          <a:p>
            <a:r>
              <a:rPr lang="en-US" dirty="0" smtClean="0"/>
              <a:t>ESP8266 open community provides library to program board like node </a:t>
            </a:r>
            <a:r>
              <a:rPr lang="en-US" dirty="0" err="1" smtClean="0"/>
              <a:t>mcu</a:t>
            </a:r>
            <a:r>
              <a:rPr lang="en-US" dirty="0" smtClean="0"/>
              <a:t> using Arduino IDE</a:t>
            </a:r>
          </a:p>
          <a:p>
            <a:r>
              <a:rPr lang="en-US" dirty="0"/>
              <a:t>Arduino is a software company, project, and user community that designs and manufactures computer open-source hardware, open-source software, and microcontroller-based kits for building digital devices and interactive objects that can sense and control physical devices</a:t>
            </a:r>
          </a:p>
        </p:txBody>
      </p:sp>
    </p:spTree>
    <p:extLst>
      <p:ext uri="{BB962C8B-B14F-4D97-AF65-F5344CB8AC3E}">
        <p14:creationId xmlns:p14="http://schemas.microsoft.com/office/powerpoint/2010/main" val="23987945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Components</a:t>
            </a:r>
            <a:endParaRPr lang="en-US" dirty="0"/>
          </a:p>
        </p:txBody>
      </p:sp>
      <p:pic>
        <p:nvPicPr>
          <p:cNvPr id="921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81000" y="1524000"/>
            <a:ext cx="3943993" cy="398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257800" y="1600200"/>
            <a:ext cx="3124200" cy="3886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219200" y="5715000"/>
            <a:ext cx="3200400" cy="369332"/>
          </a:xfrm>
          <a:prstGeom prst="rect">
            <a:avLst/>
          </a:prstGeom>
          <a:noFill/>
        </p:spPr>
        <p:txBody>
          <a:bodyPr wrap="square" rtlCol="0">
            <a:spAutoFit/>
          </a:bodyPr>
          <a:lstStyle/>
          <a:p>
            <a:r>
              <a:rPr lang="en-US" dirty="0" smtClean="0"/>
              <a:t>42 LED SMD panel</a:t>
            </a:r>
            <a:endParaRPr lang="en-US" dirty="0"/>
          </a:p>
        </p:txBody>
      </p:sp>
      <p:sp>
        <p:nvSpPr>
          <p:cNvPr id="10" name="TextBox 9"/>
          <p:cNvSpPr txBox="1"/>
          <p:nvPr/>
        </p:nvSpPr>
        <p:spPr>
          <a:xfrm>
            <a:off x="6172200" y="5682734"/>
            <a:ext cx="3200400" cy="369332"/>
          </a:xfrm>
          <a:prstGeom prst="rect">
            <a:avLst/>
          </a:prstGeom>
          <a:noFill/>
        </p:spPr>
        <p:txBody>
          <a:bodyPr wrap="square" rtlCol="0">
            <a:spAutoFit/>
          </a:bodyPr>
          <a:lstStyle/>
          <a:p>
            <a:r>
              <a:rPr lang="en-US" dirty="0" smtClean="0"/>
              <a:t>Servo motor</a:t>
            </a:r>
            <a:endParaRPr lang="en-US" dirty="0"/>
          </a:p>
        </p:txBody>
      </p:sp>
    </p:spTree>
    <p:extLst>
      <p:ext uri="{BB962C8B-B14F-4D97-AF65-F5344CB8AC3E}">
        <p14:creationId xmlns:p14="http://schemas.microsoft.com/office/powerpoint/2010/main" val="146277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91795"/>
            <a:ext cx="8534400" cy="758952"/>
          </a:xfrm>
        </p:spPr>
        <p:txBody>
          <a:bodyPr/>
          <a:lstStyle/>
          <a:p>
            <a:r>
              <a:rPr lang="en-US" dirty="0" smtClean="0"/>
              <a:t>Block diagram</a:t>
            </a:r>
            <a:endParaRPr lang="en-US" dirty="0"/>
          </a:p>
        </p:txBody>
      </p:sp>
      <p:sp>
        <p:nvSpPr>
          <p:cNvPr id="33" name="Flowchart: Alternate Process 32"/>
          <p:cNvSpPr/>
          <p:nvPr/>
        </p:nvSpPr>
        <p:spPr>
          <a:xfrm>
            <a:off x="2121535" y="1774190"/>
            <a:ext cx="988695" cy="701675"/>
          </a:xfrm>
          <a:prstGeom prst="flowChartAlternateProcess">
            <a:avLst/>
          </a:prstGeom>
        </p:spPr>
        <p:style>
          <a:lnRef idx="1">
            <a:schemeClr val="accent6"/>
          </a:lnRef>
          <a:fillRef idx="3">
            <a:schemeClr val="accent6"/>
          </a:fillRef>
          <a:effectRef idx="2">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a:ln w="9208" cap="flat" cmpd="sng" algn="ctr">
                  <a:solidFill>
                    <a:srgbClr val="FFFFFF"/>
                  </a:solidFill>
                  <a:prstDash val="solid"/>
                  <a:round/>
                </a:ln>
                <a:solidFill>
                  <a:srgbClr val="FFFFFF"/>
                </a:solidFill>
                <a:effectLst>
                  <a:outerShdw blurRad="63500" dir="3600000" algn="tl">
                    <a:srgbClr val="000000">
                      <a:alpha val="70000"/>
                    </a:srgbClr>
                  </a:outerShdw>
                </a:effectLst>
                <a:ea typeface="Calibri"/>
                <a:cs typeface="Times New Roman"/>
              </a:rPr>
              <a:t>WIFI Client</a:t>
            </a:r>
            <a:endParaRPr lang="en-US" sz="1100">
              <a:effectLst/>
              <a:ea typeface="Calibri"/>
              <a:cs typeface="Times New Roman"/>
            </a:endParaRPr>
          </a:p>
        </p:txBody>
      </p:sp>
      <p:cxnSp>
        <p:nvCxnSpPr>
          <p:cNvPr id="34" name="Straight Arrow Connector 33"/>
          <p:cNvCxnSpPr/>
          <p:nvPr/>
        </p:nvCxnSpPr>
        <p:spPr>
          <a:xfrm>
            <a:off x="3110230" y="2125345"/>
            <a:ext cx="7442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Flowchart: Alternate Process 34"/>
          <p:cNvSpPr/>
          <p:nvPr/>
        </p:nvSpPr>
        <p:spPr>
          <a:xfrm>
            <a:off x="3854450" y="1774190"/>
            <a:ext cx="977900" cy="626745"/>
          </a:xfrm>
          <a:prstGeom prst="flowChartAlternateProcess">
            <a:avLst/>
          </a:prstGeom>
        </p:spPr>
        <p:style>
          <a:lnRef idx="1">
            <a:schemeClr val="accent6"/>
          </a:lnRef>
          <a:fillRef idx="3">
            <a:schemeClr val="accent6"/>
          </a:fillRef>
          <a:effectRef idx="2">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dirty="0">
                <a:ln w="9208" cap="flat" cmpd="sng" algn="ctr">
                  <a:solidFill>
                    <a:srgbClr val="FFFFFF"/>
                  </a:solidFill>
                  <a:prstDash val="solid"/>
                  <a:round/>
                </a:ln>
                <a:solidFill>
                  <a:srgbClr val="FFFFFF"/>
                </a:solidFill>
                <a:effectLst>
                  <a:outerShdw blurRad="63500" dir="3600000" algn="tl">
                    <a:srgbClr val="000000">
                      <a:alpha val="70000"/>
                    </a:srgbClr>
                  </a:outerShdw>
                </a:effectLst>
                <a:ea typeface="Calibri"/>
                <a:cs typeface="Times New Roman"/>
              </a:rPr>
              <a:t>Node MCU web-server</a:t>
            </a:r>
            <a:endParaRPr lang="en-US" sz="1100" dirty="0">
              <a:effectLst/>
              <a:ea typeface="Calibri"/>
              <a:cs typeface="Times New Roman"/>
            </a:endParaRPr>
          </a:p>
        </p:txBody>
      </p:sp>
      <p:sp>
        <p:nvSpPr>
          <p:cNvPr id="36" name="Flowchart: Alternate Process 35"/>
          <p:cNvSpPr/>
          <p:nvPr/>
        </p:nvSpPr>
        <p:spPr>
          <a:xfrm>
            <a:off x="6193155" y="2550795"/>
            <a:ext cx="1412875" cy="615950"/>
          </a:xfrm>
          <a:prstGeom prst="flowChartAlternateProcess">
            <a:avLst/>
          </a:prstGeom>
        </p:spPr>
        <p:style>
          <a:lnRef idx="1">
            <a:schemeClr val="accent6"/>
          </a:lnRef>
          <a:fillRef idx="3">
            <a:schemeClr val="accent6"/>
          </a:fillRef>
          <a:effectRef idx="2">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a:ln w="9208" cap="flat" cmpd="sng" algn="ctr">
                  <a:solidFill>
                    <a:srgbClr val="FFFFFF"/>
                  </a:solidFill>
                  <a:prstDash val="solid"/>
                  <a:round/>
                </a:ln>
                <a:solidFill>
                  <a:srgbClr val="FFFFFF"/>
                </a:solidFill>
                <a:effectLst>
                  <a:outerShdw blurRad="63500" dir="3600000" algn="tl">
                    <a:srgbClr val="000000">
                      <a:alpha val="70000"/>
                    </a:srgbClr>
                  </a:outerShdw>
                </a:effectLst>
                <a:ea typeface="Calibri"/>
                <a:cs typeface="Times New Roman"/>
              </a:rPr>
              <a:t>Servo</a:t>
            </a:r>
            <a:endParaRPr lang="en-US" sz="1100">
              <a:effectLst/>
              <a:ea typeface="Calibri"/>
              <a:cs typeface="Times New Roman"/>
            </a:endParaRPr>
          </a:p>
        </p:txBody>
      </p:sp>
      <p:sp>
        <p:nvSpPr>
          <p:cNvPr id="37" name="Flowchart: Alternate Process 36"/>
          <p:cNvSpPr/>
          <p:nvPr/>
        </p:nvSpPr>
        <p:spPr>
          <a:xfrm>
            <a:off x="3534410" y="4049395"/>
            <a:ext cx="1871980" cy="446405"/>
          </a:xfrm>
          <a:prstGeom prst="flowChartAlternateProcess">
            <a:avLst/>
          </a:prstGeom>
        </p:spPr>
        <p:style>
          <a:lnRef idx="1">
            <a:schemeClr val="accent6"/>
          </a:lnRef>
          <a:fillRef idx="3">
            <a:schemeClr val="accent6"/>
          </a:fillRef>
          <a:effectRef idx="2">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100" dirty="0">
                <a:ln w="9208" cap="flat" cmpd="sng" algn="ctr">
                  <a:solidFill>
                    <a:srgbClr val="FFFFFF"/>
                  </a:solidFill>
                  <a:prstDash val="solid"/>
                  <a:round/>
                </a:ln>
                <a:solidFill>
                  <a:srgbClr val="FFFFFF"/>
                </a:solidFill>
                <a:effectLst>
                  <a:outerShdw blurRad="63500" dir="3600000" algn="tl" rotWithShape="0">
                    <a:srgbClr val="000000">
                      <a:alpha val="70000"/>
                    </a:srgbClr>
                  </a:outerShdw>
                </a:effectLst>
                <a:ea typeface="Times New Roman"/>
              </a:rPr>
              <a:t> </a:t>
            </a:r>
            <a:r>
              <a:rPr lang="en-US" sz="1100" dirty="0" smtClean="0">
                <a:ln w="9208" cap="flat" cmpd="sng" algn="ctr">
                  <a:solidFill>
                    <a:srgbClr val="FFFFFF"/>
                  </a:solidFill>
                  <a:prstDash val="solid"/>
                  <a:round/>
                </a:ln>
                <a:solidFill>
                  <a:srgbClr val="FFFFFF"/>
                </a:solidFill>
                <a:effectLst>
                  <a:outerShdw blurRad="63500" dir="3600000" algn="tl" rotWithShape="0">
                    <a:srgbClr val="000000">
                      <a:alpha val="70000"/>
                    </a:srgbClr>
                  </a:outerShdw>
                </a:effectLst>
                <a:ea typeface="Times New Roman"/>
              </a:rPr>
              <a:t>H-Bridge</a:t>
            </a:r>
            <a:endParaRPr lang="en-US" sz="1050" dirty="0">
              <a:latin typeface="Times New Roman"/>
              <a:ea typeface="Times New Roman"/>
            </a:endParaRPr>
          </a:p>
        </p:txBody>
      </p:sp>
      <p:cxnSp>
        <p:nvCxnSpPr>
          <p:cNvPr id="38" name="Straight Arrow Connector 37"/>
          <p:cNvCxnSpPr/>
          <p:nvPr/>
        </p:nvCxnSpPr>
        <p:spPr>
          <a:xfrm>
            <a:off x="4331970" y="2858770"/>
            <a:ext cx="18605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4331970" y="2401570"/>
            <a:ext cx="10795" cy="164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407025" y="4272915"/>
            <a:ext cx="935355" cy="4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Flowchart: Alternate Process 40"/>
          <p:cNvSpPr/>
          <p:nvPr/>
        </p:nvSpPr>
        <p:spPr>
          <a:xfrm>
            <a:off x="6342380" y="4049395"/>
            <a:ext cx="1412240" cy="456565"/>
          </a:xfrm>
          <a:prstGeom prst="flowChartAlternateProcess">
            <a:avLst/>
          </a:prstGeom>
        </p:spPr>
        <p:style>
          <a:lnRef idx="1">
            <a:schemeClr val="accent6"/>
          </a:lnRef>
          <a:fillRef idx="3">
            <a:schemeClr val="accent6"/>
          </a:fillRef>
          <a:effectRef idx="2">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a:ln w="9208" cap="flat" cmpd="sng" algn="ctr">
                  <a:solidFill>
                    <a:srgbClr val="FFFFFF"/>
                  </a:solidFill>
                  <a:prstDash val="solid"/>
                  <a:round/>
                </a:ln>
                <a:solidFill>
                  <a:srgbClr val="FFFFFF"/>
                </a:solidFill>
                <a:effectLst>
                  <a:outerShdw blurRad="63500" dir="3600000" algn="tl" rotWithShape="0">
                    <a:srgbClr val="000000">
                      <a:alpha val="70000"/>
                    </a:srgbClr>
                  </a:outerShdw>
                </a:effectLst>
                <a:ea typeface="Calibri"/>
              </a:rPr>
              <a:t>LED light panel</a:t>
            </a:r>
            <a:endParaRPr lang="en-US" sz="1200">
              <a:effectLst/>
              <a:latin typeface="Times New Roman"/>
              <a:ea typeface="Times New Roman"/>
            </a:endParaRPr>
          </a:p>
        </p:txBody>
      </p:sp>
      <p:sp>
        <p:nvSpPr>
          <p:cNvPr id="42" name="Flowchart: Alternate Process 41"/>
          <p:cNvSpPr/>
          <p:nvPr/>
        </p:nvSpPr>
        <p:spPr>
          <a:xfrm>
            <a:off x="2057400" y="3303270"/>
            <a:ext cx="1412240" cy="713740"/>
          </a:xfrm>
          <a:prstGeom prst="flowChartAlternateProcess">
            <a:avLst/>
          </a:prstGeom>
        </p:spPr>
        <p:style>
          <a:lnRef idx="1">
            <a:schemeClr val="accent6"/>
          </a:lnRef>
          <a:fillRef idx="3">
            <a:schemeClr val="accent6"/>
          </a:fillRef>
          <a:effectRef idx="2">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400" dirty="0">
                <a:ln w="9208" cap="flat" cmpd="sng" algn="ctr">
                  <a:solidFill>
                    <a:srgbClr val="FFFFFF"/>
                  </a:solidFill>
                  <a:prstDash val="solid"/>
                  <a:round/>
                </a:ln>
                <a:solidFill>
                  <a:srgbClr val="FFFFFF"/>
                </a:solidFill>
                <a:effectLst>
                  <a:outerShdw blurRad="63500" dir="3600000" algn="tl" rotWithShape="0">
                    <a:srgbClr val="000000">
                      <a:alpha val="70000"/>
                    </a:srgbClr>
                  </a:outerShdw>
                </a:effectLst>
                <a:ea typeface="Calibri"/>
              </a:rPr>
              <a:t>220V AC/DC Converter</a:t>
            </a:r>
            <a:endParaRPr lang="en-US" sz="1200" dirty="0">
              <a:effectLst/>
              <a:latin typeface="Times New Roman"/>
              <a:ea typeface="Times New Roman"/>
            </a:endParaRPr>
          </a:p>
        </p:txBody>
      </p:sp>
      <p:cxnSp>
        <p:nvCxnSpPr>
          <p:cNvPr id="43" name="Straight Arrow Connector 42"/>
          <p:cNvCxnSpPr/>
          <p:nvPr/>
        </p:nvCxnSpPr>
        <p:spPr>
          <a:xfrm>
            <a:off x="2764155" y="4323715"/>
            <a:ext cx="7702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2764155" y="4017010"/>
            <a:ext cx="0" cy="306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3470275" y="3660140"/>
            <a:ext cx="5937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4064635" y="2401570"/>
            <a:ext cx="0" cy="1257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 Box 19"/>
          <p:cNvSpPr txBox="1"/>
          <p:nvPr/>
        </p:nvSpPr>
        <p:spPr>
          <a:xfrm>
            <a:off x="2700020" y="4333875"/>
            <a:ext cx="769620" cy="466725"/>
          </a:xfrm>
          <a:prstGeom prst="rect">
            <a:avLst/>
          </a:prstGeom>
          <a:no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solidFill>
                  <a:srgbClr val="548DD4"/>
                </a:solidFill>
                <a:effectLst/>
                <a:ea typeface="Calibri"/>
              </a:rPr>
              <a:t>12 V</a:t>
            </a:r>
            <a:endParaRPr lang="en-US" sz="1200">
              <a:effectLst/>
              <a:latin typeface="Times New Roman"/>
              <a:ea typeface="Times New Roman"/>
            </a:endParaRPr>
          </a:p>
        </p:txBody>
      </p:sp>
      <p:sp>
        <p:nvSpPr>
          <p:cNvPr id="48" name="Text Box 19"/>
          <p:cNvSpPr txBox="1"/>
          <p:nvPr/>
        </p:nvSpPr>
        <p:spPr>
          <a:xfrm>
            <a:off x="3470275" y="3465195"/>
            <a:ext cx="769620" cy="4667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solidFill>
                  <a:srgbClr val="548DD4"/>
                </a:solidFill>
                <a:effectLst/>
                <a:ea typeface="Calibri"/>
              </a:rPr>
              <a:t>5 V</a:t>
            </a:r>
            <a:endParaRPr lang="en-US" sz="1200">
              <a:effectLst/>
              <a:latin typeface="Times New Roman"/>
              <a:ea typeface="Times New Roman"/>
            </a:endParaRPr>
          </a:p>
        </p:txBody>
      </p:sp>
      <p:cxnSp>
        <p:nvCxnSpPr>
          <p:cNvPr id="49" name="Elbow Connector 48"/>
          <p:cNvCxnSpPr/>
          <p:nvPr/>
        </p:nvCxnSpPr>
        <p:spPr>
          <a:xfrm flipV="1">
            <a:off x="4768850" y="2922905"/>
            <a:ext cx="233680" cy="16954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a:off x="5002530" y="2922905"/>
            <a:ext cx="233045" cy="16954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5172710" y="2922905"/>
            <a:ext cx="233045" cy="16891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a:off x="5406390" y="2922905"/>
            <a:ext cx="232410" cy="16891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flipV="1">
            <a:off x="5442585" y="4337050"/>
            <a:ext cx="233045" cy="16891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a:off x="5676265" y="4337050"/>
            <a:ext cx="232410" cy="16891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flipV="1">
            <a:off x="5846445" y="4337050"/>
            <a:ext cx="232410" cy="16827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6" name="Elbow Connector 55"/>
          <p:cNvCxnSpPr/>
          <p:nvPr/>
        </p:nvCxnSpPr>
        <p:spPr>
          <a:xfrm>
            <a:off x="6080125" y="4337050"/>
            <a:ext cx="231775" cy="16827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7" name="Text Box 31"/>
          <p:cNvSpPr txBox="1"/>
          <p:nvPr/>
        </p:nvSpPr>
        <p:spPr>
          <a:xfrm>
            <a:off x="2715577" y="5155564"/>
            <a:ext cx="3509645" cy="71183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000" b="1" dirty="0">
                <a:ln w="5271" cap="flat" cmpd="sng" algn="ctr">
                  <a:solidFill>
                    <a:srgbClr val="4579B8"/>
                  </a:solidFill>
                  <a:prstDash val="solid"/>
                  <a:round/>
                </a:ln>
                <a:gradFill>
                  <a:gsLst>
                    <a:gs pos="0">
                      <a:srgbClr val="BED3F9"/>
                    </a:gs>
                    <a:gs pos="9000">
                      <a:srgbClr val="9EC1FF"/>
                    </a:gs>
                    <a:gs pos="50000">
                      <a:srgbClr val="003692"/>
                    </a:gs>
                    <a:gs pos="79000">
                      <a:srgbClr val="9EC1FF"/>
                    </a:gs>
                    <a:gs pos="100000">
                      <a:srgbClr val="BED3F9"/>
                    </a:gs>
                  </a:gsLst>
                  <a:lin ang="5400000" scaled="0"/>
                </a:gradFill>
                <a:effectLst/>
                <a:ea typeface="Calibri"/>
                <a:cs typeface="Times New Roman"/>
              </a:rPr>
              <a:t>Block Diagram of Project</a:t>
            </a:r>
            <a:endParaRPr lang="en-US" sz="1100" dirty="0">
              <a:effectLst/>
              <a:ea typeface="Calibri"/>
              <a:cs typeface="Times New Roman"/>
            </a:endParaRPr>
          </a:p>
        </p:txBody>
      </p:sp>
    </p:spTree>
    <p:extLst>
      <p:ext uri="{BB962C8B-B14F-4D97-AF65-F5344CB8AC3E}">
        <p14:creationId xmlns:p14="http://schemas.microsoft.com/office/powerpoint/2010/main" val="30660101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UI</a:t>
            </a:r>
            <a:endParaRPr lang="en-US" dirty="0"/>
          </a:p>
        </p:txBody>
      </p:sp>
      <p:pic>
        <p:nvPicPr>
          <p:cNvPr id="1024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1454150"/>
            <a:ext cx="2840833" cy="505036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405466"/>
            <a:ext cx="2895603" cy="51477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399" y="1454150"/>
            <a:ext cx="2786063" cy="4956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8767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eed of </a:t>
            </a:r>
            <a:r>
              <a:rPr lang="en-US" dirty="0"/>
              <a:t>S</a:t>
            </a:r>
            <a:r>
              <a:rPr lang="en-US" dirty="0" smtClean="0"/>
              <a:t>olution</a:t>
            </a:r>
            <a:endParaRPr lang="en-US" dirty="0"/>
          </a:p>
        </p:txBody>
      </p:sp>
      <p:sp>
        <p:nvSpPr>
          <p:cNvPr id="3" name="Content Placeholder 2"/>
          <p:cNvSpPr>
            <a:spLocks noGrp="1"/>
          </p:cNvSpPr>
          <p:nvPr>
            <p:ph sz="quarter" idx="1"/>
          </p:nvPr>
        </p:nvSpPr>
        <p:spPr/>
        <p:txBody>
          <a:bodyPr/>
          <a:lstStyle/>
          <a:p>
            <a:r>
              <a:rPr lang="en-US" dirty="0" smtClean="0"/>
              <a:t>Scientifically , in order to read without any stress on eyes a 50 lumen of light is required </a:t>
            </a:r>
          </a:p>
          <a:p>
            <a:r>
              <a:rPr lang="en-US" dirty="0" smtClean="0"/>
              <a:t>For that much of light, A dedicated light source is required for reading</a:t>
            </a:r>
            <a:endParaRPr lang="en-US" dirty="0"/>
          </a:p>
          <a:p>
            <a:r>
              <a:rPr lang="en-US" dirty="0" smtClean="0"/>
              <a:t>If we analyze all location in our home at which we read newspaper, books maybe proper lightning is improper</a:t>
            </a:r>
          </a:p>
          <a:p>
            <a:r>
              <a:rPr lang="en-US" dirty="0" smtClean="0"/>
              <a:t>Our project solves that problem with better efficiency and lesser price</a:t>
            </a:r>
          </a:p>
        </p:txBody>
      </p:sp>
    </p:spTree>
    <p:extLst>
      <p:ext uri="{BB962C8B-B14F-4D97-AF65-F5344CB8AC3E}">
        <p14:creationId xmlns:p14="http://schemas.microsoft.com/office/powerpoint/2010/main" val="5208202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3200400"/>
            <a:ext cx="8534400" cy="758952"/>
          </a:xfrm>
        </p:spPr>
        <p:txBody>
          <a:bodyPr>
            <a:noAutofit/>
          </a:bodyPr>
          <a:lstStyle/>
          <a:p>
            <a:r>
              <a:rPr lang="en-US" sz="4800" dirty="0" smtClean="0"/>
              <a:t>Thank You</a:t>
            </a:r>
            <a:endParaRPr lang="en-US" sz="4800" dirty="0"/>
          </a:p>
        </p:txBody>
      </p:sp>
      <p:pic>
        <p:nvPicPr>
          <p:cNvPr id="5" name="Picture 5"/>
          <p:cNvPicPr>
            <a:picLocks noChangeAspect="1" noChangeArrowheads="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l="37537" t="16485" r="22245" b="26539"/>
          <a:stretch/>
        </p:blipFill>
        <p:spPr bwMode="auto">
          <a:xfrm>
            <a:off x="4495800" y="5105400"/>
            <a:ext cx="304800" cy="431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txBox="1">
            <a:spLocks/>
          </p:cNvSpPr>
          <p:nvPr/>
        </p:nvSpPr>
        <p:spPr>
          <a:xfrm>
            <a:off x="762000" y="4191000"/>
            <a:ext cx="7772400" cy="1752600"/>
          </a:xfrm>
          <a:prstGeom prst="rect">
            <a:avLst/>
          </a:prstGeom>
        </p:spPr>
        <p:txBody>
          <a:bodyPr vert="horz" anchor="b">
            <a:norm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US" sz="2400" dirty="0">
                <a:solidFill>
                  <a:schemeClr val="accent1"/>
                </a:solidFill>
              </a:rPr>
              <a:t>Omni-LED</a:t>
            </a:r>
            <a:r>
              <a:rPr lang="en-US" sz="6600" dirty="0">
                <a:solidFill>
                  <a:schemeClr val="accent1"/>
                </a:solidFill>
              </a:rPr>
              <a:t> </a:t>
            </a:r>
          </a:p>
        </p:txBody>
      </p:sp>
    </p:spTree>
    <p:extLst>
      <p:ext uri="{BB962C8B-B14F-4D97-AF65-F5344CB8AC3E}">
        <p14:creationId xmlns:p14="http://schemas.microsoft.com/office/powerpoint/2010/main" val="909532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Design</a:t>
            </a:r>
            <a:endParaRPr lang="en-US" dirty="0"/>
          </a:p>
        </p:txBody>
      </p:sp>
      <p:sp>
        <p:nvSpPr>
          <p:cNvPr id="4" name="Flowchart: Process 3"/>
          <p:cNvSpPr/>
          <p:nvPr/>
        </p:nvSpPr>
        <p:spPr>
          <a:xfrm>
            <a:off x="3924300" y="1752600"/>
            <a:ext cx="1409700" cy="1219200"/>
          </a:xfrm>
          <a:prstGeom prst="flowChartProcess">
            <a:avLst/>
          </a:prstGeom>
          <a:solidFill>
            <a:schemeClr val="bg1">
              <a:lumMod val="5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Flowchart: Manual Operation 5"/>
          <p:cNvSpPr/>
          <p:nvPr/>
        </p:nvSpPr>
        <p:spPr>
          <a:xfrm>
            <a:off x="3924301" y="2971800"/>
            <a:ext cx="1409699" cy="609600"/>
          </a:xfrm>
          <a:prstGeom prst="flowChartManualOperati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Parallelogram 6"/>
          <p:cNvSpPr/>
          <p:nvPr/>
        </p:nvSpPr>
        <p:spPr>
          <a:xfrm>
            <a:off x="4152900" y="3733800"/>
            <a:ext cx="762000" cy="1981200"/>
          </a:xfrm>
          <a:prstGeom prst="parallelogram">
            <a:avLst/>
          </a:prstGeom>
          <a:solidFill>
            <a:srgbClr val="FFFF00"/>
          </a:solidFill>
          <a:ln>
            <a:solidFill>
              <a:schemeClr val="accent3">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Trapezoid 7"/>
          <p:cNvSpPr/>
          <p:nvPr/>
        </p:nvSpPr>
        <p:spPr>
          <a:xfrm>
            <a:off x="4552950" y="3546764"/>
            <a:ext cx="152400" cy="304800"/>
          </a:xfrm>
          <a:prstGeom prst="trapezoi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Curved Right Arrow 8"/>
          <p:cNvSpPr/>
          <p:nvPr/>
        </p:nvSpPr>
        <p:spPr>
          <a:xfrm>
            <a:off x="2819400" y="4114800"/>
            <a:ext cx="1104901" cy="990600"/>
          </a:xfrm>
          <a:prstGeom prst="curved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rved Left Arrow 9"/>
          <p:cNvSpPr/>
          <p:nvPr/>
        </p:nvSpPr>
        <p:spPr>
          <a:xfrm>
            <a:off x="5638800" y="4114800"/>
            <a:ext cx="1066800" cy="990600"/>
          </a:xfrm>
          <a:prstGeom prst="curvedLef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urved Up Arrow 10"/>
          <p:cNvSpPr/>
          <p:nvPr/>
        </p:nvSpPr>
        <p:spPr>
          <a:xfrm>
            <a:off x="3752850" y="5410200"/>
            <a:ext cx="1581150" cy="838200"/>
          </a:xfrm>
          <a:prstGeom prst="curvedUp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lowchart: Process 11"/>
          <p:cNvSpPr/>
          <p:nvPr/>
        </p:nvSpPr>
        <p:spPr>
          <a:xfrm>
            <a:off x="325582" y="1666009"/>
            <a:ext cx="8610600" cy="762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1435677" y="2041450"/>
            <a:ext cx="1752600" cy="646331"/>
          </a:xfrm>
          <a:prstGeom prst="rect">
            <a:avLst/>
          </a:prstGeom>
          <a:noFill/>
        </p:spPr>
        <p:txBody>
          <a:bodyPr wrap="square" rtlCol="0">
            <a:spAutoFit/>
          </a:bodyPr>
          <a:lstStyle/>
          <a:p>
            <a:r>
              <a:rPr lang="en-US" dirty="0" smtClean="0"/>
              <a:t>Controlling</a:t>
            </a:r>
          </a:p>
          <a:p>
            <a:r>
              <a:rPr lang="en-US" dirty="0" smtClean="0"/>
              <a:t>Circuit</a:t>
            </a:r>
            <a:endParaRPr lang="en-US" dirty="0"/>
          </a:p>
        </p:txBody>
      </p:sp>
      <p:sp>
        <p:nvSpPr>
          <p:cNvPr id="14" name="TextBox 13"/>
          <p:cNvSpPr txBox="1"/>
          <p:nvPr/>
        </p:nvSpPr>
        <p:spPr>
          <a:xfrm>
            <a:off x="1184564" y="3041107"/>
            <a:ext cx="1752600" cy="369332"/>
          </a:xfrm>
          <a:prstGeom prst="rect">
            <a:avLst/>
          </a:prstGeom>
          <a:noFill/>
        </p:spPr>
        <p:txBody>
          <a:bodyPr wrap="square" rtlCol="0">
            <a:spAutoFit/>
          </a:bodyPr>
          <a:lstStyle/>
          <a:p>
            <a:r>
              <a:rPr lang="en-US" dirty="0" smtClean="0"/>
              <a:t>Servo assembly</a:t>
            </a:r>
          </a:p>
        </p:txBody>
      </p:sp>
      <p:sp>
        <p:nvSpPr>
          <p:cNvPr id="15" name="Right Arrow Callout 14"/>
          <p:cNvSpPr/>
          <p:nvPr/>
        </p:nvSpPr>
        <p:spPr>
          <a:xfrm>
            <a:off x="1428750" y="1992798"/>
            <a:ext cx="2324100" cy="743634"/>
          </a:xfrm>
          <a:prstGeom prst="rightArrowCallou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Callout 15"/>
          <p:cNvSpPr/>
          <p:nvPr/>
        </p:nvSpPr>
        <p:spPr>
          <a:xfrm>
            <a:off x="1219200" y="2904783"/>
            <a:ext cx="2621973" cy="641981"/>
          </a:xfrm>
          <a:prstGeom prst="rightArrowCallou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42900" y="4637843"/>
            <a:ext cx="1752600" cy="369332"/>
          </a:xfrm>
          <a:prstGeom prst="rect">
            <a:avLst/>
          </a:prstGeom>
          <a:noFill/>
        </p:spPr>
        <p:txBody>
          <a:bodyPr wrap="square" rtlCol="0">
            <a:spAutoFit/>
          </a:bodyPr>
          <a:lstStyle/>
          <a:p>
            <a:r>
              <a:rPr lang="en-US" dirty="0" smtClean="0"/>
              <a:t>LED panel</a:t>
            </a:r>
          </a:p>
        </p:txBody>
      </p:sp>
      <p:sp>
        <p:nvSpPr>
          <p:cNvPr id="18" name="Right Arrow Callout 17"/>
          <p:cNvSpPr/>
          <p:nvPr/>
        </p:nvSpPr>
        <p:spPr>
          <a:xfrm>
            <a:off x="263237" y="4463419"/>
            <a:ext cx="2327564" cy="641981"/>
          </a:xfrm>
          <a:prstGeom prst="rightArrowCallou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5137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533400" y="3581400"/>
            <a:ext cx="8153400" cy="1673225"/>
          </a:xfrm>
        </p:spPr>
        <p:txBody>
          <a:bodyPr/>
          <a:lstStyle/>
          <a:p>
            <a:r>
              <a:rPr lang="en-US" dirty="0" smtClean="0"/>
              <a:t>What enabled to make a wireless connection?</a:t>
            </a:r>
            <a:endParaRPr lang="en-US" dirty="0"/>
          </a:p>
        </p:txBody>
      </p:sp>
      <p:sp>
        <p:nvSpPr>
          <p:cNvPr id="3" name="Title 2"/>
          <p:cNvSpPr>
            <a:spLocks noGrp="1"/>
          </p:cNvSpPr>
          <p:nvPr>
            <p:ph type="title"/>
          </p:nvPr>
        </p:nvSpPr>
        <p:spPr/>
        <p:txBody>
          <a:bodyPr/>
          <a:lstStyle/>
          <a:p>
            <a:r>
              <a:rPr lang="en-US" dirty="0" smtClean="0"/>
              <a:t>Wireless control</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7550" y="4267200"/>
            <a:ext cx="268605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7816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WIFI controller</a:t>
            </a:r>
            <a:endParaRPr lang="en-US" dirty="0"/>
          </a:p>
        </p:txBody>
      </p:sp>
      <p:sp>
        <p:nvSpPr>
          <p:cNvPr id="3" name="Content Placeholder 2"/>
          <p:cNvSpPr>
            <a:spLocks noGrp="1"/>
          </p:cNvSpPr>
          <p:nvPr>
            <p:ph sz="quarter" idx="1"/>
          </p:nvPr>
        </p:nvSpPr>
        <p:spPr/>
        <p:txBody>
          <a:bodyPr/>
          <a:lstStyle/>
          <a:p>
            <a:r>
              <a:rPr lang="en-US" dirty="0" smtClean="0"/>
              <a:t>To make the led controller wirelessly a </a:t>
            </a:r>
            <a:r>
              <a:rPr lang="en-US" dirty="0" err="1" smtClean="0"/>
              <a:t>WiFi</a:t>
            </a:r>
            <a:r>
              <a:rPr lang="en-US" dirty="0" smtClean="0"/>
              <a:t> controller is used</a:t>
            </a:r>
          </a:p>
          <a:p>
            <a:r>
              <a:rPr lang="en-US" dirty="0" smtClean="0"/>
              <a:t>The board named ESP8266 proved to be a suitable solution</a:t>
            </a:r>
          </a:p>
          <a:p>
            <a:r>
              <a:rPr lang="en-US" dirty="0" smtClean="0"/>
              <a:t>It is economical and low power </a:t>
            </a:r>
            <a:r>
              <a:rPr lang="en-US" dirty="0" err="1" smtClean="0"/>
              <a:t>wifi</a:t>
            </a:r>
            <a:r>
              <a:rPr lang="en-US" dirty="0" smtClean="0"/>
              <a:t> module used world wide for communication purpose</a:t>
            </a:r>
          </a:p>
          <a:p>
            <a:r>
              <a:rPr lang="en-US" dirty="0"/>
              <a:t>The ESP8266 is a Wi-Fi </a:t>
            </a:r>
            <a:r>
              <a:rPr lang="en-US" dirty="0" err="1"/>
              <a:t>SoC</a:t>
            </a:r>
            <a:r>
              <a:rPr lang="en-US" dirty="0"/>
              <a:t> integrated with a </a:t>
            </a:r>
            <a:r>
              <a:rPr lang="en-US" dirty="0" err="1"/>
              <a:t>Tensilica</a:t>
            </a:r>
            <a:r>
              <a:rPr lang="en-US" dirty="0"/>
              <a:t> </a:t>
            </a:r>
            <a:r>
              <a:rPr lang="en-US" dirty="0" err="1"/>
              <a:t>Xtensa</a:t>
            </a:r>
            <a:r>
              <a:rPr lang="en-US" dirty="0"/>
              <a:t> LX106 core, widely used in </a:t>
            </a:r>
            <a:r>
              <a:rPr lang="en-US" dirty="0" err="1"/>
              <a:t>IoT</a:t>
            </a:r>
            <a:r>
              <a:rPr lang="en-US" dirty="0"/>
              <a:t> applications</a:t>
            </a:r>
          </a:p>
          <a:p>
            <a:endParaRPr lang="en-US" dirty="0" smtClean="0"/>
          </a:p>
          <a:p>
            <a:pPr marL="0" indent="0">
              <a:buNone/>
            </a:pPr>
            <a:endParaRPr lang="en-US" dirty="0" smtClean="0"/>
          </a:p>
        </p:txBody>
      </p:sp>
    </p:spTree>
    <p:extLst>
      <p:ext uri="{BB962C8B-B14F-4D97-AF65-F5344CB8AC3E}">
        <p14:creationId xmlns:p14="http://schemas.microsoft.com/office/powerpoint/2010/main" val="22359688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ESP8266 Breakout board</a:t>
            </a:r>
            <a:endParaRPr lang="en-US" dirty="0"/>
          </a:p>
        </p:txBody>
      </p:sp>
      <p:sp>
        <p:nvSpPr>
          <p:cNvPr id="4" name="Picture Placeholder 3"/>
          <p:cNvSpPr>
            <a:spLocks noGrp="1"/>
          </p:cNvSpPr>
          <p:nvPr>
            <p:ph type="pic" idx="1"/>
          </p:nvPr>
        </p:nvSpPr>
        <p:spPr/>
      </p:sp>
      <p:sp>
        <p:nvSpPr>
          <p:cNvPr id="5" name="Text Placeholder 4"/>
          <p:cNvSpPr>
            <a:spLocks noGrp="1"/>
          </p:cNvSpPr>
          <p:nvPr>
            <p:ph type="body" sz="half" idx="2"/>
          </p:nvPr>
        </p:nvSpPr>
        <p:spPr/>
        <p:txBody>
          <a:bodyPr/>
          <a:lstStyle/>
          <a:p>
            <a:r>
              <a:rPr lang="en-US" sz="1800" dirty="0">
                <a:latin typeface="Calibri" pitchFamily="34" charset="0"/>
              </a:rPr>
              <a:t>The ESP8266 is a low-cost Wi-Fi chip with full TCP/IP stack and microcontroller capability produced by Shanghai-based Chinese manufacturer, </a:t>
            </a:r>
            <a:r>
              <a:rPr lang="en-US" sz="1800" dirty="0" err="1">
                <a:latin typeface="Calibri" pitchFamily="34" charset="0"/>
              </a:rPr>
              <a:t>Espressif</a:t>
            </a:r>
            <a:r>
              <a:rPr lang="en-US" dirty="0">
                <a:latin typeface="Calibri" pitchFamily="34" charset="0"/>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623455"/>
            <a:ext cx="52832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3034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Node MCU</a:t>
            </a:r>
            <a:endParaRPr lang="en-US" dirty="0"/>
          </a:p>
        </p:txBody>
      </p:sp>
      <p:sp>
        <p:nvSpPr>
          <p:cNvPr id="6" name="Content Placeholder 5"/>
          <p:cNvSpPr>
            <a:spLocks noGrp="1"/>
          </p:cNvSpPr>
          <p:nvPr>
            <p:ph sz="quarter" idx="1"/>
          </p:nvPr>
        </p:nvSpPr>
        <p:spPr/>
        <p:txBody>
          <a:bodyPr>
            <a:normAutofit lnSpcReduction="10000"/>
          </a:bodyPr>
          <a:lstStyle/>
          <a:p>
            <a:r>
              <a:rPr lang="en-US" dirty="0" smtClean="0"/>
              <a:t>For the development purpose Node microcontroller is used</a:t>
            </a:r>
          </a:p>
          <a:p>
            <a:r>
              <a:rPr lang="en-US" dirty="0" smtClean="0"/>
              <a:t>As it has on board USB to UART bridge IC which is necessary for development</a:t>
            </a:r>
          </a:p>
          <a:p>
            <a:r>
              <a:rPr lang="en-US" dirty="0" err="1"/>
              <a:t>NodeMCU</a:t>
            </a:r>
            <a:r>
              <a:rPr lang="en-US" dirty="0"/>
              <a:t> is an open source </a:t>
            </a:r>
            <a:r>
              <a:rPr lang="en-US" dirty="0" err="1"/>
              <a:t>IoT</a:t>
            </a:r>
            <a:r>
              <a:rPr lang="en-US" dirty="0"/>
              <a:t> platform</a:t>
            </a:r>
            <a:r>
              <a:rPr lang="en-US" dirty="0" smtClean="0"/>
              <a:t>. </a:t>
            </a:r>
            <a:r>
              <a:rPr lang="en-US" dirty="0"/>
              <a:t>It uses the </a:t>
            </a:r>
            <a:r>
              <a:rPr lang="en-US" dirty="0" err="1"/>
              <a:t>Lua</a:t>
            </a:r>
            <a:r>
              <a:rPr lang="en-US" dirty="0"/>
              <a:t> scripting language. It is based on the </a:t>
            </a:r>
            <a:r>
              <a:rPr lang="en-US" dirty="0" err="1"/>
              <a:t>eLua</a:t>
            </a:r>
            <a:r>
              <a:rPr lang="en-US" dirty="0"/>
              <a:t> project, and built on the ESP8266 SDK </a:t>
            </a:r>
            <a:r>
              <a:rPr lang="en-US" dirty="0" smtClean="0"/>
              <a:t>1.4</a:t>
            </a:r>
            <a:endParaRPr lang="en-US" dirty="0"/>
          </a:p>
          <a:p>
            <a:r>
              <a:rPr lang="en-US" dirty="0"/>
              <a:t>It uses many open source projects, such as </a:t>
            </a:r>
            <a:r>
              <a:rPr lang="en-US" dirty="0" err="1" smtClean="0"/>
              <a:t>lua-cjson</a:t>
            </a:r>
            <a:r>
              <a:rPr lang="en-US" dirty="0" smtClean="0"/>
              <a:t> </a:t>
            </a:r>
            <a:r>
              <a:rPr lang="en-US" dirty="0"/>
              <a:t>and </a:t>
            </a:r>
            <a:r>
              <a:rPr lang="en-US" dirty="0" smtClean="0"/>
              <a:t>spiffs </a:t>
            </a:r>
            <a:r>
              <a:rPr lang="en-US" dirty="0"/>
              <a:t>It includes firmware which runs on the ESP8266 Wi-Fi </a:t>
            </a:r>
            <a:r>
              <a:rPr lang="en-US" dirty="0" err="1" smtClean="0"/>
              <a:t>SoC</a:t>
            </a:r>
            <a:r>
              <a:rPr lang="en-US" dirty="0" smtClean="0"/>
              <a:t> and hardware </a:t>
            </a:r>
            <a:r>
              <a:rPr lang="en-US" dirty="0"/>
              <a:t>which is based on the ESP-12 module.</a:t>
            </a:r>
            <a:endParaRPr lang="en-US" dirty="0" smtClean="0"/>
          </a:p>
          <a:p>
            <a:pPr marL="0" indent="0">
              <a:buNone/>
            </a:pPr>
            <a:endParaRPr lang="en-US" dirty="0" smtClean="0"/>
          </a:p>
        </p:txBody>
      </p:sp>
    </p:spTree>
    <p:extLst>
      <p:ext uri="{BB962C8B-B14F-4D97-AF65-F5344CB8AC3E}">
        <p14:creationId xmlns:p14="http://schemas.microsoft.com/office/powerpoint/2010/main" val="2709416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 the Figure </a:t>
            </a:r>
            <a:r>
              <a:rPr lang="en-US" dirty="0" err="1" smtClean="0"/>
              <a:t>Amica</a:t>
            </a:r>
            <a:r>
              <a:rPr lang="en-US" dirty="0" smtClean="0"/>
              <a:t> NODE-</a:t>
            </a:r>
            <a:r>
              <a:rPr lang="en-US" dirty="0" err="1" smtClean="0"/>
              <a:t>mcu</a:t>
            </a:r>
            <a:endParaRPr lang="en-US" dirty="0"/>
          </a:p>
        </p:txBody>
      </p:sp>
      <p:sp>
        <p:nvSpPr>
          <p:cNvPr id="6" name="Text Placeholder 5"/>
          <p:cNvSpPr>
            <a:spLocks noGrp="1"/>
          </p:cNvSpPr>
          <p:nvPr>
            <p:ph type="body" sz="half" idx="2"/>
          </p:nvPr>
        </p:nvSpPr>
        <p:spPr/>
        <p:txBody>
          <a:bodyPr/>
          <a:lstStyle/>
          <a:p>
            <a:r>
              <a:rPr lang="en-US" dirty="0" err="1">
                <a:latin typeface="Calibri" pitchFamily="34" charset="0"/>
              </a:rPr>
              <a:t>NodeMCU</a:t>
            </a:r>
            <a:r>
              <a:rPr lang="en-US" dirty="0">
                <a:latin typeface="Calibri" pitchFamily="34" charset="0"/>
              </a:rPr>
              <a:t> is an open source </a:t>
            </a:r>
            <a:r>
              <a:rPr lang="en-US" dirty="0" err="1">
                <a:latin typeface="Calibri" pitchFamily="34" charset="0"/>
              </a:rPr>
              <a:t>IoT</a:t>
            </a:r>
            <a:r>
              <a:rPr lang="en-US" dirty="0">
                <a:latin typeface="Calibri" pitchFamily="34" charset="0"/>
              </a:rPr>
              <a:t> platform.[4][5] It uses the </a:t>
            </a:r>
            <a:r>
              <a:rPr lang="en-US" dirty="0" err="1">
                <a:latin typeface="Calibri" pitchFamily="34" charset="0"/>
              </a:rPr>
              <a:t>Lua</a:t>
            </a:r>
            <a:r>
              <a:rPr lang="en-US" dirty="0">
                <a:latin typeface="Calibri" pitchFamily="34" charset="0"/>
              </a:rPr>
              <a:t> scripting language. It is based on the </a:t>
            </a:r>
            <a:r>
              <a:rPr lang="en-US" dirty="0" err="1">
                <a:latin typeface="Calibri" pitchFamily="34" charset="0"/>
              </a:rPr>
              <a:t>eLua</a:t>
            </a:r>
            <a:r>
              <a:rPr lang="en-US" dirty="0">
                <a:latin typeface="Calibri" pitchFamily="34" charset="0"/>
              </a:rPr>
              <a:t> project, and built on the ESP8266 SDK 1.4.</a:t>
            </a:r>
          </a:p>
        </p:txBody>
      </p:sp>
      <p:pic>
        <p:nvPicPr>
          <p:cNvPr id="2050"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515" b="1515"/>
          <a:stretch>
            <a:fillRect/>
          </a:stretch>
        </p:blipFill>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343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295400" y="3733800"/>
            <a:ext cx="6480174" cy="1673225"/>
          </a:xfrm>
        </p:spPr>
        <p:txBody>
          <a:bodyPr/>
          <a:lstStyle/>
          <a:p>
            <a:r>
              <a:rPr lang="en-US" dirty="0" smtClean="0"/>
              <a:t>Dimming control of led</a:t>
            </a:r>
            <a:endParaRPr lang="en-US" dirty="0"/>
          </a:p>
        </p:txBody>
      </p:sp>
      <p:sp>
        <p:nvSpPr>
          <p:cNvPr id="5" name="Title 4"/>
          <p:cNvSpPr>
            <a:spLocks noGrp="1"/>
          </p:cNvSpPr>
          <p:nvPr>
            <p:ph type="title"/>
          </p:nvPr>
        </p:nvSpPr>
        <p:spPr/>
        <p:txBody>
          <a:bodyPr/>
          <a:lstStyle/>
          <a:p>
            <a:r>
              <a:rPr lang="en-US" dirty="0" smtClean="0"/>
              <a:t>Brightness Control</a:t>
            </a:r>
            <a:endParaRPr lang="en-US"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608" t="19328" r="18690" b="20181"/>
          <a:stretch/>
        </p:blipFill>
        <p:spPr bwMode="auto">
          <a:xfrm>
            <a:off x="3657600" y="4267200"/>
            <a:ext cx="1955800" cy="194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68660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253</TotalTime>
  <Words>666</Words>
  <Application>Microsoft Office PowerPoint</Application>
  <PresentationFormat>On-screen Show (4:3)</PresentationFormat>
  <Paragraphs>70</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Civic</vt:lpstr>
      <vt:lpstr>Omni-LED </vt:lpstr>
      <vt:lpstr>Need of Solution</vt:lpstr>
      <vt:lpstr>The Design</vt:lpstr>
      <vt:lpstr>Wireless control</vt:lpstr>
      <vt:lpstr>WIFI controller</vt:lpstr>
      <vt:lpstr>ESP8266 Breakout board</vt:lpstr>
      <vt:lpstr>Node MCU</vt:lpstr>
      <vt:lpstr>In the Figure Amica NODE-mcu</vt:lpstr>
      <vt:lpstr>Brightness Control</vt:lpstr>
      <vt:lpstr>Dimming Techniques</vt:lpstr>
      <vt:lpstr>PWM dimming</vt:lpstr>
      <vt:lpstr>Implementing With H-bridge</vt:lpstr>
      <vt:lpstr>Circuit of H-bridge</vt:lpstr>
      <vt:lpstr>L298N H-bridge board</vt:lpstr>
      <vt:lpstr>Programming the  board</vt:lpstr>
      <vt:lpstr>Arduino ide</vt:lpstr>
      <vt:lpstr>Components</vt:lpstr>
      <vt:lpstr>Block diagram</vt:lpstr>
      <vt:lpstr>Project UI</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WILED</dc:title>
  <dc:creator>Devvrat</dc:creator>
  <cp:lastModifiedBy>Devvrat</cp:lastModifiedBy>
  <cp:revision>21</cp:revision>
  <dcterms:created xsi:type="dcterms:W3CDTF">2016-04-26T14:31:54Z</dcterms:created>
  <dcterms:modified xsi:type="dcterms:W3CDTF">2016-05-17T05:28:52Z</dcterms:modified>
</cp:coreProperties>
</file>