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319" r:id="rId4"/>
  </p:sldMasterIdLst>
  <p:notesMasterIdLst>
    <p:notesMasterId r:id="rId51"/>
  </p:notesMasterIdLst>
  <p:handoutMasterIdLst>
    <p:handoutMasterId r:id="rId52"/>
  </p:handoutMasterIdLst>
  <p:sldIdLst>
    <p:sldId id="429" r:id="rId5"/>
    <p:sldId id="428" r:id="rId6"/>
    <p:sldId id="348" r:id="rId7"/>
    <p:sldId id="347" r:id="rId8"/>
    <p:sldId id="349" r:id="rId9"/>
    <p:sldId id="453" r:id="rId10"/>
    <p:sldId id="431" r:id="rId11"/>
    <p:sldId id="432" r:id="rId12"/>
    <p:sldId id="433" r:id="rId13"/>
    <p:sldId id="434" r:id="rId14"/>
    <p:sldId id="435" r:id="rId15"/>
    <p:sldId id="436" r:id="rId16"/>
    <p:sldId id="437" r:id="rId17"/>
    <p:sldId id="438" r:id="rId18"/>
    <p:sldId id="439" r:id="rId19"/>
    <p:sldId id="442" r:id="rId20"/>
    <p:sldId id="440" r:id="rId21"/>
    <p:sldId id="454" r:id="rId22"/>
    <p:sldId id="447" r:id="rId23"/>
    <p:sldId id="448" r:id="rId24"/>
    <p:sldId id="449" r:id="rId25"/>
    <p:sldId id="450" r:id="rId26"/>
    <p:sldId id="421" r:id="rId27"/>
    <p:sldId id="422" r:id="rId28"/>
    <p:sldId id="415" r:id="rId29"/>
    <p:sldId id="424" r:id="rId30"/>
    <p:sldId id="425" r:id="rId31"/>
    <p:sldId id="426" r:id="rId32"/>
    <p:sldId id="451" r:id="rId33"/>
    <p:sldId id="452" r:id="rId34"/>
    <p:sldId id="423" r:id="rId35"/>
    <p:sldId id="408" r:id="rId36"/>
    <p:sldId id="430" r:id="rId37"/>
    <p:sldId id="366" r:id="rId38"/>
    <p:sldId id="445" r:id="rId39"/>
    <p:sldId id="367" r:id="rId40"/>
    <p:sldId id="369" r:id="rId41"/>
    <p:sldId id="370" r:id="rId42"/>
    <p:sldId id="374" r:id="rId43"/>
    <p:sldId id="410" r:id="rId44"/>
    <p:sldId id="376" r:id="rId45"/>
    <p:sldId id="441" r:id="rId46"/>
    <p:sldId id="443" r:id="rId47"/>
    <p:sldId id="444" r:id="rId48"/>
    <p:sldId id="391" r:id="rId49"/>
    <p:sldId id="400" r:id="rId50"/>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98EA4E-8BFD-486A-9A85-D4E7A3D5DE44}" v="1" dt="2020-11-03T17:22:04.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816"/>
        <p:guide pos="4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 Dev Chowdhury" userId="S::181311024@vu.edu.bd::a197e70f-95a1-40ce-8af0-fad743b56d14" providerId="AD" clId="Web-{2898EA4E-8BFD-486A-9A85-D4E7A3D5DE44}"/>
    <pc:docChg chg="modSld">
      <pc:chgData name="Raj Dev Chowdhury" userId="S::181311024@vu.edu.bd::a197e70f-95a1-40ce-8af0-fad743b56d14" providerId="AD" clId="Web-{2898EA4E-8BFD-486A-9A85-D4E7A3D5DE44}" dt="2020-11-03T17:22:04.329" v="0" actId="1076"/>
      <pc:docMkLst>
        <pc:docMk/>
      </pc:docMkLst>
      <pc:sldChg chg="modSp">
        <pc:chgData name="Raj Dev Chowdhury" userId="S::181311024@vu.edu.bd::a197e70f-95a1-40ce-8af0-fad743b56d14" providerId="AD" clId="Web-{2898EA4E-8BFD-486A-9A85-D4E7A3D5DE44}" dt="2020-11-03T17:22:04.329" v="0" actId="1076"/>
        <pc:sldMkLst>
          <pc:docMk/>
          <pc:sldMk cId="1273746317" sldId="447"/>
        </pc:sldMkLst>
        <pc:picChg chg="mod">
          <ac:chgData name="Raj Dev Chowdhury" userId="S::181311024@vu.edu.bd::a197e70f-95a1-40ce-8af0-fad743b56d14" providerId="AD" clId="Web-{2898EA4E-8BFD-486A-9A85-D4E7A3D5DE44}" dt="2020-11-03T17:22:04.329" v="0" actId="1076"/>
          <ac:picMkLst>
            <pc:docMk/>
            <pc:sldMk cId="1273746317" sldId="447"/>
            <ac:picMk id="3"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anose="020B0604020202020204" pitchFamily="34" charset="0"/>
              </a:defRPr>
            </a:lvl1pPr>
          </a:lstStyle>
          <a:p>
            <a:pPr>
              <a:defRPr/>
            </a:pPr>
            <a:fld id="{9E465CC4-B943-4A94-ADAF-E423AC82BB66}" type="slidenum">
              <a:rPr lang="en-US"/>
              <a:pPr>
                <a:defRPr/>
              </a:pPr>
              <a:t>‹#›</a:t>
            </a:fld>
            <a:endParaRPr lang="en-US"/>
          </a:p>
        </p:txBody>
      </p:sp>
    </p:spTree>
    <p:extLst>
      <p:ext uri="{BB962C8B-B14F-4D97-AF65-F5344CB8AC3E}">
        <p14:creationId xmlns:p14="http://schemas.microsoft.com/office/powerpoint/2010/main" val="271614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defRPr>
            </a:lvl1pPr>
          </a:lstStyle>
          <a:p>
            <a:pPr>
              <a:defRPr/>
            </a:pPr>
            <a:fld id="{E7024C5B-54AF-4DB8-99DE-44B13FE1B162}" type="slidenum">
              <a:rPr lang="en-US"/>
              <a:pPr>
                <a:defRPr/>
              </a:pPr>
              <a:t>‹#›</a:t>
            </a:fld>
            <a:endParaRPr lang="en-US"/>
          </a:p>
        </p:txBody>
      </p:sp>
    </p:spTree>
    <p:extLst>
      <p:ext uri="{BB962C8B-B14F-4D97-AF65-F5344CB8AC3E}">
        <p14:creationId xmlns:p14="http://schemas.microsoft.com/office/powerpoint/2010/main" val="11488448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02EE9C2-F091-45B2-83B6-169BFF4898BB}" type="slidenum">
              <a:rPr lang="en-US" smtClean="0">
                <a:latin typeface="Times New Roman" panose="02020603050405020304" pitchFamily="18" charset="0"/>
              </a:rPr>
              <a:pPr/>
              <a:t>2</a:t>
            </a:fld>
            <a:endParaRPr lang="en-US">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anose="02020603050405020304" pitchFamily="18" charset="0"/>
            </a:endParaRPr>
          </a:p>
        </p:txBody>
      </p:sp>
    </p:spTree>
    <p:extLst>
      <p:ext uri="{BB962C8B-B14F-4D97-AF65-F5344CB8AC3E}">
        <p14:creationId xmlns:p14="http://schemas.microsoft.com/office/powerpoint/2010/main" val="3827149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17600" y="696913"/>
            <a:ext cx="4648200" cy="3486150"/>
          </a:xfrm>
          <a:ln/>
        </p:spPr>
      </p:sp>
      <p:sp>
        <p:nvSpPr>
          <p:cNvPr id="3584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3162496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17600" y="696913"/>
            <a:ext cx="4648200" cy="3486150"/>
          </a:xfrm>
          <a:ln/>
        </p:spPr>
      </p:sp>
      <p:sp>
        <p:nvSpPr>
          <p:cNvPr id="3789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1047720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17600" y="696913"/>
            <a:ext cx="4648200" cy="3486150"/>
          </a:xfrm>
          <a:ln/>
        </p:spPr>
      </p:sp>
      <p:sp>
        <p:nvSpPr>
          <p:cNvPr id="3993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1872197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17600" y="696913"/>
            <a:ext cx="4648200" cy="3486150"/>
          </a:xfrm>
          <a:ln/>
        </p:spPr>
      </p:sp>
      <p:sp>
        <p:nvSpPr>
          <p:cNvPr id="4198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2718860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17600" y="696913"/>
            <a:ext cx="4648200" cy="3486150"/>
          </a:xfrm>
          <a:ln/>
        </p:spPr>
      </p:sp>
      <p:sp>
        <p:nvSpPr>
          <p:cNvPr id="4403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3637292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1117600" y="696913"/>
            <a:ext cx="4648200" cy="3486150"/>
          </a:xfrm>
          <a:ln/>
        </p:spPr>
      </p:sp>
      <p:sp>
        <p:nvSpPr>
          <p:cNvPr id="5325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1949096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17600" y="696913"/>
            <a:ext cx="4648200" cy="3486150"/>
          </a:xfrm>
          <a:ln/>
        </p:spPr>
      </p:sp>
      <p:sp>
        <p:nvSpPr>
          <p:cNvPr id="8704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3248578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17600" y="696913"/>
            <a:ext cx="4648200" cy="3486150"/>
          </a:xfrm>
          <a:ln/>
        </p:spPr>
      </p:sp>
      <p:sp>
        <p:nvSpPr>
          <p:cNvPr id="5529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2354738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17600" y="696913"/>
            <a:ext cx="4648200" cy="3486150"/>
          </a:xfrm>
          <a:ln/>
        </p:spPr>
      </p:sp>
      <p:sp>
        <p:nvSpPr>
          <p:cNvPr id="8909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2817037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17600" y="696913"/>
            <a:ext cx="4648200" cy="3486150"/>
          </a:xfrm>
          <a:ln/>
        </p:spPr>
      </p:sp>
      <p:sp>
        <p:nvSpPr>
          <p:cNvPr id="5734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361479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17600" y="696913"/>
            <a:ext cx="4648200" cy="3486150"/>
          </a:xfrm>
          <a:ln/>
        </p:spPr>
      </p:sp>
      <p:sp>
        <p:nvSpPr>
          <p:cNvPr id="1638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9634534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17600" y="696913"/>
            <a:ext cx="4648200" cy="3486150"/>
          </a:xfrm>
          <a:ln/>
        </p:spPr>
      </p:sp>
      <p:sp>
        <p:nvSpPr>
          <p:cNvPr id="5939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4018361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17600" y="696913"/>
            <a:ext cx="4648200" cy="3486150"/>
          </a:xfrm>
          <a:ln/>
        </p:spPr>
      </p:sp>
      <p:sp>
        <p:nvSpPr>
          <p:cNvPr id="6144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2309234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17600" y="696913"/>
            <a:ext cx="4648200" cy="3486150"/>
          </a:xfrm>
          <a:ln/>
        </p:spPr>
      </p:sp>
      <p:sp>
        <p:nvSpPr>
          <p:cNvPr id="6861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3815517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17600" y="696913"/>
            <a:ext cx="4648200" cy="3486150"/>
          </a:xfrm>
          <a:ln/>
        </p:spPr>
      </p:sp>
      <p:sp>
        <p:nvSpPr>
          <p:cNvPr id="7270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2319314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17600" y="696913"/>
            <a:ext cx="4648200" cy="3486150"/>
          </a:xfrm>
          <a:ln/>
        </p:spPr>
      </p:sp>
      <p:sp>
        <p:nvSpPr>
          <p:cNvPr id="7475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1750265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xfrm>
            <a:off x="1117600" y="696913"/>
            <a:ext cx="4648200" cy="3486150"/>
          </a:xfrm>
          <a:ln/>
        </p:spPr>
      </p:sp>
      <p:sp>
        <p:nvSpPr>
          <p:cNvPr id="11673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1636172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xfrm>
            <a:off x="1117600" y="696913"/>
            <a:ext cx="4648200" cy="3486150"/>
          </a:xfrm>
          <a:ln/>
        </p:spPr>
      </p:sp>
      <p:sp>
        <p:nvSpPr>
          <p:cNvPr id="10547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31411083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1117600" y="696913"/>
            <a:ext cx="4648200" cy="3486150"/>
          </a:xfrm>
          <a:ln/>
        </p:spPr>
      </p:sp>
      <p:sp>
        <p:nvSpPr>
          <p:cNvPr id="10957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393955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117600" y="696913"/>
            <a:ext cx="4648200" cy="3486150"/>
          </a:xfrm>
          <a:ln/>
        </p:spPr>
      </p:sp>
      <p:sp>
        <p:nvSpPr>
          <p:cNvPr id="1433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2036690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1117600" y="696913"/>
            <a:ext cx="4648200" cy="3486150"/>
          </a:xfrm>
          <a:ln/>
        </p:spPr>
      </p:sp>
      <p:sp>
        <p:nvSpPr>
          <p:cNvPr id="1843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1229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17600" y="696913"/>
            <a:ext cx="4648200" cy="3486150"/>
          </a:xfrm>
          <a:ln/>
        </p:spPr>
      </p:sp>
      <p:sp>
        <p:nvSpPr>
          <p:cNvPr id="2457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635456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17600" y="696913"/>
            <a:ext cx="4648200" cy="3486150"/>
          </a:xfrm>
          <a:ln/>
        </p:spPr>
      </p:sp>
      <p:sp>
        <p:nvSpPr>
          <p:cNvPr id="2662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2609046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1117600" y="696913"/>
            <a:ext cx="4648200" cy="3486150"/>
          </a:xfrm>
          <a:ln/>
        </p:spPr>
      </p:sp>
      <p:sp>
        <p:nvSpPr>
          <p:cNvPr id="29699"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1802039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17600" y="696913"/>
            <a:ext cx="4648200" cy="3486150"/>
          </a:xfrm>
          <a:ln/>
        </p:spPr>
      </p:sp>
      <p:sp>
        <p:nvSpPr>
          <p:cNvPr id="3174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3486722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17600" y="696913"/>
            <a:ext cx="4648200" cy="3486150"/>
          </a:xfrm>
          <a:ln/>
        </p:spPr>
      </p:sp>
      <p:sp>
        <p:nvSpPr>
          <p:cNvPr id="3379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atin typeface="Times New Roman" panose="02020603050405020304" pitchFamily="18" charset="0"/>
            </a:endParaRPr>
          </a:p>
        </p:txBody>
      </p:sp>
    </p:spTree>
    <p:extLst>
      <p:ext uri="{BB962C8B-B14F-4D97-AF65-F5344CB8AC3E}">
        <p14:creationId xmlns:p14="http://schemas.microsoft.com/office/powerpoint/2010/main" val="536556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pPr>
              <a:defRPr/>
            </a:pPr>
            <a:fld id="{1A8B0CF5-ED20-41E3-86E4-7AA298A1F7BD}" type="datetimeFigureOut">
              <a:rPr lang="en-US" smtClean="0"/>
              <a:pPr>
                <a:defRPr/>
              </a:pPr>
              <a:t>11/3/2020</a:t>
            </a:fld>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a:defRPr/>
            </a:pPr>
            <a:fld id="{F5F7EBF5-06F5-4A64-8F16-6849FDBA7A94}" type="slidenum">
              <a:rPr lang="en-US" smtClean="0"/>
              <a:pPr>
                <a:defRPr/>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43BF0D18-A6A4-4F3B-AC58-78908030A8C4}" type="datetimeFigureOut">
              <a:rPr lang="en-US" smtClean="0"/>
              <a:pPr>
                <a:defRPr/>
              </a:pPr>
              <a:t>11/3/2020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81343F1-6436-4B48-8814-45F376E0B140}"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468397DE-422B-4730-A151-B1F6F0E254C2}" type="datetimeFigureOut">
              <a:rPr lang="en-US" smtClean="0"/>
              <a:pPr>
                <a:defRPr/>
              </a:pPr>
              <a:t>11/3/2020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BC77695-A9F7-417D-A615-B8D611ED7B1D}"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64464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2F79A237-AFC6-4038-8475-707D83908587}" type="datetimeFigureOut">
              <a:rPr lang="en-US" smtClean="0"/>
              <a:pPr>
                <a:defRPr/>
              </a:pPr>
              <a:t>11/3/2020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8DD6BD6-1B2A-4DC7-A755-1CBCE8C556F2}" type="slidenum">
              <a:rPr lang="en-US" smtClean="0"/>
              <a:pPr>
                <a:defRPr/>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FAF0C070-21BB-4659-8E15-B5582BD978CC}" type="datetimeFigureOut">
              <a:rPr lang="en-US" smtClean="0"/>
              <a:pPr>
                <a:defRPr/>
              </a:pPr>
              <a:t>11/3/2020</a:t>
            </a:fld>
            <a:endParaRPr lang="en-US"/>
          </a:p>
        </p:txBody>
      </p:sp>
      <p:sp>
        <p:nvSpPr>
          <p:cNvPr id="5" name="Footer Placeholder 4"/>
          <p:cNvSpPr>
            <a:spLocks noGrp="1"/>
          </p:cNvSpPr>
          <p:nvPr>
            <p:ph type="ftr" sz="quarter" idx="11"/>
          </p:nvPr>
        </p:nvSpPr>
        <p:spPr>
          <a:xfrm>
            <a:off x="800100" y="6172200"/>
            <a:ext cx="4000500" cy="457200"/>
          </a:xfrm>
        </p:spPr>
        <p:txBody>
          <a:bodyPr/>
          <a:lstStyle/>
          <a:p>
            <a:pPr>
              <a:defRPr/>
            </a:pP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a:defRPr/>
            </a:pPr>
            <a:fld id="{2FA252D7-59EA-4B75-929B-4025C3F25A3C}"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608C3574-77EE-403B-8900-084EA42A7FB0}" type="datetimeFigureOut">
              <a:rPr lang="en-US" smtClean="0"/>
              <a:pPr>
                <a:defRPr/>
              </a:pPr>
              <a:t>11/3/2020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6D6F8B5-E829-489B-B859-DA0A69AA217C}" type="slidenum">
              <a:rPr lang="en-US" smtClean="0"/>
              <a:pPr>
                <a:defRPr/>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7E02C572-A48A-4BE4-9853-5CD3F45B8616}" type="datetimeFigureOut">
              <a:rPr lang="en-US" smtClean="0"/>
              <a:pPr>
                <a:defRPr/>
              </a:pPr>
              <a:t>11/3/2020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1627798B-4D84-40F6-9892-DEC11AA98C64}" type="slidenum">
              <a:rPr lang="en-US" smtClean="0"/>
              <a:pPr>
                <a:defRPr/>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8AF52546-B5D4-4E87-AA38-382D12363C52}" type="datetimeFigureOut">
              <a:rPr lang="en-US" smtClean="0"/>
              <a:pPr>
                <a:defRPr/>
              </a:pPr>
              <a:t>11/3/2020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E37B8557-DA3F-490D-AE25-DC2E08EC563D}"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75A0E64-5D9C-4EC8-9685-484F9B4B29C6}" type="datetimeFigureOut">
              <a:rPr lang="en-US" smtClean="0"/>
              <a:pPr>
                <a:defRPr/>
              </a:pPr>
              <a:t>11/3/2020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AFEC565-4290-4C4B-8BBC-5086D4994E8F}"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D24B9067-FBF9-4BEF-AD38-C824351F269B}" type="datetimeFigureOut">
              <a:rPr lang="en-US" smtClean="0"/>
              <a:pPr>
                <a:defRPr/>
              </a:pPr>
              <a:t>11/3/2020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EB6B713-D8D0-4061-B94D-1DF2780DB2B9}" type="slidenum">
              <a:rPr lang="en-US" smtClean="0"/>
              <a:pPr>
                <a:defRPr/>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E835FBF2-5A4B-4E41-A232-2F7385F28462}" type="datetimeFigureOut">
              <a:rPr lang="en-US" smtClean="0"/>
              <a:pPr>
                <a:defRPr/>
              </a:pPr>
              <a:t>11/3/2020</a:t>
            </a:fld>
            <a:endParaRPr lang="en-US"/>
          </a:p>
        </p:txBody>
      </p:sp>
      <p:sp>
        <p:nvSpPr>
          <p:cNvPr id="6" name="Footer Placeholder 5"/>
          <p:cNvSpPr>
            <a:spLocks noGrp="1"/>
          </p:cNvSpPr>
          <p:nvPr>
            <p:ph type="ftr" sz="quarter" idx="11"/>
          </p:nvPr>
        </p:nvSpPr>
        <p:spPr>
          <a:xfrm>
            <a:off x="914400" y="6172200"/>
            <a:ext cx="3886200" cy="457200"/>
          </a:xfrm>
        </p:spPr>
        <p:txBody>
          <a:bodyPr/>
          <a:lstStyle/>
          <a:p>
            <a:pPr>
              <a:defRPr/>
            </a:pPr>
            <a:endParaRPr lang="en-US"/>
          </a:p>
        </p:txBody>
      </p:sp>
      <p:sp>
        <p:nvSpPr>
          <p:cNvPr id="7" name="Slide Number Placeholder 6"/>
          <p:cNvSpPr>
            <a:spLocks noGrp="1"/>
          </p:cNvSpPr>
          <p:nvPr>
            <p:ph type="sldNum" sz="quarter" idx="12"/>
          </p:nvPr>
        </p:nvSpPr>
        <p:spPr>
          <a:xfrm>
            <a:off x="146304" y="6208776"/>
            <a:ext cx="457200" cy="457200"/>
          </a:xfrm>
        </p:spPr>
        <p:txBody>
          <a:bodyPr/>
          <a:lstStyle/>
          <a:p>
            <a:pPr>
              <a:defRPr/>
            </a:pPr>
            <a:fld id="{3EC7FD1B-CD0C-4292-99B9-989E60A39DFC}" type="slidenum">
              <a:rPr lang="en-US" smtClean="0"/>
              <a:pPr>
                <a:defRPr/>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fld id="{838635F6-C346-45DE-AB16-3AB40680FCD3}" type="datetimeFigureOut">
              <a:rPr lang="en-US" smtClean="0"/>
              <a:pPr>
                <a:defRPr/>
              </a:pPr>
              <a:t>11/3/2020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B04E9688-BE2C-4630-BD0F-8008D91856DC}"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541059" y="4005617"/>
            <a:ext cx="6825017" cy="2326943"/>
          </a:xfrm>
        </p:spPr>
        <p:txBody>
          <a:bodyPr>
            <a:normAutofit fontScale="32500" lnSpcReduction="20000"/>
          </a:bodyPr>
          <a:lstStyle/>
          <a:p>
            <a:r>
              <a:rPr lang="en-US" sz="2800" b="1">
                <a:solidFill>
                  <a:schemeClr val="tx1">
                    <a:lumMod val="75000"/>
                    <a:lumOff val="25000"/>
                  </a:schemeClr>
                </a:solidFill>
              </a:rPr>
              <a:t> </a:t>
            </a:r>
            <a:r>
              <a:rPr lang="en-US" sz="7000" b="1">
                <a:solidFill>
                  <a:srgbClr val="002060"/>
                </a:solidFill>
                <a:latin typeface="Comic Sans MS" pitchFamily="66" charset="0"/>
              </a:rPr>
              <a:t>Presented by-</a:t>
            </a:r>
            <a:br>
              <a:rPr lang="en-US" sz="6000">
                <a:solidFill>
                  <a:schemeClr val="tx1">
                    <a:lumMod val="75000"/>
                    <a:lumOff val="25000"/>
                  </a:schemeClr>
                </a:solidFill>
                <a:latin typeface="Comic Sans MS" pitchFamily="66" charset="0"/>
              </a:rPr>
            </a:br>
            <a:br>
              <a:rPr lang="en-US" sz="6000" b="1">
                <a:solidFill>
                  <a:srgbClr val="002060"/>
                </a:solidFill>
                <a:latin typeface="Comic Sans MS" pitchFamily="66" charset="0"/>
              </a:rPr>
            </a:br>
            <a:r>
              <a:rPr lang="en-US" sz="7400" b="1">
                <a:solidFill>
                  <a:srgbClr val="002060"/>
                </a:solidFill>
                <a:latin typeface="Comic Sans MS" pitchFamily="66" charset="0"/>
              </a:rPr>
              <a:t>                          </a:t>
            </a:r>
            <a:r>
              <a:rPr lang="en-US" sz="7400" b="1" err="1">
                <a:solidFill>
                  <a:srgbClr val="002060"/>
                </a:solidFill>
                <a:latin typeface="Comic Sans MS" pitchFamily="66" charset="0"/>
              </a:rPr>
              <a:t>Mst</a:t>
            </a:r>
            <a:r>
              <a:rPr lang="en-US" sz="7400" b="1">
                <a:solidFill>
                  <a:srgbClr val="002060"/>
                </a:solidFill>
                <a:latin typeface="Comic Sans MS" pitchFamily="66" charset="0"/>
              </a:rPr>
              <a:t>. </a:t>
            </a:r>
            <a:r>
              <a:rPr lang="en-US" sz="7400" b="1" err="1">
                <a:solidFill>
                  <a:srgbClr val="002060"/>
                </a:solidFill>
                <a:latin typeface="Comic Sans MS" pitchFamily="66" charset="0"/>
              </a:rPr>
              <a:t>Rashida</a:t>
            </a:r>
            <a:r>
              <a:rPr lang="en-US" sz="7400" b="1">
                <a:solidFill>
                  <a:srgbClr val="002060"/>
                </a:solidFill>
                <a:latin typeface="Comic Sans MS" pitchFamily="66" charset="0"/>
              </a:rPr>
              <a:t> </a:t>
            </a:r>
            <a:r>
              <a:rPr lang="en-US" sz="7400" b="1" err="1">
                <a:solidFill>
                  <a:srgbClr val="002060"/>
                </a:solidFill>
                <a:latin typeface="Comic Sans MS" pitchFamily="66" charset="0"/>
              </a:rPr>
              <a:t>Akhtar</a:t>
            </a:r>
            <a:br>
              <a:rPr lang="en-US" sz="7400" b="1">
                <a:solidFill>
                  <a:srgbClr val="002060"/>
                </a:solidFill>
                <a:latin typeface="Comic Sans MS" pitchFamily="66" charset="0"/>
              </a:rPr>
            </a:br>
            <a:r>
              <a:rPr lang="en-US" sz="7400" b="1">
                <a:solidFill>
                  <a:srgbClr val="002060"/>
                </a:solidFill>
                <a:latin typeface="Comic Sans MS" pitchFamily="66" charset="0"/>
              </a:rPr>
              <a:t>                         Assistant Professor</a:t>
            </a:r>
            <a:br>
              <a:rPr lang="en-US" sz="7400" b="1">
                <a:solidFill>
                  <a:srgbClr val="002060"/>
                </a:solidFill>
                <a:latin typeface="Comic Sans MS" pitchFamily="66" charset="0"/>
              </a:rPr>
            </a:br>
            <a:r>
              <a:rPr lang="en-US" sz="7400" b="1">
                <a:solidFill>
                  <a:srgbClr val="002060"/>
                </a:solidFill>
                <a:latin typeface="Comic Sans MS" pitchFamily="66" charset="0"/>
              </a:rPr>
              <a:t>                       </a:t>
            </a:r>
            <a:r>
              <a:rPr lang="en-US" sz="7400" b="1" err="1">
                <a:solidFill>
                  <a:srgbClr val="002060"/>
                </a:solidFill>
                <a:latin typeface="Comic Sans MS" pitchFamily="66" charset="0"/>
              </a:rPr>
              <a:t>Dept</a:t>
            </a:r>
            <a:r>
              <a:rPr lang="en-US" sz="7400" b="1">
                <a:solidFill>
                  <a:srgbClr val="002060"/>
                </a:solidFill>
                <a:latin typeface="Comic Sans MS" pitchFamily="66" charset="0"/>
              </a:rPr>
              <a:t> of CSE, VU</a:t>
            </a:r>
            <a:br>
              <a:rPr lang="en-US" sz="7400">
                <a:solidFill>
                  <a:schemeClr val="tx1">
                    <a:lumMod val="75000"/>
                    <a:lumOff val="25000"/>
                  </a:schemeClr>
                </a:solidFill>
                <a:latin typeface="Comic Sans MS" pitchFamily="66" charset="0"/>
              </a:rPr>
            </a:br>
            <a:br>
              <a:rPr lang="en-US" sz="6000">
                <a:solidFill>
                  <a:schemeClr val="tx1">
                    <a:lumMod val="75000"/>
                    <a:lumOff val="25000"/>
                  </a:schemeClr>
                </a:solidFill>
                <a:latin typeface="Comic Sans MS" pitchFamily="66" charset="0"/>
              </a:rPr>
            </a:br>
            <a:endParaRPr lang="en-US" sz="6000">
              <a:latin typeface="Comic Sans MS" pitchFamily="66" charset="0"/>
            </a:endParaRPr>
          </a:p>
        </p:txBody>
      </p:sp>
      <p:sp>
        <p:nvSpPr>
          <p:cNvPr id="3" name="Title 2"/>
          <p:cNvSpPr>
            <a:spLocks noGrp="1"/>
          </p:cNvSpPr>
          <p:nvPr>
            <p:ph type="ctrTitle"/>
          </p:nvPr>
        </p:nvSpPr>
        <p:spPr/>
        <p:txBody>
          <a:bodyPr>
            <a:normAutofit fontScale="90000"/>
          </a:bodyPr>
          <a:lstStyle/>
          <a:p>
            <a:r>
              <a:rPr lang="en-US" sz="4900">
                <a:latin typeface="Comic Sans MS" pitchFamily="66" charset="0"/>
              </a:rPr>
              <a:t>Chapter 1:  Introduction</a:t>
            </a:r>
            <a:br>
              <a:rPr lang="en-US">
                <a:latin typeface="Comic Sans MS" pitchFamily="66" charset="0"/>
              </a:rPr>
            </a:br>
            <a:r>
              <a:rPr lang="en-US" sz="3100">
                <a:latin typeface="Comic Sans MS" pitchFamily="66" charset="0"/>
              </a:rPr>
              <a:t>Operating System and System Programming</a:t>
            </a:r>
          </a:p>
        </p:txBody>
      </p:sp>
    </p:spTree>
    <p:extLst>
      <p:ext uri="{BB962C8B-B14F-4D97-AF65-F5344CB8AC3E}">
        <p14:creationId xmlns:p14="http://schemas.microsoft.com/office/powerpoint/2010/main" val="1921466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569013" y="358538"/>
            <a:ext cx="7960838" cy="828817"/>
          </a:xfrm>
        </p:spPr>
        <p:txBody>
          <a:bodyPr>
            <a:normAutofit/>
          </a:bodyPr>
          <a:lstStyle/>
          <a:p>
            <a:pPr eaLnBrk="1" fontAlgn="auto" hangingPunct="1">
              <a:spcAft>
                <a:spcPts val="0"/>
              </a:spcAft>
              <a:defRPr/>
            </a:pPr>
            <a:r>
              <a:rPr lang="en-US" b="1">
                <a:solidFill>
                  <a:schemeClr val="accent1"/>
                </a:solidFill>
                <a:latin typeface="Comic Sans MS" pitchFamily="66" charset="0"/>
              </a:rPr>
              <a:t>Operating System Definition</a:t>
            </a:r>
          </a:p>
        </p:txBody>
      </p:sp>
      <p:sp>
        <p:nvSpPr>
          <p:cNvPr id="28675" name="Rectangle 3"/>
          <p:cNvSpPr>
            <a:spLocks noGrp="1" noChangeArrowheads="1"/>
          </p:cNvSpPr>
          <p:nvPr>
            <p:ph type="body" idx="4294967295"/>
          </p:nvPr>
        </p:nvSpPr>
        <p:spPr>
          <a:xfrm>
            <a:off x="477672" y="1324284"/>
            <a:ext cx="8106770" cy="4845050"/>
          </a:xfrm>
        </p:spPr>
        <p:style>
          <a:lnRef idx="2">
            <a:schemeClr val="accent1"/>
          </a:lnRef>
          <a:fillRef idx="1">
            <a:schemeClr val="lt1"/>
          </a:fillRef>
          <a:effectRef idx="0">
            <a:schemeClr val="accent1"/>
          </a:effectRef>
          <a:fontRef idx="minor">
            <a:schemeClr val="dk1"/>
          </a:fontRef>
        </p:style>
        <p:txBody>
          <a:bodyPr/>
          <a:lstStyle/>
          <a:p>
            <a:pPr eaLnBrk="1" hangingPunct="1">
              <a:buFont typeface="Monotype Sorts" pitchFamily="2" charset="2"/>
              <a:buNone/>
            </a:pPr>
            <a:endParaRPr lang="en-US" sz="1800">
              <a:latin typeface="Comic Sans MS" pitchFamily="66" charset="0"/>
            </a:endParaRPr>
          </a:p>
          <a:p>
            <a:pPr eaLnBrk="1" hangingPunct="1"/>
            <a:r>
              <a:rPr lang="en-US" sz="2800">
                <a:latin typeface="Comic Sans MS" pitchFamily="66" charset="0"/>
              </a:rPr>
              <a:t>OS is a </a:t>
            </a:r>
            <a:r>
              <a:rPr lang="en-US" sz="2800" b="1">
                <a:solidFill>
                  <a:schemeClr val="accent1"/>
                </a:solidFill>
                <a:latin typeface="Comic Sans MS" pitchFamily="66" charset="0"/>
              </a:rPr>
              <a:t>resource allocator</a:t>
            </a:r>
          </a:p>
          <a:p>
            <a:pPr lvl="1" eaLnBrk="1" hangingPunct="1"/>
            <a:r>
              <a:rPr lang="en-US">
                <a:latin typeface="Comic Sans MS" pitchFamily="66" charset="0"/>
              </a:rPr>
              <a:t>Manages all resources</a:t>
            </a:r>
          </a:p>
          <a:p>
            <a:pPr lvl="1" eaLnBrk="1" hangingPunct="1"/>
            <a:r>
              <a:rPr lang="en-US">
                <a:latin typeface="Comic Sans MS" pitchFamily="66" charset="0"/>
              </a:rPr>
              <a:t>Decides between conflicting requests for efficient and fair resource use</a:t>
            </a:r>
          </a:p>
          <a:p>
            <a:pPr marL="320040" lvl="1" indent="0" eaLnBrk="1" hangingPunct="1">
              <a:buNone/>
            </a:pPr>
            <a:endParaRPr lang="en-US">
              <a:latin typeface="Comic Sans MS" pitchFamily="66" charset="0"/>
            </a:endParaRPr>
          </a:p>
          <a:p>
            <a:pPr eaLnBrk="1" hangingPunct="1"/>
            <a:r>
              <a:rPr lang="en-US" sz="2800">
                <a:latin typeface="Comic Sans MS" pitchFamily="66" charset="0"/>
              </a:rPr>
              <a:t>OS is a </a:t>
            </a:r>
            <a:r>
              <a:rPr lang="en-US" sz="2800" b="1">
                <a:solidFill>
                  <a:schemeClr val="accent1"/>
                </a:solidFill>
                <a:latin typeface="Comic Sans MS" pitchFamily="66" charset="0"/>
              </a:rPr>
              <a:t>control program</a:t>
            </a:r>
          </a:p>
          <a:p>
            <a:pPr lvl="1" eaLnBrk="1" hangingPunct="1"/>
            <a:r>
              <a:rPr lang="en-US">
                <a:latin typeface="Comic Sans MS" pitchFamily="66" charset="0"/>
              </a:rPr>
              <a:t>Controls execution of programs to prevent errors and improper use of the computer</a:t>
            </a:r>
          </a:p>
        </p:txBody>
      </p:sp>
    </p:spTree>
    <p:extLst>
      <p:ext uri="{BB962C8B-B14F-4D97-AF65-F5344CB8AC3E}">
        <p14:creationId xmlns:p14="http://schemas.microsoft.com/office/powerpoint/2010/main" val="3736157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313899" y="258835"/>
            <a:ext cx="8352430" cy="832986"/>
          </a:xfrm>
        </p:spPr>
        <p:txBody>
          <a:bodyPr>
            <a:normAutofit fontScale="90000"/>
          </a:bodyPr>
          <a:lstStyle/>
          <a:p>
            <a:pPr eaLnBrk="1" fontAlgn="auto" hangingPunct="1">
              <a:spcAft>
                <a:spcPts val="0"/>
              </a:spcAft>
              <a:defRPr/>
            </a:pPr>
            <a:r>
              <a:rPr lang="en-US" b="1">
                <a:solidFill>
                  <a:schemeClr val="accent1"/>
                </a:solidFill>
                <a:latin typeface="Comic Sans MS" pitchFamily="66" charset="0"/>
              </a:rPr>
              <a:t>Operating System Definition (Cont.)</a:t>
            </a:r>
          </a:p>
        </p:txBody>
      </p:sp>
      <p:sp>
        <p:nvSpPr>
          <p:cNvPr id="11267" name="Rectangle 3"/>
          <p:cNvSpPr>
            <a:spLocks noGrp="1" noChangeArrowheads="1"/>
          </p:cNvSpPr>
          <p:nvPr>
            <p:ph type="body" idx="4294967295"/>
          </p:nvPr>
        </p:nvSpPr>
        <p:spPr>
          <a:xfrm>
            <a:off x="313899" y="1282890"/>
            <a:ext cx="8516202" cy="5036023"/>
          </a:xfrm>
        </p:spPr>
        <p:style>
          <a:lnRef idx="2">
            <a:schemeClr val="accent1"/>
          </a:lnRef>
          <a:fillRef idx="1">
            <a:schemeClr val="lt1"/>
          </a:fillRef>
          <a:effectRef idx="0">
            <a:schemeClr val="accent1"/>
          </a:effectRef>
          <a:fontRef idx="minor">
            <a:schemeClr val="dk1"/>
          </a:fontRef>
        </p:style>
        <p:txBody>
          <a:bodyPr rtlCol="0">
            <a:normAutofit/>
          </a:bodyPr>
          <a:lstStyle/>
          <a:p>
            <a:pPr marL="91440" indent="-91440" eaLnBrk="1" fontAlgn="auto" hangingPunct="1">
              <a:defRPr/>
            </a:pPr>
            <a:r>
              <a:rPr lang="ja-JP" altLang="en-US" sz="2400">
                <a:solidFill>
                  <a:schemeClr val="tx1">
                    <a:lumMod val="75000"/>
                    <a:lumOff val="25000"/>
                  </a:schemeClr>
                </a:solidFill>
              </a:rPr>
              <a:t>“</a:t>
            </a:r>
            <a:r>
              <a:rPr lang="en-US" altLang="ja-JP" sz="2800" b="1">
                <a:solidFill>
                  <a:srgbClr val="FF0000"/>
                </a:solidFill>
                <a:latin typeface="Comic Sans MS" pitchFamily="66" charset="0"/>
              </a:rPr>
              <a:t>The one program running at all times on the computer</a:t>
            </a:r>
            <a:r>
              <a:rPr lang="ja-JP" altLang="en-US" sz="2800" b="1">
                <a:solidFill>
                  <a:srgbClr val="FF0000"/>
                </a:solidFill>
                <a:latin typeface="Comic Sans MS" pitchFamily="66" charset="0"/>
              </a:rPr>
              <a:t>”</a:t>
            </a:r>
            <a:r>
              <a:rPr lang="en-US" altLang="ja-JP" sz="2800" b="1">
                <a:solidFill>
                  <a:srgbClr val="FF0000"/>
                </a:solidFill>
                <a:latin typeface="Comic Sans MS" pitchFamily="66" charset="0"/>
              </a:rPr>
              <a:t> is the kernel. </a:t>
            </a:r>
          </a:p>
          <a:p>
            <a:pPr marL="91440" indent="-91440" algn="just" eaLnBrk="1" fontAlgn="auto" hangingPunct="1">
              <a:defRPr/>
            </a:pPr>
            <a:r>
              <a:rPr lang="en-US" altLang="ja-JP" sz="2800" b="1">
                <a:solidFill>
                  <a:srgbClr val="002060"/>
                </a:solidFill>
                <a:latin typeface="Comic Sans MS" pitchFamily="66" charset="0"/>
              </a:rPr>
              <a:t>Kernel: is the collection of all core software of operating system.</a:t>
            </a:r>
          </a:p>
          <a:p>
            <a:pPr marL="91440" indent="-91440" eaLnBrk="1" fontAlgn="auto" hangingPunct="1">
              <a:defRPr/>
            </a:pPr>
            <a:r>
              <a:rPr lang="en-US" altLang="ja-JP" sz="2400" b="1">
                <a:solidFill>
                  <a:schemeClr val="tx1">
                    <a:lumMod val="75000"/>
                    <a:lumOff val="25000"/>
                  </a:schemeClr>
                </a:solidFill>
                <a:latin typeface="Comic Sans MS" pitchFamily="66" charset="0"/>
              </a:rPr>
              <a:t> </a:t>
            </a:r>
            <a:r>
              <a:rPr lang="en-US" altLang="ja-JP" sz="2800" b="1">
                <a:solidFill>
                  <a:schemeClr val="tx1">
                    <a:lumMod val="75000"/>
                    <a:lumOff val="25000"/>
                  </a:schemeClr>
                </a:solidFill>
                <a:latin typeface="Comic Sans MS" pitchFamily="66" charset="0"/>
              </a:rPr>
              <a:t>middleware—a set of software frameworks that provide additional services to application developers</a:t>
            </a:r>
          </a:p>
          <a:p>
            <a:pPr>
              <a:defRPr/>
            </a:pPr>
            <a:r>
              <a:rPr lang="en-US" altLang="ja-JP" sz="2400" b="1">
                <a:solidFill>
                  <a:schemeClr val="tx1">
                    <a:lumMod val="75000"/>
                    <a:lumOff val="25000"/>
                  </a:schemeClr>
                </a:solidFill>
                <a:latin typeface="Comic Sans MS" pitchFamily="66" charset="0"/>
              </a:rPr>
              <a:t>(</a:t>
            </a:r>
            <a:r>
              <a:rPr lang="en-US" sz="2400">
                <a:latin typeface="Comic Sans MS" pitchFamily="66" charset="0"/>
              </a:rPr>
              <a:t>Apple’s </a:t>
            </a:r>
            <a:r>
              <a:rPr lang="en-US" sz="2400" err="1">
                <a:latin typeface="Comic Sans MS" pitchFamily="66" charset="0"/>
              </a:rPr>
              <a:t>iOS</a:t>
            </a:r>
            <a:r>
              <a:rPr lang="en-US" sz="2400">
                <a:latin typeface="Comic Sans MS" pitchFamily="66" charset="0"/>
              </a:rPr>
              <a:t> and Google’s Android-features</a:t>
            </a:r>
          </a:p>
          <a:p>
            <a:pPr>
              <a:defRPr/>
            </a:pPr>
            <a:r>
              <a:rPr lang="en-US" sz="2400">
                <a:latin typeface="Comic Sans MS" pitchFamily="66" charset="0"/>
              </a:rPr>
              <a:t>a core kernel along with middleware that supports databases, multimedia, and graphics</a:t>
            </a:r>
            <a:r>
              <a:rPr lang="en-US" altLang="ja-JP" sz="2400" b="1">
                <a:solidFill>
                  <a:schemeClr val="tx1">
                    <a:lumMod val="75000"/>
                    <a:lumOff val="25000"/>
                  </a:schemeClr>
                </a:solidFill>
                <a:latin typeface="Comic Sans MS" pitchFamily="66" charset="0"/>
              </a:rPr>
              <a:t>)</a:t>
            </a:r>
            <a:endParaRPr lang="en-US" altLang="ja-JP" sz="2400">
              <a:solidFill>
                <a:schemeClr val="tx1">
                  <a:lumMod val="75000"/>
                  <a:lumOff val="25000"/>
                </a:schemeClr>
              </a:solidFill>
              <a:latin typeface="Comic Sans MS" pitchFamily="66" charset="0"/>
            </a:endParaRPr>
          </a:p>
        </p:txBody>
      </p:sp>
    </p:spTree>
    <p:extLst>
      <p:ext uri="{BB962C8B-B14F-4D97-AF65-F5344CB8AC3E}">
        <p14:creationId xmlns:p14="http://schemas.microsoft.com/office/powerpoint/2010/main" val="354179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641445" y="373726"/>
            <a:ext cx="8229600" cy="576262"/>
          </a:xfrm>
        </p:spPr>
        <p:txBody>
          <a:bodyPr>
            <a:normAutofit fontScale="90000"/>
          </a:bodyPr>
          <a:lstStyle/>
          <a:p>
            <a:pPr algn="ctr">
              <a:defRPr/>
            </a:pPr>
            <a:r>
              <a:rPr lang="en-US" b="1">
                <a:solidFill>
                  <a:srgbClr val="002060"/>
                </a:solidFill>
                <a:latin typeface="Comic Sans MS" pitchFamily="66" charset="0"/>
              </a:rPr>
              <a:t>Bootstrap program </a:t>
            </a:r>
          </a:p>
        </p:txBody>
      </p:sp>
      <p:sp>
        <p:nvSpPr>
          <p:cNvPr id="32771" name="Rectangle 3"/>
          <p:cNvSpPr>
            <a:spLocks noGrp="1" noChangeArrowheads="1"/>
          </p:cNvSpPr>
          <p:nvPr>
            <p:ph type="body" idx="4294967295"/>
          </p:nvPr>
        </p:nvSpPr>
        <p:spPr>
          <a:xfrm>
            <a:off x="477672" y="1269384"/>
            <a:ext cx="8229600" cy="5090473"/>
          </a:xfrm>
        </p:spPr>
        <p:style>
          <a:lnRef idx="2">
            <a:schemeClr val="dk1"/>
          </a:lnRef>
          <a:fillRef idx="1">
            <a:schemeClr val="lt1"/>
          </a:fillRef>
          <a:effectRef idx="0">
            <a:schemeClr val="dk1"/>
          </a:effectRef>
          <a:fontRef idx="minor">
            <a:schemeClr val="dk1"/>
          </a:fontRef>
        </p:style>
        <p:txBody>
          <a:bodyPr/>
          <a:lstStyle/>
          <a:p>
            <a:pPr eaLnBrk="1" hangingPunct="1"/>
            <a:r>
              <a:rPr lang="en-US" sz="3200" b="1">
                <a:solidFill>
                  <a:srgbClr val="3366FF"/>
                </a:solidFill>
                <a:latin typeface="Comic Sans MS" pitchFamily="66" charset="0"/>
              </a:rPr>
              <a:t>bootstrap or </a:t>
            </a:r>
            <a:r>
              <a:rPr lang="en-US" sz="3200" b="1" err="1">
                <a:solidFill>
                  <a:srgbClr val="3366FF"/>
                </a:solidFill>
                <a:latin typeface="Comic Sans MS" pitchFamily="66" charset="0"/>
              </a:rPr>
              <a:t>bootloader</a:t>
            </a:r>
            <a:r>
              <a:rPr lang="en-US" sz="3200" b="1">
                <a:solidFill>
                  <a:srgbClr val="3366FF"/>
                </a:solidFill>
                <a:latin typeface="Comic Sans MS" pitchFamily="66" charset="0"/>
              </a:rPr>
              <a:t> program</a:t>
            </a:r>
            <a:r>
              <a:rPr lang="en-US" sz="3200">
                <a:solidFill>
                  <a:srgbClr val="3366FF"/>
                </a:solidFill>
                <a:latin typeface="Comic Sans MS" pitchFamily="66" charset="0"/>
              </a:rPr>
              <a:t> </a:t>
            </a:r>
            <a:r>
              <a:rPr lang="en-US" sz="3200">
                <a:latin typeface="Comic Sans MS" pitchFamily="66" charset="0"/>
              </a:rPr>
              <a:t>is loaded at power-up or reboot</a:t>
            </a:r>
          </a:p>
          <a:p>
            <a:pPr lvl="1" eaLnBrk="1" hangingPunct="1"/>
            <a:r>
              <a:rPr lang="en-US" sz="3200">
                <a:latin typeface="Comic Sans MS" pitchFamily="66" charset="0"/>
              </a:rPr>
              <a:t>Typically stored in ROM or EPROM, generally known as </a:t>
            </a:r>
            <a:r>
              <a:rPr lang="en-US" sz="3200" b="1">
                <a:solidFill>
                  <a:srgbClr val="3366FF"/>
                </a:solidFill>
                <a:latin typeface="Comic Sans MS" pitchFamily="66" charset="0"/>
              </a:rPr>
              <a:t>firmware</a:t>
            </a:r>
          </a:p>
          <a:p>
            <a:pPr lvl="1" eaLnBrk="1" hangingPunct="1"/>
            <a:r>
              <a:rPr lang="en-US" sz="3200">
                <a:latin typeface="Comic Sans MS" pitchFamily="66" charset="0"/>
              </a:rPr>
              <a:t>Initializes all aspects of system</a:t>
            </a:r>
          </a:p>
          <a:p>
            <a:pPr lvl="1" eaLnBrk="1" hangingPunct="1"/>
            <a:r>
              <a:rPr lang="en-US" sz="3200">
                <a:latin typeface="Comic Sans MS" pitchFamily="66" charset="0"/>
              </a:rPr>
              <a:t>Loads operating system kernel and starts execution</a:t>
            </a:r>
          </a:p>
        </p:txBody>
      </p:sp>
    </p:spTree>
    <p:extLst>
      <p:ext uri="{BB962C8B-B14F-4D97-AF65-F5344CB8AC3E}">
        <p14:creationId xmlns:p14="http://schemas.microsoft.com/office/powerpoint/2010/main" val="859972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477672" y="459688"/>
            <a:ext cx="8229600" cy="576262"/>
          </a:xfrm>
        </p:spPr>
        <p:txBody>
          <a:bodyPr>
            <a:normAutofit fontScale="90000"/>
          </a:bodyPr>
          <a:lstStyle/>
          <a:p>
            <a:pPr eaLnBrk="1" fontAlgn="auto" hangingPunct="1">
              <a:spcAft>
                <a:spcPts val="0"/>
              </a:spcAft>
              <a:defRPr/>
            </a:pPr>
            <a:r>
              <a:rPr lang="en-US">
                <a:solidFill>
                  <a:srgbClr val="002060"/>
                </a:solidFill>
                <a:latin typeface="Comic Sans MS" pitchFamily="66" charset="0"/>
              </a:rPr>
              <a:t>Computer System Organization</a:t>
            </a:r>
          </a:p>
        </p:txBody>
      </p:sp>
      <p:sp>
        <p:nvSpPr>
          <p:cNvPr id="34819" name="Rectangle 3"/>
          <p:cNvSpPr>
            <a:spLocks noGrp="1" noChangeArrowheads="1"/>
          </p:cNvSpPr>
          <p:nvPr>
            <p:ph type="body" idx="4294967295"/>
          </p:nvPr>
        </p:nvSpPr>
        <p:spPr>
          <a:xfrm>
            <a:off x="736980" y="1214651"/>
            <a:ext cx="7902054" cy="4981433"/>
          </a:xfrm>
        </p:spPr>
        <p:style>
          <a:lnRef idx="2">
            <a:schemeClr val="dk1"/>
          </a:lnRef>
          <a:fillRef idx="1">
            <a:schemeClr val="lt1"/>
          </a:fillRef>
          <a:effectRef idx="0">
            <a:schemeClr val="dk1"/>
          </a:effectRef>
          <a:fontRef idx="minor">
            <a:schemeClr val="dk1"/>
          </a:fontRef>
        </p:style>
        <p:txBody>
          <a:bodyPr/>
          <a:lstStyle/>
          <a:p>
            <a:pPr eaLnBrk="1" hangingPunct="1"/>
            <a:r>
              <a:rPr lang="en-US" sz="2000">
                <a:latin typeface="Comic Sans MS" pitchFamily="66" charset="0"/>
              </a:rPr>
              <a:t>Computer-system operation</a:t>
            </a:r>
          </a:p>
          <a:p>
            <a:pPr lvl="1" eaLnBrk="1" hangingPunct="1"/>
            <a:r>
              <a:rPr lang="en-US" sz="2000">
                <a:latin typeface="Comic Sans MS" pitchFamily="66" charset="0"/>
              </a:rPr>
              <a:t>One or more CPUs, device controllers connect through common bus providing access to shared memory</a:t>
            </a:r>
          </a:p>
          <a:p>
            <a:pPr lvl="1" eaLnBrk="1" hangingPunct="1"/>
            <a:r>
              <a:rPr lang="en-US" sz="2000">
                <a:latin typeface="Comic Sans MS" pitchFamily="66" charset="0"/>
              </a:rPr>
              <a:t>Concurrent execution of CPUs and devices competing for memory cycles</a:t>
            </a:r>
          </a:p>
          <a:p>
            <a:pPr lvl="1" eaLnBrk="1" hangingPunct="1"/>
            <a:endParaRPr lang="en-US" sz="1800"/>
          </a:p>
        </p:txBody>
      </p:sp>
      <p:pic>
        <p:nvPicPr>
          <p:cNvPr id="348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2963863"/>
            <a:ext cx="6059487"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0312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559558" y="415097"/>
            <a:ext cx="8229600" cy="576262"/>
          </a:xfrm>
        </p:spPr>
        <p:txBody>
          <a:bodyPr>
            <a:normAutofit fontScale="90000"/>
          </a:bodyPr>
          <a:lstStyle/>
          <a:p>
            <a:pPr eaLnBrk="1" fontAlgn="auto" hangingPunct="1">
              <a:spcAft>
                <a:spcPts val="0"/>
              </a:spcAft>
              <a:defRPr/>
            </a:pPr>
            <a:r>
              <a:rPr lang="en-US" b="1">
                <a:solidFill>
                  <a:srgbClr val="002060"/>
                </a:solidFill>
                <a:latin typeface="Comic Sans MS" pitchFamily="66" charset="0"/>
              </a:rPr>
              <a:t>Computer-System Operation(OLD)</a:t>
            </a:r>
          </a:p>
        </p:txBody>
      </p:sp>
      <p:sp>
        <p:nvSpPr>
          <p:cNvPr id="36867" name="Rectangle 3"/>
          <p:cNvSpPr>
            <a:spLocks noGrp="1" noChangeArrowheads="1"/>
          </p:cNvSpPr>
          <p:nvPr>
            <p:ph type="body" idx="4294967295"/>
          </p:nvPr>
        </p:nvSpPr>
        <p:spPr>
          <a:xfrm>
            <a:off x="327546" y="1132763"/>
            <a:ext cx="8666328" cy="5213445"/>
          </a:xfrm>
        </p:spPr>
        <p:style>
          <a:lnRef idx="2">
            <a:schemeClr val="dk1"/>
          </a:lnRef>
          <a:fillRef idx="1">
            <a:schemeClr val="lt1"/>
          </a:fillRef>
          <a:effectRef idx="0">
            <a:schemeClr val="dk1"/>
          </a:effectRef>
          <a:fontRef idx="minor">
            <a:schemeClr val="dk1"/>
          </a:fontRef>
        </p:style>
        <p:txBody>
          <a:bodyPr>
            <a:normAutofit/>
          </a:bodyPr>
          <a:lstStyle/>
          <a:p>
            <a:pPr eaLnBrk="1" hangingPunct="1">
              <a:buFont typeface="Wingdings" panose="05000000000000000000" pitchFamily="2" charset="2"/>
              <a:buChar char="Ø"/>
            </a:pPr>
            <a:r>
              <a:rPr lang="en-US" sz="2400">
                <a:latin typeface="Comic Sans MS" pitchFamily="66" charset="0"/>
              </a:rPr>
              <a:t>I/O devices and the CPU can execute concurrently</a:t>
            </a:r>
          </a:p>
          <a:p>
            <a:pPr eaLnBrk="1" hangingPunct="1">
              <a:buFont typeface="Wingdings" panose="05000000000000000000" pitchFamily="2" charset="2"/>
              <a:buChar char="Ø"/>
            </a:pPr>
            <a:r>
              <a:rPr lang="en-US" sz="2400">
                <a:latin typeface="Comic Sans MS" pitchFamily="66" charset="0"/>
              </a:rPr>
              <a:t>Each device controller is in charge of a particular device type</a:t>
            </a:r>
          </a:p>
          <a:p>
            <a:pPr eaLnBrk="1" hangingPunct="1">
              <a:buFont typeface="Wingdings" panose="05000000000000000000" pitchFamily="2" charset="2"/>
              <a:buChar char="Ø"/>
            </a:pPr>
            <a:r>
              <a:rPr lang="en-US" sz="2400">
                <a:latin typeface="Comic Sans MS" pitchFamily="66" charset="0"/>
              </a:rPr>
              <a:t>Each device controller has a local buffer</a:t>
            </a:r>
          </a:p>
          <a:p>
            <a:pPr eaLnBrk="1" hangingPunct="1">
              <a:buFont typeface="Wingdings" panose="05000000000000000000" pitchFamily="2" charset="2"/>
              <a:buChar char="Ø"/>
            </a:pPr>
            <a:r>
              <a:rPr lang="en-US" sz="2400">
                <a:latin typeface="Comic Sans MS" pitchFamily="66" charset="0"/>
              </a:rPr>
              <a:t>CPU moves data from/to main memory to/from local buffers</a:t>
            </a:r>
          </a:p>
          <a:p>
            <a:pPr eaLnBrk="1" hangingPunct="1">
              <a:buFont typeface="Wingdings" panose="05000000000000000000" pitchFamily="2" charset="2"/>
              <a:buChar char="Ø"/>
            </a:pPr>
            <a:r>
              <a:rPr lang="en-US" sz="2400">
                <a:latin typeface="Comic Sans MS" pitchFamily="66" charset="0"/>
              </a:rPr>
              <a:t>I/O is from the device to local buffer of controller</a:t>
            </a:r>
          </a:p>
          <a:p>
            <a:pPr eaLnBrk="1" hangingPunct="1">
              <a:buFont typeface="Wingdings" panose="05000000000000000000" pitchFamily="2" charset="2"/>
              <a:buChar char="Ø"/>
            </a:pPr>
            <a:r>
              <a:rPr lang="en-US" sz="2400">
                <a:latin typeface="Comic Sans MS" pitchFamily="66" charset="0"/>
              </a:rPr>
              <a:t>Device controller informs CPU that it has finished its operation by causing an </a:t>
            </a:r>
            <a:r>
              <a:rPr lang="en-US" sz="2400">
                <a:solidFill>
                  <a:srgbClr val="0000FF"/>
                </a:solidFill>
                <a:latin typeface="Comic Sans MS" pitchFamily="66" charset="0"/>
              </a:rPr>
              <a:t>interrupt</a:t>
            </a:r>
          </a:p>
        </p:txBody>
      </p:sp>
    </p:spTree>
    <p:extLst>
      <p:ext uri="{BB962C8B-B14F-4D97-AF65-F5344CB8AC3E}">
        <p14:creationId xmlns:p14="http://schemas.microsoft.com/office/powerpoint/2010/main" val="1391638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673100" y="425996"/>
            <a:ext cx="8229600" cy="576262"/>
          </a:xfrm>
        </p:spPr>
        <p:txBody>
          <a:bodyPr>
            <a:normAutofit fontScale="90000"/>
          </a:bodyPr>
          <a:lstStyle/>
          <a:p>
            <a:pPr algn="ctr" eaLnBrk="1" fontAlgn="auto" hangingPunct="1">
              <a:spcAft>
                <a:spcPts val="0"/>
              </a:spcAft>
              <a:defRPr/>
            </a:pPr>
            <a:r>
              <a:rPr lang="en-US" b="1">
                <a:solidFill>
                  <a:srgbClr val="002060"/>
                </a:solidFill>
                <a:latin typeface="Comic Sans MS" pitchFamily="66" charset="0"/>
              </a:rPr>
              <a:t>How a Modern Computer Works</a:t>
            </a:r>
          </a:p>
        </p:txBody>
      </p:sp>
      <p:pic>
        <p:nvPicPr>
          <p:cNvPr id="38915" name="Picture 5"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482" y="1313660"/>
            <a:ext cx="6325382" cy="5034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Box 3"/>
          <p:cNvSpPr txBox="1">
            <a:spLocks noChangeArrowheads="1"/>
          </p:cNvSpPr>
          <p:nvPr/>
        </p:nvSpPr>
        <p:spPr bwMode="auto">
          <a:xfrm>
            <a:off x="4787900" y="5637213"/>
            <a:ext cx="2874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sz="1400" i="1"/>
              <a:t>A von Neumann architecture</a:t>
            </a:r>
          </a:p>
        </p:txBody>
      </p:sp>
    </p:spTree>
    <p:extLst>
      <p:ext uri="{BB962C8B-B14F-4D97-AF65-F5344CB8AC3E}">
        <p14:creationId xmlns:p14="http://schemas.microsoft.com/office/powerpoint/2010/main" val="15642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750794" y="205142"/>
            <a:ext cx="7751762" cy="906463"/>
          </a:xfrm>
        </p:spPr>
        <p:txBody>
          <a:bodyPr>
            <a:normAutofit fontScale="90000"/>
          </a:bodyPr>
          <a:lstStyle/>
          <a:p>
            <a:pPr eaLnBrk="1" fontAlgn="auto" hangingPunct="1">
              <a:spcAft>
                <a:spcPts val="0"/>
              </a:spcAft>
              <a:defRPr/>
            </a:pPr>
            <a:r>
              <a:rPr lang="en-US" b="1">
                <a:solidFill>
                  <a:srgbClr val="002060"/>
                </a:solidFill>
                <a:latin typeface="Comic Sans MS" pitchFamily="66" charset="0"/>
              </a:rPr>
              <a:t>Direct Memory Access Structure</a:t>
            </a:r>
          </a:p>
        </p:txBody>
      </p:sp>
      <p:sp>
        <p:nvSpPr>
          <p:cNvPr id="40963" name="Rectangle 3"/>
          <p:cNvSpPr>
            <a:spLocks noGrp="1" noChangeArrowheads="1"/>
          </p:cNvSpPr>
          <p:nvPr>
            <p:ph type="body" idx="4294967295"/>
          </p:nvPr>
        </p:nvSpPr>
        <p:spPr>
          <a:xfrm>
            <a:off x="395785" y="1255594"/>
            <a:ext cx="8488908" cy="4899144"/>
          </a:xfrm>
        </p:spPr>
        <p:style>
          <a:lnRef idx="2">
            <a:schemeClr val="dk1"/>
          </a:lnRef>
          <a:fillRef idx="1">
            <a:schemeClr val="lt1"/>
          </a:fillRef>
          <a:effectRef idx="0">
            <a:schemeClr val="dk1"/>
          </a:effectRef>
          <a:fontRef idx="minor">
            <a:schemeClr val="dk1"/>
          </a:fontRef>
        </p:style>
        <p:txBody>
          <a:bodyPr>
            <a:normAutofit/>
          </a:bodyPr>
          <a:lstStyle/>
          <a:p>
            <a:pPr eaLnBrk="1" hangingPunct="1">
              <a:buFont typeface="Wingdings" panose="05000000000000000000" pitchFamily="2" charset="2"/>
              <a:buChar char="q"/>
            </a:pPr>
            <a:r>
              <a:rPr lang="en-US" sz="2800">
                <a:latin typeface="Comic Sans MS" pitchFamily="66" charset="0"/>
              </a:rPr>
              <a:t>Used for high-speed I/O devices able to transmit information at close to memory speeds</a:t>
            </a:r>
          </a:p>
          <a:p>
            <a:pPr eaLnBrk="1" hangingPunct="1">
              <a:buFont typeface="Wingdings" panose="05000000000000000000" pitchFamily="2" charset="2"/>
              <a:buChar char="q"/>
            </a:pPr>
            <a:r>
              <a:rPr lang="en-US" sz="2800">
                <a:latin typeface="Comic Sans MS" pitchFamily="66" charset="0"/>
              </a:rPr>
              <a:t>Device controller transfers blocks of data from buffer storage directly to main memory without CPU intervention</a:t>
            </a:r>
          </a:p>
          <a:p>
            <a:pPr eaLnBrk="1" hangingPunct="1">
              <a:buFont typeface="Wingdings" panose="05000000000000000000" pitchFamily="2" charset="2"/>
              <a:buChar char="q"/>
            </a:pPr>
            <a:r>
              <a:rPr lang="en-US" sz="2800">
                <a:latin typeface="Comic Sans MS" pitchFamily="66" charset="0"/>
              </a:rPr>
              <a:t>Only one interrupt is generated per block, rather than the one interrupt per byte</a:t>
            </a:r>
          </a:p>
        </p:txBody>
      </p:sp>
    </p:spTree>
    <p:extLst>
      <p:ext uri="{BB962C8B-B14F-4D97-AF65-F5344CB8AC3E}">
        <p14:creationId xmlns:p14="http://schemas.microsoft.com/office/powerpoint/2010/main" val="2883302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586853" y="370718"/>
            <a:ext cx="8229600" cy="576263"/>
          </a:xfrm>
        </p:spPr>
        <p:txBody>
          <a:bodyPr>
            <a:normAutofit fontScale="90000"/>
          </a:bodyPr>
          <a:lstStyle/>
          <a:p>
            <a:pPr eaLnBrk="1" fontAlgn="auto" hangingPunct="1">
              <a:spcAft>
                <a:spcPts val="0"/>
              </a:spcAft>
              <a:defRPr/>
            </a:pPr>
            <a:r>
              <a:rPr lang="en-US" b="1">
                <a:solidFill>
                  <a:srgbClr val="C00000"/>
                </a:solidFill>
                <a:latin typeface="Comic Sans MS" pitchFamily="66" charset="0"/>
              </a:rPr>
              <a:t>Common Functions of Interrupts</a:t>
            </a:r>
          </a:p>
        </p:txBody>
      </p:sp>
      <p:sp>
        <p:nvSpPr>
          <p:cNvPr id="38915" name="Rectangle 3"/>
          <p:cNvSpPr>
            <a:spLocks noGrp="1" noChangeArrowheads="1"/>
          </p:cNvSpPr>
          <p:nvPr>
            <p:ph type="body" idx="4294967295"/>
          </p:nvPr>
        </p:nvSpPr>
        <p:spPr>
          <a:xfrm>
            <a:off x="532264" y="1173707"/>
            <a:ext cx="8325134" cy="5268036"/>
          </a:xfrm>
        </p:spPr>
        <p:style>
          <a:lnRef idx="2">
            <a:schemeClr val="dk1"/>
          </a:lnRef>
          <a:fillRef idx="1">
            <a:schemeClr val="lt1"/>
          </a:fillRef>
          <a:effectRef idx="0">
            <a:schemeClr val="dk1"/>
          </a:effectRef>
          <a:fontRef idx="minor">
            <a:schemeClr val="dk1"/>
          </a:fontRef>
        </p:style>
        <p:txBody>
          <a:bodyPr>
            <a:normAutofit/>
          </a:bodyPr>
          <a:lstStyle/>
          <a:p>
            <a:pPr algn="just" eaLnBrk="1" hangingPunct="1">
              <a:defRPr/>
            </a:pPr>
            <a:r>
              <a:rPr lang="en-US" b="1">
                <a:solidFill>
                  <a:schemeClr val="tx1"/>
                </a:solidFill>
              </a:rPr>
              <a:t>The occurrence of an event is usually signaled by an interrupt from either the hardware or the software.</a:t>
            </a:r>
          </a:p>
          <a:p>
            <a:pPr marL="0" indent="0">
              <a:buFont typeface="Calibri" pitchFamily="34" charset="0"/>
              <a:buNone/>
              <a:defRPr/>
            </a:pPr>
            <a:r>
              <a:rPr lang="en-US" sz="2800" b="1" i="1">
                <a:solidFill>
                  <a:srgbClr val="FF0000"/>
                </a:solidFill>
              </a:rPr>
              <a:t>Hardware</a:t>
            </a:r>
            <a:r>
              <a:rPr lang="en-US" sz="2800" b="1">
                <a:solidFill>
                  <a:srgbClr val="FF0000"/>
                </a:solidFill>
              </a:rPr>
              <a:t> </a:t>
            </a:r>
            <a:r>
              <a:rPr lang="en-US" sz="2800" b="1" i="1">
                <a:solidFill>
                  <a:srgbClr val="FF0000"/>
                </a:solidFill>
              </a:rPr>
              <a:t>interrupt </a:t>
            </a:r>
            <a:r>
              <a:rPr lang="en-US" sz="2800" b="1" i="1">
                <a:solidFill>
                  <a:srgbClr val="002060"/>
                </a:solidFill>
              </a:rPr>
              <a:t>:</a:t>
            </a:r>
            <a:r>
              <a:rPr lang="en-US" sz="2800" b="1" i="1">
                <a:solidFill>
                  <a:schemeClr val="tx1"/>
                </a:solidFill>
              </a:rPr>
              <a:t>Hardware may trigger an interrupt at any time by sending a signal to the CPU, usually by way of the system bus.</a:t>
            </a:r>
          </a:p>
          <a:p>
            <a:pPr marL="0" indent="0">
              <a:buFont typeface="Calibri" pitchFamily="34" charset="0"/>
              <a:buNone/>
              <a:defRPr/>
            </a:pPr>
            <a:r>
              <a:rPr lang="en-US" sz="2800" b="1" i="1">
                <a:solidFill>
                  <a:srgbClr val="FF0000"/>
                </a:solidFill>
              </a:rPr>
              <a:t>Software interrupt: </a:t>
            </a:r>
            <a:r>
              <a:rPr lang="en-US" sz="2800" b="1" i="1">
                <a:solidFill>
                  <a:schemeClr val="tx1"/>
                </a:solidFill>
              </a:rPr>
              <a:t>Software may trigger an interrupt by executing a special operation called a system call (also called a monitor call).</a:t>
            </a:r>
          </a:p>
          <a:p>
            <a:pPr algn="just" eaLnBrk="1" hangingPunct="1">
              <a:defRPr/>
            </a:pPr>
            <a:r>
              <a:rPr lang="en-US" sz="2800" b="1" i="1"/>
              <a:t>A </a:t>
            </a:r>
            <a:r>
              <a:rPr lang="en-US" sz="2800" b="1" i="1">
                <a:solidFill>
                  <a:srgbClr val="3366FF"/>
                </a:solidFill>
              </a:rPr>
              <a:t>trap</a:t>
            </a:r>
            <a:r>
              <a:rPr lang="en-US" sz="2800" b="1" i="1"/>
              <a:t> or </a:t>
            </a:r>
            <a:r>
              <a:rPr lang="en-US" sz="2800" b="1" i="1">
                <a:solidFill>
                  <a:srgbClr val="3366FF"/>
                </a:solidFill>
              </a:rPr>
              <a:t>exception</a:t>
            </a:r>
            <a:r>
              <a:rPr lang="en-US" sz="2800" b="1" i="1"/>
              <a:t> is a software-generated interrupt caused either by an error or a user request</a:t>
            </a:r>
          </a:p>
          <a:p>
            <a:pPr eaLnBrk="1" hangingPunct="1">
              <a:defRPr/>
            </a:pPr>
            <a:r>
              <a:rPr lang="en-US" sz="2800" b="1"/>
              <a:t>An operating system is </a:t>
            </a:r>
            <a:r>
              <a:rPr lang="en-US" sz="2800" b="1">
                <a:solidFill>
                  <a:srgbClr val="3366FF"/>
                </a:solidFill>
              </a:rPr>
              <a:t>interrupt driven</a:t>
            </a:r>
          </a:p>
        </p:txBody>
      </p:sp>
    </p:spTree>
    <p:extLst>
      <p:ext uri="{BB962C8B-B14F-4D97-AF65-F5344CB8AC3E}">
        <p14:creationId xmlns:p14="http://schemas.microsoft.com/office/powerpoint/2010/main" val="2114575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ypes-of-Operating-System.png"/>
          <p:cNvPicPr>
            <a:picLocks noGrp="1" noChangeAspect="1"/>
          </p:cNvPicPr>
          <p:nvPr>
            <p:ph sz="quarter" idx="1"/>
          </p:nvPr>
        </p:nvPicPr>
        <p:blipFill>
          <a:blip r:embed="rId2"/>
          <a:stretch>
            <a:fillRect/>
          </a:stretch>
        </p:blipFill>
        <p:spPr>
          <a:xfrm>
            <a:off x="1370198" y="545910"/>
            <a:ext cx="6122423" cy="5846977"/>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14651" y="150126"/>
            <a:ext cx="7110508" cy="702195"/>
          </a:xfrm>
        </p:spPr>
        <p:txBody>
          <a:bodyPr>
            <a:normAutofit fontScale="90000"/>
          </a:bodyPr>
          <a:lstStyle/>
          <a:p>
            <a:pPr algn="ctr">
              <a:defRPr/>
            </a:pPr>
            <a:br>
              <a:rPr lang="en-US" b="1"/>
            </a:br>
            <a:r>
              <a:rPr lang="en-US" b="1"/>
              <a:t> </a:t>
            </a:r>
            <a:r>
              <a:rPr lang="en-US" b="1">
                <a:solidFill>
                  <a:srgbClr val="0070C0"/>
                </a:solidFill>
                <a:latin typeface="Comic Sans MS" pitchFamily="66" charset="0"/>
              </a:rPr>
              <a:t>Batch operating systems</a:t>
            </a:r>
            <a:endParaRPr lang="en-US">
              <a:solidFill>
                <a:srgbClr val="0070C0"/>
              </a:solidFill>
              <a:latin typeface="Comic Sans MS" pitchFamily="66" charset="0"/>
            </a:endParaRPr>
          </a:p>
        </p:txBody>
      </p:sp>
      <p:sp>
        <p:nvSpPr>
          <p:cNvPr id="22531" name="Content Placeholder 2"/>
          <p:cNvSpPr>
            <a:spLocks noGrp="1"/>
          </p:cNvSpPr>
          <p:nvPr>
            <p:ph idx="4294967295"/>
          </p:nvPr>
        </p:nvSpPr>
        <p:spPr>
          <a:xfrm>
            <a:off x="354842" y="1003299"/>
            <a:ext cx="8352596" cy="5220079"/>
          </a:xfrm>
        </p:spPr>
        <p:style>
          <a:lnRef idx="2">
            <a:schemeClr val="dk1"/>
          </a:lnRef>
          <a:fillRef idx="1">
            <a:schemeClr val="lt1"/>
          </a:fillRef>
          <a:effectRef idx="0">
            <a:schemeClr val="dk1"/>
          </a:effectRef>
          <a:fontRef idx="minor">
            <a:schemeClr val="dk1"/>
          </a:fontRef>
        </p:style>
        <p:txBody>
          <a:bodyPr>
            <a:normAutofit fontScale="92500"/>
          </a:bodyPr>
          <a:lstStyle/>
          <a:p>
            <a:pPr algn="just"/>
            <a:r>
              <a:rPr lang="en-US" sz="2400" b="1">
                <a:latin typeface="+mj-lt"/>
              </a:rPr>
              <a:t> </a:t>
            </a:r>
            <a:r>
              <a:rPr lang="en-US" sz="2400" b="1">
                <a:solidFill>
                  <a:srgbClr val="FF0000"/>
                </a:solidFill>
                <a:latin typeface="Comic Sans MS" pitchFamily="66" charset="0"/>
              </a:rPr>
              <a:t>Batch Operating System</a:t>
            </a:r>
            <a:r>
              <a:rPr lang="en-US" sz="2400">
                <a:solidFill>
                  <a:srgbClr val="FF0000"/>
                </a:solidFill>
                <a:latin typeface="Comic Sans MS" pitchFamily="66" charset="0"/>
              </a:rPr>
              <a:t>: </a:t>
            </a:r>
            <a:r>
              <a:rPr lang="en-US" sz="2400" b="1">
                <a:latin typeface="Comic Sans MS" pitchFamily="66" charset="0"/>
              </a:rPr>
              <a:t>Batch processing</a:t>
            </a:r>
            <a:r>
              <a:rPr lang="en-US" sz="2400">
                <a:latin typeface="Comic Sans MS" pitchFamily="66" charset="0"/>
              </a:rPr>
              <a:t> is the execution of non-interactive processing tasks, meaning tasks with no user-interface. To speed up processing, jobs with similar needs are batched together and run as a group.</a:t>
            </a:r>
            <a:r>
              <a:rPr lang="en-US" sz="2400"/>
              <a:t> </a:t>
            </a:r>
          </a:p>
          <a:p>
            <a:pPr algn="just"/>
            <a:endParaRPr lang="en-US" sz="2400" b="1">
              <a:latin typeface="+mj-lt"/>
            </a:endParaRPr>
          </a:p>
          <a:p>
            <a:pPr algn="just"/>
            <a:endParaRPr lang="en-US" sz="2400" b="1">
              <a:solidFill>
                <a:srgbClr val="FF0000"/>
              </a:solidFill>
            </a:endParaRPr>
          </a:p>
          <a:p>
            <a:pPr algn="just"/>
            <a:endParaRPr lang="en-US" sz="2400" b="1">
              <a:solidFill>
                <a:srgbClr val="FF0000"/>
              </a:solidFill>
            </a:endParaRPr>
          </a:p>
          <a:p>
            <a:pPr algn="just"/>
            <a:endParaRPr lang="en-US" sz="2400" b="1">
              <a:solidFill>
                <a:srgbClr val="FF0000"/>
              </a:solidFill>
            </a:endParaRPr>
          </a:p>
          <a:p>
            <a:pPr algn="just"/>
            <a:r>
              <a:rPr lang="en-US" sz="2400" b="1">
                <a:solidFill>
                  <a:srgbClr val="FF0000"/>
                </a:solidFill>
                <a:latin typeface="Comic Sans MS" pitchFamily="66" charset="0"/>
              </a:rPr>
              <a:t>How it works</a:t>
            </a:r>
            <a:r>
              <a:rPr lang="en-US" sz="2400">
                <a:solidFill>
                  <a:srgbClr val="FF0000"/>
                </a:solidFill>
                <a:latin typeface="Comic Sans MS" pitchFamily="66" charset="0"/>
              </a:rPr>
              <a:t>: </a:t>
            </a:r>
            <a:r>
              <a:rPr lang="en-US" sz="2400">
                <a:latin typeface="Comic Sans MS" pitchFamily="66" charset="0"/>
              </a:rPr>
              <a:t>OS keeps the number of jobs in memory and executes them one by one. Jobs processed in first come first served order. Each set of a job considered as a batch. When a job completes its execution, its memory is released, and the output for the job gets copied into an output spool for later printing or processing.</a:t>
            </a:r>
          </a:p>
        </p:txBody>
      </p:sp>
      <p:pic>
        <p:nvPicPr>
          <p:cNvPr id="3" name="Picture 2"/>
          <p:cNvPicPr>
            <a:picLocks noChangeAspect="1"/>
          </p:cNvPicPr>
          <p:nvPr/>
        </p:nvPicPr>
        <p:blipFill rotWithShape="1">
          <a:blip r:embed="rId2"/>
          <a:srcRect t="66378" b="2812"/>
          <a:stretch/>
        </p:blipFill>
        <p:spPr>
          <a:xfrm>
            <a:off x="1364777" y="2410853"/>
            <a:ext cx="6452940" cy="1445836"/>
          </a:xfrm>
          <a:prstGeom prst="rect">
            <a:avLst/>
          </a:prstGeom>
        </p:spPr>
      </p:pic>
    </p:spTree>
    <p:extLst>
      <p:ext uri="{BB962C8B-B14F-4D97-AF65-F5344CB8AC3E}">
        <p14:creationId xmlns:p14="http://schemas.microsoft.com/office/powerpoint/2010/main" val="1273746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p:txBody>
          <a:bodyPr/>
          <a:lstStyle/>
          <a:p>
            <a:pPr eaLnBrk="1" fontAlgn="auto" hangingPunct="1">
              <a:spcAft>
                <a:spcPts val="0"/>
              </a:spcAft>
              <a:defRPr/>
            </a:pPr>
            <a:r>
              <a:rPr lang="en-US">
                <a:solidFill>
                  <a:schemeClr val="tx1">
                    <a:lumMod val="75000"/>
                    <a:lumOff val="25000"/>
                  </a:schemeClr>
                </a:solidFill>
              </a:rPr>
              <a:t> </a:t>
            </a:r>
          </a:p>
        </p:txBody>
      </p:sp>
      <p:sp>
        <p:nvSpPr>
          <p:cNvPr id="117763" name="AutoShape 4" descr="Linux"/>
          <p:cNvSpPr>
            <a:spLocks noChangeAspect="1" noChangeArrowheads="1"/>
          </p:cNvSpPr>
          <p:nvPr/>
        </p:nvSpPr>
        <p:spPr bwMode="auto">
          <a:xfrm>
            <a:off x="173038"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1755" y="832514"/>
            <a:ext cx="4967785" cy="4991396"/>
          </a:xfrm>
          <a:prstGeom prst="rect">
            <a:avLst/>
          </a:prstGeom>
        </p:spPr>
      </p:pic>
    </p:spTree>
    <p:extLst>
      <p:ext uri="{BB962C8B-B14F-4D97-AF65-F5344CB8AC3E}">
        <p14:creationId xmlns:p14="http://schemas.microsoft.com/office/powerpoint/2010/main" val="3488757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73684" y="191140"/>
            <a:ext cx="7383462" cy="1289050"/>
          </a:xfrm>
        </p:spPr>
        <p:txBody>
          <a:bodyPr>
            <a:normAutofit fontScale="90000"/>
          </a:bodyPr>
          <a:lstStyle/>
          <a:p>
            <a:pPr algn="ctr">
              <a:defRPr/>
            </a:pPr>
            <a:r>
              <a:rPr lang="en-US" b="1">
                <a:latin typeface="Comic Sans MS" pitchFamily="66" charset="0"/>
              </a:rPr>
              <a:t>Batch operating systems</a:t>
            </a:r>
            <a:br>
              <a:rPr lang="en-US" b="1">
                <a:latin typeface="Comic Sans MS" pitchFamily="66" charset="0"/>
              </a:rPr>
            </a:br>
            <a:endParaRPr lang="en-US">
              <a:latin typeface="Comic Sans MS" pitchFamily="66" charset="0"/>
            </a:endParaRPr>
          </a:p>
        </p:txBody>
      </p:sp>
      <p:sp>
        <p:nvSpPr>
          <p:cNvPr id="22531" name="Content Placeholder 2"/>
          <p:cNvSpPr>
            <a:spLocks noGrp="1"/>
          </p:cNvSpPr>
          <p:nvPr>
            <p:ph idx="4294967295"/>
          </p:nvPr>
        </p:nvSpPr>
        <p:spPr>
          <a:xfrm>
            <a:off x="0" y="1003300"/>
            <a:ext cx="8707438" cy="5207000"/>
          </a:xfrm>
        </p:spPr>
        <p:txBody>
          <a:bodyPr/>
          <a:lstStyle/>
          <a:p>
            <a:pPr algn="just"/>
            <a:r>
              <a:rPr lang="en-US" sz="2400" b="1">
                <a:latin typeface="+mj-lt"/>
              </a:rPr>
              <a:t> </a:t>
            </a:r>
          </a:p>
        </p:txBody>
      </p:sp>
      <p:pic>
        <p:nvPicPr>
          <p:cNvPr id="5" name="Picture 4"/>
          <p:cNvPicPr>
            <a:picLocks noChangeAspect="1"/>
          </p:cNvPicPr>
          <p:nvPr/>
        </p:nvPicPr>
        <p:blipFill>
          <a:blip r:embed="rId2"/>
          <a:stretch>
            <a:fillRect/>
          </a:stretch>
        </p:blipFill>
        <p:spPr>
          <a:xfrm>
            <a:off x="750627" y="1323346"/>
            <a:ext cx="7532104" cy="4504248"/>
          </a:xfrm>
          <a:prstGeom prst="rect">
            <a:avLst/>
          </a:prstGeom>
        </p:spPr>
      </p:pic>
    </p:spTree>
    <p:extLst>
      <p:ext uri="{BB962C8B-B14F-4D97-AF65-F5344CB8AC3E}">
        <p14:creationId xmlns:p14="http://schemas.microsoft.com/office/powerpoint/2010/main" val="3185796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78401" y="122901"/>
            <a:ext cx="7383462" cy="1289050"/>
          </a:xfrm>
        </p:spPr>
        <p:txBody>
          <a:bodyPr>
            <a:normAutofit fontScale="90000"/>
          </a:bodyPr>
          <a:lstStyle/>
          <a:p>
            <a:pPr algn="ctr">
              <a:defRPr/>
            </a:pPr>
            <a:r>
              <a:rPr lang="en-US" b="1">
                <a:solidFill>
                  <a:srgbClr val="0070C0"/>
                </a:solidFill>
                <a:latin typeface="Comic Sans MS" pitchFamily="66" charset="0"/>
              </a:rPr>
              <a:t>Batch operating systems</a:t>
            </a:r>
            <a:br>
              <a:rPr lang="en-US" b="1">
                <a:latin typeface="Comic Sans MS" pitchFamily="66" charset="0"/>
              </a:rPr>
            </a:br>
            <a:endParaRPr lang="en-US">
              <a:latin typeface="Comic Sans MS" pitchFamily="66" charset="0"/>
            </a:endParaRPr>
          </a:p>
        </p:txBody>
      </p:sp>
      <p:sp>
        <p:nvSpPr>
          <p:cNvPr id="22531" name="Content Placeholder 2"/>
          <p:cNvSpPr>
            <a:spLocks noGrp="1"/>
          </p:cNvSpPr>
          <p:nvPr>
            <p:ph idx="4294967295"/>
          </p:nvPr>
        </p:nvSpPr>
        <p:spPr>
          <a:xfrm>
            <a:off x="286603" y="1098834"/>
            <a:ext cx="8707438" cy="5207000"/>
          </a:xfrm>
        </p:spPr>
        <p:style>
          <a:lnRef idx="2">
            <a:schemeClr val="dk1"/>
          </a:lnRef>
          <a:fillRef idx="1">
            <a:schemeClr val="lt1"/>
          </a:fillRef>
          <a:effectRef idx="0">
            <a:schemeClr val="dk1"/>
          </a:effectRef>
          <a:fontRef idx="minor">
            <a:schemeClr val="dk1"/>
          </a:fontRef>
        </p:style>
        <p:txBody>
          <a:bodyPr>
            <a:normAutofit/>
          </a:bodyPr>
          <a:lstStyle/>
          <a:p>
            <a:pPr algn="just"/>
            <a:r>
              <a:rPr lang="en-US" sz="2400" b="1">
                <a:latin typeface="Comic Sans MS" pitchFamily="66" charset="0"/>
              </a:rPr>
              <a:t> </a:t>
            </a:r>
            <a:r>
              <a:rPr lang="en-US" sz="3200" b="1">
                <a:solidFill>
                  <a:srgbClr val="FF0000"/>
                </a:solidFill>
                <a:latin typeface="Comic Sans MS" pitchFamily="66" charset="0"/>
              </a:rPr>
              <a:t>Example of Batch Operating System</a:t>
            </a:r>
            <a:r>
              <a:rPr lang="en-US" sz="3200">
                <a:solidFill>
                  <a:srgbClr val="FF0000"/>
                </a:solidFill>
                <a:latin typeface="Comic Sans MS" pitchFamily="66" charset="0"/>
              </a:rPr>
              <a:t>:</a:t>
            </a:r>
          </a:p>
          <a:p>
            <a:pPr lvl="1">
              <a:buFont typeface="Wingdings" panose="05000000000000000000" pitchFamily="2" charset="2"/>
              <a:buChar char="§"/>
            </a:pPr>
            <a:r>
              <a:rPr lang="en-US" sz="3200" b="1">
                <a:latin typeface="Comic Sans MS" pitchFamily="66" charset="0"/>
              </a:rPr>
              <a:t>Billing:</a:t>
            </a:r>
          </a:p>
          <a:p>
            <a:r>
              <a:rPr lang="en-US" sz="2400" b="1">
                <a:latin typeface="Comic Sans MS" pitchFamily="66" charset="0"/>
              </a:rPr>
              <a:t>A telecom company runs a monthly batch job to process call data records that include the details of millions of phone calls to calculate charges</a:t>
            </a:r>
          </a:p>
          <a:p>
            <a:pPr lvl="1">
              <a:buFont typeface="Wingdings" panose="05000000000000000000" pitchFamily="2" charset="2"/>
              <a:buChar char="§"/>
            </a:pPr>
            <a:r>
              <a:rPr lang="en-US" sz="3200" b="1">
                <a:latin typeface="Comic Sans MS" pitchFamily="66" charset="0"/>
              </a:rPr>
              <a:t>Transactions</a:t>
            </a:r>
          </a:p>
          <a:p>
            <a:r>
              <a:rPr lang="en-US" sz="2400" b="1">
                <a:latin typeface="Comic Sans MS" pitchFamily="66" charset="0"/>
              </a:rPr>
              <a:t>A bank that processes transactions such as international money transfers after-hours. After-hours batch processing was once extremely common in the banking industry.</a:t>
            </a:r>
          </a:p>
          <a:p>
            <a:pPr>
              <a:buFont typeface="Wingdings" panose="05000000000000000000" pitchFamily="2" charset="2"/>
              <a:buChar char="v"/>
            </a:pPr>
            <a:r>
              <a:rPr lang="en-US" sz="2400" b="1">
                <a:solidFill>
                  <a:srgbClr val="0070C0"/>
                </a:solidFill>
                <a:latin typeface="Comic Sans MS" pitchFamily="66" charset="0"/>
              </a:rPr>
              <a:t>Examples of Batch based Operating System:</a:t>
            </a:r>
            <a:r>
              <a:rPr lang="en-US" sz="2400">
                <a:solidFill>
                  <a:srgbClr val="0070C0"/>
                </a:solidFill>
                <a:latin typeface="Comic Sans MS" pitchFamily="66" charset="0"/>
              </a:rPr>
              <a:t> Payroll System, Bank Statements </a:t>
            </a:r>
            <a:r>
              <a:rPr lang="en-US" sz="2400" err="1">
                <a:solidFill>
                  <a:srgbClr val="0070C0"/>
                </a:solidFill>
                <a:latin typeface="Comic Sans MS" pitchFamily="66" charset="0"/>
              </a:rPr>
              <a:t>etc</a:t>
            </a:r>
            <a:endParaRPr lang="en-US" sz="2400" b="1">
              <a:solidFill>
                <a:srgbClr val="0070C0"/>
              </a:solidFill>
              <a:latin typeface="Comic Sans MS" pitchFamily="66" charset="0"/>
            </a:endParaRPr>
          </a:p>
        </p:txBody>
      </p:sp>
    </p:spTree>
    <p:extLst>
      <p:ext uri="{BB962C8B-B14F-4D97-AF65-F5344CB8AC3E}">
        <p14:creationId xmlns:p14="http://schemas.microsoft.com/office/powerpoint/2010/main" val="3299478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31216" y="232433"/>
            <a:ext cx="7096836" cy="810956"/>
          </a:xfrm>
        </p:spPr>
        <p:txBody>
          <a:bodyPr>
            <a:normAutofit fontScale="90000"/>
          </a:bodyPr>
          <a:lstStyle/>
          <a:p>
            <a:pPr algn="ctr">
              <a:defRPr/>
            </a:pPr>
            <a:br>
              <a:rPr lang="en-US" b="1">
                <a:solidFill>
                  <a:srgbClr val="002060"/>
                </a:solidFill>
                <a:latin typeface="Comic Sans MS" pitchFamily="66" charset="0"/>
              </a:rPr>
            </a:br>
            <a:r>
              <a:rPr lang="en-US" b="1">
                <a:solidFill>
                  <a:srgbClr val="002060"/>
                </a:solidFill>
                <a:latin typeface="Comic Sans MS" pitchFamily="66" charset="0"/>
              </a:rPr>
              <a:t>Types of operating systems</a:t>
            </a:r>
            <a:endParaRPr lang="en-US">
              <a:solidFill>
                <a:srgbClr val="002060"/>
              </a:solidFill>
              <a:latin typeface="Comic Sans MS" pitchFamily="66" charset="0"/>
            </a:endParaRPr>
          </a:p>
        </p:txBody>
      </p:sp>
      <p:sp>
        <p:nvSpPr>
          <p:cNvPr id="22531" name="Content Placeholder 2"/>
          <p:cNvSpPr>
            <a:spLocks noGrp="1"/>
          </p:cNvSpPr>
          <p:nvPr>
            <p:ph idx="4294967295"/>
          </p:nvPr>
        </p:nvSpPr>
        <p:spPr>
          <a:xfrm>
            <a:off x="436564" y="1132764"/>
            <a:ext cx="8298004" cy="5077536"/>
          </a:xfrm>
        </p:spPr>
        <p:style>
          <a:lnRef idx="2">
            <a:schemeClr val="dk1"/>
          </a:lnRef>
          <a:fillRef idx="1">
            <a:schemeClr val="lt1"/>
          </a:fillRef>
          <a:effectRef idx="0">
            <a:schemeClr val="dk1"/>
          </a:effectRef>
          <a:fontRef idx="minor">
            <a:schemeClr val="dk1"/>
          </a:fontRef>
        </p:style>
        <p:txBody>
          <a:bodyPr/>
          <a:lstStyle/>
          <a:p>
            <a:pPr algn="just"/>
            <a:r>
              <a:rPr lang="en-US" sz="2400" b="1">
                <a:solidFill>
                  <a:srgbClr val="FF0000"/>
                </a:solidFill>
                <a:latin typeface="Comic Sans MS" pitchFamily="66" charset="0"/>
              </a:rPr>
              <a:t>Batch Operating System</a:t>
            </a:r>
            <a:r>
              <a:rPr lang="en-US" sz="2400">
                <a:solidFill>
                  <a:srgbClr val="FF0000"/>
                </a:solidFill>
                <a:latin typeface="Comic Sans MS" pitchFamily="66" charset="0"/>
              </a:rPr>
              <a:t>:</a:t>
            </a:r>
          </a:p>
          <a:p>
            <a:pPr marL="0" lvl="0" indent="0" algn="just">
              <a:lnSpc>
                <a:spcPct val="100000"/>
              </a:lnSpc>
              <a:spcBef>
                <a:spcPct val="0"/>
              </a:spcBef>
              <a:spcAft>
                <a:spcPct val="0"/>
              </a:spcAft>
              <a:buClrTx/>
              <a:buSzTx/>
              <a:buNone/>
            </a:pPr>
            <a:r>
              <a:rPr lang="en-US" sz="2400" b="1">
                <a:solidFill>
                  <a:srgbClr val="000000"/>
                </a:solidFill>
                <a:latin typeface="Comic Sans MS" pitchFamily="66" charset="0"/>
                <a:cs typeface="Arial" panose="020B0604020202020204" pitchFamily="34" charset="0"/>
              </a:rPr>
              <a:t>Advantages</a:t>
            </a:r>
            <a:r>
              <a:rPr lang="en-US" sz="2400">
                <a:solidFill>
                  <a:srgbClr val="000000"/>
                </a:solidFill>
                <a:latin typeface="Comic Sans MS" pitchFamily="66" charset="0"/>
                <a:cs typeface="Arial" panose="020B0604020202020204" pitchFamily="34" charset="0"/>
              </a:rPr>
              <a:t>:</a:t>
            </a:r>
            <a:endParaRPr lang="en-US" sz="2400">
              <a:solidFill>
                <a:schemeClr val="tx1"/>
              </a:solidFill>
              <a:latin typeface="Comic Sans MS" pitchFamily="66" charset="0"/>
            </a:endParaRPr>
          </a:p>
          <a:p>
            <a:pPr marL="0" lvl="0" indent="0" algn="just">
              <a:lnSpc>
                <a:spcPct val="100000"/>
              </a:lnSpc>
              <a:spcBef>
                <a:spcPct val="0"/>
              </a:spcBef>
              <a:spcAft>
                <a:spcPct val="0"/>
              </a:spcAft>
              <a:buClrTx/>
              <a:buSzTx/>
              <a:buNone/>
            </a:pPr>
            <a:r>
              <a:rPr lang="en-US" sz="2400">
                <a:solidFill>
                  <a:srgbClr val="000000"/>
                </a:solidFill>
                <a:latin typeface="Comic Sans MS" pitchFamily="66" charset="0"/>
                <a:cs typeface="Arial" panose="020B0604020202020204" pitchFamily="34" charset="0"/>
              </a:rPr>
              <a:t>1) Same jobs in the batch are higher executed speed.</a:t>
            </a:r>
            <a:endParaRPr lang="en-US" sz="2400">
              <a:solidFill>
                <a:schemeClr val="tx1"/>
              </a:solidFill>
              <a:latin typeface="Comic Sans MS" pitchFamily="66" charset="0"/>
            </a:endParaRPr>
          </a:p>
          <a:p>
            <a:pPr marL="0" lvl="0" indent="0" algn="just">
              <a:lnSpc>
                <a:spcPct val="100000"/>
              </a:lnSpc>
              <a:spcBef>
                <a:spcPct val="0"/>
              </a:spcBef>
              <a:spcAft>
                <a:spcPct val="0"/>
              </a:spcAft>
              <a:buClrTx/>
              <a:buSzTx/>
              <a:buNone/>
            </a:pPr>
            <a:r>
              <a:rPr lang="en-US" sz="2400">
                <a:solidFill>
                  <a:srgbClr val="000000"/>
                </a:solidFill>
                <a:latin typeface="Comic Sans MS" pitchFamily="66" charset="0"/>
                <a:cs typeface="Arial" panose="020B0604020202020204" pitchFamily="34" charset="0"/>
              </a:rPr>
              <a:t>2) A process is complete its execution, next job from job spool get executed without any user interaction.</a:t>
            </a:r>
            <a:endParaRPr lang="en-US" sz="2400">
              <a:solidFill>
                <a:schemeClr val="tx1"/>
              </a:solidFill>
              <a:latin typeface="Comic Sans MS" pitchFamily="66" charset="0"/>
            </a:endParaRPr>
          </a:p>
          <a:p>
            <a:pPr marL="0" lvl="0" indent="0" algn="just">
              <a:lnSpc>
                <a:spcPct val="100000"/>
              </a:lnSpc>
              <a:spcBef>
                <a:spcPct val="0"/>
              </a:spcBef>
              <a:spcAft>
                <a:spcPct val="0"/>
              </a:spcAft>
              <a:buClrTx/>
              <a:buSzTx/>
              <a:buNone/>
            </a:pPr>
            <a:r>
              <a:rPr lang="en-US" sz="2400">
                <a:solidFill>
                  <a:srgbClr val="000000"/>
                </a:solidFill>
                <a:latin typeface="Comic Sans MS" pitchFamily="66" charset="0"/>
                <a:cs typeface="Arial" panose="020B0604020202020204" pitchFamily="34" charset="0"/>
              </a:rPr>
              <a:t>3) CPU utilization gets improved.</a:t>
            </a:r>
            <a:endParaRPr lang="en-US" sz="2400">
              <a:solidFill>
                <a:schemeClr val="tx1"/>
              </a:solidFill>
              <a:latin typeface="Comic Sans MS" pitchFamily="66" charset="0"/>
            </a:endParaRPr>
          </a:p>
          <a:p>
            <a:pPr marL="0" lvl="0" indent="0" algn="just">
              <a:lnSpc>
                <a:spcPct val="100000"/>
              </a:lnSpc>
              <a:spcBef>
                <a:spcPct val="0"/>
              </a:spcBef>
              <a:spcAft>
                <a:spcPct val="0"/>
              </a:spcAft>
              <a:buClrTx/>
              <a:buSzTx/>
              <a:buNone/>
            </a:pPr>
            <a:r>
              <a:rPr lang="en-US" sz="2400">
                <a:solidFill>
                  <a:srgbClr val="000000"/>
                </a:solidFill>
                <a:latin typeface="Comic Sans MS" pitchFamily="66" charset="0"/>
                <a:cs typeface="Arial" panose="020B0604020202020204" pitchFamily="34" charset="0"/>
              </a:rPr>
              <a:t>4) To speed up the processing speed, the batch process can partition into the number of processes.</a:t>
            </a:r>
            <a:endParaRPr lang="en-US" sz="2400">
              <a:solidFill>
                <a:schemeClr val="tx1"/>
              </a:solidFill>
              <a:latin typeface="Comic Sans MS" pitchFamily="66" charset="0"/>
            </a:endParaRPr>
          </a:p>
          <a:p>
            <a:pPr marL="0" lvl="0" indent="0" algn="just">
              <a:lnSpc>
                <a:spcPct val="100000"/>
              </a:lnSpc>
              <a:spcBef>
                <a:spcPct val="0"/>
              </a:spcBef>
              <a:spcAft>
                <a:spcPct val="0"/>
              </a:spcAft>
              <a:buClrTx/>
              <a:buSzTx/>
              <a:buNone/>
            </a:pPr>
            <a:r>
              <a:rPr lang="en-US" sz="2400" b="1">
                <a:solidFill>
                  <a:srgbClr val="000000"/>
                </a:solidFill>
                <a:latin typeface="Comic Sans MS" pitchFamily="66" charset="0"/>
                <a:cs typeface="Arial" panose="020B0604020202020204" pitchFamily="34" charset="0"/>
              </a:rPr>
              <a:t>Disadvantages</a:t>
            </a:r>
            <a:r>
              <a:rPr lang="en-US" sz="2400">
                <a:solidFill>
                  <a:srgbClr val="000000"/>
                </a:solidFill>
                <a:latin typeface="Comic Sans MS" pitchFamily="66" charset="0"/>
                <a:cs typeface="Arial" panose="020B0604020202020204" pitchFamily="34" charset="0"/>
              </a:rPr>
              <a:t>:</a:t>
            </a:r>
            <a:endParaRPr lang="en-US" sz="2400">
              <a:solidFill>
                <a:schemeClr val="tx1"/>
              </a:solidFill>
              <a:latin typeface="Comic Sans MS" pitchFamily="66" charset="0"/>
            </a:endParaRPr>
          </a:p>
          <a:p>
            <a:pPr marL="0" lvl="0" indent="0" algn="just">
              <a:lnSpc>
                <a:spcPct val="100000"/>
              </a:lnSpc>
              <a:spcBef>
                <a:spcPct val="0"/>
              </a:spcBef>
              <a:spcAft>
                <a:spcPct val="0"/>
              </a:spcAft>
              <a:buClrTx/>
              <a:buSzTx/>
              <a:buNone/>
            </a:pPr>
            <a:r>
              <a:rPr lang="en-US" sz="2400">
                <a:solidFill>
                  <a:srgbClr val="000000"/>
                </a:solidFill>
                <a:latin typeface="Comic Sans MS" pitchFamily="66" charset="0"/>
                <a:cs typeface="Arial" panose="020B0604020202020204" pitchFamily="34" charset="0"/>
              </a:rPr>
              <a:t>1) Difficult to debug.</a:t>
            </a:r>
            <a:endParaRPr lang="en-US" sz="2400">
              <a:solidFill>
                <a:schemeClr val="tx1"/>
              </a:solidFill>
              <a:latin typeface="Comic Sans MS" pitchFamily="66" charset="0"/>
            </a:endParaRPr>
          </a:p>
          <a:p>
            <a:pPr marL="0" lvl="0" indent="0" algn="just">
              <a:lnSpc>
                <a:spcPct val="100000"/>
              </a:lnSpc>
              <a:spcBef>
                <a:spcPct val="0"/>
              </a:spcBef>
              <a:spcAft>
                <a:spcPct val="0"/>
              </a:spcAft>
              <a:buClrTx/>
              <a:buSzTx/>
              <a:buNone/>
            </a:pPr>
            <a:r>
              <a:rPr lang="en-US" sz="2400">
                <a:solidFill>
                  <a:srgbClr val="000000"/>
                </a:solidFill>
                <a:latin typeface="Comic Sans MS" pitchFamily="66" charset="0"/>
                <a:cs typeface="Arial" panose="020B0604020202020204" pitchFamily="34" charset="0"/>
              </a:rPr>
              <a:t>2) If a job gets to enter in an infinite loop, other jobs wait for unknown time.</a:t>
            </a:r>
            <a:endParaRPr lang="en-US" sz="2400">
              <a:solidFill>
                <a:schemeClr val="tx1"/>
              </a:solidFill>
              <a:latin typeface="Comic Sans MS" pitchFamily="66" charset="0"/>
            </a:endParaRPr>
          </a:p>
          <a:p>
            <a:pPr marL="0" lvl="0" indent="0" algn="just">
              <a:lnSpc>
                <a:spcPct val="100000"/>
              </a:lnSpc>
              <a:spcBef>
                <a:spcPct val="0"/>
              </a:spcBef>
              <a:spcAft>
                <a:spcPct val="0"/>
              </a:spcAft>
              <a:buClrTx/>
              <a:buSzTx/>
              <a:buNone/>
            </a:pPr>
            <a:r>
              <a:rPr lang="en-US" sz="2400">
                <a:solidFill>
                  <a:srgbClr val="000000"/>
                </a:solidFill>
                <a:latin typeface="Comic Sans MS" pitchFamily="66" charset="0"/>
                <a:cs typeface="Arial" panose="020B0604020202020204" pitchFamily="34" charset="0"/>
              </a:rPr>
              <a:t>3) Batch systems are costly</a:t>
            </a:r>
            <a:endParaRPr lang="en-US" sz="2400">
              <a:solidFill>
                <a:schemeClr val="tx1"/>
              </a:solidFill>
              <a:latin typeface="Comic Sans MS" pitchFamily="66" charset="0"/>
            </a:endParaRPr>
          </a:p>
          <a:p>
            <a:pPr algn="just"/>
            <a:endParaRPr lang="en-US" sz="3200">
              <a:solidFill>
                <a:srgbClr val="FF0000"/>
              </a:solidFill>
              <a:latin typeface="Comic Sans MS" pitchFamily="66" charset="0"/>
            </a:endParaRPr>
          </a:p>
        </p:txBody>
      </p:sp>
      <p:sp>
        <p:nvSpPr>
          <p:cNvPr id="3" name="Rectangle 1"/>
          <p:cNvSpPr>
            <a:spLocks noChangeArrowheads="1"/>
          </p:cNvSpPr>
          <p:nvPr/>
        </p:nvSpPr>
        <p:spPr bwMode="auto">
          <a:xfrm>
            <a:off x="4479634"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6574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7081" y="232084"/>
            <a:ext cx="7383462" cy="1289050"/>
          </a:xfrm>
        </p:spPr>
        <p:txBody>
          <a:bodyPr>
            <a:normAutofit fontScale="90000"/>
          </a:bodyPr>
          <a:lstStyle/>
          <a:p>
            <a:pPr algn="ctr">
              <a:defRPr/>
            </a:pPr>
            <a:r>
              <a:rPr lang="en-US" b="1">
                <a:solidFill>
                  <a:srgbClr val="002060"/>
                </a:solidFill>
                <a:latin typeface="Comic Sans MS" pitchFamily="66" charset="0"/>
              </a:rPr>
              <a:t>Time-Sharing operating systems</a:t>
            </a:r>
            <a:br>
              <a:rPr lang="en-US" b="1">
                <a:latin typeface="Comic Sans MS" pitchFamily="66" charset="0"/>
              </a:rPr>
            </a:br>
            <a:endParaRPr lang="en-US">
              <a:latin typeface="Comic Sans MS" pitchFamily="66" charset="0"/>
            </a:endParaRPr>
          </a:p>
        </p:txBody>
      </p:sp>
      <p:sp>
        <p:nvSpPr>
          <p:cNvPr id="22531" name="Content Placeholder 2"/>
          <p:cNvSpPr>
            <a:spLocks noGrp="1"/>
          </p:cNvSpPr>
          <p:nvPr>
            <p:ph idx="4294967295"/>
          </p:nvPr>
        </p:nvSpPr>
        <p:spPr>
          <a:xfrm>
            <a:off x="505038" y="1064525"/>
            <a:ext cx="8079404" cy="5254603"/>
          </a:xfrm>
        </p:spPr>
        <p:style>
          <a:lnRef idx="2">
            <a:schemeClr val="dk1"/>
          </a:lnRef>
          <a:fillRef idx="1">
            <a:schemeClr val="lt1"/>
          </a:fillRef>
          <a:effectRef idx="0">
            <a:schemeClr val="dk1"/>
          </a:effectRef>
          <a:fontRef idx="minor">
            <a:schemeClr val="dk1"/>
          </a:fontRef>
        </p:style>
        <p:txBody>
          <a:bodyPr/>
          <a:lstStyle/>
          <a:p>
            <a:pPr algn="just"/>
            <a:r>
              <a:rPr lang="en-US" sz="2400" b="1">
                <a:solidFill>
                  <a:srgbClr val="0070C0"/>
                </a:solidFill>
                <a:latin typeface="Comic Sans MS" pitchFamily="66" charset="0"/>
              </a:rPr>
              <a:t>Time-Sharing Operating Systems : </a:t>
            </a:r>
          </a:p>
          <a:p>
            <a:pPr algn="just">
              <a:buFont typeface="Wingdings" panose="05000000000000000000" pitchFamily="2" charset="2"/>
              <a:buChar char="v"/>
            </a:pPr>
            <a:r>
              <a:rPr lang="en-US" sz="2400">
                <a:latin typeface="Comic Sans MS" pitchFamily="66" charset="0"/>
              </a:rPr>
              <a:t>Time-sharing is a technique which enables many people, located at various terminals, to use a particular computer system at the same time.</a:t>
            </a:r>
            <a:endParaRPr lang="en-US" sz="2400" b="1">
              <a:latin typeface="Comic Sans MS" pitchFamily="66" charset="0"/>
            </a:endParaRPr>
          </a:p>
          <a:p>
            <a:pPr algn="just">
              <a:buFont typeface="Wingdings" panose="05000000000000000000" pitchFamily="2" charset="2"/>
              <a:buChar char="v"/>
            </a:pPr>
            <a:r>
              <a:rPr lang="en-US" sz="2400">
                <a:latin typeface="Comic Sans MS" pitchFamily="66" charset="0"/>
              </a:rPr>
              <a:t>Each task is given equal time to execute which is known as time slice or quantum, so that all the tasks work smoothly. Each user gets time of CPU as they use single system. These systems are also known as Multitasking Systems. </a:t>
            </a:r>
          </a:p>
          <a:p>
            <a:pPr algn="just">
              <a:buFont typeface="Wingdings" panose="05000000000000000000" pitchFamily="2" charset="2"/>
              <a:buChar char="v"/>
            </a:pPr>
            <a:r>
              <a:rPr lang="en-US" sz="2400">
                <a:latin typeface="Comic Sans MS" pitchFamily="66" charset="0"/>
              </a:rPr>
              <a:t>Time-sharing or multitasking is a logical extension of multiprogramming.</a:t>
            </a:r>
          </a:p>
          <a:p>
            <a:pPr algn="just">
              <a:buFont typeface="Wingdings" panose="05000000000000000000" pitchFamily="2" charset="2"/>
              <a:buChar char="v"/>
            </a:pPr>
            <a:endParaRPr lang="en-US" sz="2400" b="1">
              <a:latin typeface="+mj-lt"/>
            </a:endParaRPr>
          </a:p>
        </p:txBody>
      </p:sp>
    </p:spTree>
    <p:extLst>
      <p:ext uri="{BB962C8B-B14F-4D97-AF65-F5344CB8AC3E}">
        <p14:creationId xmlns:p14="http://schemas.microsoft.com/office/powerpoint/2010/main" val="3573403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58631" y="367085"/>
            <a:ext cx="5088330" cy="4532462"/>
          </a:xfrm>
          <a:prstGeom prst="rect">
            <a:avLst/>
          </a:prstGeom>
        </p:spPr>
      </p:pic>
      <p:sp>
        <p:nvSpPr>
          <p:cNvPr id="3" name="Rectangle 2"/>
          <p:cNvSpPr/>
          <p:nvPr/>
        </p:nvSpPr>
        <p:spPr>
          <a:xfrm>
            <a:off x="1235122" y="5371363"/>
            <a:ext cx="7212842" cy="369332"/>
          </a:xfrm>
          <a:prstGeom prst="rect">
            <a:avLst/>
          </a:prstGeom>
        </p:spPr>
        <p:txBody>
          <a:bodyPr wrap="square">
            <a:spAutoFit/>
          </a:bodyPr>
          <a:lstStyle/>
          <a:p>
            <a:pPr algn="just">
              <a:buFont typeface="Wingdings" panose="05000000000000000000" pitchFamily="2" charset="2"/>
              <a:buChar char="v"/>
            </a:pPr>
            <a:r>
              <a:rPr lang="en-US" b="1"/>
              <a:t>Examples of Time-Sharing OSs are:</a:t>
            </a:r>
            <a:r>
              <a:rPr lang="en-US"/>
              <a:t> </a:t>
            </a:r>
            <a:r>
              <a:rPr lang="en-US" err="1"/>
              <a:t>Multics</a:t>
            </a:r>
            <a:r>
              <a:rPr lang="en-US"/>
              <a:t>, Unix etc.</a:t>
            </a:r>
          </a:p>
        </p:txBody>
      </p:sp>
    </p:spTree>
    <p:extLst>
      <p:ext uri="{BB962C8B-B14F-4D97-AF65-F5344CB8AC3E}">
        <p14:creationId xmlns:p14="http://schemas.microsoft.com/office/powerpoint/2010/main" val="4038421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50854" y="259307"/>
            <a:ext cx="7383462" cy="750627"/>
          </a:xfrm>
        </p:spPr>
        <p:txBody>
          <a:bodyPr>
            <a:normAutofit fontScale="90000"/>
          </a:bodyPr>
          <a:lstStyle/>
          <a:p>
            <a:pPr algn="ctr">
              <a:defRPr/>
            </a:pPr>
            <a:br>
              <a:rPr lang="en-US" b="1">
                <a:solidFill>
                  <a:schemeClr val="accent1"/>
                </a:solidFill>
                <a:latin typeface="Comic Sans MS" pitchFamily="66" charset="0"/>
              </a:rPr>
            </a:br>
            <a:r>
              <a:rPr lang="en-US" b="1">
                <a:latin typeface="Comic Sans MS" pitchFamily="66" charset="0"/>
              </a:rPr>
              <a:t> </a:t>
            </a:r>
            <a:r>
              <a:rPr lang="en-US" b="1">
                <a:solidFill>
                  <a:srgbClr val="002060"/>
                </a:solidFill>
                <a:latin typeface="Comic Sans MS" pitchFamily="66" charset="0"/>
              </a:rPr>
              <a:t>Distributed operating systems</a:t>
            </a:r>
            <a:endParaRPr lang="en-US">
              <a:solidFill>
                <a:srgbClr val="002060"/>
              </a:solidFill>
              <a:latin typeface="Comic Sans MS" pitchFamily="66" charset="0"/>
            </a:endParaRPr>
          </a:p>
        </p:txBody>
      </p:sp>
      <p:sp>
        <p:nvSpPr>
          <p:cNvPr id="22531" name="Content Placeholder 2"/>
          <p:cNvSpPr>
            <a:spLocks noGrp="1"/>
          </p:cNvSpPr>
          <p:nvPr>
            <p:ph idx="4294967295"/>
          </p:nvPr>
        </p:nvSpPr>
        <p:spPr>
          <a:xfrm>
            <a:off x="655093" y="1473960"/>
            <a:ext cx="7929348" cy="4927056"/>
          </a:xfrm>
        </p:spPr>
        <p:txBody>
          <a:bodyPr/>
          <a:lstStyle/>
          <a:p>
            <a:r>
              <a:rPr lang="en-US" sz="2400" b="1">
                <a:latin typeface="Comic Sans MS" pitchFamily="66" charset="0"/>
              </a:rPr>
              <a:t>Distributed Operating System:</a:t>
            </a:r>
          </a:p>
          <a:p>
            <a:pPr algn="just"/>
            <a:r>
              <a:rPr lang="en-US" sz="2400">
                <a:latin typeface="Comic Sans MS" pitchFamily="66" charset="0"/>
              </a:rPr>
              <a:t>A distributed system is a system whose components are located on different networked computers, which communicate and coordinate their actions by passing messages to one another.</a:t>
            </a:r>
          </a:p>
          <a:p>
            <a:pPr algn="just">
              <a:buFont typeface="Wingdings" panose="05000000000000000000" pitchFamily="2" charset="2"/>
              <a:buChar char="v"/>
            </a:pPr>
            <a:r>
              <a:rPr lang="en-US" sz="2400">
                <a:latin typeface="Comic Sans MS" pitchFamily="66" charset="0"/>
              </a:rPr>
              <a:t>Various autonomous interconnected computers communicate each other using a shared communication network.</a:t>
            </a:r>
          </a:p>
          <a:p>
            <a:pPr algn="just">
              <a:buFont typeface="Wingdings" panose="05000000000000000000" pitchFamily="2" charset="2"/>
              <a:buChar char="v"/>
            </a:pPr>
            <a:r>
              <a:rPr lang="en-US" sz="2400">
                <a:latin typeface="Comic Sans MS" pitchFamily="66" charset="0"/>
              </a:rPr>
              <a:t> Independent systems possess their own memory unit and CPU. These are referred as </a:t>
            </a:r>
            <a:r>
              <a:rPr lang="en-US" sz="2400" b="1">
                <a:latin typeface="Comic Sans MS" pitchFamily="66" charset="0"/>
              </a:rPr>
              <a:t>loosely coupled systems</a:t>
            </a:r>
            <a:r>
              <a:rPr lang="en-US" sz="2400">
                <a:latin typeface="Comic Sans MS" pitchFamily="66" charset="0"/>
              </a:rPr>
              <a:t> or distributed systems.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68968" y="204788"/>
            <a:ext cx="7383462" cy="1289050"/>
          </a:xfrm>
        </p:spPr>
        <p:txBody>
          <a:bodyPr>
            <a:normAutofit fontScale="90000"/>
          </a:bodyPr>
          <a:lstStyle/>
          <a:p>
            <a:pPr>
              <a:defRPr/>
            </a:pPr>
            <a:r>
              <a:rPr lang="en-US" b="1">
                <a:solidFill>
                  <a:srgbClr val="002060"/>
                </a:solidFill>
                <a:latin typeface="Comic Sans MS" pitchFamily="66" charset="0"/>
              </a:rPr>
              <a:t>Distributed operating systems </a:t>
            </a:r>
            <a:br>
              <a:rPr lang="en-US" b="1"/>
            </a:br>
            <a:endParaRPr lang="en-US"/>
          </a:p>
        </p:txBody>
      </p:sp>
      <p:sp>
        <p:nvSpPr>
          <p:cNvPr id="22531" name="Content Placeholder 2"/>
          <p:cNvSpPr>
            <a:spLocks noGrp="1"/>
          </p:cNvSpPr>
          <p:nvPr>
            <p:ph idx="4294967295"/>
          </p:nvPr>
        </p:nvSpPr>
        <p:spPr>
          <a:xfrm>
            <a:off x="804863" y="1044575"/>
            <a:ext cx="8339137" cy="5478463"/>
          </a:xfrm>
        </p:spPr>
        <p:txBody>
          <a:bodyPr/>
          <a:lstStyle/>
          <a:p>
            <a:r>
              <a:rPr lang="en-US" sz="2400" b="1"/>
              <a:t>Distributed Operating System:</a:t>
            </a:r>
          </a:p>
          <a:p>
            <a:pPr algn="just">
              <a:buNone/>
            </a:pPr>
            <a:r>
              <a:rPr lang="en-US" sz="2400"/>
              <a:t> </a:t>
            </a:r>
          </a:p>
        </p:txBody>
      </p:sp>
      <p:pic>
        <p:nvPicPr>
          <p:cNvPr id="3" name="Picture 2"/>
          <p:cNvPicPr>
            <a:picLocks noChangeAspect="1"/>
          </p:cNvPicPr>
          <p:nvPr/>
        </p:nvPicPr>
        <p:blipFill>
          <a:blip r:embed="rId2"/>
          <a:stretch>
            <a:fillRect/>
          </a:stretch>
        </p:blipFill>
        <p:spPr>
          <a:xfrm>
            <a:off x="1665026" y="1494525"/>
            <a:ext cx="6155141" cy="4186013"/>
          </a:xfrm>
          <a:prstGeom prst="rect">
            <a:avLst/>
          </a:prstGeom>
        </p:spPr>
      </p:pic>
      <p:sp>
        <p:nvSpPr>
          <p:cNvPr id="4" name="Rectangle 3"/>
          <p:cNvSpPr/>
          <p:nvPr/>
        </p:nvSpPr>
        <p:spPr>
          <a:xfrm>
            <a:off x="1665026" y="5680538"/>
            <a:ext cx="4572000" cy="646331"/>
          </a:xfrm>
          <a:prstGeom prst="rect">
            <a:avLst/>
          </a:prstGeom>
        </p:spPr>
        <p:txBody>
          <a:bodyPr>
            <a:spAutoFit/>
          </a:bodyPr>
          <a:lstStyle/>
          <a:p>
            <a:r>
              <a:rPr lang="en-US" b="1">
                <a:latin typeface="Roboto"/>
              </a:rPr>
              <a:t>Examples of Distributed Operating System are-</a:t>
            </a:r>
            <a:r>
              <a:rPr lang="en-US">
                <a:latin typeface="Roboto"/>
              </a:rPr>
              <a:t> LOCUS, </a:t>
            </a:r>
            <a:r>
              <a:rPr lang="en-US"/>
              <a:t>AEGIS </a:t>
            </a:r>
            <a:r>
              <a:rPr lang="en-US">
                <a:latin typeface="Roboto"/>
              </a:rPr>
              <a:t>etc.</a:t>
            </a:r>
            <a:endParaRPr lang="en-US"/>
          </a:p>
        </p:txBody>
      </p:sp>
    </p:spTree>
    <p:extLst>
      <p:ext uri="{BB962C8B-B14F-4D97-AF65-F5344CB8AC3E}">
        <p14:creationId xmlns:p14="http://schemas.microsoft.com/office/powerpoint/2010/main" val="1887491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64275" y="313898"/>
            <a:ext cx="7765576" cy="791571"/>
          </a:xfrm>
        </p:spPr>
        <p:txBody>
          <a:bodyPr>
            <a:normAutofit fontScale="90000"/>
          </a:bodyPr>
          <a:lstStyle/>
          <a:p>
            <a:pPr algn="ctr">
              <a:defRPr/>
            </a:pPr>
            <a:br>
              <a:rPr lang="en-US" b="1"/>
            </a:br>
            <a:r>
              <a:rPr lang="en-US" b="1">
                <a:solidFill>
                  <a:schemeClr val="tx1"/>
                </a:solidFill>
                <a:latin typeface="Comic Sans MS" pitchFamily="66" charset="0"/>
              </a:rPr>
              <a:t> </a:t>
            </a:r>
            <a:r>
              <a:rPr lang="en-US" b="1">
                <a:solidFill>
                  <a:srgbClr val="002060"/>
                </a:solidFill>
                <a:latin typeface="Comic Sans MS" pitchFamily="66" charset="0"/>
              </a:rPr>
              <a:t>Network Operating System </a:t>
            </a:r>
            <a:endParaRPr lang="en-US">
              <a:solidFill>
                <a:srgbClr val="002060"/>
              </a:solidFill>
              <a:latin typeface="Comic Sans MS" pitchFamily="66" charset="0"/>
            </a:endParaRPr>
          </a:p>
        </p:txBody>
      </p:sp>
      <p:sp>
        <p:nvSpPr>
          <p:cNvPr id="22531" name="Content Placeholder 2"/>
          <p:cNvSpPr>
            <a:spLocks noGrp="1"/>
          </p:cNvSpPr>
          <p:nvPr>
            <p:ph idx="4294967295"/>
          </p:nvPr>
        </p:nvSpPr>
        <p:spPr>
          <a:xfrm>
            <a:off x="450377" y="1146413"/>
            <a:ext cx="8461944" cy="5022590"/>
          </a:xfrm>
        </p:spPr>
        <p:style>
          <a:lnRef idx="2">
            <a:schemeClr val="dk1"/>
          </a:lnRef>
          <a:fillRef idx="1">
            <a:schemeClr val="lt1"/>
          </a:fillRef>
          <a:effectRef idx="0">
            <a:schemeClr val="dk1"/>
          </a:effectRef>
          <a:fontRef idx="minor">
            <a:schemeClr val="dk1"/>
          </a:fontRef>
        </p:style>
        <p:txBody>
          <a:bodyPr/>
          <a:lstStyle/>
          <a:p>
            <a:r>
              <a:rPr lang="en-US" sz="2400" b="1">
                <a:solidFill>
                  <a:schemeClr val="tx1"/>
                </a:solidFill>
                <a:latin typeface="Comic Sans MS" pitchFamily="66" charset="0"/>
              </a:rPr>
              <a:t>Network Operating System :</a:t>
            </a:r>
          </a:p>
          <a:p>
            <a:pPr algn="just">
              <a:buNone/>
            </a:pPr>
            <a:r>
              <a:rPr lang="en-US" sz="2400" b="1">
                <a:solidFill>
                  <a:srgbClr val="002060"/>
                </a:solidFill>
                <a:latin typeface="Comic Sans MS" pitchFamily="66" charset="0"/>
              </a:rPr>
              <a:t>  an alternative explanation of an operating system entering the computer network that allows the sharing of content from one device to the other.</a:t>
            </a:r>
          </a:p>
          <a:p>
            <a:pPr algn="just">
              <a:buNone/>
            </a:pPr>
            <a:endParaRPr lang="en-US" sz="2400" b="1">
              <a:solidFill>
                <a:srgbClr val="002060"/>
              </a:solidFill>
              <a:latin typeface="Comic Sans MS" pitchFamily="66" charset="0"/>
            </a:endParaRPr>
          </a:p>
          <a:p>
            <a:pPr algn="just">
              <a:buFont typeface="Wingdings" panose="05000000000000000000" pitchFamily="2" charset="2"/>
              <a:buChar char="v"/>
            </a:pPr>
            <a:r>
              <a:rPr lang="en-US" sz="2400">
                <a:latin typeface="Comic Sans MS" pitchFamily="66" charset="0"/>
              </a:rPr>
              <a:t>These type of operating systems allow shared access of files, printers, security, applications, and other networking functions over a small private network.</a:t>
            </a:r>
          </a:p>
          <a:p>
            <a:pPr marL="0" indent="0" algn="just">
              <a:buNone/>
            </a:pPr>
            <a:r>
              <a:rPr lang="en-US" sz="2400">
                <a:latin typeface="Comic Sans MS" pitchFamily="66" charset="0"/>
              </a:rPr>
              <a:t> </a:t>
            </a:r>
          </a:p>
          <a:p>
            <a:pPr>
              <a:buFont typeface="Wingdings" panose="05000000000000000000" pitchFamily="2" charset="2"/>
              <a:buChar char="v"/>
            </a:pPr>
            <a:r>
              <a:rPr lang="en-US" sz="2400">
                <a:latin typeface="Comic Sans MS" pitchFamily="66" charset="0"/>
              </a:rPr>
              <a:t>these computers are popularly known as tightly coupled systems</a:t>
            </a:r>
          </a:p>
        </p:txBody>
      </p:sp>
    </p:spTree>
    <p:extLst>
      <p:ext uri="{BB962C8B-B14F-4D97-AF65-F5344CB8AC3E}">
        <p14:creationId xmlns:p14="http://schemas.microsoft.com/office/powerpoint/2010/main" val="29054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41923" y="204788"/>
            <a:ext cx="7383462" cy="1289050"/>
          </a:xfrm>
        </p:spPr>
        <p:txBody>
          <a:bodyPr>
            <a:normAutofit fontScale="90000"/>
          </a:bodyPr>
          <a:lstStyle/>
          <a:p>
            <a:pPr>
              <a:defRPr/>
            </a:pPr>
            <a:r>
              <a:rPr lang="en-US" b="1">
                <a:solidFill>
                  <a:schemeClr val="tx1"/>
                </a:solidFill>
                <a:latin typeface="Comic Sans MS" pitchFamily="66" charset="0"/>
              </a:rPr>
              <a:t>Types of operating systems</a:t>
            </a:r>
            <a:br>
              <a:rPr lang="en-US" b="1">
                <a:solidFill>
                  <a:schemeClr val="tx1"/>
                </a:solidFill>
                <a:latin typeface="Comic Sans MS" pitchFamily="66" charset="0"/>
              </a:rPr>
            </a:br>
            <a:endParaRPr lang="en-US">
              <a:solidFill>
                <a:schemeClr val="tx1"/>
              </a:solidFill>
              <a:latin typeface="Comic Sans MS" pitchFamily="66" charset="0"/>
            </a:endParaRPr>
          </a:p>
        </p:txBody>
      </p:sp>
      <p:sp>
        <p:nvSpPr>
          <p:cNvPr id="22531" name="Content Placeholder 2"/>
          <p:cNvSpPr>
            <a:spLocks noGrp="1"/>
          </p:cNvSpPr>
          <p:nvPr>
            <p:ph idx="4294967295"/>
          </p:nvPr>
        </p:nvSpPr>
        <p:spPr>
          <a:xfrm>
            <a:off x="873125" y="849313"/>
            <a:ext cx="8270875" cy="4900612"/>
          </a:xfrm>
        </p:spPr>
        <p:txBody>
          <a:bodyPr/>
          <a:lstStyle/>
          <a:p>
            <a:r>
              <a:rPr lang="en-US" sz="2400" b="1">
                <a:solidFill>
                  <a:srgbClr val="FF0000"/>
                </a:solidFill>
                <a:latin typeface="Comic Sans MS" pitchFamily="66" charset="0"/>
              </a:rPr>
              <a:t>Network Operating System :</a:t>
            </a:r>
          </a:p>
          <a:p>
            <a:endParaRPr lang="en-US" sz="2400" b="1">
              <a:solidFill>
                <a:srgbClr val="FF0000"/>
              </a:solidFill>
            </a:endParaRPr>
          </a:p>
        </p:txBody>
      </p:sp>
      <p:pic>
        <p:nvPicPr>
          <p:cNvPr id="1026" name="Picture 2" descr="https://media.geeksforgeeks.org/wp-content/uploads/Network-OS.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811" y="1361446"/>
            <a:ext cx="5282597" cy="40328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64024" y="5394324"/>
            <a:ext cx="8407021" cy="923330"/>
          </a:xfrm>
          <a:prstGeom prst="rect">
            <a:avLst/>
          </a:prstGeom>
        </p:spPr>
        <p:txBody>
          <a:bodyPr wrap="square">
            <a:spAutoFit/>
          </a:bodyPr>
          <a:lstStyle/>
          <a:p>
            <a:r>
              <a:rPr lang="en-US" b="1">
                <a:latin typeface="Comic Sans MS" pitchFamily="66" charset="0"/>
              </a:rPr>
              <a:t>Examples of Network Operating System are: Microsoft Windows Server 2003, Microsoft Windows Server 2008, UNIX, Linux, Mac OS X, Novell NetWare, and BSD etc.</a:t>
            </a:r>
          </a:p>
        </p:txBody>
      </p:sp>
    </p:spTree>
    <p:extLst>
      <p:ext uri="{BB962C8B-B14F-4D97-AF65-F5344CB8AC3E}">
        <p14:creationId xmlns:p14="http://schemas.microsoft.com/office/powerpoint/2010/main" val="1743099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a:xfrm>
            <a:off x="491319" y="518615"/>
            <a:ext cx="8475260" cy="742311"/>
          </a:xfrm>
        </p:spPr>
        <p:txBody>
          <a:bodyPr>
            <a:noAutofit/>
          </a:bodyPr>
          <a:lstStyle/>
          <a:p>
            <a:pPr algn="ctr">
              <a:defRPr/>
            </a:pPr>
            <a:r>
              <a:rPr lang="en-US">
                <a:solidFill>
                  <a:srgbClr val="002060"/>
                </a:solidFill>
                <a:latin typeface="Comic Sans MS" pitchFamily="66" charset="0"/>
              </a:rPr>
              <a:t> </a:t>
            </a:r>
            <a:r>
              <a:rPr lang="en-US" b="1">
                <a:solidFill>
                  <a:srgbClr val="002060"/>
                </a:solidFill>
                <a:latin typeface="Comic Sans MS" pitchFamily="66" charset="0"/>
              </a:rPr>
              <a:t>Mobile</a:t>
            </a:r>
            <a:r>
              <a:rPr lang="en-US">
                <a:solidFill>
                  <a:srgbClr val="002060"/>
                </a:solidFill>
                <a:latin typeface="Comic Sans MS" pitchFamily="66" charset="0"/>
              </a:rPr>
              <a:t> </a:t>
            </a:r>
            <a:r>
              <a:rPr lang="en-US" b="1">
                <a:solidFill>
                  <a:srgbClr val="002060"/>
                </a:solidFill>
                <a:latin typeface="Comic Sans MS" pitchFamily="66" charset="0"/>
              </a:rPr>
              <a:t>operating systems</a:t>
            </a:r>
            <a:endParaRPr lang="en-US">
              <a:solidFill>
                <a:srgbClr val="002060"/>
              </a:solidFill>
              <a:latin typeface="Comic Sans MS" pitchFamily="66" charset="0"/>
            </a:endParaRPr>
          </a:p>
        </p:txBody>
      </p:sp>
      <p:sp>
        <p:nvSpPr>
          <p:cNvPr id="98307" name="Content Placeholder 2"/>
          <p:cNvSpPr>
            <a:spLocks noGrp="1"/>
          </p:cNvSpPr>
          <p:nvPr>
            <p:ph idx="4294967295"/>
          </p:nvPr>
        </p:nvSpPr>
        <p:spPr>
          <a:xfrm>
            <a:off x="436728" y="1392072"/>
            <a:ext cx="8188657" cy="5104262"/>
          </a:xfrm>
        </p:spPr>
        <p:style>
          <a:lnRef idx="2">
            <a:schemeClr val="dk1"/>
          </a:lnRef>
          <a:fillRef idx="1">
            <a:schemeClr val="lt1"/>
          </a:fillRef>
          <a:effectRef idx="0">
            <a:schemeClr val="dk1"/>
          </a:effectRef>
          <a:fontRef idx="minor">
            <a:schemeClr val="dk1"/>
          </a:fontRef>
        </p:style>
        <p:txBody>
          <a:bodyPr>
            <a:normAutofit/>
          </a:bodyPr>
          <a:lstStyle/>
          <a:p>
            <a:pPr eaLnBrk="1" hangingPunct="1"/>
            <a:r>
              <a:rPr lang="en-US" sz="2400">
                <a:latin typeface="Comic Sans MS" pitchFamily="66" charset="0"/>
              </a:rPr>
              <a:t>Handheld smartphones, tablets, </a:t>
            </a:r>
            <a:r>
              <a:rPr lang="en-US" sz="2400" err="1">
                <a:latin typeface="Comic Sans MS" pitchFamily="66" charset="0"/>
              </a:rPr>
              <a:t>etc</a:t>
            </a:r>
            <a:endParaRPr lang="en-US" sz="2400">
              <a:latin typeface="Comic Sans MS" pitchFamily="66" charset="0"/>
            </a:endParaRPr>
          </a:p>
          <a:p>
            <a:pPr eaLnBrk="1" hangingPunct="1"/>
            <a:r>
              <a:rPr lang="en-US" sz="2400">
                <a:latin typeface="Comic Sans MS" pitchFamily="66" charset="0"/>
              </a:rPr>
              <a:t>What is the functional difference between them and a </a:t>
            </a:r>
            <a:r>
              <a:rPr lang="en-US" altLang="en-US" sz="2400">
                <a:latin typeface="Comic Sans MS" pitchFamily="66" charset="0"/>
              </a:rPr>
              <a:t>“</a:t>
            </a:r>
            <a:r>
              <a:rPr lang="en-US" sz="2400">
                <a:latin typeface="Comic Sans MS" pitchFamily="66" charset="0"/>
              </a:rPr>
              <a:t>traditional</a:t>
            </a:r>
            <a:r>
              <a:rPr lang="en-US" altLang="en-US" sz="2400">
                <a:latin typeface="Comic Sans MS" pitchFamily="66" charset="0"/>
              </a:rPr>
              <a:t>”</a:t>
            </a:r>
            <a:r>
              <a:rPr lang="en-US" sz="2400">
                <a:latin typeface="Comic Sans MS" pitchFamily="66" charset="0"/>
              </a:rPr>
              <a:t> laptop?</a:t>
            </a:r>
          </a:p>
          <a:p>
            <a:pPr eaLnBrk="1" hangingPunct="1"/>
            <a:r>
              <a:rPr lang="en-US" sz="2400">
                <a:latin typeface="Comic Sans MS" pitchFamily="66" charset="0"/>
              </a:rPr>
              <a:t>Extra feature – more OS features (GPS, gyroscope)</a:t>
            </a:r>
          </a:p>
          <a:p>
            <a:pPr eaLnBrk="1" hangingPunct="1"/>
            <a:r>
              <a:rPr lang="en-US" sz="2400">
                <a:latin typeface="Comic Sans MS" pitchFamily="66" charset="0"/>
              </a:rPr>
              <a:t>Allows new types of apps like </a:t>
            </a:r>
            <a:r>
              <a:rPr lang="en-US" sz="2400" b="1" i="1">
                <a:latin typeface="Comic Sans MS" pitchFamily="66" charset="0"/>
              </a:rPr>
              <a:t>augmented reality</a:t>
            </a:r>
          </a:p>
          <a:p>
            <a:pPr eaLnBrk="1" hangingPunct="1"/>
            <a:r>
              <a:rPr lang="en-US" sz="2400">
                <a:latin typeface="Comic Sans MS" pitchFamily="66" charset="0"/>
              </a:rPr>
              <a:t>Use IEEE 802.11 wireless, or cellular data networks for connectivity</a:t>
            </a:r>
          </a:p>
          <a:p>
            <a:pPr eaLnBrk="1" hangingPunct="1"/>
            <a:r>
              <a:rPr lang="en-US" sz="2400">
                <a:latin typeface="Comic Sans MS" pitchFamily="66" charset="0"/>
              </a:rPr>
              <a:t>Leaders are </a:t>
            </a:r>
            <a:r>
              <a:rPr lang="en-US" sz="2400" b="1">
                <a:solidFill>
                  <a:srgbClr val="3366FF"/>
                </a:solidFill>
                <a:latin typeface="Comic Sans MS" pitchFamily="66" charset="0"/>
              </a:rPr>
              <a:t>Apple </a:t>
            </a:r>
            <a:r>
              <a:rPr lang="en-US" sz="2400" b="1" err="1">
                <a:solidFill>
                  <a:srgbClr val="3366FF"/>
                </a:solidFill>
                <a:latin typeface="Comic Sans MS" pitchFamily="66" charset="0"/>
              </a:rPr>
              <a:t>iOS</a:t>
            </a:r>
            <a:r>
              <a:rPr lang="en-US" sz="2400" b="1">
                <a:solidFill>
                  <a:srgbClr val="3366FF"/>
                </a:solidFill>
                <a:latin typeface="Comic Sans MS" pitchFamily="66" charset="0"/>
              </a:rPr>
              <a:t> </a:t>
            </a:r>
            <a:r>
              <a:rPr lang="en-US" sz="2400">
                <a:latin typeface="Comic Sans MS" pitchFamily="66" charset="0"/>
              </a:rPr>
              <a:t>and </a:t>
            </a:r>
            <a:r>
              <a:rPr lang="en-US" sz="2400" b="1">
                <a:solidFill>
                  <a:srgbClr val="3366FF"/>
                </a:solidFill>
                <a:latin typeface="Comic Sans MS" pitchFamily="66" charset="0"/>
              </a:rPr>
              <a:t>Google Android</a:t>
            </a:r>
          </a:p>
        </p:txBody>
      </p:sp>
    </p:spTree>
    <p:extLst>
      <p:ext uri="{BB962C8B-B14F-4D97-AF65-F5344CB8AC3E}">
        <p14:creationId xmlns:p14="http://schemas.microsoft.com/office/powerpoint/2010/main" val="4054231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09433" y="262223"/>
            <a:ext cx="8229600" cy="576262"/>
          </a:xfrm>
        </p:spPr>
        <p:txBody>
          <a:bodyPr>
            <a:noAutofit/>
          </a:bodyPr>
          <a:lstStyle/>
          <a:p>
            <a:pPr eaLnBrk="1" fontAlgn="auto" hangingPunct="1">
              <a:spcAft>
                <a:spcPts val="0"/>
              </a:spcAft>
              <a:defRPr/>
            </a:pPr>
            <a:r>
              <a:rPr lang="en-US" sz="4400">
                <a:solidFill>
                  <a:schemeClr val="accent1"/>
                </a:solidFill>
                <a:latin typeface="Comic Sans MS" pitchFamily="66" charset="0"/>
              </a:rPr>
              <a:t>Objectives</a:t>
            </a:r>
          </a:p>
        </p:txBody>
      </p:sp>
      <p:sp>
        <p:nvSpPr>
          <p:cNvPr id="15363" name="Rectangle 3"/>
          <p:cNvSpPr>
            <a:spLocks noGrp="1" noChangeArrowheads="1"/>
          </p:cNvSpPr>
          <p:nvPr>
            <p:ph type="body" idx="4294967295"/>
          </p:nvPr>
        </p:nvSpPr>
        <p:spPr>
          <a:xfrm>
            <a:off x="109181" y="1214011"/>
            <a:ext cx="8884693" cy="4968425"/>
          </a:xfrm>
        </p:spPr>
        <p:txBody>
          <a:bodyPr>
            <a:normAutofit/>
          </a:bodyPr>
          <a:lstStyle/>
          <a:p>
            <a:pPr eaLnBrk="1" hangingPunct="1">
              <a:buFont typeface="Wingdings" panose="05000000000000000000" pitchFamily="2" charset="2"/>
              <a:buChar char="Ø"/>
            </a:pPr>
            <a:r>
              <a:rPr lang="en-US" sz="2800">
                <a:latin typeface="Comic Sans MS" pitchFamily="66" charset="0"/>
              </a:rPr>
              <a:t>To describe the basic organization of computer systems</a:t>
            </a:r>
          </a:p>
          <a:p>
            <a:pPr eaLnBrk="1" hangingPunct="1">
              <a:buFont typeface="Wingdings" panose="05000000000000000000" pitchFamily="2" charset="2"/>
              <a:buChar char="Ø"/>
            </a:pPr>
            <a:r>
              <a:rPr lang="en-US" sz="2800">
                <a:latin typeface="Comic Sans MS" pitchFamily="66" charset="0"/>
              </a:rPr>
              <a:t>To provide a grand tour of the major components of operating systems</a:t>
            </a:r>
          </a:p>
          <a:p>
            <a:pPr eaLnBrk="1" hangingPunct="1">
              <a:buFont typeface="Wingdings" panose="05000000000000000000" pitchFamily="2" charset="2"/>
              <a:buChar char="Ø"/>
            </a:pPr>
            <a:r>
              <a:rPr lang="en-US" sz="2800">
                <a:latin typeface="Comic Sans MS" pitchFamily="66" charset="0"/>
              </a:rPr>
              <a:t>To give an overview of the many types of computing environments</a:t>
            </a:r>
          </a:p>
          <a:p>
            <a:pPr eaLnBrk="1" hangingPunct="1">
              <a:buFont typeface="Wingdings" panose="05000000000000000000" pitchFamily="2" charset="2"/>
              <a:buChar char="Ø"/>
            </a:pPr>
            <a:r>
              <a:rPr lang="en-US" sz="2800">
                <a:latin typeface="Comic Sans MS" pitchFamily="66" charset="0"/>
              </a:rPr>
              <a:t>To explore several open-source operating systems</a:t>
            </a:r>
          </a:p>
          <a:p>
            <a:pPr eaLnBrk="1" hangingPunct="1">
              <a:buFont typeface="Monotype Sorts" pitchFamily="2" charset="2"/>
              <a:buNone/>
            </a:pPr>
            <a:endParaRPr lang="en-US" sz="2800">
              <a:latin typeface="Comic Sans MS" pitchFamily="66"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04165" y="286603"/>
            <a:ext cx="7543800" cy="1218111"/>
          </a:xfrm>
        </p:spPr>
        <p:txBody>
          <a:bodyPr>
            <a:normAutofit fontScale="90000"/>
          </a:bodyPr>
          <a:lstStyle/>
          <a:p>
            <a:pPr algn="ctr">
              <a:defRPr/>
            </a:pPr>
            <a:r>
              <a:rPr lang="en-US" b="1">
                <a:solidFill>
                  <a:srgbClr val="FF0000"/>
                </a:solidFill>
                <a:latin typeface="Comic Sans MS" pitchFamily="66" charset="0"/>
              </a:rPr>
              <a:t>Embedded operating system</a:t>
            </a:r>
            <a:br>
              <a:rPr lang="en-US" b="1">
                <a:solidFill>
                  <a:srgbClr val="002060"/>
                </a:solidFill>
                <a:latin typeface="Comic Sans MS" pitchFamily="66" charset="0"/>
              </a:rPr>
            </a:br>
            <a:endParaRPr lang="en-US">
              <a:solidFill>
                <a:srgbClr val="002060"/>
              </a:solidFill>
              <a:latin typeface="Comic Sans MS" pitchFamily="66" charset="0"/>
            </a:endParaRPr>
          </a:p>
        </p:txBody>
      </p:sp>
      <p:sp>
        <p:nvSpPr>
          <p:cNvPr id="3" name="Content Placeholder 2"/>
          <p:cNvSpPr>
            <a:spLocks noGrp="1"/>
          </p:cNvSpPr>
          <p:nvPr>
            <p:ph idx="4294967295"/>
          </p:nvPr>
        </p:nvSpPr>
        <p:spPr>
          <a:xfrm>
            <a:off x="259142" y="1187450"/>
            <a:ext cx="8707437" cy="5037138"/>
          </a:xfrm>
        </p:spPr>
        <p:style>
          <a:lnRef idx="2">
            <a:schemeClr val="accent1"/>
          </a:lnRef>
          <a:fillRef idx="1">
            <a:schemeClr val="lt1"/>
          </a:fillRef>
          <a:effectRef idx="0">
            <a:schemeClr val="accent1"/>
          </a:effectRef>
          <a:fontRef idx="minor">
            <a:schemeClr val="dk1"/>
          </a:fontRef>
        </p:style>
        <p:txBody>
          <a:bodyPr>
            <a:normAutofit/>
          </a:bodyPr>
          <a:lstStyle/>
          <a:p>
            <a:pPr marL="0" indent="0" algn="just">
              <a:buNone/>
              <a:defRPr/>
            </a:pPr>
            <a:r>
              <a:rPr lang="en-US" b="1">
                <a:latin typeface="+mj-lt"/>
              </a:rPr>
              <a:t>   </a:t>
            </a:r>
          </a:p>
          <a:p>
            <a:pPr marL="0" indent="0" algn="just">
              <a:buNone/>
              <a:defRPr/>
            </a:pPr>
            <a:r>
              <a:rPr lang="en-US" sz="2400" b="1">
                <a:latin typeface="+mj-lt"/>
              </a:rPr>
              <a:t>       </a:t>
            </a:r>
            <a:r>
              <a:rPr lang="en-US" sz="2400" b="1">
                <a:latin typeface="Comic Sans MS" pitchFamily="66" charset="0"/>
              </a:rPr>
              <a:t>An </a:t>
            </a:r>
            <a:r>
              <a:rPr lang="en-US" sz="2400" b="1">
                <a:solidFill>
                  <a:srgbClr val="FF0000"/>
                </a:solidFill>
                <a:latin typeface="Comic Sans MS" pitchFamily="66" charset="0"/>
              </a:rPr>
              <a:t>embedded operating system</a:t>
            </a:r>
            <a:r>
              <a:rPr lang="en-US" sz="2400" b="1">
                <a:latin typeface="Comic Sans MS" pitchFamily="66" charset="0"/>
              </a:rPr>
              <a:t> is specialized for use in the computers built into larger systems, such as </a:t>
            </a:r>
            <a:r>
              <a:rPr lang="en-US" sz="2400" b="1">
                <a:solidFill>
                  <a:srgbClr val="0070C0"/>
                </a:solidFill>
                <a:latin typeface="Comic Sans MS" pitchFamily="66" charset="0"/>
              </a:rPr>
              <a:t>cars, traffic lights, digital televisions, ATMs, airplane controls, point of sale (POS) terminals, digital cameras, GPS navigation systems, elevators, digital media receivers and smart meters</a:t>
            </a:r>
            <a:r>
              <a:rPr lang="en-US" sz="2400">
                <a:solidFill>
                  <a:srgbClr val="FF0000"/>
                </a:solidFill>
                <a:latin typeface="Comic Sans MS" pitchFamily="66" charset="0"/>
              </a:rPr>
              <a:t>.</a:t>
            </a:r>
          </a:p>
          <a:p>
            <a:pPr marL="0" indent="0" algn="just">
              <a:buNone/>
              <a:defRPr/>
            </a:pPr>
            <a:r>
              <a:rPr lang="en-US" b="1">
                <a:latin typeface="Comic Sans MS" pitchFamily="66" charset="0"/>
              </a:rPr>
              <a:t>      </a:t>
            </a:r>
          </a:p>
        </p:txBody>
      </p:sp>
    </p:spTree>
    <p:extLst>
      <p:ext uri="{BB962C8B-B14F-4D97-AF65-F5344CB8AC3E}">
        <p14:creationId xmlns:p14="http://schemas.microsoft.com/office/powerpoint/2010/main" val="3628498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37231" y="327546"/>
            <a:ext cx="7670042" cy="1160059"/>
          </a:xfrm>
        </p:spPr>
        <p:txBody>
          <a:bodyPr>
            <a:normAutofit fontScale="90000"/>
          </a:bodyPr>
          <a:lstStyle/>
          <a:p>
            <a:pPr>
              <a:defRPr/>
            </a:pPr>
            <a:br>
              <a:rPr lang="en-US" b="1"/>
            </a:br>
            <a:r>
              <a:rPr lang="en-US" b="1">
                <a:solidFill>
                  <a:schemeClr val="tx1"/>
                </a:solidFill>
                <a:latin typeface="Comic Sans MS" pitchFamily="66" charset="0"/>
              </a:rPr>
              <a:t>Types of operating systems</a:t>
            </a:r>
            <a:br>
              <a:rPr lang="en-US" b="1"/>
            </a:br>
            <a:endParaRPr lang="en-US"/>
          </a:p>
        </p:txBody>
      </p:sp>
      <p:sp>
        <p:nvSpPr>
          <p:cNvPr id="22531" name="Content Placeholder 2"/>
          <p:cNvSpPr>
            <a:spLocks noGrp="1"/>
          </p:cNvSpPr>
          <p:nvPr>
            <p:ph idx="4294967295"/>
          </p:nvPr>
        </p:nvSpPr>
        <p:spPr>
          <a:xfrm>
            <a:off x="600502" y="1160061"/>
            <a:ext cx="8120418" cy="5131772"/>
          </a:xfrm>
        </p:spPr>
        <p:txBody>
          <a:bodyPr/>
          <a:lstStyle/>
          <a:p>
            <a:pPr algn="just"/>
            <a:r>
              <a:rPr lang="en-US" sz="2400" b="1"/>
              <a:t>  </a:t>
            </a:r>
            <a:r>
              <a:rPr lang="en-US" sz="2400" b="1">
                <a:latin typeface="Comic Sans MS" pitchFamily="66" charset="0"/>
              </a:rPr>
              <a:t>A </a:t>
            </a:r>
            <a:r>
              <a:rPr lang="en-US" sz="2400" b="1">
                <a:solidFill>
                  <a:srgbClr val="FF0000"/>
                </a:solidFill>
                <a:latin typeface="Comic Sans MS" pitchFamily="66" charset="0"/>
              </a:rPr>
              <a:t>real-time operating system (RTOS) </a:t>
            </a:r>
            <a:r>
              <a:rPr lang="en-US" sz="2400" b="1">
                <a:latin typeface="Comic Sans MS" pitchFamily="66" charset="0"/>
              </a:rPr>
              <a:t>is an operating system that guarantees a certain capability within a specified time constraint. For example, an operating system might be designed to ensure that a certain object was available for a robot on an assembly line.</a:t>
            </a:r>
          </a:p>
          <a:p>
            <a:pPr marL="0" indent="0">
              <a:buNone/>
            </a:pPr>
            <a:endParaRPr lang="en-US" sz="2400" b="1">
              <a:latin typeface="Comic Sans MS" pitchFamily="66" charset="0"/>
            </a:endParaRPr>
          </a:p>
          <a:p>
            <a:pPr algn="just"/>
            <a:r>
              <a:rPr lang="en-US" sz="2400" b="1">
                <a:solidFill>
                  <a:srgbClr val="FF0000"/>
                </a:solidFill>
                <a:latin typeface="Comic Sans MS" pitchFamily="66" charset="0"/>
              </a:rPr>
              <a:t>Examples of Real-Time Operating Systems are: </a:t>
            </a:r>
          </a:p>
          <a:p>
            <a:pPr algn="just"/>
            <a:r>
              <a:rPr lang="en-US" sz="2400" b="1">
                <a:solidFill>
                  <a:srgbClr val="0070C0"/>
                </a:solidFill>
                <a:latin typeface="Comic Sans MS" pitchFamily="66" charset="0"/>
              </a:rPr>
              <a:t>Scientific experiments, medical imaging systems, industrial control systems, weapon systems, robots, air traffic control systems, etc</a:t>
            </a:r>
            <a:r>
              <a:rPr lang="en-US" sz="2400">
                <a:latin typeface="Comic Sans MS" pitchFamily="66" charset="0"/>
              </a:rPr>
              <a:t>.</a:t>
            </a:r>
          </a:p>
        </p:txBody>
      </p:sp>
    </p:spTree>
    <p:extLst>
      <p:ext uri="{BB962C8B-B14F-4D97-AF65-F5344CB8AC3E}">
        <p14:creationId xmlns:p14="http://schemas.microsoft.com/office/powerpoint/2010/main" val="3062338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198438"/>
            <a:ext cx="8229600" cy="576262"/>
          </a:xfrm>
        </p:spPr>
        <p:txBody>
          <a:bodyPr>
            <a:normAutofit fontScale="90000"/>
          </a:bodyPr>
          <a:lstStyle/>
          <a:p>
            <a:pPr eaLnBrk="1" fontAlgn="auto" hangingPunct="1">
              <a:spcAft>
                <a:spcPts val="0"/>
              </a:spcAft>
              <a:defRPr/>
            </a:pPr>
            <a:r>
              <a:rPr lang="en-US">
                <a:solidFill>
                  <a:schemeClr val="tx1">
                    <a:lumMod val="75000"/>
                    <a:lumOff val="25000"/>
                  </a:schemeClr>
                </a:solidFill>
              </a:rPr>
              <a:t>Storage-Device Hierarchy</a:t>
            </a:r>
          </a:p>
        </p:txBody>
      </p:sp>
      <p:pic>
        <p:nvPicPr>
          <p:cNvPr id="52227" name="Picture 3" descr="C:\Users\as668\Desktop\1_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1370013"/>
            <a:ext cx="5322887" cy="443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612775" y="332689"/>
            <a:ext cx="8531225" cy="576262"/>
          </a:xfrm>
        </p:spPr>
        <p:txBody>
          <a:bodyPr/>
          <a:lstStyle/>
          <a:p>
            <a:pPr eaLnBrk="1" fontAlgn="auto" hangingPunct="1">
              <a:spcAft>
                <a:spcPts val="0"/>
              </a:spcAft>
              <a:defRPr/>
            </a:pPr>
            <a:r>
              <a:rPr lang="en-US" sz="2800">
                <a:solidFill>
                  <a:schemeClr val="tx1">
                    <a:lumMod val="75000"/>
                    <a:lumOff val="25000"/>
                  </a:schemeClr>
                </a:solidFill>
                <a:latin typeface="Comic Sans MS" pitchFamily="66" charset="0"/>
              </a:rPr>
              <a:t>Performance of Various Levels of Storage</a:t>
            </a:r>
          </a:p>
        </p:txBody>
      </p:sp>
      <p:sp>
        <p:nvSpPr>
          <p:cNvPr id="39939" name="Rectangle 3"/>
          <p:cNvSpPr>
            <a:spLocks noGrp="1" noChangeArrowheads="1"/>
          </p:cNvSpPr>
          <p:nvPr>
            <p:ph type="body" idx="4294967295"/>
          </p:nvPr>
        </p:nvSpPr>
        <p:spPr>
          <a:xfrm>
            <a:off x="693691" y="1847375"/>
            <a:ext cx="7707312" cy="4521200"/>
          </a:xfrm>
        </p:spPr>
        <p:txBody>
          <a:bodyPr rtlCol="0">
            <a:normAutofit/>
          </a:bodyPr>
          <a:lstStyle/>
          <a:p>
            <a:pPr marL="91440" indent="-91440" eaLnBrk="1" fontAlgn="auto" hangingPunct="1">
              <a:buFont typeface="Monotype Sorts" charset="0"/>
              <a:buChar char="n"/>
              <a:defRPr/>
            </a:pPr>
            <a:endParaRPr lang="en-US" sz="1800">
              <a:solidFill>
                <a:schemeClr val="tx1">
                  <a:lumMod val="75000"/>
                  <a:lumOff val="25000"/>
                </a:schemeClr>
              </a:solidFill>
              <a:ea typeface="ＭＳ Ｐゴシック" charset="0"/>
              <a:cs typeface="ＭＳ Ｐゴシック" charset="0"/>
            </a:endParaRPr>
          </a:p>
          <a:p>
            <a:pPr marL="91440" indent="-91440" eaLnBrk="1" fontAlgn="auto" hangingPunct="1">
              <a:buFont typeface="Monotype Sorts" charset="0"/>
              <a:buChar char="n"/>
              <a:defRPr/>
            </a:pPr>
            <a:endParaRPr lang="en-US" sz="1800">
              <a:solidFill>
                <a:schemeClr val="tx1">
                  <a:lumMod val="75000"/>
                  <a:lumOff val="25000"/>
                </a:schemeClr>
              </a:solidFill>
              <a:ea typeface="ＭＳ Ｐゴシック" charset="0"/>
              <a:cs typeface="ＭＳ Ｐゴシック" charset="0"/>
            </a:endParaRPr>
          </a:p>
          <a:p>
            <a:pPr marL="91440" indent="-91440" eaLnBrk="1" fontAlgn="auto" hangingPunct="1">
              <a:buFont typeface="Monotype Sorts" charset="0"/>
              <a:buChar char="n"/>
              <a:defRPr/>
            </a:pPr>
            <a:endParaRPr lang="en-US" sz="1800">
              <a:solidFill>
                <a:schemeClr val="tx1">
                  <a:lumMod val="75000"/>
                  <a:lumOff val="25000"/>
                </a:schemeClr>
              </a:solidFill>
              <a:ea typeface="ＭＳ Ｐゴシック" charset="0"/>
              <a:cs typeface="ＭＳ Ｐゴシック" charset="0"/>
            </a:endParaRPr>
          </a:p>
          <a:p>
            <a:pPr marL="91440" indent="-91440" eaLnBrk="1" fontAlgn="auto" hangingPunct="1">
              <a:buFont typeface="Monotype Sorts" charset="0"/>
              <a:buChar char="n"/>
              <a:defRPr/>
            </a:pPr>
            <a:endParaRPr lang="en-US" sz="1800">
              <a:solidFill>
                <a:schemeClr val="tx1">
                  <a:lumMod val="75000"/>
                  <a:lumOff val="25000"/>
                </a:schemeClr>
              </a:solidFill>
              <a:ea typeface="ＭＳ Ｐゴシック" charset="0"/>
              <a:cs typeface="ＭＳ Ｐゴシック" charset="0"/>
            </a:endParaRPr>
          </a:p>
          <a:p>
            <a:pPr marL="91440" indent="-91440" eaLnBrk="1" fontAlgn="auto" hangingPunct="1">
              <a:buFont typeface="Monotype Sorts" charset="0"/>
              <a:buChar char="n"/>
              <a:defRPr/>
            </a:pPr>
            <a:endParaRPr lang="en-US" sz="1800">
              <a:solidFill>
                <a:schemeClr val="tx1">
                  <a:lumMod val="75000"/>
                  <a:lumOff val="25000"/>
                </a:schemeClr>
              </a:solidFill>
              <a:ea typeface="ＭＳ Ｐゴシック" charset="0"/>
              <a:cs typeface="ＭＳ Ｐゴシック" charset="0"/>
            </a:endParaRPr>
          </a:p>
          <a:p>
            <a:pPr marL="91440" indent="-91440" eaLnBrk="1" fontAlgn="auto" hangingPunct="1">
              <a:buFont typeface="Monotype Sorts" charset="0"/>
              <a:buChar char="n"/>
              <a:defRPr/>
            </a:pPr>
            <a:endParaRPr lang="en-US" sz="1800">
              <a:solidFill>
                <a:schemeClr val="tx1">
                  <a:lumMod val="75000"/>
                  <a:lumOff val="25000"/>
                </a:schemeClr>
              </a:solidFill>
              <a:ea typeface="ＭＳ Ｐゴシック" charset="0"/>
              <a:cs typeface="ＭＳ Ｐゴシック" charset="0"/>
            </a:endParaRPr>
          </a:p>
          <a:p>
            <a:pPr marL="91440" indent="-91440" eaLnBrk="1" fontAlgn="auto" hangingPunct="1">
              <a:buFont typeface="Monotype Sorts" charset="0"/>
              <a:buChar char="n"/>
              <a:defRPr/>
            </a:pPr>
            <a:endParaRPr lang="en-US" sz="1800">
              <a:solidFill>
                <a:schemeClr val="tx1">
                  <a:lumMod val="75000"/>
                  <a:lumOff val="25000"/>
                </a:schemeClr>
              </a:solidFill>
              <a:ea typeface="ＭＳ Ｐゴシック" charset="0"/>
              <a:cs typeface="ＭＳ Ｐゴシック" charset="0"/>
            </a:endParaRPr>
          </a:p>
          <a:p>
            <a:pPr marL="91440" indent="-91440" eaLnBrk="1" fontAlgn="auto" hangingPunct="1">
              <a:buFont typeface="Monotype Sorts" charset="0"/>
              <a:buChar char="n"/>
              <a:defRPr/>
            </a:pPr>
            <a:endParaRPr lang="en-US" sz="1800">
              <a:solidFill>
                <a:schemeClr val="tx1">
                  <a:lumMod val="75000"/>
                  <a:lumOff val="25000"/>
                </a:schemeClr>
              </a:solidFill>
              <a:ea typeface="ＭＳ Ｐゴシック" charset="0"/>
              <a:cs typeface="ＭＳ Ｐゴシック" charset="0"/>
            </a:endParaRPr>
          </a:p>
          <a:p>
            <a:pPr marL="0" indent="0" eaLnBrk="1" fontAlgn="auto" hangingPunct="1">
              <a:buFont typeface="Monotype Sorts" charset="0"/>
              <a:buNone/>
              <a:defRPr/>
            </a:pPr>
            <a:endParaRPr lang="en-US" sz="1800">
              <a:solidFill>
                <a:schemeClr val="tx1">
                  <a:lumMod val="75000"/>
                  <a:lumOff val="25000"/>
                </a:schemeClr>
              </a:solidFill>
              <a:ea typeface="ＭＳ Ｐゴシック" charset="0"/>
              <a:cs typeface="ＭＳ Ｐゴシック" charset="0"/>
            </a:endParaRPr>
          </a:p>
          <a:p>
            <a:pPr marL="91440" indent="-91440" algn="ctr" eaLnBrk="1" fontAlgn="auto" hangingPunct="1">
              <a:buFont typeface="Monotype Sorts" pitchFamily="-84" charset="2"/>
              <a:buNone/>
              <a:defRPr/>
            </a:pPr>
            <a:r>
              <a:rPr lang="en-US" sz="1800">
                <a:solidFill>
                  <a:schemeClr val="tx1">
                    <a:lumMod val="75000"/>
                    <a:lumOff val="25000"/>
                  </a:schemeClr>
                </a:solidFill>
                <a:ea typeface="ＭＳ Ｐゴシック" charset="0"/>
                <a:cs typeface="ＭＳ Ｐゴシック" charset="0"/>
              </a:rPr>
              <a:t>    </a:t>
            </a:r>
            <a:r>
              <a:rPr lang="en-US" sz="1800" b="1">
                <a:solidFill>
                  <a:schemeClr val="tx1">
                    <a:lumMod val="75000"/>
                    <a:lumOff val="25000"/>
                  </a:schemeClr>
                </a:solidFill>
                <a:ea typeface="ＭＳ Ｐゴシック" charset="0"/>
                <a:cs typeface="ＭＳ Ｐゴシック" charset="0"/>
              </a:rPr>
              <a:t>Movement between levels of storage hierarchy can be explicit or implicit</a:t>
            </a:r>
          </a:p>
        </p:txBody>
      </p:sp>
      <p:pic>
        <p:nvPicPr>
          <p:cNvPr id="86020" name="Picture 1" descr="1_1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6892" y="1269242"/>
            <a:ext cx="8796373" cy="3671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3485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736979" y="416803"/>
            <a:ext cx="8229600" cy="576262"/>
          </a:xfrm>
        </p:spPr>
        <p:txBody>
          <a:bodyPr>
            <a:normAutofit fontScale="90000"/>
          </a:bodyPr>
          <a:lstStyle/>
          <a:p>
            <a:pPr algn="ctr" eaLnBrk="1" fontAlgn="auto" hangingPunct="1">
              <a:spcAft>
                <a:spcPts val="0"/>
              </a:spcAft>
              <a:defRPr/>
            </a:pPr>
            <a:r>
              <a:rPr lang="en-US" sz="4400">
                <a:solidFill>
                  <a:schemeClr val="tx1">
                    <a:lumMod val="75000"/>
                    <a:lumOff val="25000"/>
                  </a:schemeClr>
                </a:solidFill>
                <a:latin typeface="Comic Sans MS" pitchFamily="66" charset="0"/>
              </a:rPr>
              <a:t>Caching</a:t>
            </a:r>
            <a:endParaRPr lang="en-US">
              <a:solidFill>
                <a:schemeClr val="tx1">
                  <a:lumMod val="75000"/>
                  <a:lumOff val="25000"/>
                </a:schemeClr>
              </a:solidFill>
              <a:latin typeface="Comic Sans MS" pitchFamily="66" charset="0"/>
            </a:endParaRPr>
          </a:p>
        </p:txBody>
      </p:sp>
      <p:sp>
        <p:nvSpPr>
          <p:cNvPr id="54275" name="Rectangle 3"/>
          <p:cNvSpPr>
            <a:spLocks noGrp="1" noChangeArrowheads="1"/>
          </p:cNvSpPr>
          <p:nvPr>
            <p:ph type="body" idx="4294967295"/>
          </p:nvPr>
        </p:nvSpPr>
        <p:spPr>
          <a:xfrm>
            <a:off x="477672" y="1132764"/>
            <a:ext cx="8311486" cy="5295331"/>
          </a:xfrm>
        </p:spPr>
        <p:style>
          <a:lnRef idx="2">
            <a:schemeClr val="accent1"/>
          </a:lnRef>
          <a:fillRef idx="1">
            <a:schemeClr val="lt1"/>
          </a:fillRef>
          <a:effectRef idx="0">
            <a:schemeClr val="accent1"/>
          </a:effectRef>
          <a:fontRef idx="minor">
            <a:schemeClr val="dk1"/>
          </a:fontRef>
        </p:style>
        <p:txBody>
          <a:bodyPr/>
          <a:lstStyle/>
          <a:p>
            <a:pPr eaLnBrk="1" hangingPunct="1"/>
            <a:r>
              <a:rPr lang="en-US">
                <a:solidFill>
                  <a:srgbClr val="002060"/>
                </a:solidFill>
                <a:latin typeface="Comic Sans MS" pitchFamily="66" charset="0"/>
              </a:rPr>
              <a:t>Important principle, performed at many levels in a computer (in hardware, operating system, software)</a:t>
            </a:r>
          </a:p>
          <a:p>
            <a:pPr eaLnBrk="1" hangingPunct="1"/>
            <a:r>
              <a:rPr lang="en-US">
                <a:solidFill>
                  <a:srgbClr val="002060"/>
                </a:solidFill>
                <a:latin typeface="Comic Sans MS" pitchFamily="66" charset="0"/>
              </a:rPr>
              <a:t>Information in use copied from slower to faster storage temporarily</a:t>
            </a:r>
          </a:p>
          <a:p>
            <a:pPr eaLnBrk="1" hangingPunct="1"/>
            <a:r>
              <a:rPr lang="en-US">
                <a:solidFill>
                  <a:srgbClr val="002060"/>
                </a:solidFill>
                <a:latin typeface="Comic Sans MS" pitchFamily="66" charset="0"/>
              </a:rPr>
              <a:t>Faster storage (cache) checked first to determine if information is there</a:t>
            </a:r>
          </a:p>
          <a:p>
            <a:pPr lvl="1" eaLnBrk="1" hangingPunct="1"/>
            <a:r>
              <a:rPr lang="en-US" sz="2000">
                <a:solidFill>
                  <a:srgbClr val="002060"/>
                </a:solidFill>
                <a:latin typeface="Comic Sans MS" pitchFamily="66" charset="0"/>
              </a:rPr>
              <a:t>If it is, information used directly from the cache (fast)</a:t>
            </a:r>
          </a:p>
          <a:p>
            <a:pPr lvl="1" eaLnBrk="1" hangingPunct="1"/>
            <a:r>
              <a:rPr lang="en-US" sz="2000">
                <a:solidFill>
                  <a:srgbClr val="002060"/>
                </a:solidFill>
                <a:latin typeface="Comic Sans MS" pitchFamily="66" charset="0"/>
              </a:rPr>
              <a:t>If not, data copied to cache and used there</a:t>
            </a:r>
          </a:p>
          <a:p>
            <a:pPr eaLnBrk="1" hangingPunct="1">
              <a:buFont typeface="Monotype Sorts" pitchFamily="2" charset="2"/>
              <a:buNone/>
            </a:pPr>
            <a:endParaRPr lang="en-US"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736979" y="450423"/>
            <a:ext cx="8229600" cy="576263"/>
          </a:xfrm>
        </p:spPr>
        <p:txBody>
          <a:bodyPr/>
          <a:lstStyle/>
          <a:p>
            <a:pPr algn="ctr" eaLnBrk="1" fontAlgn="auto" hangingPunct="1">
              <a:spcAft>
                <a:spcPts val="0"/>
              </a:spcAft>
              <a:defRPr/>
            </a:pPr>
            <a:r>
              <a:rPr lang="en-US" sz="2800" b="1">
                <a:solidFill>
                  <a:schemeClr val="tx1">
                    <a:lumMod val="75000"/>
                    <a:lumOff val="25000"/>
                  </a:schemeClr>
                </a:solidFill>
                <a:latin typeface="Comic Sans MS" pitchFamily="66" charset="0"/>
              </a:rPr>
              <a:t>Migration of data “A” from Disk to Register</a:t>
            </a:r>
          </a:p>
        </p:txBody>
      </p:sp>
      <p:sp>
        <p:nvSpPr>
          <p:cNvPr id="88067" name="Rectangle 3"/>
          <p:cNvSpPr>
            <a:spLocks noGrp="1" noChangeArrowheads="1"/>
          </p:cNvSpPr>
          <p:nvPr>
            <p:ph type="body" idx="4294967295"/>
          </p:nvPr>
        </p:nvSpPr>
        <p:spPr>
          <a:xfrm>
            <a:off x="614149" y="1178897"/>
            <a:ext cx="8011236" cy="5140016"/>
          </a:xfrm>
        </p:spPr>
        <p:style>
          <a:lnRef idx="2">
            <a:schemeClr val="dk1"/>
          </a:lnRef>
          <a:fillRef idx="1">
            <a:schemeClr val="lt1"/>
          </a:fillRef>
          <a:effectRef idx="0">
            <a:schemeClr val="dk1"/>
          </a:effectRef>
          <a:fontRef idx="minor">
            <a:schemeClr val="dk1"/>
          </a:fontRef>
        </p:style>
        <p:txBody>
          <a:bodyPr>
            <a:normAutofit/>
          </a:bodyPr>
          <a:lstStyle/>
          <a:p>
            <a:pPr eaLnBrk="1" hangingPunct="1"/>
            <a:r>
              <a:rPr lang="en-US" sz="2400">
                <a:latin typeface="Comic Sans MS" pitchFamily="66" charset="0"/>
              </a:rPr>
              <a:t>Multitasking environments must be careful to use most recent value, no matter where it is stored in the storage hierarchy</a:t>
            </a:r>
            <a:br>
              <a:rPr lang="en-US" sz="2400">
                <a:latin typeface="Comic Sans MS" pitchFamily="66" charset="0"/>
              </a:rPr>
            </a:br>
            <a:br>
              <a:rPr lang="en-US" sz="2400">
                <a:latin typeface="Comic Sans MS" pitchFamily="66" charset="0"/>
              </a:rPr>
            </a:br>
            <a:br>
              <a:rPr lang="en-US" sz="2400">
                <a:latin typeface="Comic Sans MS" pitchFamily="66" charset="0"/>
              </a:rPr>
            </a:br>
            <a:br>
              <a:rPr lang="en-US" sz="2400">
                <a:latin typeface="Comic Sans MS" pitchFamily="66" charset="0"/>
              </a:rPr>
            </a:br>
            <a:br>
              <a:rPr lang="en-US" sz="2400">
                <a:latin typeface="Comic Sans MS" pitchFamily="66" charset="0"/>
              </a:rPr>
            </a:br>
            <a:br>
              <a:rPr lang="en-US" sz="2400">
                <a:latin typeface="Comic Sans MS" pitchFamily="66" charset="0"/>
              </a:rPr>
            </a:br>
            <a:endParaRPr lang="en-US" sz="2400">
              <a:latin typeface="Comic Sans MS" pitchFamily="66" charset="0"/>
            </a:endParaRPr>
          </a:p>
          <a:p>
            <a:pPr eaLnBrk="1" hangingPunct="1"/>
            <a:r>
              <a:rPr lang="en-US" sz="2400">
                <a:latin typeface="Comic Sans MS" pitchFamily="66" charset="0"/>
              </a:rPr>
              <a:t>Multiprocessor environment must provide </a:t>
            </a:r>
            <a:r>
              <a:rPr lang="en-US" sz="2400" b="1">
                <a:solidFill>
                  <a:srgbClr val="3366FF"/>
                </a:solidFill>
                <a:latin typeface="Comic Sans MS" pitchFamily="66" charset="0"/>
              </a:rPr>
              <a:t>cache coherency </a:t>
            </a:r>
            <a:r>
              <a:rPr lang="en-US" sz="2400">
                <a:latin typeface="Comic Sans MS" pitchFamily="66" charset="0"/>
              </a:rPr>
              <a:t>in hardware such that all CPUs have the most recent value in their cache</a:t>
            </a:r>
            <a:endParaRPr lang="en-US" sz="1000">
              <a:latin typeface="Comic Sans MS" pitchFamily="66" charset="0"/>
            </a:endParaRPr>
          </a:p>
        </p:txBody>
      </p:sp>
      <p:pic>
        <p:nvPicPr>
          <p:cNvPr id="88068" name="Picture 5" descr="C:\Users\as668\Desktop\1_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067" y="3030538"/>
            <a:ext cx="65595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4256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1011428" y="339417"/>
            <a:ext cx="7586662" cy="576262"/>
          </a:xfrm>
        </p:spPr>
        <p:txBody>
          <a:bodyPr>
            <a:normAutofit fontScale="90000"/>
          </a:bodyPr>
          <a:lstStyle/>
          <a:p>
            <a:pPr eaLnBrk="1" fontAlgn="auto" hangingPunct="1">
              <a:spcAft>
                <a:spcPts val="0"/>
              </a:spcAft>
              <a:defRPr/>
            </a:pPr>
            <a:r>
              <a:rPr lang="en-US" b="1">
                <a:solidFill>
                  <a:srgbClr val="002060"/>
                </a:solidFill>
                <a:latin typeface="Comic Sans MS" pitchFamily="66" charset="0"/>
              </a:rPr>
              <a:t>Computer-System Architecture</a:t>
            </a:r>
          </a:p>
        </p:txBody>
      </p:sp>
      <p:sp>
        <p:nvSpPr>
          <p:cNvPr id="56323" name="Content Placeholder 2"/>
          <p:cNvSpPr>
            <a:spLocks noGrp="1"/>
          </p:cNvSpPr>
          <p:nvPr>
            <p:ph idx="4294967295"/>
          </p:nvPr>
        </p:nvSpPr>
        <p:spPr>
          <a:xfrm>
            <a:off x="533495" y="1192544"/>
            <a:ext cx="8337550" cy="4867275"/>
          </a:xfrm>
        </p:spPr>
        <p:style>
          <a:lnRef idx="2">
            <a:schemeClr val="dk1"/>
          </a:lnRef>
          <a:fillRef idx="1">
            <a:schemeClr val="lt1"/>
          </a:fillRef>
          <a:effectRef idx="0">
            <a:schemeClr val="dk1"/>
          </a:effectRef>
          <a:fontRef idx="minor">
            <a:schemeClr val="dk1"/>
          </a:fontRef>
        </p:style>
        <p:txBody>
          <a:bodyPr>
            <a:normAutofit fontScale="92500"/>
          </a:bodyPr>
          <a:lstStyle/>
          <a:p>
            <a:pPr eaLnBrk="1" hangingPunct="1"/>
            <a:r>
              <a:rPr lang="en-US">
                <a:latin typeface="Comic Sans MS" pitchFamily="66" charset="0"/>
              </a:rPr>
              <a:t>Most systems use a single general-purpose processor</a:t>
            </a:r>
          </a:p>
          <a:p>
            <a:pPr lvl="1" eaLnBrk="1" hangingPunct="1"/>
            <a:r>
              <a:rPr lang="en-US" sz="2000">
                <a:latin typeface="Comic Sans MS" pitchFamily="66" charset="0"/>
              </a:rPr>
              <a:t>Most systems have special-purpose processors as well</a:t>
            </a:r>
          </a:p>
          <a:p>
            <a:pPr eaLnBrk="1" hangingPunct="1"/>
            <a:r>
              <a:rPr lang="en-US" b="1">
                <a:solidFill>
                  <a:srgbClr val="3366FF"/>
                </a:solidFill>
                <a:latin typeface="Comic Sans MS" pitchFamily="66" charset="0"/>
              </a:rPr>
              <a:t>Multiprocessors</a:t>
            </a:r>
            <a:r>
              <a:rPr lang="en-US">
                <a:solidFill>
                  <a:srgbClr val="3366FF"/>
                </a:solidFill>
                <a:latin typeface="Comic Sans MS" pitchFamily="66" charset="0"/>
              </a:rPr>
              <a:t> </a:t>
            </a:r>
            <a:r>
              <a:rPr lang="en-US">
                <a:latin typeface="Comic Sans MS" pitchFamily="66" charset="0"/>
              </a:rPr>
              <a:t>systems growing in use and importance</a:t>
            </a:r>
          </a:p>
          <a:p>
            <a:pPr lvl="1" eaLnBrk="1" hangingPunct="1"/>
            <a:r>
              <a:rPr lang="en-US" sz="2000">
                <a:latin typeface="Comic Sans MS" pitchFamily="66" charset="0"/>
              </a:rPr>
              <a:t>Also known as </a:t>
            </a:r>
            <a:r>
              <a:rPr lang="en-US" sz="2000" b="1">
                <a:solidFill>
                  <a:srgbClr val="3366FF"/>
                </a:solidFill>
                <a:latin typeface="Comic Sans MS" pitchFamily="66" charset="0"/>
              </a:rPr>
              <a:t>parallel systems</a:t>
            </a:r>
            <a:r>
              <a:rPr lang="en-US" sz="2000">
                <a:latin typeface="Comic Sans MS" pitchFamily="66" charset="0"/>
              </a:rPr>
              <a:t>, </a:t>
            </a:r>
            <a:r>
              <a:rPr lang="en-US" sz="2000" b="1">
                <a:solidFill>
                  <a:srgbClr val="3366FF"/>
                </a:solidFill>
                <a:latin typeface="Comic Sans MS" pitchFamily="66" charset="0"/>
              </a:rPr>
              <a:t>tightly-coupled systems</a:t>
            </a:r>
          </a:p>
          <a:p>
            <a:pPr lvl="1" eaLnBrk="1" hangingPunct="1"/>
            <a:r>
              <a:rPr lang="en-US" sz="2000">
                <a:latin typeface="Comic Sans MS" pitchFamily="66" charset="0"/>
              </a:rPr>
              <a:t>Advantages include:</a:t>
            </a:r>
          </a:p>
          <a:p>
            <a:pPr marL="1200150" lvl="2" indent="-342900" eaLnBrk="1" hangingPunct="1">
              <a:buFont typeface="Arial" panose="020B0604020202020204" pitchFamily="34" charset="0"/>
              <a:buAutoNum type="arabicPeriod"/>
            </a:pPr>
            <a:r>
              <a:rPr lang="en-US" sz="2000" b="1">
                <a:solidFill>
                  <a:srgbClr val="3366FF"/>
                </a:solidFill>
                <a:latin typeface="Comic Sans MS" pitchFamily="66" charset="0"/>
              </a:rPr>
              <a:t>Increased throughput</a:t>
            </a:r>
          </a:p>
          <a:p>
            <a:pPr marL="1200150" lvl="2" indent="-342900" eaLnBrk="1" hangingPunct="1">
              <a:buFont typeface="Arial" panose="020B0604020202020204" pitchFamily="34" charset="0"/>
              <a:buAutoNum type="arabicPeriod"/>
            </a:pPr>
            <a:r>
              <a:rPr lang="en-US" sz="2000" b="1">
                <a:solidFill>
                  <a:srgbClr val="3366FF"/>
                </a:solidFill>
                <a:latin typeface="Comic Sans MS" pitchFamily="66" charset="0"/>
              </a:rPr>
              <a:t>Economy of scale</a:t>
            </a:r>
          </a:p>
          <a:p>
            <a:pPr marL="1200150" lvl="2" indent="-342900" eaLnBrk="1" hangingPunct="1">
              <a:buFont typeface="Arial" panose="020B0604020202020204" pitchFamily="34" charset="0"/>
              <a:buAutoNum type="arabicPeriod"/>
            </a:pPr>
            <a:r>
              <a:rPr lang="en-US" sz="2000" b="1">
                <a:solidFill>
                  <a:srgbClr val="3366FF"/>
                </a:solidFill>
                <a:latin typeface="Comic Sans MS" pitchFamily="66" charset="0"/>
              </a:rPr>
              <a:t>Increased reliability </a:t>
            </a:r>
            <a:r>
              <a:rPr lang="en-US" sz="2000">
                <a:latin typeface="Comic Sans MS" pitchFamily="66" charset="0"/>
              </a:rPr>
              <a:t>– graceful degradation or fault tolerance</a:t>
            </a:r>
          </a:p>
          <a:p>
            <a:pPr lvl="1" eaLnBrk="1" hangingPunct="1"/>
            <a:r>
              <a:rPr lang="en-US" sz="2000">
                <a:latin typeface="Comic Sans MS" pitchFamily="66" charset="0"/>
              </a:rPr>
              <a:t>Two types:</a:t>
            </a:r>
          </a:p>
          <a:p>
            <a:pPr marL="1200150" lvl="2" indent="-342900" eaLnBrk="1" hangingPunct="1">
              <a:buFont typeface="Arial" panose="020B0604020202020204" pitchFamily="34" charset="0"/>
              <a:buAutoNum type="arabicPeriod"/>
            </a:pPr>
            <a:r>
              <a:rPr lang="en-US" sz="2000" b="1">
                <a:solidFill>
                  <a:srgbClr val="3366FF"/>
                </a:solidFill>
                <a:latin typeface="Comic Sans MS" pitchFamily="66" charset="0"/>
              </a:rPr>
              <a:t>Asymmetric Multiprocessing </a:t>
            </a:r>
            <a:r>
              <a:rPr lang="en-US" sz="2000">
                <a:latin typeface="Comic Sans MS" pitchFamily="66" charset="0"/>
              </a:rPr>
              <a:t>– each processor is assigned a specific task.</a:t>
            </a:r>
          </a:p>
          <a:p>
            <a:pPr marL="1200150" lvl="2" indent="-342900" eaLnBrk="1" hangingPunct="1">
              <a:buFont typeface="Arial" panose="020B0604020202020204" pitchFamily="34" charset="0"/>
              <a:buAutoNum type="arabicPeriod"/>
            </a:pPr>
            <a:r>
              <a:rPr lang="en-US" sz="2000" b="1">
                <a:solidFill>
                  <a:srgbClr val="3366FF"/>
                </a:solidFill>
                <a:latin typeface="Comic Sans MS" pitchFamily="66" charset="0"/>
              </a:rPr>
              <a:t>Symmetric Multiprocessing </a:t>
            </a:r>
            <a:r>
              <a:rPr lang="en-US" sz="2000">
                <a:latin typeface="Comic Sans MS" pitchFamily="66" charset="0"/>
              </a:rPr>
              <a:t>– each processor performs all tasks</a:t>
            </a:r>
          </a:p>
          <a:p>
            <a:pPr marL="1200150" lvl="2" indent="-342900" eaLnBrk="1" hangingPunct="1">
              <a:buFont typeface="Webdings" panose="05030102010509060703" pitchFamily="18" charset="2"/>
              <a:buNone/>
            </a:pPr>
            <a:endParaRPr lang="en-US" sz="1800">
              <a:solidFill>
                <a:srgbClr val="3366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643731" y="602776"/>
            <a:ext cx="8229600" cy="576263"/>
          </a:xfrm>
        </p:spPr>
        <p:txBody>
          <a:bodyPr/>
          <a:lstStyle/>
          <a:p>
            <a:pPr algn="ctr" eaLnBrk="1" fontAlgn="auto" hangingPunct="1">
              <a:spcAft>
                <a:spcPts val="0"/>
              </a:spcAft>
              <a:defRPr/>
            </a:pPr>
            <a:r>
              <a:rPr lang="en-US" sz="2800" b="1">
                <a:solidFill>
                  <a:srgbClr val="002060"/>
                </a:solidFill>
                <a:latin typeface="Comic Sans MS" pitchFamily="66" charset="0"/>
              </a:rPr>
              <a:t>Symmetric Multiprocessing Architecture</a:t>
            </a:r>
          </a:p>
        </p:txBody>
      </p:sp>
      <p:pic>
        <p:nvPicPr>
          <p:cNvPr id="58371" name="Picture 7"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613" y="1760538"/>
            <a:ext cx="6319837" cy="303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52734" y="432677"/>
            <a:ext cx="8229600" cy="576262"/>
          </a:xfrm>
        </p:spPr>
        <p:txBody>
          <a:bodyPr>
            <a:normAutofit fontScale="90000"/>
          </a:bodyPr>
          <a:lstStyle/>
          <a:p>
            <a:pPr algn="ctr" eaLnBrk="1" fontAlgn="auto" hangingPunct="1">
              <a:spcAft>
                <a:spcPts val="0"/>
              </a:spcAft>
              <a:defRPr/>
            </a:pPr>
            <a:r>
              <a:rPr lang="en-US" b="1">
                <a:solidFill>
                  <a:schemeClr val="tx1">
                    <a:lumMod val="75000"/>
                    <a:lumOff val="25000"/>
                  </a:schemeClr>
                </a:solidFill>
                <a:latin typeface="Comic Sans MS" pitchFamily="66" charset="0"/>
              </a:rPr>
              <a:t>A Dual-Core Design</a:t>
            </a:r>
          </a:p>
        </p:txBody>
      </p:sp>
      <p:sp>
        <p:nvSpPr>
          <p:cNvPr id="60419" name="Content Placeholder 1"/>
          <p:cNvSpPr>
            <a:spLocks noGrp="1"/>
          </p:cNvSpPr>
          <p:nvPr>
            <p:ph sz="quarter" idx="1"/>
          </p:nvPr>
        </p:nvSpPr>
        <p:spPr>
          <a:xfrm>
            <a:off x="1085827" y="1222375"/>
            <a:ext cx="7108825" cy="2682875"/>
          </a:xfrm>
        </p:spPr>
        <p:txBody>
          <a:bodyPr>
            <a:normAutofit/>
          </a:bodyPr>
          <a:lstStyle/>
          <a:p>
            <a:pPr eaLnBrk="1" hangingPunct="1"/>
            <a:r>
              <a:rPr lang="en-US" sz="2400">
                <a:latin typeface="Comic Sans MS" pitchFamily="66" charset="0"/>
              </a:rPr>
              <a:t>Multi-chip and </a:t>
            </a:r>
            <a:r>
              <a:rPr lang="en-US" sz="2400" b="1">
                <a:solidFill>
                  <a:srgbClr val="3366FF"/>
                </a:solidFill>
                <a:latin typeface="Comic Sans MS" pitchFamily="66" charset="0"/>
              </a:rPr>
              <a:t>multicore</a:t>
            </a:r>
          </a:p>
          <a:p>
            <a:pPr eaLnBrk="1" hangingPunct="1"/>
            <a:r>
              <a:rPr lang="en-US" sz="2400">
                <a:latin typeface="Comic Sans MS" pitchFamily="66" charset="0"/>
              </a:rPr>
              <a:t>Systems containing all  chips</a:t>
            </a:r>
            <a:endParaRPr lang="en-US" sz="2400" b="1">
              <a:solidFill>
                <a:srgbClr val="3366FF"/>
              </a:solidFill>
              <a:latin typeface="Comic Sans MS" pitchFamily="66" charset="0"/>
            </a:endParaRPr>
          </a:p>
          <a:p>
            <a:pPr lvl="1" eaLnBrk="1" hangingPunct="1"/>
            <a:r>
              <a:rPr lang="en-US">
                <a:latin typeface="Comic Sans MS" pitchFamily="66" charset="0"/>
              </a:rPr>
              <a:t>Chassis containing multiple separate systems</a:t>
            </a:r>
          </a:p>
          <a:p>
            <a:pPr lvl="1" eaLnBrk="1" hangingPunct="1"/>
            <a:endParaRPr lang="en-US">
              <a:latin typeface="Comic Sans MS" pitchFamily="66" charset="0"/>
            </a:endParaRPr>
          </a:p>
        </p:txBody>
      </p:sp>
      <p:pic>
        <p:nvPicPr>
          <p:cNvPr id="60420" name="Picture 10"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233" y="2815817"/>
            <a:ext cx="4517409" cy="3329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914400" y="198438"/>
            <a:ext cx="8229600" cy="576262"/>
          </a:xfrm>
        </p:spPr>
        <p:txBody>
          <a:bodyPr/>
          <a:lstStyle/>
          <a:p>
            <a:pPr eaLnBrk="1" fontAlgn="auto" hangingPunct="1">
              <a:spcAft>
                <a:spcPts val="0"/>
              </a:spcAft>
              <a:defRPr/>
            </a:pPr>
            <a:r>
              <a:rPr lang="en-US" sz="2800">
                <a:solidFill>
                  <a:schemeClr val="tx1">
                    <a:lumMod val="75000"/>
                    <a:lumOff val="25000"/>
                  </a:schemeClr>
                </a:solidFill>
              </a:rPr>
              <a:t>Memory Layout for Multiprogrammed System</a:t>
            </a:r>
          </a:p>
        </p:txBody>
      </p:sp>
      <p:pic>
        <p:nvPicPr>
          <p:cNvPr id="675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663" y="1230313"/>
            <a:ext cx="2814637" cy="433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272954" y="291459"/>
            <a:ext cx="8229600" cy="800361"/>
          </a:xfrm>
        </p:spPr>
        <p:txBody>
          <a:bodyPr>
            <a:normAutofit/>
          </a:bodyPr>
          <a:lstStyle/>
          <a:p>
            <a:pPr eaLnBrk="1" fontAlgn="auto" hangingPunct="1">
              <a:spcAft>
                <a:spcPts val="0"/>
              </a:spcAft>
              <a:defRPr/>
            </a:pPr>
            <a:r>
              <a:rPr lang="en-US">
                <a:solidFill>
                  <a:schemeClr val="tx1">
                    <a:lumMod val="75000"/>
                    <a:lumOff val="25000"/>
                  </a:schemeClr>
                </a:solidFill>
                <a:latin typeface="Comic Sans MS" pitchFamily="66" charset="0"/>
              </a:rPr>
              <a:t>Chapter 1: Introduction</a:t>
            </a:r>
          </a:p>
        </p:txBody>
      </p:sp>
      <p:sp>
        <p:nvSpPr>
          <p:cNvPr id="4099" name="Rectangle 3"/>
          <p:cNvSpPr>
            <a:spLocks noGrp="1" noChangeArrowheads="1"/>
          </p:cNvSpPr>
          <p:nvPr>
            <p:ph type="body" idx="4294967295"/>
          </p:nvPr>
        </p:nvSpPr>
        <p:spPr>
          <a:xfrm>
            <a:off x="327546" y="1201004"/>
            <a:ext cx="8352431" cy="4981432"/>
          </a:xfrm>
        </p:spPr>
        <p:txBody>
          <a:bodyPr rtlCol="0">
            <a:normAutofit fontScale="92500" lnSpcReduction="10000"/>
          </a:bodyPr>
          <a:lstStyle/>
          <a:p>
            <a:pPr marL="91440" indent="-91440" eaLnBrk="1" fontAlgn="auto" hangingPunct="1">
              <a:buFont typeface="Wingdings" panose="05000000000000000000" pitchFamily="2" charset="2"/>
              <a:buChar char="q"/>
              <a:defRPr/>
            </a:pPr>
            <a:r>
              <a:rPr lang="en-US" b="1">
                <a:solidFill>
                  <a:schemeClr val="tx1">
                    <a:lumMod val="75000"/>
                    <a:lumOff val="25000"/>
                  </a:schemeClr>
                </a:solidFill>
              </a:rPr>
              <a:t>What Operating Systems Do</a:t>
            </a:r>
          </a:p>
          <a:p>
            <a:pPr marL="91440" indent="-91440" eaLnBrk="1" fontAlgn="auto" hangingPunct="1">
              <a:buFont typeface="Wingdings" panose="05000000000000000000" pitchFamily="2" charset="2"/>
              <a:buChar char="q"/>
              <a:defRPr/>
            </a:pPr>
            <a:r>
              <a:rPr lang="en-US" b="1">
                <a:solidFill>
                  <a:schemeClr val="tx1">
                    <a:lumMod val="75000"/>
                    <a:lumOff val="25000"/>
                  </a:schemeClr>
                </a:solidFill>
              </a:rPr>
              <a:t>Computer-System Organization</a:t>
            </a:r>
          </a:p>
          <a:p>
            <a:pPr marL="91440" indent="-91440" eaLnBrk="1" fontAlgn="auto" hangingPunct="1">
              <a:buFont typeface="Wingdings" panose="05000000000000000000" pitchFamily="2" charset="2"/>
              <a:buChar char="q"/>
              <a:defRPr/>
            </a:pPr>
            <a:r>
              <a:rPr lang="en-US" b="1">
                <a:solidFill>
                  <a:schemeClr val="tx1">
                    <a:lumMod val="75000"/>
                    <a:lumOff val="25000"/>
                  </a:schemeClr>
                </a:solidFill>
              </a:rPr>
              <a:t>Computer-System Architecture</a:t>
            </a:r>
          </a:p>
          <a:p>
            <a:pPr marL="91440" indent="-91440" eaLnBrk="1" fontAlgn="auto" hangingPunct="1">
              <a:buFont typeface="Wingdings" panose="05000000000000000000" pitchFamily="2" charset="2"/>
              <a:buChar char="q"/>
              <a:defRPr/>
            </a:pPr>
            <a:r>
              <a:rPr lang="en-US" b="1">
                <a:solidFill>
                  <a:schemeClr val="tx1">
                    <a:lumMod val="75000"/>
                    <a:lumOff val="25000"/>
                  </a:schemeClr>
                </a:solidFill>
              </a:rPr>
              <a:t>Operating-System Structure</a:t>
            </a:r>
          </a:p>
          <a:p>
            <a:pPr marL="91440" indent="-91440" eaLnBrk="1" fontAlgn="auto" hangingPunct="1">
              <a:buFont typeface="Wingdings" panose="05000000000000000000" pitchFamily="2" charset="2"/>
              <a:buChar char="q"/>
              <a:defRPr/>
            </a:pPr>
            <a:r>
              <a:rPr lang="en-US" b="1">
                <a:solidFill>
                  <a:schemeClr val="tx1">
                    <a:lumMod val="75000"/>
                    <a:lumOff val="25000"/>
                  </a:schemeClr>
                </a:solidFill>
              </a:rPr>
              <a:t>Operating-System Operations</a:t>
            </a:r>
          </a:p>
          <a:p>
            <a:pPr marL="91440" indent="-91440" eaLnBrk="1" fontAlgn="auto" hangingPunct="1">
              <a:buFont typeface="Wingdings" panose="05000000000000000000" pitchFamily="2" charset="2"/>
              <a:buChar char="q"/>
              <a:defRPr/>
            </a:pPr>
            <a:r>
              <a:rPr lang="en-US" b="1">
                <a:solidFill>
                  <a:schemeClr val="tx1">
                    <a:lumMod val="75000"/>
                    <a:lumOff val="25000"/>
                  </a:schemeClr>
                </a:solidFill>
              </a:rPr>
              <a:t>Process Management</a:t>
            </a:r>
          </a:p>
          <a:p>
            <a:pPr marL="91440" indent="-91440" eaLnBrk="1" fontAlgn="auto" hangingPunct="1">
              <a:buFont typeface="Wingdings" panose="05000000000000000000" pitchFamily="2" charset="2"/>
              <a:buChar char="q"/>
              <a:defRPr/>
            </a:pPr>
            <a:r>
              <a:rPr lang="en-US" b="1">
                <a:solidFill>
                  <a:schemeClr val="tx1">
                    <a:lumMod val="75000"/>
                    <a:lumOff val="25000"/>
                  </a:schemeClr>
                </a:solidFill>
              </a:rPr>
              <a:t>Memory Management</a:t>
            </a:r>
          </a:p>
          <a:p>
            <a:pPr marL="91440" indent="-91440" eaLnBrk="1" fontAlgn="auto" hangingPunct="1">
              <a:buFont typeface="Wingdings" panose="05000000000000000000" pitchFamily="2" charset="2"/>
              <a:buChar char="q"/>
              <a:defRPr/>
            </a:pPr>
            <a:r>
              <a:rPr lang="en-US" b="1">
                <a:solidFill>
                  <a:schemeClr val="tx1">
                    <a:lumMod val="75000"/>
                    <a:lumOff val="25000"/>
                  </a:schemeClr>
                </a:solidFill>
              </a:rPr>
              <a:t>Storage Management</a:t>
            </a:r>
          </a:p>
          <a:p>
            <a:pPr marL="91440" indent="-91440" eaLnBrk="1" fontAlgn="auto" hangingPunct="1">
              <a:buFont typeface="Wingdings" panose="05000000000000000000" pitchFamily="2" charset="2"/>
              <a:buChar char="q"/>
              <a:defRPr/>
            </a:pPr>
            <a:r>
              <a:rPr lang="en-US" b="1">
                <a:solidFill>
                  <a:schemeClr val="tx1">
                    <a:lumMod val="75000"/>
                    <a:lumOff val="25000"/>
                  </a:schemeClr>
                </a:solidFill>
              </a:rPr>
              <a:t>Protection and Security</a:t>
            </a:r>
          </a:p>
          <a:p>
            <a:pPr marL="91440" indent="-91440" eaLnBrk="1" fontAlgn="auto" hangingPunct="1">
              <a:buFont typeface="Wingdings" panose="05000000000000000000" pitchFamily="2" charset="2"/>
              <a:buChar char="q"/>
              <a:defRPr/>
            </a:pPr>
            <a:r>
              <a:rPr lang="en-US" b="1">
                <a:solidFill>
                  <a:schemeClr val="tx1">
                    <a:lumMod val="75000"/>
                    <a:lumOff val="25000"/>
                  </a:schemeClr>
                </a:solidFill>
              </a:rPr>
              <a:t>Kernel Data Structures</a:t>
            </a:r>
          </a:p>
          <a:p>
            <a:pPr marL="91440" indent="-91440" eaLnBrk="1" fontAlgn="auto" hangingPunct="1">
              <a:buFont typeface="Wingdings" panose="05000000000000000000" pitchFamily="2" charset="2"/>
              <a:buChar char="q"/>
              <a:defRPr/>
            </a:pPr>
            <a:r>
              <a:rPr lang="en-US" b="1">
                <a:solidFill>
                  <a:schemeClr val="tx1">
                    <a:lumMod val="75000"/>
                    <a:lumOff val="25000"/>
                  </a:schemeClr>
                </a:solidFill>
              </a:rPr>
              <a:t>Computing Environments</a:t>
            </a:r>
          </a:p>
          <a:p>
            <a:pPr marL="91440" indent="-91440" eaLnBrk="1" fontAlgn="auto" hangingPunct="1">
              <a:buFont typeface="Wingdings" panose="05000000000000000000" pitchFamily="2" charset="2"/>
              <a:buChar char="q"/>
              <a:defRPr/>
            </a:pPr>
            <a:r>
              <a:rPr lang="en-US" b="1">
                <a:solidFill>
                  <a:schemeClr val="tx1">
                    <a:lumMod val="75000"/>
                    <a:lumOff val="25000"/>
                  </a:schemeClr>
                </a:solidFill>
              </a:rPr>
              <a:t>Open-Source Operating Systems</a:t>
            </a:r>
          </a:p>
          <a:p>
            <a:pPr marL="91440" indent="-91440" eaLnBrk="1" fontAlgn="auto" hangingPunct="1">
              <a:buFont typeface="Monotype Sorts" pitchFamily="2" charset="2"/>
              <a:buNone/>
              <a:defRPr/>
            </a:pPr>
            <a:endParaRPr lang="en-US" sz="1800">
              <a:solidFill>
                <a:schemeClr val="tx1">
                  <a:lumMod val="75000"/>
                  <a:lumOff val="25000"/>
                </a:schemeClr>
              </a:solidFill>
            </a:endParaRPr>
          </a:p>
          <a:p>
            <a:pPr marL="91440" indent="-91440" eaLnBrk="1" fontAlgn="auto" hangingPunct="1">
              <a:defRPr/>
            </a:pPr>
            <a:endParaRPr lang="en-US" sz="1800">
              <a:solidFill>
                <a:schemeClr val="tx1">
                  <a:lumMod val="75000"/>
                  <a:lumOff val="25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668243" y="227392"/>
            <a:ext cx="7834312" cy="1074737"/>
          </a:xfrm>
        </p:spPr>
        <p:txBody>
          <a:bodyPr>
            <a:normAutofit/>
          </a:bodyPr>
          <a:lstStyle/>
          <a:p>
            <a:pPr eaLnBrk="1" fontAlgn="auto" hangingPunct="1">
              <a:spcAft>
                <a:spcPts val="0"/>
              </a:spcAft>
              <a:defRPr/>
            </a:pPr>
            <a:r>
              <a:rPr lang="en-US">
                <a:solidFill>
                  <a:srgbClr val="C00000"/>
                </a:solidFill>
                <a:latin typeface="Comic Sans MS" pitchFamily="66" charset="0"/>
              </a:rPr>
              <a:t>Operating-System Operations  </a:t>
            </a:r>
          </a:p>
        </p:txBody>
      </p:sp>
      <p:sp>
        <p:nvSpPr>
          <p:cNvPr id="71683" name="Rectangle 3"/>
          <p:cNvSpPr>
            <a:spLocks noGrp="1" noChangeArrowheads="1"/>
          </p:cNvSpPr>
          <p:nvPr>
            <p:ph type="body" idx="4294967295"/>
          </p:nvPr>
        </p:nvSpPr>
        <p:spPr>
          <a:xfrm>
            <a:off x="313898" y="1460310"/>
            <a:ext cx="8502555" cy="4981433"/>
          </a:xfrm>
        </p:spPr>
        <p:style>
          <a:lnRef idx="2">
            <a:schemeClr val="accent1"/>
          </a:lnRef>
          <a:fillRef idx="1">
            <a:schemeClr val="lt1"/>
          </a:fillRef>
          <a:effectRef idx="0">
            <a:schemeClr val="accent1"/>
          </a:effectRef>
          <a:fontRef idx="minor">
            <a:schemeClr val="dk1"/>
          </a:fontRef>
        </p:style>
        <p:txBody>
          <a:bodyPr/>
          <a:lstStyle/>
          <a:p>
            <a:pPr eaLnBrk="1" hangingPunct="1"/>
            <a:r>
              <a:rPr lang="en-US" b="1">
                <a:solidFill>
                  <a:srgbClr val="3366FF"/>
                </a:solidFill>
                <a:latin typeface="Comic Sans MS" pitchFamily="66" charset="0"/>
              </a:rPr>
              <a:t>Dual-mode </a:t>
            </a:r>
            <a:r>
              <a:rPr lang="en-US">
                <a:latin typeface="Comic Sans MS" pitchFamily="66" charset="0"/>
              </a:rPr>
              <a:t>operation allows OS to protect itself and other system component</a:t>
            </a:r>
          </a:p>
          <a:p>
            <a:pPr lvl="1" eaLnBrk="1" hangingPunct="1"/>
            <a:r>
              <a:rPr lang="en-US" sz="2800" b="1">
                <a:solidFill>
                  <a:srgbClr val="C00000"/>
                </a:solidFill>
                <a:latin typeface="Comic Sans MS" pitchFamily="66" charset="0"/>
              </a:rPr>
              <a:t>User mode </a:t>
            </a:r>
            <a:r>
              <a:rPr lang="en-US" sz="2800">
                <a:solidFill>
                  <a:srgbClr val="C00000"/>
                </a:solidFill>
                <a:latin typeface="Comic Sans MS" pitchFamily="66" charset="0"/>
              </a:rPr>
              <a:t>and </a:t>
            </a:r>
            <a:r>
              <a:rPr lang="en-US" sz="2800" b="1">
                <a:solidFill>
                  <a:srgbClr val="C00000"/>
                </a:solidFill>
                <a:latin typeface="Comic Sans MS" pitchFamily="66" charset="0"/>
              </a:rPr>
              <a:t>kernel mode </a:t>
            </a:r>
            <a:endParaRPr lang="en-US" b="1">
              <a:solidFill>
                <a:srgbClr val="3366FF"/>
              </a:solidFill>
              <a:latin typeface="Comic Sans MS" pitchFamily="66" charset="0"/>
            </a:endParaRPr>
          </a:p>
          <a:p>
            <a:pPr lvl="1" eaLnBrk="1" hangingPunct="1"/>
            <a:r>
              <a:rPr lang="en-US" b="1">
                <a:solidFill>
                  <a:srgbClr val="3366FF"/>
                </a:solidFill>
                <a:latin typeface="Comic Sans MS" pitchFamily="66" charset="0"/>
              </a:rPr>
              <a:t>Mode bit </a:t>
            </a:r>
            <a:r>
              <a:rPr lang="en-US">
                <a:latin typeface="Comic Sans MS" pitchFamily="66" charset="0"/>
              </a:rPr>
              <a:t>provided by hardware</a:t>
            </a:r>
          </a:p>
          <a:p>
            <a:pPr lvl="2" eaLnBrk="1" hangingPunct="1"/>
            <a:r>
              <a:rPr lang="en-US" sz="2400">
                <a:latin typeface="Comic Sans MS" pitchFamily="66" charset="0"/>
              </a:rPr>
              <a:t>Provides ability to distinguish when system is running user code or kernel code</a:t>
            </a:r>
          </a:p>
          <a:p>
            <a:pPr lvl="2" eaLnBrk="1" hangingPunct="1"/>
            <a:r>
              <a:rPr lang="en-US" sz="2400">
                <a:latin typeface="Comic Sans MS" pitchFamily="66" charset="0"/>
              </a:rPr>
              <a:t>Some instructions designated as </a:t>
            </a:r>
            <a:r>
              <a:rPr lang="en-US" sz="2400" b="1">
                <a:solidFill>
                  <a:srgbClr val="3366FF"/>
                </a:solidFill>
                <a:latin typeface="Comic Sans MS" pitchFamily="66" charset="0"/>
              </a:rPr>
              <a:t>privileged</a:t>
            </a:r>
            <a:r>
              <a:rPr lang="en-US" sz="2400">
                <a:latin typeface="Comic Sans MS" pitchFamily="66" charset="0"/>
              </a:rPr>
              <a:t>, only executable in kernel mode</a:t>
            </a:r>
          </a:p>
          <a:p>
            <a:pPr lvl="2" eaLnBrk="1" hangingPunct="1"/>
            <a:r>
              <a:rPr lang="en-US" sz="2400">
                <a:latin typeface="Comic Sans MS" pitchFamily="66" charset="0"/>
              </a:rPr>
              <a:t>System call changes mode to kernel, return from call resets it to user</a:t>
            </a:r>
            <a:endParaRPr lang="en-US" sz="2400" b="1">
              <a:solidFill>
                <a:srgbClr val="3366FF"/>
              </a:solidFill>
              <a:latin typeface="Comic Sans MS" pitchFamily="66" charset="0"/>
            </a:endParaRPr>
          </a:p>
          <a:p>
            <a:pPr lvl="1" eaLnBrk="1" hangingPunct="1"/>
            <a:endParaRPr lang="en-US" sz="1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66132" y="504968"/>
            <a:ext cx="8454788" cy="685492"/>
          </a:xfrm>
        </p:spPr>
        <p:style>
          <a:lnRef idx="2">
            <a:schemeClr val="dk1"/>
          </a:lnRef>
          <a:fillRef idx="1">
            <a:schemeClr val="lt1"/>
          </a:fillRef>
          <a:effectRef idx="0">
            <a:schemeClr val="dk1"/>
          </a:effectRef>
          <a:fontRef idx="minor">
            <a:schemeClr val="dk1"/>
          </a:fontRef>
        </p:style>
        <p:txBody>
          <a:bodyPr>
            <a:normAutofit fontScale="90000"/>
          </a:bodyPr>
          <a:lstStyle/>
          <a:p>
            <a:pPr eaLnBrk="1" fontAlgn="auto" hangingPunct="1">
              <a:spcAft>
                <a:spcPts val="0"/>
              </a:spcAft>
              <a:defRPr/>
            </a:pPr>
            <a:r>
              <a:rPr lang="en-US">
                <a:solidFill>
                  <a:srgbClr val="002060"/>
                </a:solidFill>
                <a:latin typeface="Comic Sans MS" pitchFamily="66" charset="0"/>
              </a:rPr>
              <a:t>Transition from User to Kernel Mode</a:t>
            </a:r>
          </a:p>
        </p:txBody>
      </p:sp>
      <p:pic>
        <p:nvPicPr>
          <p:cNvPr id="737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949498"/>
            <a:ext cx="8454788" cy="26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951630" y="5090615"/>
            <a:ext cx="5076967" cy="461665"/>
          </a:xfrm>
          <a:prstGeom prst="rect">
            <a:avLst/>
          </a:prstGeom>
          <a:noFill/>
        </p:spPr>
        <p:txBody>
          <a:bodyPr wrap="square" rtlCol="0">
            <a:spAutoFit/>
          </a:bodyPr>
          <a:lstStyle/>
          <a:p>
            <a:pPr algn="ctr"/>
            <a:r>
              <a:rPr lang="en-US" sz="2400">
                <a:solidFill>
                  <a:srgbClr val="002060"/>
                </a:solidFill>
                <a:latin typeface="Comic Sans MS" pitchFamily="66" charset="0"/>
              </a:rPr>
              <a:t>Figure: Dual mode operation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a:xfrm>
            <a:off x="716533" y="331717"/>
            <a:ext cx="7704137" cy="576263"/>
          </a:xfrm>
        </p:spPr>
        <p:txBody>
          <a:bodyPr>
            <a:noAutofit/>
          </a:bodyPr>
          <a:lstStyle/>
          <a:p>
            <a:pPr algn="ctr" eaLnBrk="1" fontAlgn="auto" hangingPunct="1">
              <a:spcAft>
                <a:spcPts val="0"/>
              </a:spcAft>
              <a:defRPr/>
            </a:pPr>
            <a:r>
              <a:rPr lang="en-US" sz="3200" b="1">
                <a:solidFill>
                  <a:srgbClr val="002060"/>
                </a:solidFill>
                <a:latin typeface="Comic Sans MS" pitchFamily="66" charset="0"/>
              </a:rPr>
              <a:t>Open-Source Operating Systems</a:t>
            </a:r>
          </a:p>
        </p:txBody>
      </p:sp>
      <p:sp>
        <p:nvSpPr>
          <p:cNvPr id="115715" name="Content Placeholder 2"/>
          <p:cNvSpPr>
            <a:spLocks noGrp="1"/>
          </p:cNvSpPr>
          <p:nvPr>
            <p:ph idx="4294967295"/>
          </p:nvPr>
        </p:nvSpPr>
        <p:spPr>
          <a:xfrm>
            <a:off x="272955" y="1009935"/>
            <a:ext cx="8502555" cy="5568285"/>
          </a:xfrm>
        </p:spPr>
        <p:style>
          <a:lnRef idx="2">
            <a:schemeClr val="dk1"/>
          </a:lnRef>
          <a:fillRef idx="1">
            <a:schemeClr val="lt1"/>
          </a:fillRef>
          <a:effectRef idx="0">
            <a:schemeClr val="dk1"/>
          </a:effectRef>
          <a:fontRef idx="minor">
            <a:schemeClr val="dk1"/>
          </a:fontRef>
        </p:style>
        <p:txBody>
          <a:bodyPr>
            <a:normAutofit/>
          </a:bodyPr>
          <a:lstStyle/>
          <a:p>
            <a:pPr eaLnBrk="1" hangingPunct="1"/>
            <a:r>
              <a:rPr lang="en-US" sz="2800">
                <a:latin typeface="Comic Sans MS" pitchFamily="66" charset="0"/>
              </a:rPr>
              <a:t>Operating systems made available in source-code format rather than just binary </a:t>
            </a:r>
            <a:r>
              <a:rPr lang="en-US" sz="2800" b="1">
                <a:solidFill>
                  <a:srgbClr val="3366FF"/>
                </a:solidFill>
                <a:latin typeface="Comic Sans MS" pitchFamily="66" charset="0"/>
              </a:rPr>
              <a:t>closed-source</a:t>
            </a:r>
          </a:p>
          <a:p>
            <a:r>
              <a:rPr lang="en-US" sz="2800" b="1">
                <a:solidFill>
                  <a:srgbClr val="002060"/>
                </a:solidFill>
                <a:latin typeface="Comic Sans MS" pitchFamily="66" charset="0"/>
              </a:rPr>
              <a:t>Linux is the best-known and most-used open source operating system.</a:t>
            </a:r>
          </a:p>
          <a:p>
            <a:pPr eaLnBrk="1" hangingPunct="1"/>
            <a:endParaRPr lang="en-US" sz="1000" b="1">
              <a:solidFill>
                <a:srgbClr val="3366FF"/>
              </a:solidFill>
              <a:latin typeface="Comic Sans MS" pitchFamily="66" charset="0"/>
            </a:endParaRPr>
          </a:p>
          <a:p>
            <a:pPr eaLnBrk="1" hangingPunct="1"/>
            <a:r>
              <a:rPr lang="en-US" sz="2400">
                <a:solidFill>
                  <a:srgbClr val="000000"/>
                </a:solidFill>
                <a:latin typeface="Comic Sans MS" pitchFamily="66" charset="0"/>
              </a:rPr>
              <a:t>Started by </a:t>
            </a:r>
            <a:r>
              <a:rPr lang="en-US" sz="2400" b="1">
                <a:solidFill>
                  <a:srgbClr val="3366FF"/>
                </a:solidFill>
                <a:latin typeface="Comic Sans MS" pitchFamily="66" charset="0"/>
              </a:rPr>
              <a:t>Free Software Foundation (FSF)</a:t>
            </a:r>
            <a:r>
              <a:rPr lang="en-US" sz="2400">
                <a:solidFill>
                  <a:srgbClr val="000000"/>
                </a:solidFill>
                <a:latin typeface="Comic Sans MS" pitchFamily="66" charset="0"/>
              </a:rPr>
              <a:t>, which has </a:t>
            </a:r>
            <a:r>
              <a:rPr lang="ja-JP" altLang="en-US" sz="2400">
                <a:solidFill>
                  <a:srgbClr val="000000"/>
                </a:solidFill>
                <a:latin typeface="Comic Sans MS" pitchFamily="66" charset="0"/>
              </a:rPr>
              <a:t>“</a:t>
            </a:r>
            <a:r>
              <a:rPr lang="en-US" altLang="ja-JP" sz="2400" err="1">
                <a:solidFill>
                  <a:srgbClr val="000000"/>
                </a:solidFill>
                <a:latin typeface="Comic Sans MS" pitchFamily="66" charset="0"/>
              </a:rPr>
              <a:t>copyleft</a:t>
            </a:r>
            <a:r>
              <a:rPr lang="ja-JP" altLang="en-US" sz="2400">
                <a:solidFill>
                  <a:srgbClr val="000000"/>
                </a:solidFill>
                <a:latin typeface="Comic Sans MS" pitchFamily="66" charset="0"/>
              </a:rPr>
              <a:t>”</a:t>
            </a:r>
            <a:r>
              <a:rPr lang="en-US" altLang="ja-JP" sz="2400">
                <a:solidFill>
                  <a:srgbClr val="000000"/>
                </a:solidFill>
                <a:latin typeface="Comic Sans MS" pitchFamily="66" charset="0"/>
              </a:rPr>
              <a:t> </a:t>
            </a:r>
            <a:r>
              <a:rPr lang="en-US" altLang="ja-JP" sz="2400" b="1">
                <a:solidFill>
                  <a:srgbClr val="3366FF"/>
                </a:solidFill>
                <a:latin typeface="Comic Sans MS" pitchFamily="66" charset="0"/>
              </a:rPr>
              <a:t>GNU Public License (GPL)</a:t>
            </a:r>
          </a:p>
          <a:p>
            <a:pPr eaLnBrk="1" hangingPunct="1"/>
            <a:endParaRPr lang="en-US" sz="1000" b="1">
              <a:solidFill>
                <a:srgbClr val="3366FF"/>
              </a:solidFill>
              <a:latin typeface="Comic Sans MS" pitchFamily="66" charset="0"/>
            </a:endParaRPr>
          </a:p>
          <a:p>
            <a:r>
              <a:rPr lang="en-US" sz="2400">
                <a:latin typeface="Comic Sans MS" pitchFamily="66" charset="0"/>
              </a:rPr>
              <a:t>https://opensource.com/resources/linux</a:t>
            </a:r>
          </a:p>
        </p:txBody>
      </p:sp>
    </p:spTree>
    <p:extLst>
      <p:ext uri="{BB962C8B-B14F-4D97-AF65-F5344CB8AC3E}">
        <p14:creationId xmlns:p14="http://schemas.microsoft.com/office/powerpoint/2010/main" val="1135809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092" y="206399"/>
            <a:ext cx="7772400" cy="830831"/>
          </a:xfrm>
        </p:spPr>
        <p:txBody>
          <a:bodyPr>
            <a:normAutofit fontScale="90000"/>
          </a:bodyPr>
          <a:lstStyle/>
          <a:p>
            <a:pPr algn="ctr"/>
            <a:r>
              <a:rPr lang="en-US" b="1">
                <a:solidFill>
                  <a:srgbClr val="002060"/>
                </a:solidFill>
                <a:latin typeface="Comic Sans MS" pitchFamily="66" charset="0"/>
              </a:rPr>
              <a:t>Open-Source Operating Systems</a:t>
            </a:r>
            <a:endParaRPr lang="en-US"/>
          </a:p>
        </p:txBody>
      </p:sp>
      <p:sp>
        <p:nvSpPr>
          <p:cNvPr id="3" name="Content Placeholder 2"/>
          <p:cNvSpPr>
            <a:spLocks noGrp="1"/>
          </p:cNvSpPr>
          <p:nvPr>
            <p:ph sz="quarter" idx="1"/>
          </p:nvPr>
        </p:nvSpPr>
        <p:spPr>
          <a:xfrm>
            <a:off x="504967" y="1310185"/>
            <a:ext cx="8181833" cy="5199797"/>
          </a:xfrm>
        </p:spPr>
        <p:style>
          <a:lnRef idx="2">
            <a:schemeClr val="dk1"/>
          </a:lnRef>
          <a:fillRef idx="1">
            <a:schemeClr val="lt1"/>
          </a:fillRef>
          <a:effectRef idx="0">
            <a:schemeClr val="dk1"/>
          </a:effectRef>
          <a:fontRef idx="minor">
            <a:schemeClr val="dk1"/>
          </a:fontRef>
        </p:style>
        <p:txBody>
          <a:bodyPr>
            <a:normAutofit/>
          </a:bodyPr>
          <a:lstStyle/>
          <a:p>
            <a:r>
              <a:rPr lang="en-US" b="1">
                <a:solidFill>
                  <a:srgbClr val="002060"/>
                </a:solidFill>
                <a:latin typeface="Comic Sans MS" pitchFamily="66" charset="0"/>
              </a:rPr>
              <a:t>Ubuntu   </a:t>
            </a:r>
          </a:p>
          <a:p>
            <a:r>
              <a:rPr lang="en-US" b="1">
                <a:solidFill>
                  <a:srgbClr val="002060"/>
                </a:solidFill>
                <a:latin typeface="Comic Sans MS" pitchFamily="66" charset="0"/>
              </a:rPr>
              <a:t>Linux Lite </a:t>
            </a:r>
          </a:p>
          <a:p>
            <a:r>
              <a:rPr lang="en-US" b="1">
                <a:solidFill>
                  <a:srgbClr val="002060"/>
                </a:solidFill>
                <a:latin typeface="Comic Sans MS" pitchFamily="66" charset="0"/>
              </a:rPr>
              <a:t>Fedora </a:t>
            </a:r>
          </a:p>
          <a:p>
            <a:r>
              <a:rPr lang="en-US" b="1">
                <a:solidFill>
                  <a:srgbClr val="002060"/>
                </a:solidFill>
                <a:latin typeface="Comic Sans MS" pitchFamily="66" charset="0"/>
              </a:rPr>
              <a:t>Linux Mint </a:t>
            </a:r>
          </a:p>
          <a:p>
            <a:r>
              <a:rPr lang="en-US" b="1" err="1">
                <a:solidFill>
                  <a:srgbClr val="002060"/>
                </a:solidFill>
                <a:latin typeface="Comic Sans MS" pitchFamily="66" charset="0"/>
              </a:rPr>
              <a:t>Solus</a:t>
            </a:r>
            <a:r>
              <a:rPr lang="en-US" b="1">
                <a:solidFill>
                  <a:srgbClr val="002060"/>
                </a:solidFill>
                <a:latin typeface="Comic Sans MS" pitchFamily="66" charset="0"/>
              </a:rPr>
              <a:t>. Source </a:t>
            </a:r>
          </a:p>
          <a:p>
            <a:r>
              <a:rPr lang="en-US" b="1" err="1">
                <a:solidFill>
                  <a:srgbClr val="002060"/>
                </a:solidFill>
                <a:latin typeface="Comic Sans MS" pitchFamily="66" charset="0"/>
              </a:rPr>
              <a:t>Xubuntu</a:t>
            </a:r>
            <a:r>
              <a:rPr lang="en-US" b="1">
                <a:solidFill>
                  <a:srgbClr val="002060"/>
                </a:solidFill>
                <a:latin typeface="Comic Sans MS" pitchFamily="66" charset="0"/>
              </a:rPr>
              <a:t> </a:t>
            </a:r>
          </a:p>
          <a:p>
            <a:r>
              <a:rPr lang="en-US" b="1">
                <a:solidFill>
                  <a:srgbClr val="002060"/>
                </a:solidFill>
                <a:latin typeface="Comic Sans MS" pitchFamily="66" charset="0"/>
              </a:rPr>
              <a:t>Chrome OS </a:t>
            </a:r>
          </a:p>
          <a:p>
            <a:r>
              <a:rPr lang="en-US" b="1">
                <a:solidFill>
                  <a:srgbClr val="002060"/>
                </a:solidFill>
                <a:latin typeface="Comic Sans MS" pitchFamily="66" charset="0"/>
              </a:rPr>
              <a:t>React OS </a:t>
            </a:r>
          </a:p>
          <a:p>
            <a:pPr marL="274320" lvl="1" indent="-274320">
              <a:spcBef>
                <a:spcPts val="580"/>
              </a:spcBef>
              <a:buClr>
                <a:schemeClr val="accent1"/>
              </a:buClr>
            </a:pPr>
            <a:r>
              <a:rPr lang="en-US">
                <a:solidFill>
                  <a:srgbClr val="000000"/>
                </a:solidFill>
                <a:latin typeface="Comic Sans MS" pitchFamily="66" charset="0"/>
              </a:rPr>
              <a:t>(Source: https://blogs.systweak.com/8-best-open-source-operating-system/)</a:t>
            </a:r>
          </a:p>
          <a:p>
            <a:endParaRPr lang="en-US" b="1">
              <a:solidFill>
                <a:srgbClr val="002060"/>
              </a:solidFill>
              <a:latin typeface="Comic Sans MS" pitchFamily="66" charset="0"/>
            </a:endParaRPr>
          </a:p>
        </p:txBody>
      </p:sp>
    </p:spTree>
    <p:extLst>
      <p:ext uri="{BB962C8B-B14F-4D97-AF65-F5344CB8AC3E}">
        <p14:creationId xmlns:p14="http://schemas.microsoft.com/office/powerpoint/2010/main" val="2894732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530933" y="4367283"/>
            <a:ext cx="2130188" cy="213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839" y="2544171"/>
            <a:ext cx="3127034" cy="1149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078" y="512929"/>
            <a:ext cx="2031242" cy="2031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365" y="2822223"/>
            <a:ext cx="2493702" cy="1742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5448" y="1632045"/>
            <a:ext cx="1824251" cy="1824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1738" y="329233"/>
            <a:ext cx="2203402" cy="1841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91368" y="4349159"/>
            <a:ext cx="2798192" cy="132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078" y="4476083"/>
            <a:ext cx="2554761" cy="1498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42800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816212" y="303165"/>
            <a:ext cx="7645400" cy="576262"/>
          </a:xfrm>
        </p:spPr>
        <p:txBody>
          <a:bodyPr/>
          <a:lstStyle/>
          <a:p>
            <a:pPr eaLnBrk="1" fontAlgn="auto" hangingPunct="1">
              <a:spcAft>
                <a:spcPts val="0"/>
              </a:spcAft>
              <a:defRPr/>
            </a:pPr>
            <a:r>
              <a:rPr lang="en-US" sz="2800" b="1">
                <a:solidFill>
                  <a:srgbClr val="002060"/>
                </a:solidFill>
                <a:latin typeface="Comic Sans MS" pitchFamily="66" charset="0"/>
              </a:rPr>
              <a:t>Computing Environments - Virtualization</a:t>
            </a:r>
          </a:p>
        </p:txBody>
      </p:sp>
      <p:sp>
        <p:nvSpPr>
          <p:cNvPr id="104451" name="Rectangle 3"/>
          <p:cNvSpPr>
            <a:spLocks noGrp="1" noChangeArrowheads="1"/>
          </p:cNvSpPr>
          <p:nvPr>
            <p:ph type="body" idx="4294967295"/>
          </p:nvPr>
        </p:nvSpPr>
        <p:spPr>
          <a:xfrm>
            <a:off x="504967" y="1023582"/>
            <a:ext cx="8366077" cy="5445457"/>
          </a:xfrm>
        </p:spPr>
        <p:style>
          <a:lnRef idx="2">
            <a:schemeClr val="dk1"/>
          </a:lnRef>
          <a:fillRef idx="1">
            <a:schemeClr val="lt1"/>
          </a:fillRef>
          <a:effectRef idx="0">
            <a:schemeClr val="dk1"/>
          </a:effectRef>
          <a:fontRef idx="minor">
            <a:schemeClr val="dk1"/>
          </a:fontRef>
        </p:style>
        <p:txBody>
          <a:bodyPr>
            <a:noAutofit/>
          </a:bodyPr>
          <a:lstStyle/>
          <a:p>
            <a:pPr eaLnBrk="1" hangingPunct="1"/>
            <a:r>
              <a:rPr lang="en-US" sz="2400">
                <a:latin typeface="Comic Sans MS" pitchFamily="66" charset="0"/>
              </a:rPr>
              <a:t>Allows operating systems to run applications within other </a:t>
            </a:r>
            <a:r>
              <a:rPr lang="en-US" sz="2400" err="1">
                <a:latin typeface="Comic Sans MS" pitchFamily="66" charset="0"/>
              </a:rPr>
              <a:t>OSes</a:t>
            </a:r>
            <a:endParaRPr lang="en-US" sz="2400">
              <a:latin typeface="Comic Sans MS" pitchFamily="66" charset="0"/>
            </a:endParaRPr>
          </a:p>
          <a:p>
            <a:pPr lvl="1" eaLnBrk="1" hangingPunct="1"/>
            <a:r>
              <a:rPr lang="en-US">
                <a:latin typeface="Comic Sans MS" pitchFamily="66" charset="0"/>
              </a:rPr>
              <a:t>Vast and growing industry</a:t>
            </a:r>
            <a:endParaRPr lang="en-US" sz="1000">
              <a:latin typeface="Comic Sans MS" pitchFamily="66" charset="0"/>
            </a:endParaRPr>
          </a:p>
          <a:p>
            <a:pPr eaLnBrk="1" hangingPunct="1"/>
            <a:r>
              <a:rPr lang="en-US" sz="2400">
                <a:solidFill>
                  <a:srgbClr val="3366FF"/>
                </a:solidFill>
                <a:latin typeface="Comic Sans MS" pitchFamily="66" charset="0"/>
              </a:rPr>
              <a:t>Emulation</a:t>
            </a:r>
            <a:r>
              <a:rPr lang="en-US" sz="2400">
                <a:latin typeface="Comic Sans MS" pitchFamily="66" charset="0"/>
              </a:rPr>
              <a:t> used when source CPU type different from target type (i.e. PowerPC to Intel x86)</a:t>
            </a:r>
          </a:p>
          <a:p>
            <a:pPr lvl="1" eaLnBrk="1" hangingPunct="1"/>
            <a:r>
              <a:rPr lang="en-US">
                <a:latin typeface="Comic Sans MS" pitchFamily="66" charset="0"/>
              </a:rPr>
              <a:t>Generally slowest method</a:t>
            </a:r>
          </a:p>
          <a:p>
            <a:pPr eaLnBrk="1" hangingPunct="1"/>
            <a:r>
              <a:rPr lang="en-US" sz="2400">
                <a:solidFill>
                  <a:srgbClr val="3366FF"/>
                </a:solidFill>
                <a:latin typeface="Comic Sans MS" pitchFamily="66" charset="0"/>
              </a:rPr>
              <a:t>Virtualization</a:t>
            </a:r>
            <a:r>
              <a:rPr lang="en-US" sz="2400">
                <a:latin typeface="Comic Sans MS" pitchFamily="66" charset="0"/>
              </a:rPr>
              <a:t> – OS natively compiled for CPU, running </a:t>
            </a:r>
            <a:r>
              <a:rPr lang="en-US" sz="2400">
                <a:solidFill>
                  <a:srgbClr val="3366FF"/>
                </a:solidFill>
                <a:latin typeface="Comic Sans MS" pitchFamily="66" charset="0"/>
              </a:rPr>
              <a:t>guest</a:t>
            </a:r>
            <a:r>
              <a:rPr lang="en-US" sz="2400">
                <a:latin typeface="Comic Sans MS" pitchFamily="66" charset="0"/>
              </a:rPr>
              <a:t> </a:t>
            </a:r>
            <a:r>
              <a:rPr lang="en-US" sz="2400" err="1">
                <a:latin typeface="Comic Sans MS" pitchFamily="66" charset="0"/>
              </a:rPr>
              <a:t>OSes</a:t>
            </a:r>
            <a:r>
              <a:rPr lang="en-US" sz="2400">
                <a:latin typeface="Comic Sans MS" pitchFamily="66" charset="0"/>
              </a:rPr>
              <a:t>  also natively compiled </a:t>
            </a:r>
          </a:p>
          <a:p>
            <a:pPr lvl="1" eaLnBrk="1" hangingPunct="1"/>
            <a:r>
              <a:rPr lang="en-US">
                <a:latin typeface="Comic Sans MS" pitchFamily="66" charset="0"/>
              </a:rPr>
              <a:t>Consider VMware running </a:t>
            </a:r>
            <a:r>
              <a:rPr lang="en-US" err="1">
                <a:latin typeface="Comic Sans MS" pitchFamily="66" charset="0"/>
              </a:rPr>
              <a:t>WinXP</a:t>
            </a:r>
            <a:r>
              <a:rPr lang="en-US">
                <a:latin typeface="Comic Sans MS" pitchFamily="66" charset="0"/>
              </a:rPr>
              <a:t> guests, each running applications, all on native </a:t>
            </a:r>
            <a:r>
              <a:rPr lang="en-US" err="1">
                <a:latin typeface="Comic Sans MS" pitchFamily="66" charset="0"/>
              </a:rPr>
              <a:t>WinXP</a:t>
            </a:r>
            <a:r>
              <a:rPr lang="en-US">
                <a:latin typeface="Comic Sans MS" pitchFamily="66" charset="0"/>
              </a:rPr>
              <a:t> </a:t>
            </a:r>
            <a:r>
              <a:rPr lang="en-US">
                <a:solidFill>
                  <a:srgbClr val="3366FF"/>
                </a:solidFill>
                <a:latin typeface="Comic Sans MS" pitchFamily="66" charset="0"/>
              </a:rPr>
              <a:t>host</a:t>
            </a:r>
            <a:r>
              <a:rPr lang="en-US">
                <a:latin typeface="Comic Sans MS" pitchFamily="66" charset="0"/>
              </a:rPr>
              <a:t> OS</a:t>
            </a:r>
          </a:p>
          <a:p>
            <a:pPr lvl="1" eaLnBrk="1" hangingPunct="1"/>
            <a:r>
              <a:rPr lang="en-US">
                <a:solidFill>
                  <a:srgbClr val="3366FF"/>
                </a:solidFill>
                <a:latin typeface="Comic Sans MS" pitchFamily="66" charset="0"/>
              </a:rPr>
              <a:t>VMM</a:t>
            </a:r>
            <a:r>
              <a:rPr lang="en-US">
                <a:latin typeface="Comic Sans MS" pitchFamily="66" charset="0"/>
              </a:rPr>
              <a:t> (virtual machine Manager) provides virtualization services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966338" y="395832"/>
            <a:ext cx="7645400" cy="576263"/>
          </a:xfrm>
        </p:spPr>
        <p:txBody>
          <a:bodyPr/>
          <a:lstStyle/>
          <a:p>
            <a:pPr algn="ctr" eaLnBrk="1" fontAlgn="auto" hangingPunct="1">
              <a:spcAft>
                <a:spcPts val="0"/>
              </a:spcAft>
              <a:defRPr/>
            </a:pPr>
            <a:r>
              <a:rPr lang="en-US" sz="2800" b="1">
                <a:solidFill>
                  <a:schemeClr val="tx1">
                    <a:lumMod val="75000"/>
                    <a:lumOff val="25000"/>
                  </a:schemeClr>
                </a:solidFill>
                <a:latin typeface="Comic Sans MS" pitchFamily="66" charset="0"/>
              </a:rPr>
              <a:t>Computing Environments - Virtualization</a:t>
            </a:r>
          </a:p>
        </p:txBody>
      </p:sp>
      <p:pic>
        <p:nvPicPr>
          <p:cNvPr id="108547" name="Picture 1" descr="1_20.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8113" y="1554163"/>
            <a:ext cx="6562180" cy="44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559890" y="327001"/>
            <a:ext cx="8188325" cy="778467"/>
          </a:xfrm>
        </p:spPr>
        <p:txBody>
          <a:bodyPr>
            <a:normAutofit/>
          </a:bodyPr>
          <a:lstStyle/>
          <a:p>
            <a:pPr algn="ctr" eaLnBrk="1" fontAlgn="auto" hangingPunct="1">
              <a:spcAft>
                <a:spcPts val="0"/>
              </a:spcAft>
              <a:defRPr/>
            </a:pPr>
            <a:r>
              <a:rPr lang="en-US">
                <a:solidFill>
                  <a:srgbClr val="002060"/>
                </a:solidFill>
                <a:latin typeface="Comic Sans MS" pitchFamily="66" charset="0"/>
              </a:rPr>
              <a:t>What is an Operating System?</a:t>
            </a:r>
          </a:p>
        </p:txBody>
      </p:sp>
      <p:sp>
        <p:nvSpPr>
          <p:cNvPr id="17411" name="Rectangle 3"/>
          <p:cNvSpPr>
            <a:spLocks noGrp="1" noChangeArrowheads="1"/>
          </p:cNvSpPr>
          <p:nvPr>
            <p:ph type="body" idx="4294967295"/>
          </p:nvPr>
        </p:nvSpPr>
        <p:spPr>
          <a:xfrm>
            <a:off x="232011" y="1214651"/>
            <a:ext cx="8543499" cy="5534167"/>
          </a:xfrm>
        </p:spPr>
        <p:style>
          <a:lnRef idx="2">
            <a:schemeClr val="dk1"/>
          </a:lnRef>
          <a:fillRef idx="1">
            <a:schemeClr val="lt1"/>
          </a:fillRef>
          <a:effectRef idx="0">
            <a:schemeClr val="dk1"/>
          </a:effectRef>
          <a:fontRef idx="minor">
            <a:schemeClr val="dk1"/>
          </a:fontRef>
        </p:style>
        <p:txBody>
          <a:bodyPr>
            <a:normAutofit/>
          </a:bodyPr>
          <a:lstStyle/>
          <a:p>
            <a:pPr algn="just" eaLnBrk="1" hangingPunct="1"/>
            <a:r>
              <a:rPr lang="en-US" sz="3200" b="1">
                <a:solidFill>
                  <a:schemeClr val="tx1"/>
                </a:solidFill>
                <a:latin typeface="Comic Sans MS" pitchFamily="66" charset="0"/>
              </a:rPr>
              <a:t>A program that acts as an intermediary between a user of a computer and the computer hardware.</a:t>
            </a:r>
          </a:p>
          <a:p>
            <a:pPr marL="0" indent="0" eaLnBrk="1" hangingPunct="1">
              <a:buNone/>
            </a:pPr>
            <a:endParaRPr lang="en-US" sz="3200" b="1" i="1">
              <a:solidFill>
                <a:srgbClr val="0070C0"/>
              </a:solidFill>
            </a:endParaRPr>
          </a:p>
          <a:p>
            <a:pPr algn="just" eaLnBrk="1" hangingPunct="1"/>
            <a:r>
              <a:rPr lang="en-US" sz="2800" b="1">
                <a:solidFill>
                  <a:srgbClr val="FF0000"/>
                </a:solidFill>
                <a:latin typeface="Comic Sans MS" pitchFamily="66" charset="0"/>
              </a:rPr>
              <a:t>Operating System </a:t>
            </a:r>
            <a:r>
              <a:rPr lang="en-US" sz="2800" b="1">
                <a:solidFill>
                  <a:schemeClr val="tx1"/>
                </a:solidFill>
                <a:latin typeface="Comic Sans MS" pitchFamily="66" charset="0"/>
              </a:rPr>
              <a:t>is a </a:t>
            </a:r>
            <a:r>
              <a:rPr lang="en-US" sz="2800" b="1">
                <a:latin typeface="Comic Sans MS" pitchFamily="66" charset="0"/>
              </a:rPr>
              <a:t>software that controls the operation of a computer and directs the processing of programs (as by assigning storage space in memory and controlling input and output functions)</a:t>
            </a:r>
          </a:p>
          <a:p>
            <a:pPr algn="just" eaLnBrk="1" hangingPunct="1"/>
            <a:endParaRPr lang="en-US" sz="2800" b="1">
              <a:latin typeface="Comic Sans MS"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2388" y="477672"/>
            <a:ext cx="7772400" cy="655093"/>
          </a:xfrm>
        </p:spPr>
        <p:txBody>
          <a:bodyPr>
            <a:normAutofit fontScale="90000"/>
          </a:bodyPr>
          <a:lstStyle/>
          <a:p>
            <a:br>
              <a:rPr lang="en-US" b="1">
                <a:solidFill>
                  <a:srgbClr val="FF0000"/>
                </a:solidFill>
                <a:latin typeface="Comic Sans MS" pitchFamily="66" charset="0"/>
              </a:rPr>
            </a:br>
            <a:r>
              <a:rPr lang="en-US" b="1">
                <a:solidFill>
                  <a:srgbClr val="FF0000"/>
                </a:solidFill>
                <a:latin typeface="Comic Sans MS" pitchFamily="66" charset="0"/>
              </a:rPr>
              <a:t>Operating system goals:</a:t>
            </a:r>
            <a:endParaRPr lang="en-US"/>
          </a:p>
        </p:txBody>
      </p:sp>
      <p:sp>
        <p:nvSpPr>
          <p:cNvPr id="4" name="Content Placeholder 3"/>
          <p:cNvSpPr>
            <a:spLocks noGrp="1"/>
          </p:cNvSpPr>
          <p:nvPr>
            <p:ph sz="quarter" idx="1"/>
          </p:nvPr>
        </p:nvSpPr>
        <p:spPr>
          <a:xfrm>
            <a:off x="259307" y="1433015"/>
            <a:ext cx="8693624" cy="4626591"/>
          </a:xfrm>
        </p:spPr>
        <p:style>
          <a:lnRef idx="2">
            <a:schemeClr val="dk1"/>
          </a:lnRef>
          <a:fillRef idx="1">
            <a:schemeClr val="lt1"/>
          </a:fillRef>
          <a:effectRef idx="0">
            <a:schemeClr val="dk1"/>
          </a:effectRef>
          <a:fontRef idx="minor">
            <a:schemeClr val="dk1"/>
          </a:fontRef>
        </p:style>
        <p:txBody>
          <a:bodyPr/>
          <a:lstStyle/>
          <a:p>
            <a:pPr lvl="1"/>
            <a:r>
              <a:rPr lang="en-US" sz="3200">
                <a:latin typeface="Comic Sans MS" pitchFamily="66" charset="0"/>
              </a:rPr>
              <a:t>Execute user programs and make solving user problems easier</a:t>
            </a:r>
          </a:p>
          <a:p>
            <a:pPr lvl="1"/>
            <a:r>
              <a:rPr lang="en-US" sz="3200">
                <a:latin typeface="Comic Sans MS" pitchFamily="66" charset="0"/>
              </a:rPr>
              <a:t>Make the computer system convenient to use</a:t>
            </a:r>
          </a:p>
          <a:p>
            <a:pPr lvl="1"/>
            <a:r>
              <a:rPr lang="en-US" sz="3200">
                <a:latin typeface="Comic Sans MS" pitchFamily="66" charset="0"/>
              </a:rPr>
              <a:t>Use the computer hardware in an efficient manner</a:t>
            </a:r>
          </a:p>
          <a:p>
            <a:endParaRPr lang="en-US"/>
          </a:p>
        </p:txBody>
      </p:sp>
    </p:spTree>
    <p:extLst>
      <p:ext uri="{BB962C8B-B14F-4D97-AF65-F5344CB8AC3E}">
        <p14:creationId xmlns:p14="http://schemas.microsoft.com/office/powerpoint/2010/main" val="918090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911746" y="319041"/>
            <a:ext cx="7645400" cy="576262"/>
          </a:xfrm>
        </p:spPr>
        <p:txBody>
          <a:bodyPr>
            <a:normAutofit fontScale="90000"/>
          </a:bodyPr>
          <a:lstStyle/>
          <a:p>
            <a:pPr eaLnBrk="1" fontAlgn="auto" hangingPunct="1">
              <a:spcAft>
                <a:spcPts val="0"/>
              </a:spcAft>
              <a:defRPr/>
            </a:pPr>
            <a:r>
              <a:rPr lang="en-US">
                <a:solidFill>
                  <a:srgbClr val="002060"/>
                </a:solidFill>
                <a:latin typeface="Comic Sans MS" pitchFamily="66" charset="0"/>
              </a:rPr>
              <a:t>Computer System Structure</a:t>
            </a:r>
          </a:p>
        </p:txBody>
      </p:sp>
      <p:sp>
        <p:nvSpPr>
          <p:cNvPr id="23555" name="Rectangle 3"/>
          <p:cNvSpPr>
            <a:spLocks noGrp="1" noChangeArrowheads="1"/>
          </p:cNvSpPr>
          <p:nvPr>
            <p:ph type="body" idx="4294967295"/>
          </p:nvPr>
        </p:nvSpPr>
        <p:spPr>
          <a:xfrm>
            <a:off x="300251" y="1037230"/>
            <a:ext cx="8625385" cy="5486400"/>
          </a:xfrm>
        </p:spPr>
        <p:style>
          <a:lnRef idx="2">
            <a:schemeClr val="dk1"/>
          </a:lnRef>
          <a:fillRef idx="1">
            <a:schemeClr val="lt1"/>
          </a:fillRef>
          <a:effectRef idx="0">
            <a:schemeClr val="dk1"/>
          </a:effectRef>
          <a:fontRef idx="minor">
            <a:schemeClr val="dk1"/>
          </a:fontRef>
        </p:style>
        <p:txBody>
          <a:bodyPr>
            <a:noAutofit/>
          </a:bodyPr>
          <a:lstStyle/>
          <a:p>
            <a:pPr eaLnBrk="1" hangingPunct="1"/>
            <a:r>
              <a:rPr lang="en-US" sz="2800" b="1"/>
              <a:t>Computer system can be divided into four components:</a:t>
            </a:r>
          </a:p>
          <a:p>
            <a:pPr lvl="1" eaLnBrk="1" hangingPunct="1"/>
            <a:r>
              <a:rPr lang="en-US" b="1">
                <a:solidFill>
                  <a:srgbClr val="FF0000"/>
                </a:solidFill>
              </a:rPr>
              <a:t>Hardware</a:t>
            </a:r>
            <a:r>
              <a:rPr lang="en-US">
                <a:solidFill>
                  <a:srgbClr val="FF0000"/>
                </a:solidFill>
              </a:rPr>
              <a:t> </a:t>
            </a:r>
            <a:r>
              <a:rPr lang="en-US"/>
              <a:t>– provides basic computing resources</a:t>
            </a:r>
          </a:p>
          <a:p>
            <a:pPr lvl="2" eaLnBrk="1" hangingPunct="1"/>
            <a:r>
              <a:rPr lang="en-US" sz="2400"/>
              <a:t>CPU, memory, I/O devices</a:t>
            </a:r>
          </a:p>
          <a:p>
            <a:pPr lvl="1" eaLnBrk="1" hangingPunct="1"/>
            <a:r>
              <a:rPr lang="en-US" b="1">
                <a:solidFill>
                  <a:srgbClr val="FF0000"/>
                </a:solidFill>
              </a:rPr>
              <a:t>Operating system</a:t>
            </a:r>
          </a:p>
          <a:p>
            <a:pPr lvl="2" eaLnBrk="1" hangingPunct="1"/>
            <a:r>
              <a:rPr lang="en-US" sz="2400"/>
              <a:t>Controls and coordinates use of hardware among various applications and users</a:t>
            </a:r>
          </a:p>
          <a:p>
            <a:pPr lvl="1" eaLnBrk="1" hangingPunct="1"/>
            <a:r>
              <a:rPr lang="en-US" b="1">
                <a:solidFill>
                  <a:srgbClr val="FF0000"/>
                </a:solidFill>
              </a:rPr>
              <a:t>Application programs </a:t>
            </a:r>
            <a:r>
              <a:rPr lang="en-US"/>
              <a:t>– define the ways in which the system resources are used to solve the computing problems of the users</a:t>
            </a:r>
          </a:p>
          <a:p>
            <a:pPr lvl="2" eaLnBrk="1" hangingPunct="1"/>
            <a:r>
              <a:rPr lang="en-US" sz="2400"/>
              <a:t>Word processors, compilers, web browsers, database systems, video games</a:t>
            </a:r>
          </a:p>
          <a:p>
            <a:pPr lvl="1" eaLnBrk="1" hangingPunct="1"/>
            <a:r>
              <a:rPr lang="en-US" b="1">
                <a:solidFill>
                  <a:srgbClr val="FF0000"/>
                </a:solidFill>
              </a:rPr>
              <a:t>Users</a:t>
            </a:r>
          </a:p>
          <a:p>
            <a:pPr lvl="2" eaLnBrk="1" hangingPunct="1"/>
            <a:r>
              <a:rPr lang="en-US" sz="2400"/>
              <a:t>People, machines, other computers</a:t>
            </a:r>
          </a:p>
        </p:txBody>
      </p:sp>
    </p:spTree>
    <p:extLst>
      <p:ext uri="{BB962C8B-B14F-4D97-AF65-F5344CB8AC3E}">
        <p14:creationId xmlns:p14="http://schemas.microsoft.com/office/powerpoint/2010/main" val="4293408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791570" y="325367"/>
            <a:ext cx="8229600" cy="576263"/>
          </a:xfrm>
        </p:spPr>
        <p:txBody>
          <a:bodyPr>
            <a:noAutofit/>
          </a:bodyPr>
          <a:lstStyle/>
          <a:p>
            <a:pPr eaLnBrk="1" fontAlgn="auto" hangingPunct="1">
              <a:spcAft>
                <a:spcPts val="0"/>
              </a:spcAft>
              <a:defRPr/>
            </a:pPr>
            <a:r>
              <a:rPr lang="en-US" sz="3200">
                <a:solidFill>
                  <a:schemeClr val="tx1">
                    <a:lumMod val="75000"/>
                    <a:lumOff val="25000"/>
                  </a:schemeClr>
                </a:solidFill>
                <a:latin typeface="Comic Sans MS" pitchFamily="66" charset="0"/>
              </a:rPr>
              <a:t>Four Components of a Computer System</a:t>
            </a:r>
          </a:p>
        </p:txBody>
      </p:sp>
      <p:pic>
        <p:nvPicPr>
          <p:cNvPr id="2560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1128" y="1424343"/>
            <a:ext cx="6268145" cy="4676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584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491319" y="387279"/>
            <a:ext cx="8229600" cy="576262"/>
          </a:xfrm>
        </p:spPr>
        <p:txBody>
          <a:bodyPr>
            <a:normAutofit fontScale="90000"/>
          </a:bodyPr>
          <a:lstStyle/>
          <a:p>
            <a:pPr eaLnBrk="1" fontAlgn="auto" hangingPunct="1">
              <a:spcAft>
                <a:spcPts val="0"/>
              </a:spcAft>
              <a:defRPr/>
            </a:pPr>
            <a:r>
              <a:rPr lang="en-US">
                <a:solidFill>
                  <a:srgbClr val="0070C0"/>
                </a:solidFill>
                <a:latin typeface="Comic Sans MS" pitchFamily="66" charset="0"/>
              </a:rPr>
              <a:t>What Operating Systems Do</a:t>
            </a:r>
          </a:p>
        </p:txBody>
      </p:sp>
      <p:sp>
        <p:nvSpPr>
          <p:cNvPr id="27651" name="Content Placeholder 2"/>
          <p:cNvSpPr>
            <a:spLocks noGrp="1"/>
          </p:cNvSpPr>
          <p:nvPr>
            <p:ph idx="4294967295"/>
          </p:nvPr>
        </p:nvSpPr>
        <p:spPr>
          <a:xfrm>
            <a:off x="313899" y="1110018"/>
            <a:ext cx="8584441" cy="5154304"/>
          </a:xfrm>
        </p:spPr>
        <p:style>
          <a:lnRef idx="2">
            <a:schemeClr val="dk1"/>
          </a:lnRef>
          <a:fillRef idx="1">
            <a:schemeClr val="lt1"/>
          </a:fillRef>
          <a:effectRef idx="0">
            <a:schemeClr val="dk1"/>
          </a:effectRef>
          <a:fontRef idx="minor">
            <a:schemeClr val="dk1"/>
          </a:fontRef>
        </p:style>
        <p:txBody>
          <a:bodyPr>
            <a:normAutofit lnSpcReduction="10000"/>
          </a:bodyPr>
          <a:lstStyle/>
          <a:p>
            <a:pPr eaLnBrk="1" hangingPunct="1">
              <a:buFont typeface="Wingdings" panose="05000000000000000000" pitchFamily="2" charset="2"/>
              <a:buChar char="ü"/>
            </a:pPr>
            <a:r>
              <a:rPr lang="en-US" b="1">
                <a:solidFill>
                  <a:srgbClr val="FF0000"/>
                </a:solidFill>
              </a:rPr>
              <a:t>Depends on the point of view</a:t>
            </a:r>
          </a:p>
          <a:p>
            <a:pPr eaLnBrk="1" hangingPunct="1">
              <a:buFont typeface="Wingdings" panose="05000000000000000000" pitchFamily="2" charset="2"/>
              <a:buChar char="ü"/>
            </a:pPr>
            <a:r>
              <a:rPr lang="en-US"/>
              <a:t>Users want convenience, </a:t>
            </a:r>
            <a:r>
              <a:rPr lang="en-US" b="1"/>
              <a:t>ease</a:t>
            </a:r>
            <a:r>
              <a:rPr lang="en-US"/>
              <a:t> </a:t>
            </a:r>
            <a:r>
              <a:rPr lang="en-US" b="1"/>
              <a:t>of</a:t>
            </a:r>
            <a:r>
              <a:rPr lang="en-US"/>
              <a:t> </a:t>
            </a:r>
            <a:r>
              <a:rPr lang="en-US" b="1"/>
              <a:t>use </a:t>
            </a:r>
            <a:r>
              <a:rPr lang="en-US"/>
              <a:t>and</a:t>
            </a:r>
            <a:r>
              <a:rPr lang="en-US" b="1">
                <a:solidFill>
                  <a:srgbClr val="3366FF"/>
                </a:solidFill>
              </a:rPr>
              <a:t> </a:t>
            </a:r>
            <a:r>
              <a:rPr lang="en-US" b="1"/>
              <a:t>good performance </a:t>
            </a:r>
          </a:p>
          <a:p>
            <a:pPr lvl="1" eaLnBrk="1" hangingPunct="1">
              <a:buFont typeface="Wingdings" panose="05000000000000000000" pitchFamily="2" charset="2"/>
              <a:buChar char="ü"/>
            </a:pPr>
            <a:r>
              <a:rPr lang="en-US" sz="2000"/>
              <a:t>Don</a:t>
            </a:r>
            <a:r>
              <a:rPr lang="ja-JP" altLang="en-US" sz="2000"/>
              <a:t>’</a:t>
            </a:r>
            <a:r>
              <a:rPr lang="en-US" altLang="ja-JP" sz="2000"/>
              <a:t>t care about </a:t>
            </a:r>
            <a:r>
              <a:rPr lang="en-US" altLang="ja-JP" sz="2000" b="1"/>
              <a:t>resource</a:t>
            </a:r>
            <a:r>
              <a:rPr lang="en-US" altLang="ja-JP" sz="2000"/>
              <a:t> </a:t>
            </a:r>
            <a:r>
              <a:rPr lang="en-US" altLang="ja-JP" sz="2000" b="1"/>
              <a:t>utilization</a:t>
            </a:r>
          </a:p>
          <a:p>
            <a:pPr eaLnBrk="1" hangingPunct="1">
              <a:buFont typeface="Wingdings" panose="05000000000000000000" pitchFamily="2" charset="2"/>
              <a:buChar char="ü"/>
            </a:pPr>
            <a:r>
              <a:rPr lang="en-US"/>
              <a:t>But shared computer such as </a:t>
            </a:r>
            <a:r>
              <a:rPr lang="en-US" b="1"/>
              <a:t>mainframe</a:t>
            </a:r>
            <a:r>
              <a:rPr lang="en-US"/>
              <a:t> or </a:t>
            </a:r>
            <a:r>
              <a:rPr lang="en-US" b="1"/>
              <a:t>minicomputer</a:t>
            </a:r>
            <a:r>
              <a:rPr lang="en-US"/>
              <a:t> must keep all users happy</a:t>
            </a:r>
          </a:p>
          <a:p>
            <a:pPr eaLnBrk="1" hangingPunct="1">
              <a:buFont typeface="Wingdings" panose="05000000000000000000" pitchFamily="2" charset="2"/>
              <a:buChar char="ü"/>
            </a:pPr>
            <a:r>
              <a:rPr lang="en-US"/>
              <a:t>Users of dedicate systems such as </a:t>
            </a:r>
            <a:r>
              <a:rPr lang="en-US" b="1"/>
              <a:t>workstations</a:t>
            </a:r>
            <a:r>
              <a:rPr lang="en-US"/>
              <a:t> have dedicated resources but frequently use shared resources from </a:t>
            </a:r>
            <a:r>
              <a:rPr lang="en-US" b="1"/>
              <a:t>servers-</a:t>
            </a:r>
            <a:r>
              <a:rPr lang="en-US"/>
              <a:t>designed to compromise between individual usability and resource utilization.</a:t>
            </a:r>
            <a:endParaRPr lang="en-US" b="1">
              <a:solidFill>
                <a:srgbClr val="3366FF"/>
              </a:solidFill>
            </a:endParaRPr>
          </a:p>
          <a:p>
            <a:pPr eaLnBrk="1" hangingPunct="1">
              <a:buFont typeface="Wingdings" panose="05000000000000000000" pitchFamily="2" charset="2"/>
              <a:buChar char="ü"/>
            </a:pPr>
            <a:r>
              <a:rPr lang="en-US" b="1">
                <a:solidFill>
                  <a:srgbClr val="000000"/>
                </a:solidFill>
              </a:rPr>
              <a:t>Handheld computers</a:t>
            </a:r>
            <a:r>
              <a:rPr lang="en-US">
                <a:solidFill>
                  <a:srgbClr val="000000"/>
                </a:solidFill>
              </a:rPr>
              <a:t> are resource poor,  optimized for usability and battery life</a:t>
            </a:r>
          </a:p>
          <a:p>
            <a:pPr eaLnBrk="1" hangingPunct="1">
              <a:buFont typeface="Wingdings" panose="05000000000000000000" pitchFamily="2" charset="2"/>
              <a:buChar char="ü"/>
            </a:pPr>
            <a:r>
              <a:rPr lang="en-US">
                <a:solidFill>
                  <a:srgbClr val="000000"/>
                </a:solidFill>
              </a:rPr>
              <a:t>Some computers have little or no user interface, such as </a:t>
            </a:r>
            <a:r>
              <a:rPr lang="en-US" b="1">
                <a:solidFill>
                  <a:srgbClr val="000000"/>
                </a:solidFill>
              </a:rPr>
              <a:t>embedded computers in devices and automobiles</a:t>
            </a:r>
          </a:p>
        </p:txBody>
      </p:sp>
    </p:spTree>
    <p:extLst>
      <p:ext uri="{BB962C8B-B14F-4D97-AF65-F5344CB8AC3E}">
        <p14:creationId xmlns:p14="http://schemas.microsoft.com/office/powerpoint/2010/main" val="4374590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383180DF6AE5944B250E2ADD9B60FCA" ma:contentTypeVersion="2" ma:contentTypeDescription="Create a new document." ma:contentTypeScope="" ma:versionID="4459b38aa6984165bc1b0fd20558312a">
  <xsd:schema xmlns:xsd="http://www.w3.org/2001/XMLSchema" xmlns:xs="http://www.w3.org/2001/XMLSchema" xmlns:p="http://schemas.microsoft.com/office/2006/metadata/properties" xmlns:ns2="fa890c74-7690-4200-a152-a44b686a8029" targetNamespace="http://schemas.microsoft.com/office/2006/metadata/properties" ma:root="true" ma:fieldsID="ecac3df1beb8003127a1bba06017ae7a" ns2:_="">
    <xsd:import namespace="fa890c74-7690-4200-a152-a44b686a802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890c74-7690-4200-a152-a44b686a80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BBF330-2608-4F0B-A329-124B6F0CA17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2A00CE3-38B9-4F8A-8D16-6BB02E808F24}">
  <ds:schemaRefs>
    <ds:schemaRef ds:uri="http://schemas.microsoft.com/sharepoint/v3/contenttype/forms"/>
  </ds:schemaRefs>
</ds:datastoreItem>
</file>

<file path=customXml/itemProps3.xml><?xml version="1.0" encoding="utf-8"?>
<ds:datastoreItem xmlns:ds="http://schemas.openxmlformats.org/officeDocument/2006/customXml" ds:itemID="{0591722C-AD49-40E1-A148-F0BEF5FC0DD3}">
  <ds:schemaRefs>
    <ds:schemaRef ds:uri="fa890c74-7690-4200-a152-a44b686a802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46</Slides>
  <Notes>27</Notes>
  <HiddenSlides>0</HiddenSlide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Equity</vt:lpstr>
      <vt:lpstr>Chapter 1:  Introduction Operating System and System Programming</vt:lpstr>
      <vt:lpstr> </vt:lpstr>
      <vt:lpstr>Objectives</vt:lpstr>
      <vt:lpstr>Chapter 1: Introduction</vt:lpstr>
      <vt:lpstr>What is an Operating System?</vt:lpstr>
      <vt:lpstr> Operating system goals:</vt:lpstr>
      <vt:lpstr>Computer System Structure</vt:lpstr>
      <vt:lpstr>Four Components of a Computer System</vt:lpstr>
      <vt:lpstr>What Operating Systems Do</vt:lpstr>
      <vt:lpstr>Operating System Definition</vt:lpstr>
      <vt:lpstr>Operating System Definition (Cont.)</vt:lpstr>
      <vt:lpstr>Bootstrap program </vt:lpstr>
      <vt:lpstr>Computer System Organization</vt:lpstr>
      <vt:lpstr>Computer-System Operation(OLD)</vt:lpstr>
      <vt:lpstr>How a Modern Computer Works</vt:lpstr>
      <vt:lpstr>Direct Memory Access Structure</vt:lpstr>
      <vt:lpstr>Common Functions of Interrupts</vt:lpstr>
      <vt:lpstr>PowerPoint Presentation</vt:lpstr>
      <vt:lpstr>  Batch operating systems</vt:lpstr>
      <vt:lpstr>Batch operating systems </vt:lpstr>
      <vt:lpstr>Batch operating systems </vt:lpstr>
      <vt:lpstr> Types of operating systems</vt:lpstr>
      <vt:lpstr>Time-Sharing operating systems </vt:lpstr>
      <vt:lpstr>PowerPoint Presentation</vt:lpstr>
      <vt:lpstr>  Distributed operating systems</vt:lpstr>
      <vt:lpstr>Distributed operating systems  </vt:lpstr>
      <vt:lpstr>  Network Operating System </vt:lpstr>
      <vt:lpstr>Types of operating systems </vt:lpstr>
      <vt:lpstr> Mobile operating systems</vt:lpstr>
      <vt:lpstr>Embedded operating system </vt:lpstr>
      <vt:lpstr> Types of operating systems </vt:lpstr>
      <vt:lpstr>Storage-Device Hierarchy</vt:lpstr>
      <vt:lpstr>Performance of Various Levels of Storage</vt:lpstr>
      <vt:lpstr>Caching</vt:lpstr>
      <vt:lpstr>Migration of data “A” from Disk to Register</vt:lpstr>
      <vt:lpstr>Computer-System Architecture</vt:lpstr>
      <vt:lpstr>Symmetric Multiprocessing Architecture</vt:lpstr>
      <vt:lpstr>A Dual-Core Design</vt:lpstr>
      <vt:lpstr>Memory Layout for Multiprogrammed System</vt:lpstr>
      <vt:lpstr>Operating-System Operations  </vt:lpstr>
      <vt:lpstr>Transition from User to Kernel Mode</vt:lpstr>
      <vt:lpstr>Open-Source Operating Systems</vt:lpstr>
      <vt:lpstr>Open-Source Operating Systems</vt:lpstr>
      <vt:lpstr>PowerPoint Presentation</vt:lpstr>
      <vt:lpstr>Computing Environments - Virtualization</vt:lpstr>
      <vt:lpstr>Computing Environments - Virtualization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revision>1</cp:revision>
  <cp:lastPrinted>2001-06-14T13:58:17Z</cp:lastPrinted>
  <dcterms:created xsi:type="dcterms:W3CDTF">2011-01-13T23:43:38Z</dcterms:created>
  <dcterms:modified xsi:type="dcterms:W3CDTF">2020-11-03T17:22:07Z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0x0101004383180DF6AE5944B250E2ADD9B60FCA</vt:lpwstr>
  </property>
</Properties>
</file>