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AB97C-4B5E-48FF-AD52-1F5DFA0A2B82}" type="datetimeFigureOut">
              <a:rPr lang="en-US" smtClean="0"/>
              <a:t>01-Jun-21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22DCD-8CE7-4578-84A3-4462E80C7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871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AB97C-4B5E-48FF-AD52-1F5DFA0A2B82}" type="datetimeFigureOut">
              <a:rPr lang="en-US" smtClean="0"/>
              <a:t>01-Jun-21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22DCD-8CE7-4578-84A3-4462E80C7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114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AB97C-4B5E-48FF-AD52-1F5DFA0A2B82}" type="datetimeFigureOut">
              <a:rPr lang="en-US" smtClean="0"/>
              <a:t>01-Jun-21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22DCD-8CE7-4578-84A3-4462E80C7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686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AB97C-4B5E-48FF-AD52-1F5DFA0A2B82}" type="datetimeFigureOut">
              <a:rPr lang="en-US" smtClean="0"/>
              <a:t>01-Jun-21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22DCD-8CE7-4578-84A3-4462E80C7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542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AB97C-4B5E-48FF-AD52-1F5DFA0A2B82}" type="datetimeFigureOut">
              <a:rPr lang="en-US" smtClean="0"/>
              <a:t>01-Jun-21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22DCD-8CE7-4578-84A3-4462E80C7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87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AB97C-4B5E-48FF-AD52-1F5DFA0A2B82}" type="datetimeFigureOut">
              <a:rPr lang="en-US" smtClean="0"/>
              <a:t>01-Jun-21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22DCD-8CE7-4578-84A3-4462E80C7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831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AB97C-4B5E-48FF-AD52-1F5DFA0A2B82}" type="datetimeFigureOut">
              <a:rPr lang="en-US" smtClean="0"/>
              <a:t>01-Jun-21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22DCD-8CE7-4578-84A3-4462E80C7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86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AB97C-4B5E-48FF-AD52-1F5DFA0A2B82}" type="datetimeFigureOut">
              <a:rPr lang="en-US" smtClean="0"/>
              <a:t>01-Jun-21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22DCD-8CE7-4578-84A3-4462E80C7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793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AB97C-4B5E-48FF-AD52-1F5DFA0A2B82}" type="datetimeFigureOut">
              <a:rPr lang="en-US" smtClean="0"/>
              <a:t>01-Jun-21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22DCD-8CE7-4578-84A3-4462E80C7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9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AB97C-4B5E-48FF-AD52-1F5DFA0A2B82}" type="datetimeFigureOut">
              <a:rPr lang="en-US" smtClean="0"/>
              <a:t>01-Jun-21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22DCD-8CE7-4578-84A3-4462E80C7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172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AB97C-4B5E-48FF-AD52-1F5DFA0A2B82}" type="datetimeFigureOut">
              <a:rPr lang="en-US" smtClean="0"/>
              <a:t>01-Jun-21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22DCD-8CE7-4578-84A3-4462E80C7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233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AAB97C-4B5E-48FF-AD52-1F5DFA0A2B82}" type="datetimeFigureOut">
              <a:rPr lang="en-US" smtClean="0"/>
              <a:t>01-Jun-21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22DCD-8CE7-4578-84A3-4462E80C7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456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Divide and Conquer-2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Lecture-4: Maximum Subarray Sum Problem</a:t>
            </a:r>
          </a:p>
          <a:p>
            <a:r>
              <a:rPr lang="en-US" dirty="0" smtClean="0"/>
              <a:t>Md. Golam </a:t>
            </a:r>
            <a:r>
              <a:rPr lang="en-US" dirty="0" err="1" smtClean="0"/>
              <a:t>Shahriar</a:t>
            </a:r>
            <a:r>
              <a:rPr lang="en-US" dirty="0" smtClean="0"/>
              <a:t>,</a:t>
            </a:r>
          </a:p>
          <a:p>
            <a:r>
              <a:rPr lang="en-US" dirty="0" smtClean="0"/>
              <a:t>Lecturer, Dept. of CSE, VU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91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A Snapshot of the Execution of the Previous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03069"/>
                <a:ext cx="10515600" cy="5293565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For right part:</a:t>
                </a:r>
              </a:p>
              <a:p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03069"/>
                <a:ext cx="10515600" cy="5293565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34860747"/>
                  </p:ext>
                </p:extLst>
              </p:nvPr>
            </p:nvGraphicFramePr>
            <p:xfrm>
              <a:off x="1104153" y="3019113"/>
              <a:ext cx="8128000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3119895449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1883556444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843717829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52230940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right-sum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sum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i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max-right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28272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817220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                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098117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                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-2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28417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                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-8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764989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                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-3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8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54499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34860747"/>
                  </p:ext>
                </p:extLst>
              </p:nvPr>
            </p:nvGraphicFramePr>
            <p:xfrm>
              <a:off x="1104153" y="3019113"/>
              <a:ext cx="8128000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3119895449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1883556444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843717829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52230940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right-sum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sum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i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max-right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28272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99" t="-108197" r="-300599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817220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                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098117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                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-2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28417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                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-8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764989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                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-3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8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5449978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9599486"/>
              </p:ext>
            </p:extLst>
          </p:nvPr>
        </p:nvGraphicFramePr>
        <p:xfrm>
          <a:off x="1789953" y="1403069"/>
          <a:ext cx="408641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802">
                  <a:extLst>
                    <a:ext uri="{9D8B030D-6E8A-4147-A177-3AD203B41FA5}">
                      <a16:colId xmlns:a16="http://schemas.microsoft.com/office/drawing/2014/main" val="345964919"/>
                    </a:ext>
                  </a:extLst>
                </a:gridCol>
                <a:gridCol w="510802">
                  <a:extLst>
                    <a:ext uri="{9D8B030D-6E8A-4147-A177-3AD203B41FA5}">
                      <a16:colId xmlns:a16="http://schemas.microsoft.com/office/drawing/2014/main" val="696705922"/>
                    </a:ext>
                  </a:extLst>
                </a:gridCol>
                <a:gridCol w="510802">
                  <a:extLst>
                    <a:ext uri="{9D8B030D-6E8A-4147-A177-3AD203B41FA5}">
                      <a16:colId xmlns:a16="http://schemas.microsoft.com/office/drawing/2014/main" val="77391500"/>
                    </a:ext>
                  </a:extLst>
                </a:gridCol>
                <a:gridCol w="510802">
                  <a:extLst>
                    <a:ext uri="{9D8B030D-6E8A-4147-A177-3AD203B41FA5}">
                      <a16:colId xmlns:a16="http://schemas.microsoft.com/office/drawing/2014/main" val="3006980453"/>
                    </a:ext>
                  </a:extLst>
                </a:gridCol>
                <a:gridCol w="510802">
                  <a:extLst>
                    <a:ext uri="{9D8B030D-6E8A-4147-A177-3AD203B41FA5}">
                      <a16:colId xmlns:a16="http://schemas.microsoft.com/office/drawing/2014/main" val="1153469281"/>
                    </a:ext>
                  </a:extLst>
                </a:gridCol>
                <a:gridCol w="510802">
                  <a:extLst>
                    <a:ext uri="{9D8B030D-6E8A-4147-A177-3AD203B41FA5}">
                      <a16:colId xmlns:a16="http://schemas.microsoft.com/office/drawing/2014/main" val="163777415"/>
                    </a:ext>
                  </a:extLst>
                </a:gridCol>
                <a:gridCol w="510802">
                  <a:extLst>
                    <a:ext uri="{9D8B030D-6E8A-4147-A177-3AD203B41FA5}">
                      <a16:colId xmlns:a16="http://schemas.microsoft.com/office/drawing/2014/main" val="4092204086"/>
                    </a:ext>
                  </a:extLst>
                </a:gridCol>
                <a:gridCol w="510802">
                  <a:extLst>
                    <a:ext uri="{9D8B030D-6E8A-4147-A177-3AD203B41FA5}">
                      <a16:colId xmlns:a16="http://schemas.microsoft.com/office/drawing/2014/main" val="27579541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138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92845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924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Maximum Possible Subarray From the Previous Array.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Since at the end of the algorithm:</a:t>
                </a:r>
              </a:p>
              <a:p>
                <a:r>
                  <a:rPr lang="en-US" dirty="0" smtClean="0"/>
                  <a:t>The </a:t>
                </a:r>
                <a:r>
                  <a:rPr lang="en-US" i="0" dirty="0" smtClean="0">
                    <a:latin typeface="Consolas" panose="020B0609020204030204" pitchFamily="49" charset="0"/>
                  </a:rPr>
                  <a:t>left-sum = 8</a:t>
                </a:r>
                <a:r>
                  <a:rPr lang="en-US" dirty="0" smtClean="0"/>
                  <a:t>, starting from index 4 to 1</a:t>
                </a:r>
              </a:p>
              <a:p>
                <a:r>
                  <a:rPr lang="en-US" dirty="0" smtClean="0"/>
                  <a:t>The </a:t>
                </a:r>
                <a:r>
                  <a:rPr lang="en-US" dirty="0" smtClean="0">
                    <a:latin typeface="Consolas" panose="020B0609020204030204" pitchFamily="49" charset="0"/>
                  </a:rPr>
                  <a:t>right-sum = 1</a:t>
                </a:r>
                <a:r>
                  <a:rPr lang="en-US" dirty="0" smtClean="0"/>
                  <a:t>, starting from index 5 to 5.</a:t>
                </a:r>
              </a:p>
              <a:p>
                <a:r>
                  <a:rPr lang="en-US" dirty="0" smtClean="0"/>
                  <a:t>The maximum subarray crossing the mid point is in this case </a:t>
                </a:r>
              </a:p>
              <a:p>
                <a:pPr marL="0" indent="0">
                  <a:buNone/>
                </a:pPr>
                <a:r>
                  <a:rPr lang="en-US" dirty="0" smtClean="0">
                    <a:latin typeface="Consolas" panose="020B0609020204030204" pitchFamily="49" charset="0"/>
                  </a:rPr>
                  <a:t> left-sum + right-sum = 9</a:t>
                </a:r>
                <a:r>
                  <a:rPr lang="en-US" dirty="0" smtClean="0"/>
                  <a:t>, indexed from 1 to 5.</a:t>
                </a:r>
              </a:p>
              <a:p>
                <a:r>
                  <a:rPr lang="en-US" dirty="0" smtClean="0"/>
                  <a:t>The run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of this procedure is: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𝑚𝑖𝑑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𝑙𝑜𝑤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+1) + 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h𝑖𝑔h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–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𝑚𝑖𝑑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= 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h𝑖𝑔h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–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𝑙𝑜𝑤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+ 1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0347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The Algorithm for Other Two Halves.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49281"/>
                <a:ext cx="10515600" cy="5347353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Find-Max-Subarray(A, low, high)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z="20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if</a:t>
                </a:r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high == low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 </a:t>
                </a:r>
                <a:r>
                  <a:rPr lang="en-US" sz="20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return</a:t>
                </a:r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(low, high, A[low]).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z="20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else</a:t>
                </a:r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 mid =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h𝑖𝑔h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𝑙𝑜𝑤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)/2</m:t>
                        </m:r>
                      </m:e>
                    </m:d>
                  </m:oMath>
                </a14:m>
                <a:endParaRPr lang="en-US" sz="2000" dirty="0" smtClea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 (left-low, left-high, left-sum) = Find-Max-Subarray(A, low, mid)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 (right-low, right-high, right-sum) = Find-Max-Subarray(A,mid+1,high)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 (cross-low, cross-high, cross-sum) =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  Find-Max-Crossing-Subarray </a:t>
                </a:r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A, low, mid, high)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  </a:t>
                </a:r>
                <a:r>
                  <a:rPr lang="en-US" sz="20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if</a:t>
                </a:r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left-sum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 ≥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 </m:t>
                    </m:r>
                  </m:oMath>
                </a14:m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right-sum </a:t>
                </a:r>
                <a:r>
                  <a:rPr lang="en-US" sz="20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and</a:t>
                </a:r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left-sum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≥ </m:t>
                    </m:r>
                  </m:oMath>
                </a14:m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cross-sum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     </a:t>
                </a:r>
                <a:r>
                  <a:rPr lang="en-US" sz="20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return</a:t>
                </a:r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(left-low, left-high, left-sum)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 </a:t>
                </a:r>
                <a:r>
                  <a:rPr lang="en-US" sz="20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else if </a:t>
                </a:r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right-</a:t>
                </a:r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sum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 ≥</m:t>
                    </m:r>
                    <m:r>
                      <a:rPr lang="en-US" sz="200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 </m:t>
                    </m:r>
                  </m:oMath>
                </a14:m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left-sum </a:t>
                </a:r>
                <a:r>
                  <a:rPr lang="en-US" sz="20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and</a:t>
                </a:r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right-sum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≥ </m:t>
                    </m:r>
                  </m:oMath>
                </a14:m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cross-sum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     </a:t>
                </a:r>
                <a:r>
                  <a:rPr lang="en-US" sz="20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return</a:t>
                </a:r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(right-low, right-high, right-sum)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 </a:t>
                </a:r>
                <a:r>
                  <a:rPr lang="en-US" sz="20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else return </a:t>
                </a:r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(cross-low, cross-high, cross-sum)</a:t>
                </a:r>
                <a:endParaRPr lang="en-US" sz="20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49281"/>
                <a:ext cx="10515600" cy="5347353"/>
              </a:xfrm>
              <a:blipFill>
                <a:blip r:embed="rId2"/>
                <a:stretch>
                  <a:fillRect l="-522" t="-1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101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7669375"/>
              </p:ext>
            </p:extLst>
          </p:nvPr>
        </p:nvGraphicFramePr>
        <p:xfrm>
          <a:off x="1910976" y="0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96212463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2924040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891285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4782516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8702519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96331052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212623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830274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702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32585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0165976" y="201706"/>
            <a:ext cx="18691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Low=1</a:t>
            </a:r>
          </a:p>
          <a:p>
            <a:r>
              <a:rPr lang="en-US" dirty="0" smtClean="0"/>
              <a:t>High=8</a:t>
            </a:r>
          </a:p>
          <a:p>
            <a:r>
              <a:rPr lang="en-US" dirty="0" smtClean="0"/>
              <a:t>Mid=4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00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910976" y="0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96212463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2924040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891285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4782516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8702519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96331052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212623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830274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702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32585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0038976" y="0"/>
            <a:ext cx="18691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Low=1</a:t>
            </a:r>
          </a:p>
          <a:p>
            <a:r>
              <a:rPr lang="en-US" dirty="0" smtClean="0"/>
              <a:t>High=8</a:t>
            </a:r>
          </a:p>
          <a:p>
            <a:r>
              <a:rPr lang="en-US" dirty="0" smtClean="0"/>
              <a:t>Mid=4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593976" y="741680"/>
            <a:ext cx="0" cy="181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910976" y="923330"/>
            <a:ext cx="812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910976" y="923330"/>
            <a:ext cx="0" cy="461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0038976" y="923330"/>
            <a:ext cx="0" cy="461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1017353"/>
              </p:ext>
            </p:extLst>
          </p:nvPr>
        </p:nvGraphicFramePr>
        <p:xfrm>
          <a:off x="1075762" y="1385047"/>
          <a:ext cx="388470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177">
                  <a:extLst>
                    <a:ext uri="{9D8B030D-6E8A-4147-A177-3AD203B41FA5}">
                      <a16:colId xmlns:a16="http://schemas.microsoft.com/office/drawing/2014/main" val="3104087433"/>
                    </a:ext>
                  </a:extLst>
                </a:gridCol>
                <a:gridCol w="971177">
                  <a:extLst>
                    <a:ext uri="{9D8B030D-6E8A-4147-A177-3AD203B41FA5}">
                      <a16:colId xmlns:a16="http://schemas.microsoft.com/office/drawing/2014/main" val="1797571497"/>
                    </a:ext>
                  </a:extLst>
                </a:gridCol>
                <a:gridCol w="971177">
                  <a:extLst>
                    <a:ext uri="{9D8B030D-6E8A-4147-A177-3AD203B41FA5}">
                      <a16:colId xmlns:a16="http://schemas.microsoft.com/office/drawing/2014/main" val="3914607630"/>
                    </a:ext>
                  </a:extLst>
                </a:gridCol>
                <a:gridCol w="971177">
                  <a:extLst>
                    <a:ext uri="{9D8B030D-6E8A-4147-A177-3AD203B41FA5}">
                      <a16:colId xmlns:a16="http://schemas.microsoft.com/office/drawing/2014/main" val="6854422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1(low)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2(mid)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4(high)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100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20421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798875"/>
              </p:ext>
            </p:extLst>
          </p:nvPr>
        </p:nvGraphicFramePr>
        <p:xfrm>
          <a:off x="6418727" y="1391886"/>
          <a:ext cx="388470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177">
                  <a:extLst>
                    <a:ext uri="{9D8B030D-6E8A-4147-A177-3AD203B41FA5}">
                      <a16:colId xmlns:a16="http://schemas.microsoft.com/office/drawing/2014/main" val="3104087433"/>
                    </a:ext>
                  </a:extLst>
                </a:gridCol>
                <a:gridCol w="971177">
                  <a:extLst>
                    <a:ext uri="{9D8B030D-6E8A-4147-A177-3AD203B41FA5}">
                      <a16:colId xmlns:a16="http://schemas.microsoft.com/office/drawing/2014/main" val="1797571497"/>
                    </a:ext>
                  </a:extLst>
                </a:gridCol>
                <a:gridCol w="971177">
                  <a:extLst>
                    <a:ext uri="{9D8B030D-6E8A-4147-A177-3AD203B41FA5}">
                      <a16:colId xmlns:a16="http://schemas.microsoft.com/office/drawing/2014/main" val="3914607630"/>
                    </a:ext>
                  </a:extLst>
                </a:gridCol>
                <a:gridCol w="971177">
                  <a:extLst>
                    <a:ext uri="{9D8B030D-6E8A-4147-A177-3AD203B41FA5}">
                      <a16:colId xmlns:a16="http://schemas.microsoft.com/office/drawing/2014/main" val="6854422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5(low)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6(mid)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8(high)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100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2042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4530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910976" y="0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96212463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2924040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891285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4782516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8702519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96331052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212623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830274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702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32585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0038976" y="0"/>
            <a:ext cx="18691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Low=1</a:t>
            </a:r>
          </a:p>
          <a:p>
            <a:r>
              <a:rPr lang="en-US" dirty="0" smtClean="0"/>
              <a:t>High=8</a:t>
            </a:r>
          </a:p>
          <a:p>
            <a:r>
              <a:rPr lang="en-US" dirty="0" smtClean="0"/>
              <a:t>Mid=4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593976" y="741680"/>
            <a:ext cx="0" cy="181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910976" y="923330"/>
            <a:ext cx="812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910976" y="923330"/>
            <a:ext cx="0" cy="461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0038976" y="923330"/>
            <a:ext cx="0" cy="461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7500751"/>
              </p:ext>
            </p:extLst>
          </p:nvPr>
        </p:nvGraphicFramePr>
        <p:xfrm>
          <a:off x="1075762" y="1385047"/>
          <a:ext cx="388470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177">
                  <a:extLst>
                    <a:ext uri="{9D8B030D-6E8A-4147-A177-3AD203B41FA5}">
                      <a16:colId xmlns:a16="http://schemas.microsoft.com/office/drawing/2014/main" val="3104087433"/>
                    </a:ext>
                  </a:extLst>
                </a:gridCol>
                <a:gridCol w="971177">
                  <a:extLst>
                    <a:ext uri="{9D8B030D-6E8A-4147-A177-3AD203B41FA5}">
                      <a16:colId xmlns:a16="http://schemas.microsoft.com/office/drawing/2014/main" val="1797571497"/>
                    </a:ext>
                  </a:extLst>
                </a:gridCol>
                <a:gridCol w="971177">
                  <a:extLst>
                    <a:ext uri="{9D8B030D-6E8A-4147-A177-3AD203B41FA5}">
                      <a16:colId xmlns:a16="http://schemas.microsoft.com/office/drawing/2014/main" val="3914607630"/>
                    </a:ext>
                  </a:extLst>
                </a:gridCol>
                <a:gridCol w="971177">
                  <a:extLst>
                    <a:ext uri="{9D8B030D-6E8A-4147-A177-3AD203B41FA5}">
                      <a16:colId xmlns:a16="http://schemas.microsoft.com/office/drawing/2014/main" val="6854422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1(low)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2(mid)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4(high)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100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20421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83062"/>
              </p:ext>
            </p:extLst>
          </p:nvPr>
        </p:nvGraphicFramePr>
        <p:xfrm>
          <a:off x="6418727" y="1391886"/>
          <a:ext cx="388470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177">
                  <a:extLst>
                    <a:ext uri="{9D8B030D-6E8A-4147-A177-3AD203B41FA5}">
                      <a16:colId xmlns:a16="http://schemas.microsoft.com/office/drawing/2014/main" val="3104087433"/>
                    </a:ext>
                  </a:extLst>
                </a:gridCol>
                <a:gridCol w="971177">
                  <a:extLst>
                    <a:ext uri="{9D8B030D-6E8A-4147-A177-3AD203B41FA5}">
                      <a16:colId xmlns:a16="http://schemas.microsoft.com/office/drawing/2014/main" val="1797571497"/>
                    </a:ext>
                  </a:extLst>
                </a:gridCol>
                <a:gridCol w="971177">
                  <a:extLst>
                    <a:ext uri="{9D8B030D-6E8A-4147-A177-3AD203B41FA5}">
                      <a16:colId xmlns:a16="http://schemas.microsoft.com/office/drawing/2014/main" val="3914607630"/>
                    </a:ext>
                  </a:extLst>
                </a:gridCol>
                <a:gridCol w="971177">
                  <a:extLst>
                    <a:ext uri="{9D8B030D-6E8A-4147-A177-3AD203B41FA5}">
                      <a16:colId xmlns:a16="http://schemas.microsoft.com/office/drawing/2014/main" val="6854422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5(low)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6(mid)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8(high)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100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204210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>
            <a:off x="2649071" y="2126727"/>
            <a:ext cx="13447" cy="360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183341" y="2487706"/>
            <a:ext cx="30928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183341" y="2487706"/>
            <a:ext cx="0" cy="416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276165" y="2487706"/>
            <a:ext cx="0" cy="430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8937574"/>
              </p:ext>
            </p:extLst>
          </p:nvPr>
        </p:nvGraphicFramePr>
        <p:xfrm>
          <a:off x="322726" y="2960445"/>
          <a:ext cx="259528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7643">
                  <a:extLst>
                    <a:ext uri="{9D8B030D-6E8A-4147-A177-3AD203B41FA5}">
                      <a16:colId xmlns:a16="http://schemas.microsoft.com/office/drawing/2014/main" val="887114139"/>
                    </a:ext>
                  </a:extLst>
                </a:gridCol>
                <a:gridCol w="1297643">
                  <a:extLst>
                    <a:ext uri="{9D8B030D-6E8A-4147-A177-3AD203B41FA5}">
                      <a16:colId xmlns:a16="http://schemas.microsoft.com/office/drawing/2014/main" val="26958708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1(low)(mid)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2(high)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229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701352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533726"/>
              </p:ext>
            </p:extLst>
          </p:nvPr>
        </p:nvGraphicFramePr>
        <p:xfrm>
          <a:off x="3151091" y="2960445"/>
          <a:ext cx="259528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7643">
                  <a:extLst>
                    <a:ext uri="{9D8B030D-6E8A-4147-A177-3AD203B41FA5}">
                      <a16:colId xmlns:a16="http://schemas.microsoft.com/office/drawing/2014/main" val="887114139"/>
                    </a:ext>
                  </a:extLst>
                </a:gridCol>
                <a:gridCol w="1297643">
                  <a:extLst>
                    <a:ext uri="{9D8B030D-6E8A-4147-A177-3AD203B41FA5}">
                      <a16:colId xmlns:a16="http://schemas.microsoft.com/office/drawing/2014/main" val="26958708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3(low)(mid)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4(high)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229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701352"/>
                  </a:ext>
                </a:extLst>
              </a:tr>
            </a:tbl>
          </a:graphicData>
        </a:graphic>
      </p:graphicFrame>
      <p:cxnSp>
        <p:nvCxnSpPr>
          <p:cNvPr id="24" name="Straight Arrow Connector 23"/>
          <p:cNvCxnSpPr/>
          <p:nvPr/>
        </p:nvCxnSpPr>
        <p:spPr>
          <a:xfrm>
            <a:off x="8361081" y="2126727"/>
            <a:ext cx="0" cy="360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656294" y="2487706"/>
            <a:ext cx="36471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6656294" y="2487706"/>
            <a:ext cx="0" cy="472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10303435" y="2487706"/>
            <a:ext cx="0" cy="416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183175"/>
              </p:ext>
            </p:extLst>
          </p:nvPr>
        </p:nvGraphicFramePr>
        <p:xfrm>
          <a:off x="6281270" y="2960445"/>
          <a:ext cx="263413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7065">
                  <a:extLst>
                    <a:ext uri="{9D8B030D-6E8A-4147-A177-3AD203B41FA5}">
                      <a16:colId xmlns:a16="http://schemas.microsoft.com/office/drawing/2014/main" val="365350086"/>
                    </a:ext>
                  </a:extLst>
                </a:gridCol>
                <a:gridCol w="1317065">
                  <a:extLst>
                    <a:ext uri="{9D8B030D-6E8A-4147-A177-3AD203B41FA5}">
                      <a16:colId xmlns:a16="http://schemas.microsoft.com/office/drawing/2014/main" val="7265465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5(low)(mid)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6(high)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4717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1168932"/>
                  </a:ext>
                </a:extLst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5198640"/>
              </p:ext>
            </p:extLst>
          </p:nvPr>
        </p:nvGraphicFramePr>
        <p:xfrm>
          <a:off x="9390532" y="2949423"/>
          <a:ext cx="264458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2293">
                  <a:extLst>
                    <a:ext uri="{9D8B030D-6E8A-4147-A177-3AD203B41FA5}">
                      <a16:colId xmlns:a16="http://schemas.microsoft.com/office/drawing/2014/main" val="365350086"/>
                    </a:ext>
                  </a:extLst>
                </a:gridCol>
                <a:gridCol w="1322293">
                  <a:extLst>
                    <a:ext uri="{9D8B030D-6E8A-4147-A177-3AD203B41FA5}">
                      <a16:colId xmlns:a16="http://schemas.microsoft.com/office/drawing/2014/main" val="7265465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7(low)(mid)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8(high)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4717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1168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064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910976" y="0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96212463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2924040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891285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4782516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8702519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96331052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212623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830274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702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32585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0038976" y="0"/>
            <a:ext cx="18691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Low=1</a:t>
            </a:r>
          </a:p>
          <a:p>
            <a:r>
              <a:rPr lang="en-US" dirty="0" smtClean="0"/>
              <a:t>High=8</a:t>
            </a:r>
          </a:p>
          <a:p>
            <a:r>
              <a:rPr lang="en-US" dirty="0" smtClean="0"/>
              <a:t>Mid=4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593976" y="741680"/>
            <a:ext cx="0" cy="181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910976" y="923330"/>
            <a:ext cx="812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910976" y="923330"/>
            <a:ext cx="0" cy="461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0038976" y="923330"/>
            <a:ext cx="0" cy="461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872438"/>
              </p:ext>
            </p:extLst>
          </p:nvPr>
        </p:nvGraphicFramePr>
        <p:xfrm>
          <a:off x="1075762" y="1385047"/>
          <a:ext cx="388470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177">
                  <a:extLst>
                    <a:ext uri="{9D8B030D-6E8A-4147-A177-3AD203B41FA5}">
                      <a16:colId xmlns:a16="http://schemas.microsoft.com/office/drawing/2014/main" val="3104087433"/>
                    </a:ext>
                  </a:extLst>
                </a:gridCol>
                <a:gridCol w="971177">
                  <a:extLst>
                    <a:ext uri="{9D8B030D-6E8A-4147-A177-3AD203B41FA5}">
                      <a16:colId xmlns:a16="http://schemas.microsoft.com/office/drawing/2014/main" val="1797571497"/>
                    </a:ext>
                  </a:extLst>
                </a:gridCol>
                <a:gridCol w="971177">
                  <a:extLst>
                    <a:ext uri="{9D8B030D-6E8A-4147-A177-3AD203B41FA5}">
                      <a16:colId xmlns:a16="http://schemas.microsoft.com/office/drawing/2014/main" val="3914607630"/>
                    </a:ext>
                  </a:extLst>
                </a:gridCol>
                <a:gridCol w="971177">
                  <a:extLst>
                    <a:ext uri="{9D8B030D-6E8A-4147-A177-3AD203B41FA5}">
                      <a16:colId xmlns:a16="http://schemas.microsoft.com/office/drawing/2014/main" val="6854422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1(low)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2(mid)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4(high)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100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20421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355089"/>
              </p:ext>
            </p:extLst>
          </p:nvPr>
        </p:nvGraphicFramePr>
        <p:xfrm>
          <a:off x="6418727" y="1391886"/>
          <a:ext cx="388470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177">
                  <a:extLst>
                    <a:ext uri="{9D8B030D-6E8A-4147-A177-3AD203B41FA5}">
                      <a16:colId xmlns:a16="http://schemas.microsoft.com/office/drawing/2014/main" val="3104087433"/>
                    </a:ext>
                  </a:extLst>
                </a:gridCol>
                <a:gridCol w="971177">
                  <a:extLst>
                    <a:ext uri="{9D8B030D-6E8A-4147-A177-3AD203B41FA5}">
                      <a16:colId xmlns:a16="http://schemas.microsoft.com/office/drawing/2014/main" val="1797571497"/>
                    </a:ext>
                  </a:extLst>
                </a:gridCol>
                <a:gridCol w="971177">
                  <a:extLst>
                    <a:ext uri="{9D8B030D-6E8A-4147-A177-3AD203B41FA5}">
                      <a16:colId xmlns:a16="http://schemas.microsoft.com/office/drawing/2014/main" val="3914607630"/>
                    </a:ext>
                  </a:extLst>
                </a:gridCol>
                <a:gridCol w="971177">
                  <a:extLst>
                    <a:ext uri="{9D8B030D-6E8A-4147-A177-3AD203B41FA5}">
                      <a16:colId xmlns:a16="http://schemas.microsoft.com/office/drawing/2014/main" val="6854422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5(low)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6(mid)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8(high)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100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204210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>
            <a:off x="2649071" y="2126727"/>
            <a:ext cx="13447" cy="360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183341" y="2487706"/>
            <a:ext cx="30928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183341" y="2487706"/>
            <a:ext cx="0" cy="416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276165" y="2487706"/>
            <a:ext cx="0" cy="430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322726" y="2960445"/>
          <a:ext cx="259528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7643">
                  <a:extLst>
                    <a:ext uri="{9D8B030D-6E8A-4147-A177-3AD203B41FA5}">
                      <a16:colId xmlns:a16="http://schemas.microsoft.com/office/drawing/2014/main" val="887114139"/>
                    </a:ext>
                  </a:extLst>
                </a:gridCol>
                <a:gridCol w="1297643">
                  <a:extLst>
                    <a:ext uri="{9D8B030D-6E8A-4147-A177-3AD203B41FA5}">
                      <a16:colId xmlns:a16="http://schemas.microsoft.com/office/drawing/2014/main" val="26958708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1(low)(mid)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2(high)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229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701352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3151091" y="2960445"/>
          <a:ext cx="259528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7643">
                  <a:extLst>
                    <a:ext uri="{9D8B030D-6E8A-4147-A177-3AD203B41FA5}">
                      <a16:colId xmlns:a16="http://schemas.microsoft.com/office/drawing/2014/main" val="887114139"/>
                    </a:ext>
                  </a:extLst>
                </a:gridCol>
                <a:gridCol w="1297643">
                  <a:extLst>
                    <a:ext uri="{9D8B030D-6E8A-4147-A177-3AD203B41FA5}">
                      <a16:colId xmlns:a16="http://schemas.microsoft.com/office/drawing/2014/main" val="26958708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3(low)(mid)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4(high)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229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701352"/>
                  </a:ext>
                </a:extLst>
              </a:tr>
            </a:tbl>
          </a:graphicData>
        </a:graphic>
      </p:graphicFrame>
      <p:cxnSp>
        <p:nvCxnSpPr>
          <p:cNvPr id="24" name="Straight Arrow Connector 23"/>
          <p:cNvCxnSpPr/>
          <p:nvPr/>
        </p:nvCxnSpPr>
        <p:spPr>
          <a:xfrm>
            <a:off x="8361081" y="2126727"/>
            <a:ext cx="0" cy="360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656294" y="2487706"/>
            <a:ext cx="36471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6656294" y="2487706"/>
            <a:ext cx="0" cy="472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10303435" y="2487706"/>
            <a:ext cx="0" cy="416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6281270" y="2960445"/>
          <a:ext cx="263413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7065">
                  <a:extLst>
                    <a:ext uri="{9D8B030D-6E8A-4147-A177-3AD203B41FA5}">
                      <a16:colId xmlns:a16="http://schemas.microsoft.com/office/drawing/2014/main" val="365350086"/>
                    </a:ext>
                  </a:extLst>
                </a:gridCol>
                <a:gridCol w="1317065">
                  <a:extLst>
                    <a:ext uri="{9D8B030D-6E8A-4147-A177-3AD203B41FA5}">
                      <a16:colId xmlns:a16="http://schemas.microsoft.com/office/drawing/2014/main" val="7265465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5(low)(mid)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6(high)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4717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1168932"/>
                  </a:ext>
                </a:extLst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9390532" y="2949423"/>
          <a:ext cx="264458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2293">
                  <a:extLst>
                    <a:ext uri="{9D8B030D-6E8A-4147-A177-3AD203B41FA5}">
                      <a16:colId xmlns:a16="http://schemas.microsoft.com/office/drawing/2014/main" val="365350086"/>
                    </a:ext>
                  </a:extLst>
                </a:gridCol>
                <a:gridCol w="1322293">
                  <a:extLst>
                    <a:ext uri="{9D8B030D-6E8A-4147-A177-3AD203B41FA5}">
                      <a16:colId xmlns:a16="http://schemas.microsoft.com/office/drawing/2014/main" val="7265465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7(low)(mid)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8(high)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4717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1168932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779929" y="3691103"/>
            <a:ext cx="0" cy="813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178424" y="3702125"/>
            <a:ext cx="26894" cy="829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724835" y="3691103"/>
            <a:ext cx="13447" cy="813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960470" y="3702125"/>
            <a:ext cx="0" cy="829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817659" y="3702125"/>
            <a:ext cx="26894" cy="802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8175812" y="3691103"/>
            <a:ext cx="26894" cy="840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9883588" y="3691103"/>
            <a:ext cx="26894" cy="813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1214847" y="3691103"/>
            <a:ext cx="13447" cy="813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946444"/>
              </p:ext>
            </p:extLst>
          </p:nvPr>
        </p:nvGraphicFramePr>
        <p:xfrm>
          <a:off x="336923" y="4493743"/>
          <a:ext cx="88601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6012">
                  <a:extLst>
                    <a:ext uri="{9D8B030D-6E8A-4147-A177-3AD203B41FA5}">
                      <a16:colId xmlns:a16="http://schemas.microsoft.com/office/drawing/2014/main" val="7324105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1(base)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395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225187"/>
                  </a:ext>
                </a:extLst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8531289"/>
              </p:ext>
            </p:extLst>
          </p:nvPr>
        </p:nvGraphicFramePr>
        <p:xfrm>
          <a:off x="1776506" y="4531659"/>
          <a:ext cx="88601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6012">
                  <a:extLst>
                    <a:ext uri="{9D8B030D-6E8A-4147-A177-3AD203B41FA5}">
                      <a16:colId xmlns:a16="http://schemas.microsoft.com/office/drawing/2014/main" val="7324105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2(base)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395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225187"/>
                  </a:ext>
                </a:extLst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785815"/>
              </p:ext>
            </p:extLst>
          </p:nvPr>
        </p:nvGraphicFramePr>
        <p:xfrm>
          <a:off x="3295276" y="4531659"/>
          <a:ext cx="88601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6012">
                  <a:extLst>
                    <a:ext uri="{9D8B030D-6E8A-4147-A177-3AD203B41FA5}">
                      <a16:colId xmlns:a16="http://schemas.microsoft.com/office/drawing/2014/main" val="7324105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3(base)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395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225187"/>
                  </a:ext>
                </a:extLst>
              </a:tr>
            </a:tbl>
          </a:graphicData>
        </a:graphic>
      </p:graphicFrame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415644"/>
              </p:ext>
            </p:extLst>
          </p:nvPr>
        </p:nvGraphicFramePr>
        <p:xfrm>
          <a:off x="4577976" y="4531659"/>
          <a:ext cx="88601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6012">
                  <a:extLst>
                    <a:ext uri="{9D8B030D-6E8A-4147-A177-3AD203B41FA5}">
                      <a16:colId xmlns:a16="http://schemas.microsoft.com/office/drawing/2014/main" val="7324105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4(base)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395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225187"/>
                  </a:ext>
                </a:extLst>
              </a:tr>
            </a:tbl>
          </a:graphicData>
        </a:graphic>
      </p:graphicFrame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978008"/>
              </p:ext>
            </p:extLst>
          </p:nvPr>
        </p:nvGraphicFramePr>
        <p:xfrm>
          <a:off x="6388100" y="4531659"/>
          <a:ext cx="88601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6012">
                  <a:extLst>
                    <a:ext uri="{9D8B030D-6E8A-4147-A177-3AD203B41FA5}">
                      <a16:colId xmlns:a16="http://schemas.microsoft.com/office/drawing/2014/main" val="7324105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5(base)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395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225187"/>
                  </a:ext>
                </a:extLst>
              </a:tr>
            </a:tbl>
          </a:graphicData>
        </a:graphic>
      </p:graphicFrame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254754"/>
              </p:ext>
            </p:extLst>
          </p:nvPr>
        </p:nvGraphicFramePr>
        <p:xfrm>
          <a:off x="7776134" y="4531659"/>
          <a:ext cx="88601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6012">
                  <a:extLst>
                    <a:ext uri="{9D8B030D-6E8A-4147-A177-3AD203B41FA5}">
                      <a16:colId xmlns:a16="http://schemas.microsoft.com/office/drawing/2014/main" val="7324105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6(base)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395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225187"/>
                  </a:ext>
                </a:extLst>
              </a:tr>
            </a:tbl>
          </a:graphicData>
        </a:graphic>
      </p:graphicFrame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343371"/>
              </p:ext>
            </p:extLst>
          </p:nvPr>
        </p:nvGraphicFramePr>
        <p:xfrm>
          <a:off x="9440582" y="4513800"/>
          <a:ext cx="88601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6012">
                  <a:extLst>
                    <a:ext uri="{9D8B030D-6E8A-4147-A177-3AD203B41FA5}">
                      <a16:colId xmlns:a16="http://schemas.microsoft.com/office/drawing/2014/main" val="7324105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7(base)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395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225187"/>
                  </a:ext>
                </a:extLst>
              </a:tr>
            </a:tbl>
          </a:graphicData>
        </a:graphic>
      </p:graphicFrame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9193499"/>
              </p:ext>
            </p:extLst>
          </p:nvPr>
        </p:nvGraphicFramePr>
        <p:xfrm>
          <a:off x="10908179" y="4531659"/>
          <a:ext cx="88601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6012">
                  <a:extLst>
                    <a:ext uri="{9D8B030D-6E8A-4147-A177-3AD203B41FA5}">
                      <a16:colId xmlns:a16="http://schemas.microsoft.com/office/drawing/2014/main" val="7324105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8(base)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395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2251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164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910976" y="0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96212463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2924040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891285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4782516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8702519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96331052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212623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830274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702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32585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0038976" y="0"/>
            <a:ext cx="18691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Low=1</a:t>
            </a:r>
          </a:p>
          <a:p>
            <a:r>
              <a:rPr lang="en-US" dirty="0" smtClean="0"/>
              <a:t>High=8</a:t>
            </a:r>
          </a:p>
          <a:p>
            <a:r>
              <a:rPr lang="en-US" dirty="0" smtClean="0"/>
              <a:t>Mid=4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593976" y="741680"/>
            <a:ext cx="0" cy="181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910976" y="923330"/>
            <a:ext cx="812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910976" y="923330"/>
            <a:ext cx="0" cy="461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0038976" y="923330"/>
            <a:ext cx="0" cy="461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8668871"/>
              </p:ext>
            </p:extLst>
          </p:nvPr>
        </p:nvGraphicFramePr>
        <p:xfrm>
          <a:off x="1075762" y="1385047"/>
          <a:ext cx="388470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177">
                  <a:extLst>
                    <a:ext uri="{9D8B030D-6E8A-4147-A177-3AD203B41FA5}">
                      <a16:colId xmlns:a16="http://schemas.microsoft.com/office/drawing/2014/main" val="3104087433"/>
                    </a:ext>
                  </a:extLst>
                </a:gridCol>
                <a:gridCol w="971177">
                  <a:extLst>
                    <a:ext uri="{9D8B030D-6E8A-4147-A177-3AD203B41FA5}">
                      <a16:colId xmlns:a16="http://schemas.microsoft.com/office/drawing/2014/main" val="1797571497"/>
                    </a:ext>
                  </a:extLst>
                </a:gridCol>
                <a:gridCol w="971177">
                  <a:extLst>
                    <a:ext uri="{9D8B030D-6E8A-4147-A177-3AD203B41FA5}">
                      <a16:colId xmlns:a16="http://schemas.microsoft.com/office/drawing/2014/main" val="3914607630"/>
                    </a:ext>
                  </a:extLst>
                </a:gridCol>
                <a:gridCol w="971177">
                  <a:extLst>
                    <a:ext uri="{9D8B030D-6E8A-4147-A177-3AD203B41FA5}">
                      <a16:colId xmlns:a16="http://schemas.microsoft.com/office/drawing/2014/main" val="6854422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1(low)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2(mid)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4(high)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100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20421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570357"/>
              </p:ext>
            </p:extLst>
          </p:nvPr>
        </p:nvGraphicFramePr>
        <p:xfrm>
          <a:off x="6418727" y="1391886"/>
          <a:ext cx="388470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177">
                  <a:extLst>
                    <a:ext uri="{9D8B030D-6E8A-4147-A177-3AD203B41FA5}">
                      <a16:colId xmlns:a16="http://schemas.microsoft.com/office/drawing/2014/main" val="3104087433"/>
                    </a:ext>
                  </a:extLst>
                </a:gridCol>
                <a:gridCol w="971177">
                  <a:extLst>
                    <a:ext uri="{9D8B030D-6E8A-4147-A177-3AD203B41FA5}">
                      <a16:colId xmlns:a16="http://schemas.microsoft.com/office/drawing/2014/main" val="1797571497"/>
                    </a:ext>
                  </a:extLst>
                </a:gridCol>
                <a:gridCol w="971177">
                  <a:extLst>
                    <a:ext uri="{9D8B030D-6E8A-4147-A177-3AD203B41FA5}">
                      <a16:colId xmlns:a16="http://schemas.microsoft.com/office/drawing/2014/main" val="3914607630"/>
                    </a:ext>
                  </a:extLst>
                </a:gridCol>
                <a:gridCol w="971177">
                  <a:extLst>
                    <a:ext uri="{9D8B030D-6E8A-4147-A177-3AD203B41FA5}">
                      <a16:colId xmlns:a16="http://schemas.microsoft.com/office/drawing/2014/main" val="6854422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5(low)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6(mid)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8(high)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100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204210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>
            <a:off x="2649071" y="2126727"/>
            <a:ext cx="13447" cy="360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183341" y="2487706"/>
            <a:ext cx="30928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183341" y="2487706"/>
            <a:ext cx="0" cy="416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276165" y="2487706"/>
            <a:ext cx="0" cy="430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322726" y="2960445"/>
          <a:ext cx="259528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7643">
                  <a:extLst>
                    <a:ext uri="{9D8B030D-6E8A-4147-A177-3AD203B41FA5}">
                      <a16:colId xmlns:a16="http://schemas.microsoft.com/office/drawing/2014/main" val="887114139"/>
                    </a:ext>
                  </a:extLst>
                </a:gridCol>
                <a:gridCol w="1297643">
                  <a:extLst>
                    <a:ext uri="{9D8B030D-6E8A-4147-A177-3AD203B41FA5}">
                      <a16:colId xmlns:a16="http://schemas.microsoft.com/office/drawing/2014/main" val="26958708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1(low)(mid)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2(high)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229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701352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3151091" y="2960445"/>
          <a:ext cx="259528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7643">
                  <a:extLst>
                    <a:ext uri="{9D8B030D-6E8A-4147-A177-3AD203B41FA5}">
                      <a16:colId xmlns:a16="http://schemas.microsoft.com/office/drawing/2014/main" val="887114139"/>
                    </a:ext>
                  </a:extLst>
                </a:gridCol>
                <a:gridCol w="1297643">
                  <a:extLst>
                    <a:ext uri="{9D8B030D-6E8A-4147-A177-3AD203B41FA5}">
                      <a16:colId xmlns:a16="http://schemas.microsoft.com/office/drawing/2014/main" val="26958708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3(low)(mid)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4(high)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229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701352"/>
                  </a:ext>
                </a:extLst>
              </a:tr>
            </a:tbl>
          </a:graphicData>
        </a:graphic>
      </p:graphicFrame>
      <p:cxnSp>
        <p:nvCxnSpPr>
          <p:cNvPr id="24" name="Straight Arrow Connector 23"/>
          <p:cNvCxnSpPr/>
          <p:nvPr/>
        </p:nvCxnSpPr>
        <p:spPr>
          <a:xfrm>
            <a:off x="8361081" y="2126727"/>
            <a:ext cx="0" cy="360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656294" y="2487706"/>
            <a:ext cx="36471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6656294" y="2487706"/>
            <a:ext cx="0" cy="472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10303435" y="2487706"/>
            <a:ext cx="0" cy="416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6281270" y="2960445"/>
          <a:ext cx="263413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7065">
                  <a:extLst>
                    <a:ext uri="{9D8B030D-6E8A-4147-A177-3AD203B41FA5}">
                      <a16:colId xmlns:a16="http://schemas.microsoft.com/office/drawing/2014/main" val="365350086"/>
                    </a:ext>
                  </a:extLst>
                </a:gridCol>
                <a:gridCol w="1317065">
                  <a:extLst>
                    <a:ext uri="{9D8B030D-6E8A-4147-A177-3AD203B41FA5}">
                      <a16:colId xmlns:a16="http://schemas.microsoft.com/office/drawing/2014/main" val="7265465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5(low)(mid)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6(high)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4717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1168932"/>
                  </a:ext>
                </a:extLst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9390532" y="2949423"/>
          <a:ext cx="264458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2293">
                  <a:extLst>
                    <a:ext uri="{9D8B030D-6E8A-4147-A177-3AD203B41FA5}">
                      <a16:colId xmlns:a16="http://schemas.microsoft.com/office/drawing/2014/main" val="365350086"/>
                    </a:ext>
                  </a:extLst>
                </a:gridCol>
                <a:gridCol w="1322293">
                  <a:extLst>
                    <a:ext uri="{9D8B030D-6E8A-4147-A177-3AD203B41FA5}">
                      <a16:colId xmlns:a16="http://schemas.microsoft.com/office/drawing/2014/main" val="7265465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7(low)(mid)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8(high)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4717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1168932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779929" y="3691103"/>
            <a:ext cx="0" cy="813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178424" y="3702125"/>
            <a:ext cx="26894" cy="829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724835" y="3691103"/>
            <a:ext cx="13447" cy="813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960470" y="3702125"/>
            <a:ext cx="0" cy="829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817659" y="3702125"/>
            <a:ext cx="26894" cy="802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8175812" y="3691103"/>
            <a:ext cx="26894" cy="840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9883588" y="3691103"/>
            <a:ext cx="26894" cy="813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1214847" y="3691103"/>
            <a:ext cx="13447" cy="813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le 37"/>
          <p:cNvGraphicFramePr>
            <a:graphicFrameLocks noGrp="1"/>
          </p:cNvGraphicFramePr>
          <p:nvPr/>
        </p:nvGraphicFramePr>
        <p:xfrm>
          <a:off x="336923" y="4493743"/>
          <a:ext cx="88601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6012">
                  <a:extLst>
                    <a:ext uri="{9D8B030D-6E8A-4147-A177-3AD203B41FA5}">
                      <a16:colId xmlns:a16="http://schemas.microsoft.com/office/drawing/2014/main" val="7324105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1(base)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395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225187"/>
                  </a:ext>
                </a:extLst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1776506" y="4531659"/>
          <a:ext cx="88601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6012">
                  <a:extLst>
                    <a:ext uri="{9D8B030D-6E8A-4147-A177-3AD203B41FA5}">
                      <a16:colId xmlns:a16="http://schemas.microsoft.com/office/drawing/2014/main" val="7324105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2(base)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395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225187"/>
                  </a:ext>
                </a:extLst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/>
        </p:nvGraphicFramePr>
        <p:xfrm>
          <a:off x="3295276" y="4531659"/>
          <a:ext cx="88601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6012">
                  <a:extLst>
                    <a:ext uri="{9D8B030D-6E8A-4147-A177-3AD203B41FA5}">
                      <a16:colId xmlns:a16="http://schemas.microsoft.com/office/drawing/2014/main" val="7324105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3(base)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395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225187"/>
                  </a:ext>
                </a:extLst>
              </a:tr>
            </a:tbl>
          </a:graphicData>
        </a:graphic>
      </p:graphicFrame>
      <p:graphicFrame>
        <p:nvGraphicFramePr>
          <p:cNvPr id="41" name="Table 40"/>
          <p:cNvGraphicFramePr>
            <a:graphicFrameLocks noGrp="1"/>
          </p:cNvGraphicFramePr>
          <p:nvPr/>
        </p:nvGraphicFramePr>
        <p:xfrm>
          <a:off x="4577976" y="4531659"/>
          <a:ext cx="88601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6012">
                  <a:extLst>
                    <a:ext uri="{9D8B030D-6E8A-4147-A177-3AD203B41FA5}">
                      <a16:colId xmlns:a16="http://schemas.microsoft.com/office/drawing/2014/main" val="7324105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4(base)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395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225187"/>
                  </a:ext>
                </a:extLst>
              </a:tr>
            </a:tbl>
          </a:graphicData>
        </a:graphic>
      </p:graphicFrame>
      <p:graphicFrame>
        <p:nvGraphicFramePr>
          <p:cNvPr id="42" name="Table 41"/>
          <p:cNvGraphicFramePr>
            <a:graphicFrameLocks noGrp="1"/>
          </p:cNvGraphicFramePr>
          <p:nvPr/>
        </p:nvGraphicFramePr>
        <p:xfrm>
          <a:off x="6388100" y="4531659"/>
          <a:ext cx="88601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6012">
                  <a:extLst>
                    <a:ext uri="{9D8B030D-6E8A-4147-A177-3AD203B41FA5}">
                      <a16:colId xmlns:a16="http://schemas.microsoft.com/office/drawing/2014/main" val="7324105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5(base)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395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225187"/>
                  </a:ext>
                </a:extLst>
              </a:tr>
            </a:tbl>
          </a:graphicData>
        </a:graphic>
      </p:graphicFrame>
      <p:graphicFrame>
        <p:nvGraphicFramePr>
          <p:cNvPr id="43" name="Table 42"/>
          <p:cNvGraphicFramePr>
            <a:graphicFrameLocks noGrp="1"/>
          </p:cNvGraphicFramePr>
          <p:nvPr/>
        </p:nvGraphicFramePr>
        <p:xfrm>
          <a:off x="7776134" y="4531659"/>
          <a:ext cx="88601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6012">
                  <a:extLst>
                    <a:ext uri="{9D8B030D-6E8A-4147-A177-3AD203B41FA5}">
                      <a16:colId xmlns:a16="http://schemas.microsoft.com/office/drawing/2014/main" val="7324105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6(base)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395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225187"/>
                  </a:ext>
                </a:extLst>
              </a:tr>
            </a:tbl>
          </a:graphicData>
        </a:graphic>
      </p:graphicFrame>
      <p:graphicFrame>
        <p:nvGraphicFramePr>
          <p:cNvPr id="44" name="Table 43"/>
          <p:cNvGraphicFramePr>
            <a:graphicFrameLocks noGrp="1"/>
          </p:cNvGraphicFramePr>
          <p:nvPr/>
        </p:nvGraphicFramePr>
        <p:xfrm>
          <a:off x="9440582" y="4513800"/>
          <a:ext cx="88601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6012">
                  <a:extLst>
                    <a:ext uri="{9D8B030D-6E8A-4147-A177-3AD203B41FA5}">
                      <a16:colId xmlns:a16="http://schemas.microsoft.com/office/drawing/2014/main" val="7324105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7(base)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395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225187"/>
                  </a:ext>
                </a:extLst>
              </a:tr>
            </a:tbl>
          </a:graphicData>
        </a:graphic>
      </p:graphicFrame>
      <p:graphicFrame>
        <p:nvGraphicFramePr>
          <p:cNvPr id="45" name="Table 44"/>
          <p:cNvGraphicFramePr>
            <a:graphicFrameLocks noGrp="1"/>
          </p:cNvGraphicFramePr>
          <p:nvPr/>
        </p:nvGraphicFramePr>
        <p:xfrm>
          <a:off x="10908179" y="4531659"/>
          <a:ext cx="88601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6012">
                  <a:extLst>
                    <a:ext uri="{9D8B030D-6E8A-4147-A177-3AD203B41FA5}">
                      <a16:colId xmlns:a16="http://schemas.microsoft.com/office/drawing/2014/main" val="7324105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8(base)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395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225187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34471" y="5419165"/>
            <a:ext cx="1088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(1, 1, 2)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763059" y="5456542"/>
            <a:ext cx="1088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(2, </a:t>
            </a:r>
            <a:r>
              <a:rPr lang="en-US" dirty="0"/>
              <a:t>2</a:t>
            </a:r>
            <a:r>
              <a:rPr lang="en-US" dirty="0" smtClean="0"/>
              <a:t>, -1)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194050" y="5456542"/>
            <a:ext cx="1088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(3, </a:t>
            </a:r>
            <a:r>
              <a:rPr lang="en-US" dirty="0"/>
              <a:t>3</a:t>
            </a:r>
            <a:r>
              <a:rPr lang="en-US" dirty="0" smtClean="0"/>
              <a:t>, </a:t>
            </a:r>
            <a:r>
              <a:rPr lang="en-US" dirty="0"/>
              <a:t>3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476750" y="5419165"/>
            <a:ext cx="1088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(4, </a:t>
            </a:r>
            <a:r>
              <a:rPr lang="en-US" dirty="0"/>
              <a:t>4</a:t>
            </a:r>
            <a:r>
              <a:rPr lang="en-US" dirty="0" smtClean="0"/>
              <a:t>, </a:t>
            </a:r>
            <a:r>
              <a:rPr lang="en-US" dirty="0"/>
              <a:t>4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6300321" y="5419165"/>
            <a:ext cx="1088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(5, </a:t>
            </a:r>
            <a:r>
              <a:rPr lang="en-US" dirty="0"/>
              <a:t>5</a:t>
            </a:r>
            <a:r>
              <a:rPr lang="en-US" dirty="0" smtClean="0"/>
              <a:t>, </a:t>
            </a:r>
            <a:r>
              <a:rPr lang="en-US" dirty="0"/>
              <a:t>1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7674908" y="5456542"/>
            <a:ext cx="1088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(6, </a:t>
            </a:r>
            <a:r>
              <a:rPr lang="en-US" dirty="0"/>
              <a:t>6</a:t>
            </a:r>
            <a:r>
              <a:rPr lang="en-US" dirty="0" smtClean="0"/>
              <a:t>, -3)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9339356" y="5456542"/>
            <a:ext cx="1088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(7, </a:t>
            </a:r>
            <a:r>
              <a:rPr lang="en-US" dirty="0"/>
              <a:t>7</a:t>
            </a:r>
            <a:r>
              <a:rPr lang="en-US" dirty="0" smtClean="0"/>
              <a:t>, -6)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10793879" y="5467564"/>
            <a:ext cx="1088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(8, </a:t>
            </a:r>
            <a:r>
              <a:rPr lang="en-US" dirty="0"/>
              <a:t>8</a:t>
            </a:r>
            <a:r>
              <a:rPr lang="en-US" dirty="0" smtClean="0"/>
              <a:t>, </a:t>
            </a:r>
            <a:r>
              <a:rPr lang="en-US" dirty="0"/>
              <a:t>5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6521" y="2487706"/>
            <a:ext cx="833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(1,1,2)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4511859" y="2518193"/>
            <a:ext cx="833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(3,4,7)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656294" y="2558549"/>
            <a:ext cx="833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(5,5,1)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0366561" y="2543358"/>
            <a:ext cx="833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(8,8,5)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2009028" y="972835"/>
            <a:ext cx="833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(1,4,8)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7181476" y="994173"/>
            <a:ext cx="833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(8,8,5)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658903" y="181997"/>
            <a:ext cx="833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(1,5,9)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12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Runtime Analysis.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The runtime is the following &amp; we can solve it using the recurrence tree method.</a:t>
                </a:r>
              </a:p>
              <a:p>
                <a:r>
                  <a:rPr lang="en-US" dirty="0" smtClean="0"/>
                  <a:t>We can setup a recurrence as follows: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              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&gt;1</m:t>
                            </m:r>
                          </m:e>
                        </m:eqArr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We can prove using the recurrence tree method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𝑛𝑙𝑜𝑔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743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683" y="107576"/>
            <a:ext cx="9507070" cy="675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095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949"/>
            <a:ext cx="10515600" cy="1325563"/>
          </a:xfrm>
        </p:spPr>
        <p:txBody>
          <a:bodyPr/>
          <a:lstStyle/>
          <a:p>
            <a:r>
              <a:rPr lang="en-US" dirty="0" smtClean="0"/>
              <a:t>The Maximum Subarray Sum Problem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54512"/>
                <a:ext cx="10515600" cy="5301782"/>
              </a:xfrm>
            </p:spPr>
            <p:txBody>
              <a:bodyPr/>
              <a:lstStyle/>
              <a:p>
                <a:r>
                  <a:rPr lang="en-US" dirty="0" smtClean="0"/>
                  <a:t>Suppose that you are given an array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numbers: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1, 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Now you want to find out a subarray which is contiguous, such that the sum of the elements in that subarray is maximum among all other possible subarrays.</a:t>
                </a:r>
              </a:p>
              <a:p>
                <a:r>
                  <a:rPr lang="en-US" dirty="0" smtClean="0"/>
                  <a:t>The maximum subarray sum problem has applications in:</a:t>
                </a:r>
              </a:p>
              <a:p>
                <a:pPr lvl="1"/>
                <a:r>
                  <a:rPr lang="en-US" dirty="0"/>
                  <a:t>Genomic sequence analysis employs maximum subarray algorithms to identify important biological segments of protein </a:t>
                </a:r>
                <a:r>
                  <a:rPr lang="en-US" dirty="0" smtClean="0"/>
                  <a:t>sequences.</a:t>
                </a:r>
              </a:p>
              <a:p>
                <a:pPr lvl="1"/>
                <a:r>
                  <a:rPr lang="en-US" dirty="0"/>
                  <a:t>In </a:t>
                </a:r>
                <a:r>
                  <a:rPr lang="en-US" dirty="0" smtClean="0"/>
                  <a:t>computer vision, </a:t>
                </a:r>
                <a:r>
                  <a:rPr lang="en-US" dirty="0"/>
                  <a:t>maximum-subarray algorithms are used on bitmap images to detect the brightest area in an image</a:t>
                </a:r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54512"/>
                <a:ext cx="10515600" cy="5301782"/>
              </a:xfrm>
              <a:blipFill>
                <a:blip r:embed="rId2"/>
                <a:stretch>
                  <a:fillRect l="-1043" t="-1724" r="-1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475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The Runtime Analysis.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25562"/>
                <a:ext cx="10515600" cy="5357625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From the previous slide it is seen that at each level(depth)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 smtClean="0"/>
                  <a:t>, the problem is getting divided or reduced to size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 smtClean="0"/>
                  <a:t> and the at each level(depth)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 smtClean="0"/>
                  <a:t> there are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 smtClean="0"/>
                  <a:t> sub problems to solve. So the total cost for level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 smtClean="0"/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𝑐𝑛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At the bottom of the tree there are sub problems of constant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r>
                  <a:rPr lang="en-US" dirty="0" smtClean="0"/>
                  <a:t>so the total cost is again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e>
                            </m:func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e>
                            </m:func>
                          </m:sup>
                        </m:sSup>
                      </m:den>
                    </m:f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𝑐𝑛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The previous tree had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 smtClean="0"/>
                  <a:t> levels in total. Since at each level the cost incurred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𝑐𝑛</m:t>
                    </m:r>
                  </m:oMath>
                </a14:m>
                <a:r>
                  <a:rPr lang="en-US" dirty="0" smtClean="0"/>
                  <a:t> the total cost of the tree is</a:t>
                </a:r>
              </a:p>
              <a:p>
                <a:pPr marL="0" indent="0">
                  <a:buNone/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𝑐𝑛𝑙𝑜𝑔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𝑛𝑙𝑜𝑔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𝑛𝑙𝑜𝑔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25562"/>
                <a:ext cx="10515600" cy="5357625"/>
              </a:xfrm>
              <a:blipFill>
                <a:blip r:embed="rId2"/>
                <a:stretch>
                  <a:fillRect l="-1043" t="-18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545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2329" y="0"/>
            <a:ext cx="10515600" cy="1325563"/>
          </a:xfrm>
        </p:spPr>
        <p:txBody>
          <a:bodyPr/>
          <a:lstStyle/>
          <a:p>
            <a:r>
              <a:rPr lang="en-US" dirty="0" smtClean="0"/>
              <a:t>An Example of The Problem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32329" y="1166719"/>
                <a:ext cx="10515600" cy="5234082"/>
              </a:xfrm>
            </p:spPr>
            <p:txBody>
              <a:bodyPr/>
              <a:lstStyle/>
              <a:p>
                <a:r>
                  <a:rPr lang="en-US" dirty="0" smtClean="0"/>
                  <a:t>Suppose that we are given an array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of length 16.</a:t>
                </a:r>
              </a:p>
              <a:p>
                <a:r>
                  <a:rPr lang="en-US" dirty="0" smtClean="0"/>
                  <a:t>The maximum subarray here occurs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[8]</m:t>
                    </m:r>
                  </m:oMath>
                </a14:m>
                <a:r>
                  <a:rPr lang="en-US" dirty="0" smtClean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[11]</m:t>
                    </m:r>
                  </m:oMath>
                </a14:m>
                <a:r>
                  <a:rPr lang="en-US" dirty="0" smtClean="0"/>
                  <a:t> with sum of 43.</a:t>
                </a:r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32329" y="1166719"/>
                <a:ext cx="10515600" cy="5234082"/>
              </a:xfrm>
              <a:blipFill>
                <a:blip r:embed="rId2"/>
                <a:stretch>
                  <a:fillRect l="-1043" t="-18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208" y="3080414"/>
            <a:ext cx="6449325" cy="118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55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Brute Force Solution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We can easily devise a brute force solution for this problem as follows</a:t>
                </a:r>
              </a:p>
              <a:p>
                <a:r>
                  <a:rPr lang="en-US" dirty="0" smtClean="0"/>
                  <a:t>The naïve method or brute force method is to run two nested loops over the entire array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The outer loop will pickup the beginning element at any position in the array.</a:t>
                </a:r>
              </a:p>
              <a:p>
                <a:r>
                  <a:rPr lang="en-US" dirty="0" smtClean="0"/>
                  <a:t>The inner loop will start from the element picked by the upper loop and keep summing the elements while keeping track of the sum to see whether the sum decreases.</a:t>
                </a:r>
              </a:p>
              <a:p>
                <a:r>
                  <a:rPr lang="en-US" dirty="0" smtClean="0"/>
                  <a:t>Finally return the maximum sum over all starting positions picked up by the outer loop.</a:t>
                </a:r>
              </a:p>
              <a:p>
                <a:r>
                  <a:rPr lang="en-US" dirty="0" smtClean="0"/>
                  <a:t>Clearly this naïve approach runs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801" r="-1507" b="-7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220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A Solution Using Divide and Conquer Approach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25562"/>
                <a:ext cx="10515600" cy="5532437"/>
              </a:xfrm>
            </p:spPr>
            <p:txBody>
              <a:bodyPr/>
              <a:lstStyle/>
              <a:p>
                <a:r>
                  <a:rPr lang="en-US" dirty="0" smtClean="0"/>
                  <a:t>Suppose that we want to find the maximum subarray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h𝑖𝑔h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The divide and conquer suggests that we divide the array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into two subarrays of as equal size as possible.</a:t>
                </a:r>
              </a:p>
              <a:p>
                <a:r>
                  <a:rPr lang="en-US" dirty="0" smtClean="0"/>
                  <a:t>We first find the mid point, say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𝑚𝑖𝑑</m:t>
                    </m:r>
                  </m:oMath>
                </a14:m>
                <a:r>
                  <a:rPr lang="en-US" dirty="0" smtClean="0"/>
                  <a:t> and consider the subarray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𝑚𝑖𝑑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𝑚𝑖𝑑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h𝑖𝑔h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Any contiguous subarray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𝑙𝑜𝑤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h𝑖𝑔h</m:t>
                        </m:r>
                      </m:e>
                    </m:d>
                  </m:oMath>
                </a14:m>
                <a:r>
                  <a:rPr lang="en-US" dirty="0" smtClean="0"/>
                  <a:t> must be in one of the following places:</a:t>
                </a:r>
              </a:p>
              <a:p>
                <a:pPr lvl="1"/>
                <a:r>
                  <a:rPr lang="en-US" dirty="0" smtClean="0"/>
                  <a:t>Entirely in the subarray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𝑚𝑖𝑑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 smtClean="0"/>
                  <a:t> 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𝑚𝑖𝑑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lvl="1"/>
                <a:r>
                  <a:rPr lang="en-US" dirty="0" smtClean="0"/>
                  <a:t>Entirely in the subarray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𝑚𝑖𝑑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h𝑖𝑔h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 smtClean="0"/>
                  <a:t> 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𝑚𝑖𝑑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h𝑖𝑔h</m:t>
                    </m:r>
                  </m:oMath>
                </a14:m>
                <a:r>
                  <a:rPr lang="en-US" dirty="0" smtClean="0"/>
                  <a:t>. Or.</a:t>
                </a:r>
              </a:p>
              <a:p>
                <a:pPr lvl="1"/>
                <a:r>
                  <a:rPr lang="en-US" dirty="0" smtClean="0"/>
                  <a:t>Crossing the mid point, that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𝑚𝑖𝑑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h𝑖𝑔h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25562"/>
                <a:ext cx="10515600" cy="5532437"/>
              </a:xfrm>
              <a:blipFill>
                <a:blip r:embed="rId2"/>
                <a:stretch>
                  <a:fillRect l="-1043" t="-1762" r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347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530" y="1169894"/>
            <a:ext cx="10044952" cy="4854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96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Solution Using Divide and Conquer </a:t>
            </a:r>
            <a:r>
              <a:rPr lang="en-US" dirty="0" smtClean="0"/>
              <a:t>Approach(Continued)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We can find the maximum subarrays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𝑙𝑜𝑤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𝑚𝑖𝑑</m:t>
                        </m:r>
                      </m:e>
                    </m:d>
                  </m:oMath>
                </a14:m>
                <a:r>
                  <a:rPr lang="en-US" dirty="0" smtClean="0"/>
                  <a:t> and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𝑚𝑖𝑑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+1..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h𝑖𝑔h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 smtClean="0"/>
                  <a:t> recursively, since these two are the smaller      instance of actual problem.</a:t>
                </a:r>
              </a:p>
              <a:p>
                <a:r>
                  <a:rPr lang="en-US" dirty="0" smtClean="0"/>
                  <a:t>Thus all that is left is to find the subarray that is crossing the midpoint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𝑚𝑖𝑑</m:t>
                    </m:r>
                  </m:oMath>
                </a14:m>
                <a:r>
                  <a:rPr lang="en-US" dirty="0" smtClean="0"/>
                  <a:t>. This can be done in linear time in the subarray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h𝑖𝑔h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This is not a smaller instance of the actual problem, since it enforces that the subarray that we wish to find must cross the mid point.</a:t>
                </a:r>
              </a:p>
              <a:p>
                <a:r>
                  <a:rPr lang="en-US" dirty="0" smtClean="0"/>
                  <a:t>As shown in the previous slide, any subarray that is crossing the mid point, itself comprises of two subarrays, namely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𝑚𝑖𝑑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𝑚𝑖𝑑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 smtClean="0"/>
                  <a:t>. </a:t>
                </a:r>
              </a:p>
              <a:p>
                <a:r>
                  <a:rPr lang="en-US" dirty="0" smtClean="0"/>
                  <a:t>Therefore we need to find such two subarrays and combine them.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1217" t="-1937" r="-1333" b="-18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660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An Algorithm for Finding the Maximum Subarray Crossing the Mid Point.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25562"/>
                <a:ext cx="10515600" cy="5532437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Find-Max-Crossing-Subarray(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𝐴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,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𝑙𝑜𝑤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,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𝑚𝑖𝑑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,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h𝑖𝑔h</m:t>
                    </m:r>
                  </m:oMath>
                </a14:m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1.  left-sum =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∞</m:t>
                    </m:r>
                  </m:oMath>
                </a14:m>
                <a:endParaRPr lang="en-US" sz="2000" dirty="0" smtClea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sum = 0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z="20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for</a:t>
                </a:r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i</a:t>
                </a:r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= mid </a:t>
                </a:r>
                <a:r>
                  <a:rPr lang="en-US" sz="2000" b="1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downto</a:t>
                </a:r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low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sum = sum + A[</a:t>
                </a:r>
                <a:r>
                  <a:rPr lang="en-US" sz="2000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i</a:t>
                </a:r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]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US" sz="20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if</a:t>
                </a:r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sum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&gt;</m:t>
                    </m:r>
                  </m:oMath>
                </a14:m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left-sum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  left-sum = sum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  max-left = </a:t>
                </a:r>
                <a:r>
                  <a:rPr lang="en-US" sz="2000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i</a:t>
                </a:r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right-sum =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∞</m:t>
                    </m:r>
                  </m:oMath>
                </a14:m>
                <a:endParaRPr lang="en-US" sz="2000" dirty="0" smtClea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sum = 0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z="20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for</a:t>
                </a:r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j = mid + 1 </a:t>
                </a:r>
                <a:r>
                  <a:rPr lang="en-US" sz="20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to</a:t>
                </a:r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high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sum = sum + A[j]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US" sz="20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if</a:t>
                </a:r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sum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&gt;</m:t>
                    </m:r>
                  </m:oMath>
                </a14:m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right-sum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  right-sum = sum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  max-right = j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z="20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return</a:t>
                </a:r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(max-left, max-right, right-sum + left-sum).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sz="20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25562"/>
                <a:ext cx="10515600" cy="5532437"/>
              </a:xfrm>
              <a:blipFill>
                <a:blip r:embed="rId2"/>
                <a:stretch>
                  <a:fillRect l="-580" t="-19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9028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12955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 Snapshot of the Execution of the Previous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3047" y="1129553"/>
                <a:ext cx="10515600" cy="5293565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For left part:</a:t>
                </a:r>
              </a:p>
              <a:p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3047" y="1129553"/>
                <a:ext cx="10515600" cy="5293565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64760041"/>
                  </p:ext>
                </p:extLst>
              </p:nvPr>
            </p:nvGraphicFramePr>
            <p:xfrm>
              <a:off x="838200" y="2672882"/>
              <a:ext cx="8128000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3119895449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1883556444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843717829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52230940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left-sum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sum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i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max-left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28272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817220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                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098117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                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28417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                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764989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                8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8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54499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64760041"/>
                  </p:ext>
                </p:extLst>
              </p:nvPr>
            </p:nvGraphicFramePr>
            <p:xfrm>
              <a:off x="838200" y="2672882"/>
              <a:ext cx="8128000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3119895449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1883556444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843717829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52230940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left-sum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sum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i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max-left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28272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99" t="-108197" r="-300599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817220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                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098117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                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28417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                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764989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                8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8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5449978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877331"/>
              </p:ext>
            </p:extLst>
          </p:nvPr>
        </p:nvGraphicFramePr>
        <p:xfrm>
          <a:off x="1655482" y="1129553"/>
          <a:ext cx="467808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4760">
                  <a:extLst>
                    <a:ext uri="{9D8B030D-6E8A-4147-A177-3AD203B41FA5}">
                      <a16:colId xmlns:a16="http://schemas.microsoft.com/office/drawing/2014/main" val="1343199385"/>
                    </a:ext>
                  </a:extLst>
                </a:gridCol>
                <a:gridCol w="584760">
                  <a:extLst>
                    <a:ext uri="{9D8B030D-6E8A-4147-A177-3AD203B41FA5}">
                      <a16:colId xmlns:a16="http://schemas.microsoft.com/office/drawing/2014/main" val="2600704411"/>
                    </a:ext>
                  </a:extLst>
                </a:gridCol>
                <a:gridCol w="584760">
                  <a:extLst>
                    <a:ext uri="{9D8B030D-6E8A-4147-A177-3AD203B41FA5}">
                      <a16:colId xmlns:a16="http://schemas.microsoft.com/office/drawing/2014/main" val="672002459"/>
                    </a:ext>
                  </a:extLst>
                </a:gridCol>
                <a:gridCol w="584760">
                  <a:extLst>
                    <a:ext uri="{9D8B030D-6E8A-4147-A177-3AD203B41FA5}">
                      <a16:colId xmlns:a16="http://schemas.microsoft.com/office/drawing/2014/main" val="32926924"/>
                    </a:ext>
                  </a:extLst>
                </a:gridCol>
                <a:gridCol w="584760">
                  <a:extLst>
                    <a:ext uri="{9D8B030D-6E8A-4147-A177-3AD203B41FA5}">
                      <a16:colId xmlns:a16="http://schemas.microsoft.com/office/drawing/2014/main" val="1885310845"/>
                    </a:ext>
                  </a:extLst>
                </a:gridCol>
                <a:gridCol w="584760">
                  <a:extLst>
                    <a:ext uri="{9D8B030D-6E8A-4147-A177-3AD203B41FA5}">
                      <a16:colId xmlns:a16="http://schemas.microsoft.com/office/drawing/2014/main" val="3654801100"/>
                    </a:ext>
                  </a:extLst>
                </a:gridCol>
                <a:gridCol w="584760">
                  <a:extLst>
                    <a:ext uri="{9D8B030D-6E8A-4147-A177-3AD203B41FA5}">
                      <a16:colId xmlns:a16="http://schemas.microsoft.com/office/drawing/2014/main" val="1397814688"/>
                    </a:ext>
                  </a:extLst>
                </a:gridCol>
                <a:gridCol w="584760">
                  <a:extLst>
                    <a:ext uri="{9D8B030D-6E8A-4147-A177-3AD203B41FA5}">
                      <a16:colId xmlns:a16="http://schemas.microsoft.com/office/drawing/2014/main" val="824039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505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9989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593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0CB7863B89EF40B3F7F4BD603F9C7E" ma:contentTypeVersion="2" ma:contentTypeDescription="Create a new document." ma:contentTypeScope="" ma:versionID="7662641ac5448eac0c8c99de5e87fbda">
  <xsd:schema xmlns:xsd="http://www.w3.org/2001/XMLSchema" xmlns:xs="http://www.w3.org/2001/XMLSchema" xmlns:p="http://schemas.microsoft.com/office/2006/metadata/properties" xmlns:ns2="27246842-44d6-493e-b684-64a4dd03312b" targetNamespace="http://schemas.microsoft.com/office/2006/metadata/properties" ma:root="true" ma:fieldsID="638aa5e2fa127aab1982997a92270f1d" ns2:_="">
    <xsd:import namespace="27246842-44d6-493e-b684-64a4dd03312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246842-44d6-493e-b684-64a4dd03312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CCEE8EF-DF51-48DF-9FD7-9FEBECB1A3C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80F91FC-F0B0-4BF7-9FAF-290546F0FA34}"/>
</file>

<file path=customXml/itemProps3.xml><?xml version="1.0" encoding="utf-8"?>
<ds:datastoreItem xmlns:ds="http://schemas.openxmlformats.org/officeDocument/2006/customXml" ds:itemID="{10ED25CF-76D3-447F-9D3A-27D692033AE1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Words>1124</Words>
  <Application>Microsoft Office PowerPoint</Application>
  <PresentationFormat>Widescreen</PresentationFormat>
  <Paragraphs>424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Consolas</vt:lpstr>
      <vt:lpstr>Office Theme</vt:lpstr>
      <vt:lpstr>Divide and Conquer-2</vt:lpstr>
      <vt:lpstr>The Maximum Subarray Sum Problem</vt:lpstr>
      <vt:lpstr>An Example of The Problem</vt:lpstr>
      <vt:lpstr>A Brute Force Solution</vt:lpstr>
      <vt:lpstr>A Solution Using Divide and Conquer Approach</vt:lpstr>
      <vt:lpstr>PowerPoint Presentation</vt:lpstr>
      <vt:lpstr>A Solution Using Divide and Conquer Approach(Continued)</vt:lpstr>
      <vt:lpstr>An Algorithm for Finding the Maximum Subarray Crossing the Mid Point.</vt:lpstr>
      <vt:lpstr>A Snapshot of the Execution of the Previous Algorithm</vt:lpstr>
      <vt:lpstr>A Snapshot of the Execution of the Previous Algorithm</vt:lpstr>
      <vt:lpstr>The Maximum Possible Subarray From the Previous Array.</vt:lpstr>
      <vt:lpstr>The Algorithm for Other Two Halves.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Runtime Analysis.</vt:lpstr>
      <vt:lpstr>PowerPoint Presentation</vt:lpstr>
      <vt:lpstr>The Runtime Analysis.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Divide and Conquer</dc:title>
  <dc:creator>User</dc:creator>
  <cp:lastModifiedBy>Shahriar Saif</cp:lastModifiedBy>
  <cp:revision>53</cp:revision>
  <dcterms:created xsi:type="dcterms:W3CDTF">2020-07-26T13:10:08Z</dcterms:created>
  <dcterms:modified xsi:type="dcterms:W3CDTF">2021-06-01T09:04:54Z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0x010100C90CB7863B89EF40B3F7F4BD603F9C7E</vt:lpwstr>
  </property>
</Properties>
</file>