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13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0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8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7A472-5463-4B9B-98FD-D8C77A6E1AFB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2C1F6-2509-43DF-9E2C-D00E3A09C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73F57-63B4-43D8-B3DB-2DB5FCB8FC3C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8143C-D6A2-49DE-8D06-E833CC3CF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4A272-A7BA-4805-81CD-48EF9F07FC4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6FF14-F2D3-4531-AFE6-1C5FDE71739F}" type="slidenum">
              <a:rPr lang="en-US"/>
              <a:pPr/>
              <a:t>21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D58C4-7324-449C-BED8-667CA30ED3DB}" type="slidenum">
              <a:rPr lang="en-US"/>
              <a:pPr/>
              <a:t>22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D6949-A65C-4782-8734-1E6D82EBDE02}" type="slidenum">
              <a:rPr lang="en-US"/>
              <a:pPr/>
              <a:t>23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D5EFD-1D49-42E0-8748-F68A8013A76C}" type="slidenum">
              <a:rPr lang="en-US"/>
              <a:pPr/>
              <a:t>24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27522-2E0F-46D0-AFBF-317462BEB048}" type="slidenum">
              <a:rPr lang="en-US"/>
              <a:pPr/>
              <a:t>25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3B39D4-F03A-439E-B2D8-957B5A3E7C58}" type="slidenum">
              <a:rPr lang="en-US"/>
              <a:pPr/>
              <a:t>26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B4E76D-6F84-4368-A9AF-919DF7DE09FB}" type="slidenum">
              <a:rPr lang="en-US"/>
              <a:pPr/>
              <a:t>27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62007-13FF-4DDA-848B-2823A2687DF6}" type="slidenum">
              <a:rPr lang="en-US"/>
              <a:pPr/>
              <a:t>28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44DAE0-8BF8-4D13-965F-D7209936E215}" type="slidenum">
              <a:rPr lang="en-US"/>
              <a:pPr/>
              <a:t>29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43E3CA-3A0E-44B9-8590-D9D6F12EB47F}" type="slidenum">
              <a:rPr lang="en-US"/>
              <a:pPr/>
              <a:t>30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935E5E-38A9-4760-982E-3C1EA167945C}" type="slidenum">
              <a:rPr lang="en-US"/>
              <a:pPr/>
              <a:t>5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E9834A-C3FC-40EC-A189-93A979CAFA84}" type="slidenum">
              <a:rPr lang="en-US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8AA5CB-58F2-4030-8429-95097DFA408E}" type="slidenum">
              <a:rPr lang="en-US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405AE-3548-4DF7-AD8A-6A74C2DBB1C5}" type="slidenum">
              <a:rPr lang="en-US"/>
              <a:pPr/>
              <a:t>16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07823-1516-442C-A2C6-0B8CB4B4D2A3}" type="slidenum">
              <a:rPr lang="en-US"/>
              <a:pPr/>
              <a:t>17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FC092-D818-457D-BCDE-36C248BEDE76}" type="slidenum">
              <a:rPr lang="en-US"/>
              <a:pPr/>
              <a:t>18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6F211-A31C-49FB-8AF1-869E8EEA1A4F}" type="slidenum">
              <a:rPr lang="en-US"/>
              <a:pPr/>
              <a:t>19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B29E3-2966-413E-A033-3BACB4175F14}" type="slidenum">
              <a:rPr lang="en-US"/>
              <a:pPr/>
              <a:t>20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41"/>
            <a:ext cx="5027316" cy="411543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1A8276-3B33-4F80-BCB9-8504ECB1301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C81EA7-7E0D-466C-8013-6BDFF9D62BA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7851648" cy="10668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Cryptography and Network Security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7854696" cy="1780736"/>
          </a:xfrm>
        </p:spPr>
        <p:txBody>
          <a:bodyPr/>
          <a:lstStyle/>
          <a:p>
            <a:pPr algn="ctr"/>
            <a:r>
              <a:rPr lang="en-US" b="1" dirty="0" smtClean="0"/>
              <a:t>Course Code: CSE 431</a:t>
            </a:r>
          </a:p>
          <a:p>
            <a:pPr algn="ctr"/>
            <a:r>
              <a:rPr lang="en-US" b="1" dirty="0" smtClean="0"/>
              <a:t>Lecture 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Symmetric Algorithm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3200" u="sng" dirty="0" smtClean="0">
                <a:solidFill>
                  <a:srgbClr val="FF9966"/>
                </a:solidFill>
              </a:rPr>
              <a:t>Secret key</a:t>
            </a:r>
          </a:p>
          <a:p>
            <a:pPr eaLnBrk="1" hangingPunct="1">
              <a:buFontTx/>
              <a:buNone/>
            </a:pPr>
            <a:endParaRPr lang="en-US" sz="3200" i="1" u="sng" dirty="0" smtClean="0"/>
          </a:p>
          <a:p>
            <a:pPr algn="ctr" eaLnBrk="1" hangingPunct="1">
              <a:buFontTx/>
              <a:buNone/>
            </a:pPr>
            <a:r>
              <a:rPr lang="en-US" sz="3200" i="1" dirty="0" smtClean="0"/>
              <a:t>C</a:t>
            </a:r>
            <a:r>
              <a:rPr lang="en-US" sz="3200" dirty="0" smtClean="0"/>
              <a:t> = E</a:t>
            </a:r>
            <a:r>
              <a:rPr lang="en-US" sz="3200" baseline="-25000" dirty="0" smtClean="0"/>
              <a:t>K</a:t>
            </a:r>
            <a:r>
              <a:rPr lang="en-US" sz="3200" dirty="0" smtClean="0"/>
              <a:t>(</a:t>
            </a:r>
            <a:r>
              <a:rPr lang="en-US" sz="3200" i="1" dirty="0" smtClean="0"/>
              <a:t>M </a:t>
            </a:r>
            <a:r>
              <a:rPr lang="en-US" sz="3200" dirty="0" smtClean="0"/>
              <a:t>)</a:t>
            </a:r>
          </a:p>
          <a:p>
            <a:pPr algn="ctr" eaLnBrk="1" hangingPunct="1">
              <a:buFontTx/>
              <a:buNone/>
            </a:pPr>
            <a:endParaRPr lang="en-US" sz="3200" i="1" dirty="0" smtClean="0"/>
          </a:p>
          <a:p>
            <a:pPr algn="ctr" eaLnBrk="1" hangingPunct="1">
              <a:buFontTx/>
              <a:buNone/>
            </a:pPr>
            <a:r>
              <a:rPr lang="en-US" sz="3200" i="1" dirty="0" smtClean="0"/>
              <a:t>M</a:t>
            </a:r>
            <a:r>
              <a:rPr lang="en-US" sz="3200" dirty="0" smtClean="0"/>
              <a:t> = D</a:t>
            </a:r>
            <a:r>
              <a:rPr lang="en-US" sz="3200" baseline="-25000" dirty="0" smtClean="0"/>
              <a:t>K</a:t>
            </a:r>
            <a:r>
              <a:rPr lang="en-US" sz="3200" dirty="0" smtClean="0"/>
              <a:t>(</a:t>
            </a:r>
            <a:r>
              <a:rPr lang="en-US" sz="3200" i="1" dirty="0" smtClean="0"/>
              <a:t>C </a:t>
            </a:r>
            <a:r>
              <a:rPr lang="en-US" sz="3200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Public key algorithm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229600" cy="472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u="sng" dirty="0" smtClean="0">
                <a:solidFill>
                  <a:srgbClr val="FF9966"/>
                </a:solidFill>
              </a:rPr>
              <a:t>public key and private keys</a:t>
            </a:r>
          </a:p>
          <a:p>
            <a:pPr lvl="1" eaLnBrk="1" hangingPunct="1">
              <a:buFontTx/>
              <a:buNone/>
            </a:pPr>
            <a:endParaRPr lang="en-US" sz="2800" i="1" dirty="0" smtClean="0"/>
          </a:p>
          <a:p>
            <a:pPr lvl="1" algn="ctr" eaLnBrk="1" hangingPunct="1">
              <a:buFontTx/>
              <a:buNone/>
            </a:pPr>
            <a:r>
              <a:rPr lang="en-US" sz="2800" i="1" dirty="0" smtClean="0"/>
              <a:t>C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 = </a:t>
            </a:r>
            <a:r>
              <a:rPr lang="en-US" sz="2800" dirty="0" err="1" smtClean="0"/>
              <a:t>E</a:t>
            </a:r>
            <a:r>
              <a:rPr lang="en-US" sz="2800" baseline="-25000" dirty="0" err="1" smtClean="0"/>
              <a:t>public</a:t>
            </a:r>
            <a:r>
              <a:rPr lang="en-US" sz="2800" dirty="0" smtClean="0"/>
              <a:t>(</a:t>
            </a:r>
            <a:r>
              <a:rPr lang="en-US" sz="2800" i="1" dirty="0" smtClean="0"/>
              <a:t>M </a:t>
            </a:r>
            <a:r>
              <a:rPr lang="en-US" sz="2800" dirty="0" smtClean="0"/>
              <a:t>)</a:t>
            </a:r>
          </a:p>
          <a:p>
            <a:pPr lvl="1" algn="ctr" eaLnBrk="1" hangingPunct="1">
              <a:buFontTx/>
              <a:buNone/>
            </a:pPr>
            <a:r>
              <a:rPr lang="en-US" sz="2800" i="1" dirty="0" smtClean="0"/>
              <a:t>M</a:t>
            </a:r>
            <a:r>
              <a:rPr lang="en-US" sz="2800" dirty="0" smtClean="0"/>
              <a:t> = </a:t>
            </a:r>
            <a:r>
              <a:rPr lang="en-US" sz="2800" dirty="0" err="1" smtClean="0"/>
              <a:t>D</a:t>
            </a:r>
            <a:r>
              <a:rPr lang="en-US" sz="2800" baseline="-25000" dirty="0" err="1" smtClean="0"/>
              <a:t>private</a:t>
            </a:r>
            <a:r>
              <a:rPr lang="en-US" sz="2800" dirty="0" smtClean="0"/>
              <a:t>(</a:t>
            </a:r>
            <a:r>
              <a:rPr lang="en-US" sz="2800" i="1" dirty="0" smtClean="0"/>
              <a:t>C</a:t>
            </a:r>
            <a:r>
              <a:rPr lang="en-US" sz="2800" i="1" baseline="-25000" dirty="0" smtClean="0"/>
              <a:t>1 </a:t>
            </a:r>
            <a:r>
              <a:rPr lang="en-US" sz="2800" dirty="0" smtClean="0"/>
              <a:t>)</a:t>
            </a:r>
          </a:p>
          <a:p>
            <a:pPr algn="ctr"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			also:</a:t>
            </a:r>
          </a:p>
          <a:p>
            <a:pPr algn="ctr" eaLnBrk="1" hangingPunct="1">
              <a:buFontTx/>
              <a:buNone/>
            </a:pPr>
            <a:endParaRPr lang="en-US" sz="2800" dirty="0" smtClean="0"/>
          </a:p>
          <a:p>
            <a:pPr lvl="1" algn="ctr" eaLnBrk="1" hangingPunct="1">
              <a:buFontTx/>
              <a:buNone/>
            </a:pPr>
            <a:r>
              <a:rPr lang="en-US" sz="2800" i="1" dirty="0" smtClean="0"/>
              <a:t>C</a:t>
            </a:r>
            <a:r>
              <a:rPr lang="en-US" sz="2800" i="1" baseline="-25000" dirty="0" smtClean="0"/>
              <a:t>2</a:t>
            </a:r>
            <a:r>
              <a:rPr lang="en-US" sz="2800" dirty="0" smtClean="0"/>
              <a:t> = </a:t>
            </a:r>
            <a:r>
              <a:rPr lang="en-US" sz="2800" dirty="0" err="1" smtClean="0"/>
              <a:t>E</a:t>
            </a:r>
            <a:r>
              <a:rPr lang="en-US" sz="2800" baseline="-25000" dirty="0" err="1" smtClean="0"/>
              <a:t>private</a:t>
            </a:r>
            <a:r>
              <a:rPr lang="en-US" sz="2800" dirty="0" smtClean="0"/>
              <a:t>(</a:t>
            </a:r>
            <a:r>
              <a:rPr lang="en-US" sz="2800" i="1" dirty="0" smtClean="0"/>
              <a:t>M </a:t>
            </a:r>
            <a:r>
              <a:rPr lang="en-US" sz="2800" dirty="0" smtClean="0"/>
              <a:t>)</a:t>
            </a:r>
          </a:p>
          <a:p>
            <a:pPr lvl="1" algn="ctr" eaLnBrk="1" hangingPunct="1">
              <a:buFontTx/>
              <a:buNone/>
            </a:pPr>
            <a:r>
              <a:rPr lang="en-US" sz="2800" i="1" dirty="0" smtClean="0"/>
              <a:t>M</a:t>
            </a:r>
            <a:r>
              <a:rPr lang="en-US" sz="2800" dirty="0" smtClean="0"/>
              <a:t> = </a:t>
            </a:r>
            <a:r>
              <a:rPr lang="en-US" sz="2800" dirty="0" err="1" smtClean="0"/>
              <a:t>D</a:t>
            </a:r>
            <a:r>
              <a:rPr lang="en-US" sz="2800" baseline="-25000" dirty="0" err="1" smtClean="0"/>
              <a:t>public</a:t>
            </a:r>
            <a:r>
              <a:rPr lang="en-US" sz="2800" dirty="0" smtClean="0"/>
              <a:t>(</a:t>
            </a:r>
            <a:r>
              <a:rPr lang="en-US" sz="2800" i="1" dirty="0" smtClean="0"/>
              <a:t>C</a:t>
            </a:r>
            <a:r>
              <a:rPr lang="en-US" sz="2800" i="1" baseline="-25000" dirty="0" smtClean="0"/>
              <a:t>2 </a:t>
            </a:r>
            <a:r>
              <a:rPr lang="en-US" sz="2800" dirty="0" smtClean="0"/>
              <a:t>)</a:t>
            </a:r>
          </a:p>
          <a:p>
            <a:pPr algn="ctr" eaLnBrk="1" hangingPunct="1"/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Cryptography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can be characterized by:</a:t>
            </a:r>
          </a:p>
          <a:p>
            <a:pPr lvl="1" eaLnBrk="1" hangingPunct="1">
              <a:defRPr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type of encryption operations used</a:t>
            </a:r>
          </a:p>
          <a:p>
            <a:pPr lvl="2" eaLnBrk="1" hangingPunct="1">
              <a:defRPr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substitution / transposition </a:t>
            </a:r>
          </a:p>
          <a:p>
            <a:pPr lvl="1" eaLnBrk="1" hangingPunct="1">
              <a:defRPr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number of keys used</a:t>
            </a:r>
          </a:p>
          <a:p>
            <a:pPr lvl="2" eaLnBrk="1" hangingPunct="1">
              <a:defRPr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single-key/two-key( private – public)</a:t>
            </a:r>
          </a:p>
          <a:p>
            <a:pPr lvl="1" eaLnBrk="1" hangingPunct="1">
              <a:defRPr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way in which plaintext is processed</a:t>
            </a:r>
          </a:p>
          <a:p>
            <a:pPr lvl="2" eaLnBrk="1" hangingPunct="1">
              <a:defRPr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block / stream</a:t>
            </a:r>
            <a:endParaRPr lang="en-AU" sz="23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C7D25C-2448-412C-9CDB-2C77B9CA500A}" type="slidenum">
              <a:rPr lang="en-US"/>
              <a:pPr/>
              <a:t>13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Caesar Cipher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earliest known substitution cipher by Julius Caesar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first attested use in military affairs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replaces each letter by 3rd letter 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meet me after the toga party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PHHW PH DIWHU WKH WRJD SDUWB</a:t>
            </a:r>
          </a:p>
          <a:p>
            <a:pPr eaLnBrk="1" hangingPunct="1">
              <a:lnSpc>
                <a:spcPct val="80000"/>
              </a:lnSpc>
              <a:defRPr/>
            </a:pPr>
            <a:endParaRPr lang="en-AU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AU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Cryptanalysis of Caesar Cipher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only have 26 possible ciphers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A maps to A,B,..Z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could simply try each in turn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brute force search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- given ciphertext, just try all shifts of letters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Brute-Force Cryptanalysis of Caesar Cipher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762000"/>
            <a:ext cx="5791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74787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88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89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90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91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92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93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94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95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96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97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98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99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00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01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02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03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04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05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06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07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08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09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10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11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812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1828800" cy="381000"/>
            <a:chOff x="336" y="1488"/>
            <a:chExt cx="1152" cy="240"/>
          </a:xfrm>
        </p:grpSpPr>
        <p:sp>
          <p:nvSpPr>
            <p:cNvPr id="74781" name="Rectangle 31"/>
            <p:cNvSpPr>
              <a:spLocks noChangeArrowheads="1"/>
            </p:cNvSpPr>
            <p:nvPr/>
          </p:nvSpPr>
          <p:spPr bwMode="auto">
            <a:xfrm>
              <a:off x="336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82" name="Rectangle 32"/>
            <p:cNvSpPr>
              <a:spLocks noChangeArrowheads="1"/>
            </p:cNvSpPr>
            <p:nvPr/>
          </p:nvSpPr>
          <p:spPr bwMode="auto">
            <a:xfrm>
              <a:off x="528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83" name="Rectangle 33"/>
            <p:cNvSpPr>
              <a:spLocks noChangeArrowheads="1"/>
            </p:cNvSpPr>
            <p:nvPr/>
          </p:nvSpPr>
          <p:spPr bwMode="auto">
            <a:xfrm>
              <a:off x="720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84" name="Rectangle 34"/>
            <p:cNvSpPr>
              <a:spLocks noChangeArrowheads="1"/>
            </p:cNvSpPr>
            <p:nvPr/>
          </p:nvSpPr>
          <p:spPr bwMode="auto">
            <a:xfrm>
              <a:off x="912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85" name="Rectangle 35"/>
            <p:cNvSpPr>
              <a:spLocks noChangeArrowheads="1"/>
            </p:cNvSpPr>
            <p:nvPr/>
          </p:nvSpPr>
          <p:spPr bwMode="auto">
            <a:xfrm>
              <a:off x="1104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86" name="Rectangle 36"/>
            <p:cNvSpPr>
              <a:spLocks noChangeArrowheads="1"/>
            </p:cNvSpPr>
            <p:nvPr/>
          </p:nvSpPr>
          <p:spPr bwMode="auto">
            <a:xfrm>
              <a:off x="1296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362200" y="2362200"/>
            <a:ext cx="6096000" cy="381000"/>
            <a:chOff x="1488" y="1488"/>
            <a:chExt cx="3840" cy="240"/>
          </a:xfrm>
        </p:grpSpPr>
        <p:sp>
          <p:nvSpPr>
            <p:cNvPr id="74760" name="Rectangle 38"/>
            <p:cNvSpPr>
              <a:spLocks noChangeArrowheads="1"/>
            </p:cNvSpPr>
            <p:nvPr/>
          </p:nvSpPr>
          <p:spPr bwMode="auto">
            <a:xfrm>
              <a:off x="1488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61" name="Rectangle 39"/>
            <p:cNvSpPr>
              <a:spLocks noChangeArrowheads="1"/>
            </p:cNvSpPr>
            <p:nvPr/>
          </p:nvSpPr>
          <p:spPr bwMode="auto">
            <a:xfrm>
              <a:off x="1680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62" name="Rectangle 40"/>
            <p:cNvSpPr>
              <a:spLocks noChangeArrowheads="1"/>
            </p:cNvSpPr>
            <p:nvPr/>
          </p:nvSpPr>
          <p:spPr bwMode="auto">
            <a:xfrm>
              <a:off x="1872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63" name="Rectangle 41"/>
            <p:cNvSpPr>
              <a:spLocks noChangeArrowheads="1"/>
            </p:cNvSpPr>
            <p:nvPr/>
          </p:nvSpPr>
          <p:spPr bwMode="auto">
            <a:xfrm>
              <a:off x="2064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64" name="Rectangle 42"/>
            <p:cNvSpPr>
              <a:spLocks noChangeArrowheads="1"/>
            </p:cNvSpPr>
            <p:nvPr/>
          </p:nvSpPr>
          <p:spPr bwMode="auto">
            <a:xfrm>
              <a:off x="2256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65" name="Rectangle 43"/>
            <p:cNvSpPr>
              <a:spLocks noChangeArrowheads="1"/>
            </p:cNvSpPr>
            <p:nvPr/>
          </p:nvSpPr>
          <p:spPr bwMode="auto">
            <a:xfrm>
              <a:off x="2448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66" name="Rectangle 44"/>
            <p:cNvSpPr>
              <a:spLocks noChangeArrowheads="1"/>
            </p:cNvSpPr>
            <p:nvPr/>
          </p:nvSpPr>
          <p:spPr bwMode="auto">
            <a:xfrm>
              <a:off x="2640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67" name="Rectangle 45"/>
            <p:cNvSpPr>
              <a:spLocks noChangeArrowheads="1"/>
            </p:cNvSpPr>
            <p:nvPr/>
          </p:nvSpPr>
          <p:spPr bwMode="auto">
            <a:xfrm>
              <a:off x="2832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68" name="Rectangle 46"/>
            <p:cNvSpPr>
              <a:spLocks noChangeArrowheads="1"/>
            </p:cNvSpPr>
            <p:nvPr/>
          </p:nvSpPr>
          <p:spPr bwMode="auto">
            <a:xfrm>
              <a:off x="3024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69" name="Rectangle 47"/>
            <p:cNvSpPr>
              <a:spLocks noChangeArrowheads="1"/>
            </p:cNvSpPr>
            <p:nvPr/>
          </p:nvSpPr>
          <p:spPr bwMode="auto">
            <a:xfrm>
              <a:off x="3216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70" name="Rectangle 48"/>
            <p:cNvSpPr>
              <a:spLocks noChangeArrowheads="1"/>
            </p:cNvSpPr>
            <p:nvPr/>
          </p:nvSpPr>
          <p:spPr bwMode="auto">
            <a:xfrm>
              <a:off x="3408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71" name="Rectangle 49"/>
            <p:cNvSpPr>
              <a:spLocks noChangeArrowheads="1"/>
            </p:cNvSpPr>
            <p:nvPr/>
          </p:nvSpPr>
          <p:spPr bwMode="auto">
            <a:xfrm>
              <a:off x="3600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72" name="Rectangle 50"/>
            <p:cNvSpPr>
              <a:spLocks noChangeArrowheads="1"/>
            </p:cNvSpPr>
            <p:nvPr/>
          </p:nvSpPr>
          <p:spPr bwMode="auto">
            <a:xfrm>
              <a:off x="3792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73" name="Rectangle 51"/>
            <p:cNvSpPr>
              <a:spLocks noChangeArrowheads="1"/>
            </p:cNvSpPr>
            <p:nvPr/>
          </p:nvSpPr>
          <p:spPr bwMode="auto">
            <a:xfrm>
              <a:off x="3984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74" name="Rectangle 52"/>
            <p:cNvSpPr>
              <a:spLocks noChangeArrowheads="1"/>
            </p:cNvSpPr>
            <p:nvPr/>
          </p:nvSpPr>
          <p:spPr bwMode="auto">
            <a:xfrm>
              <a:off x="4176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75" name="Rectangle 53"/>
            <p:cNvSpPr>
              <a:spLocks noChangeArrowheads="1"/>
            </p:cNvSpPr>
            <p:nvPr/>
          </p:nvSpPr>
          <p:spPr bwMode="auto">
            <a:xfrm>
              <a:off x="4368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76" name="Rectangle 54"/>
            <p:cNvSpPr>
              <a:spLocks noChangeArrowheads="1"/>
            </p:cNvSpPr>
            <p:nvPr/>
          </p:nvSpPr>
          <p:spPr bwMode="auto">
            <a:xfrm>
              <a:off x="4560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77" name="Rectangle 55"/>
            <p:cNvSpPr>
              <a:spLocks noChangeArrowheads="1"/>
            </p:cNvSpPr>
            <p:nvPr/>
          </p:nvSpPr>
          <p:spPr bwMode="auto">
            <a:xfrm>
              <a:off x="4752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78" name="Rectangle 56"/>
            <p:cNvSpPr>
              <a:spLocks noChangeArrowheads="1"/>
            </p:cNvSpPr>
            <p:nvPr/>
          </p:nvSpPr>
          <p:spPr bwMode="auto">
            <a:xfrm>
              <a:off x="4944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79" name="Rectangle 57"/>
            <p:cNvSpPr>
              <a:spLocks noChangeArrowheads="1"/>
            </p:cNvSpPr>
            <p:nvPr/>
          </p:nvSpPr>
          <p:spPr bwMode="auto">
            <a:xfrm>
              <a:off x="5136" y="1488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780" name="Line 58"/>
            <p:cNvSpPr>
              <a:spLocks noChangeShapeType="1"/>
            </p:cNvSpPr>
            <p:nvPr/>
          </p:nvSpPr>
          <p:spPr bwMode="auto">
            <a:xfrm>
              <a:off x="1488" y="148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58" name="Line 59"/>
          <p:cNvSpPr>
            <a:spLocks noChangeShapeType="1"/>
          </p:cNvSpPr>
          <p:nvPr/>
        </p:nvSpPr>
        <p:spPr bwMode="auto">
          <a:xfrm>
            <a:off x="1295400" y="3048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Text Box 60"/>
          <p:cNvSpPr txBox="1">
            <a:spLocks noChangeArrowheads="1"/>
          </p:cNvSpPr>
          <p:nvPr/>
        </p:nvSpPr>
        <p:spPr bwMode="auto">
          <a:xfrm>
            <a:off x="2498725" y="2860675"/>
            <a:ext cx="2589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/>
              <a:t>shift alphabet by n (6)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76832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33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34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35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36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37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38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39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40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41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42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43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44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45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46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47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48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49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50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51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52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53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54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55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56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57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76806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07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08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09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0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1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2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3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4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5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6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7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8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9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20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21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22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23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24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25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26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27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28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29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30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31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76805" name="Text Box 57"/>
          <p:cNvSpPr txBox="1">
            <a:spLocks noChangeArrowheads="1"/>
          </p:cNvSpPr>
          <p:nvPr/>
        </p:nvSpPr>
        <p:spPr bwMode="auto">
          <a:xfrm>
            <a:off x="457200" y="1447800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chemeClr val="accent1"/>
                </a:solidFill>
              </a:rPr>
              <a:t>MY CAT HAS FLEAS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229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78883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84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85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86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87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88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89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90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91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92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93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94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95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96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97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98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99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900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901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902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903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904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905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906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907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908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78857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58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59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60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61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62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63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64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65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66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67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68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69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70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71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72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73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74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75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76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77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78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79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80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81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882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78853" name="Text Box 57"/>
          <p:cNvSpPr txBox="1">
            <a:spLocks noChangeArrowheads="1"/>
          </p:cNvSpPr>
          <p:nvPr/>
        </p:nvSpPr>
        <p:spPr bwMode="auto">
          <a:xfrm>
            <a:off x="381000" y="1143000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78854" name="Freeform 58"/>
          <p:cNvSpPr>
            <a:spLocks/>
          </p:cNvSpPr>
          <p:nvPr/>
        </p:nvSpPr>
        <p:spPr bwMode="auto">
          <a:xfrm>
            <a:off x="635000" y="1489075"/>
            <a:ext cx="3708400" cy="415925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</a:t>
            </a:r>
          </a:p>
        </p:txBody>
      </p:sp>
      <p:sp>
        <p:nvSpPr>
          <p:cNvPr id="78856" name="Freeform 60"/>
          <p:cNvSpPr>
            <a:spLocks/>
          </p:cNvSpPr>
          <p:nvPr/>
        </p:nvSpPr>
        <p:spPr bwMode="auto">
          <a:xfrm>
            <a:off x="685800" y="2771775"/>
            <a:ext cx="3649663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80931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32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33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34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35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36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37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38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39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40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41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42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43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44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45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46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47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48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49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50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51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52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53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54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55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56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80905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06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07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08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09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10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11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12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13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14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15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16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17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18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19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20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21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22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23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24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25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26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27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28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29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30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80901" name="Text Box 57"/>
          <p:cNvSpPr txBox="1">
            <a:spLocks noChangeArrowheads="1"/>
          </p:cNvSpPr>
          <p:nvPr/>
        </p:nvSpPr>
        <p:spPr bwMode="auto">
          <a:xfrm>
            <a:off x="441325" y="11795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80902" name="Freeform 58"/>
          <p:cNvSpPr>
            <a:spLocks/>
          </p:cNvSpPr>
          <p:nvPr/>
        </p:nvSpPr>
        <p:spPr bwMode="auto">
          <a:xfrm>
            <a:off x="838200" y="1524000"/>
            <a:ext cx="7162800" cy="381000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</a:t>
            </a:r>
          </a:p>
        </p:txBody>
      </p:sp>
      <p:sp>
        <p:nvSpPr>
          <p:cNvPr id="80904" name="Freeform 60"/>
          <p:cNvSpPr>
            <a:spLocks/>
          </p:cNvSpPr>
          <p:nvPr/>
        </p:nvSpPr>
        <p:spPr bwMode="auto">
          <a:xfrm>
            <a:off x="838200" y="2819400"/>
            <a:ext cx="7162800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Cryptography is the study of " </a:t>
            </a:r>
            <a:r>
              <a:rPr lang="en-US" b="1" dirty="0" smtClean="0"/>
              <a:t>Secret (crypto-) writing (-</a:t>
            </a:r>
            <a:r>
              <a:rPr lang="en-US" b="1" dirty="0" err="1" smtClean="0"/>
              <a:t>graphy</a:t>
            </a:r>
            <a:r>
              <a:rPr lang="en-US" b="1" dirty="0" smtClean="0"/>
              <a:t>)</a:t>
            </a:r>
          </a:p>
          <a:p>
            <a:pPr>
              <a:buNone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Concerned with developing algorithms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Conceal the context of some message from all except</a:t>
            </a:r>
          </a:p>
          <a:p>
            <a:pPr>
              <a:buNone/>
            </a:pPr>
            <a:r>
              <a:rPr lang="en-US" dirty="0" smtClean="0"/>
              <a:t>     the sender  and recipient (privacy or secrecy), and/or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Verify the correctness of a message to the recipient</a:t>
            </a:r>
          </a:p>
          <a:p>
            <a:pPr>
              <a:buNone/>
            </a:pPr>
            <a:r>
              <a:rPr lang="en-US" dirty="0" smtClean="0"/>
              <a:t>     (</a:t>
            </a:r>
            <a:r>
              <a:rPr lang="en-US" b="1" dirty="0" smtClean="0"/>
              <a:t>authentication)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82979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80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81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82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83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84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85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86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87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88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89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90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91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92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93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94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95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96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97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98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99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3000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3001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3002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3003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3004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82953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54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55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56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57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58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59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60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61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62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63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64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65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66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67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68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69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70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71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72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73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74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75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76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77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978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82949" name="Text Box 57"/>
          <p:cNvSpPr txBox="1">
            <a:spLocks noChangeArrowheads="1"/>
          </p:cNvSpPr>
          <p:nvPr/>
        </p:nvSpPr>
        <p:spPr bwMode="auto">
          <a:xfrm>
            <a:off x="441325" y="11795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82950" name="Freeform 58"/>
          <p:cNvSpPr>
            <a:spLocks/>
          </p:cNvSpPr>
          <p:nvPr/>
        </p:nvSpPr>
        <p:spPr bwMode="auto">
          <a:xfrm>
            <a:off x="990600" y="1524000"/>
            <a:ext cx="304800" cy="381000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GSW</a:t>
            </a:r>
          </a:p>
        </p:txBody>
      </p:sp>
      <p:sp>
        <p:nvSpPr>
          <p:cNvPr id="82952" name="Freeform 60"/>
          <p:cNvSpPr>
            <a:spLocks/>
          </p:cNvSpPr>
          <p:nvPr/>
        </p:nvSpPr>
        <p:spPr bwMode="auto">
          <a:xfrm>
            <a:off x="990600" y="2819400"/>
            <a:ext cx="304800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85027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28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29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30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31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32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33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34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35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36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37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38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39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40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41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42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43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44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45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46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47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48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49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50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51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52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85001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02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03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04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05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06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07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08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09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10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11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12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13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14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15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16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17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18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19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20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21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22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23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24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25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5026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84997" name="Text Box 57"/>
          <p:cNvSpPr txBox="1">
            <a:spLocks noChangeArrowheads="1"/>
          </p:cNvSpPr>
          <p:nvPr/>
        </p:nvSpPr>
        <p:spPr bwMode="auto">
          <a:xfrm>
            <a:off x="441325" y="11795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84998" name="Freeform 58"/>
          <p:cNvSpPr>
            <a:spLocks/>
          </p:cNvSpPr>
          <p:nvPr/>
        </p:nvSpPr>
        <p:spPr bwMode="auto">
          <a:xfrm flipH="1">
            <a:off x="692727" y="1551709"/>
            <a:ext cx="692728" cy="360218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GSWU</a:t>
            </a:r>
          </a:p>
        </p:txBody>
      </p:sp>
      <p:sp>
        <p:nvSpPr>
          <p:cNvPr id="85000" name="Freeform 60"/>
          <p:cNvSpPr>
            <a:spLocks/>
          </p:cNvSpPr>
          <p:nvPr/>
        </p:nvSpPr>
        <p:spPr bwMode="auto">
          <a:xfrm flipH="1">
            <a:off x="685799" y="2819400"/>
            <a:ext cx="699655" cy="353291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87075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76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77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78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79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80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81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82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83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84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85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86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87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88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89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90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91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92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93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94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95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96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97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98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99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100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87049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50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51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52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53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54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55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56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57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58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59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60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61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62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63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64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65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66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67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68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69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70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71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72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73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7074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87045" name="Text Box 57"/>
          <p:cNvSpPr txBox="1">
            <a:spLocks noChangeArrowheads="1"/>
          </p:cNvSpPr>
          <p:nvPr/>
        </p:nvSpPr>
        <p:spPr bwMode="auto">
          <a:xfrm>
            <a:off x="457200" y="1143000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87046" name="Freeform 58"/>
          <p:cNvSpPr>
            <a:spLocks/>
          </p:cNvSpPr>
          <p:nvPr/>
        </p:nvSpPr>
        <p:spPr bwMode="auto">
          <a:xfrm>
            <a:off x="1371600" y="1524000"/>
            <a:ext cx="5105400" cy="381000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7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106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GSWUN</a:t>
            </a:r>
          </a:p>
        </p:txBody>
      </p:sp>
      <p:sp>
        <p:nvSpPr>
          <p:cNvPr id="87048" name="Freeform 60"/>
          <p:cNvSpPr>
            <a:spLocks/>
          </p:cNvSpPr>
          <p:nvPr/>
        </p:nvSpPr>
        <p:spPr bwMode="auto">
          <a:xfrm>
            <a:off x="1371600" y="2819400"/>
            <a:ext cx="5105400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89123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24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25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26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27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28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29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30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31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32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33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34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35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36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37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38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39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40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41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42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43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44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45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46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47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48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89097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098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099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00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01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02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03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04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05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06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07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08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09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10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11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12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13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14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15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16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17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18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19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20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21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9122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89093" name="Text Box 57"/>
          <p:cNvSpPr txBox="1">
            <a:spLocks noChangeArrowheads="1"/>
          </p:cNvSpPr>
          <p:nvPr/>
        </p:nvSpPr>
        <p:spPr bwMode="auto">
          <a:xfrm>
            <a:off x="441325" y="11795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89094" name="Freeform 58"/>
          <p:cNvSpPr>
            <a:spLocks/>
          </p:cNvSpPr>
          <p:nvPr/>
        </p:nvSpPr>
        <p:spPr bwMode="auto">
          <a:xfrm>
            <a:off x="1524000" y="1524000"/>
            <a:ext cx="1295400" cy="381000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5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1225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GSWUNB</a:t>
            </a:r>
          </a:p>
        </p:txBody>
      </p:sp>
      <p:sp>
        <p:nvSpPr>
          <p:cNvPr id="89096" name="Freeform 60"/>
          <p:cNvSpPr>
            <a:spLocks/>
          </p:cNvSpPr>
          <p:nvPr/>
        </p:nvSpPr>
        <p:spPr bwMode="auto">
          <a:xfrm>
            <a:off x="1524000" y="2819400"/>
            <a:ext cx="1295400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91171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72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73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74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75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76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77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78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79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80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81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82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83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84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85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86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87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88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89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90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91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92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93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94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95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96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91145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46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47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48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49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50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51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52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53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54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55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56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57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58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59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60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61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62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63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64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65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66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67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68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69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1170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91141" name="Text Box 57"/>
          <p:cNvSpPr txBox="1">
            <a:spLocks noChangeArrowheads="1"/>
          </p:cNvSpPr>
          <p:nvPr/>
        </p:nvSpPr>
        <p:spPr bwMode="auto">
          <a:xfrm>
            <a:off x="441325" y="11795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91142" name="Freeform 58"/>
          <p:cNvSpPr>
            <a:spLocks/>
          </p:cNvSpPr>
          <p:nvPr/>
        </p:nvSpPr>
        <p:spPr bwMode="auto">
          <a:xfrm flipH="1">
            <a:off x="685800" y="1524000"/>
            <a:ext cx="1066800" cy="381000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1390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GSWUNBU</a:t>
            </a:r>
          </a:p>
        </p:txBody>
      </p:sp>
      <p:sp>
        <p:nvSpPr>
          <p:cNvPr id="91144" name="Freeform 60"/>
          <p:cNvSpPr>
            <a:spLocks/>
          </p:cNvSpPr>
          <p:nvPr/>
        </p:nvSpPr>
        <p:spPr bwMode="auto">
          <a:xfrm flipH="1">
            <a:off x="685800" y="2819400"/>
            <a:ext cx="990600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93219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20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21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22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23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24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25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26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27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28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29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30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31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32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33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34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35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36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37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38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39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40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41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42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43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44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93193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194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195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196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197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198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199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00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01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02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03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04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05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06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07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08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09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10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11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12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13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14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15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16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17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3218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93189" name="Text Box 57"/>
          <p:cNvSpPr txBox="1">
            <a:spLocks noChangeArrowheads="1"/>
          </p:cNvSpPr>
          <p:nvPr/>
        </p:nvSpPr>
        <p:spPr bwMode="auto">
          <a:xfrm>
            <a:off x="441325" y="11795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93190" name="Freeform 58"/>
          <p:cNvSpPr>
            <a:spLocks/>
          </p:cNvSpPr>
          <p:nvPr/>
        </p:nvSpPr>
        <p:spPr bwMode="auto">
          <a:xfrm>
            <a:off x="1905000" y="1524000"/>
            <a:ext cx="4267200" cy="381000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158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GSWUNBUM</a:t>
            </a:r>
          </a:p>
        </p:txBody>
      </p:sp>
      <p:sp>
        <p:nvSpPr>
          <p:cNvPr id="93192" name="Freeform 60"/>
          <p:cNvSpPr>
            <a:spLocks/>
          </p:cNvSpPr>
          <p:nvPr/>
        </p:nvSpPr>
        <p:spPr bwMode="auto">
          <a:xfrm>
            <a:off x="1828800" y="2819400"/>
            <a:ext cx="4343400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95267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68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69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70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71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72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73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74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75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76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77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78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79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80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81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82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83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84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85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86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87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88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89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90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91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92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95241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42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43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44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45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46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47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48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49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50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51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52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53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54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55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56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57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58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59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60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61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62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63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64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65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5266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95237" name="Text Box 57"/>
          <p:cNvSpPr txBox="1">
            <a:spLocks noChangeArrowheads="1"/>
          </p:cNvSpPr>
          <p:nvPr/>
        </p:nvSpPr>
        <p:spPr bwMode="auto">
          <a:xfrm>
            <a:off x="441325" y="11795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95238" name="Freeform 58"/>
          <p:cNvSpPr>
            <a:spLocks/>
          </p:cNvSpPr>
          <p:nvPr/>
        </p:nvSpPr>
        <p:spPr bwMode="auto">
          <a:xfrm>
            <a:off x="2133600" y="1524000"/>
            <a:ext cx="76200" cy="381000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172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GSWUNBUMZ</a:t>
            </a:r>
          </a:p>
        </p:txBody>
      </p:sp>
      <p:sp>
        <p:nvSpPr>
          <p:cNvPr id="95240" name="Freeform 60"/>
          <p:cNvSpPr>
            <a:spLocks/>
          </p:cNvSpPr>
          <p:nvPr/>
        </p:nvSpPr>
        <p:spPr bwMode="auto">
          <a:xfrm>
            <a:off x="2057400" y="2819400"/>
            <a:ext cx="152400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97315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16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17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18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19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20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21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22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23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24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25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26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27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28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29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30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31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32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33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34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35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36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37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38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39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40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97289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290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291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292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293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294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295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296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297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298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299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00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01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02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03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04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05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06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07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08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09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10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11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12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13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7314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97285" name="Text Box 57"/>
          <p:cNvSpPr txBox="1">
            <a:spLocks noChangeArrowheads="1"/>
          </p:cNvSpPr>
          <p:nvPr/>
        </p:nvSpPr>
        <p:spPr bwMode="auto">
          <a:xfrm>
            <a:off x="441325" y="11795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97286" name="Freeform 58"/>
          <p:cNvSpPr>
            <a:spLocks/>
          </p:cNvSpPr>
          <p:nvPr/>
        </p:nvSpPr>
        <p:spPr bwMode="auto">
          <a:xfrm>
            <a:off x="2209800" y="1524000"/>
            <a:ext cx="1828800" cy="381000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186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GSWUNBUMZF</a:t>
            </a:r>
          </a:p>
        </p:txBody>
      </p:sp>
      <p:sp>
        <p:nvSpPr>
          <p:cNvPr id="97288" name="Freeform 60"/>
          <p:cNvSpPr>
            <a:spLocks/>
          </p:cNvSpPr>
          <p:nvPr/>
        </p:nvSpPr>
        <p:spPr bwMode="auto">
          <a:xfrm>
            <a:off x="2209800" y="2819400"/>
            <a:ext cx="1828800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99363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64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65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66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67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68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69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70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71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72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73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74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75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76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77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78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79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80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81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82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83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84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85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86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87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88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99337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38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39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40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41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42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43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44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45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46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47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48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49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50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51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52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53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54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55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56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57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58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59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60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61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9362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99333" name="Text Box 57"/>
          <p:cNvSpPr txBox="1">
            <a:spLocks noChangeArrowheads="1"/>
          </p:cNvSpPr>
          <p:nvPr/>
        </p:nvSpPr>
        <p:spPr bwMode="auto">
          <a:xfrm>
            <a:off x="441325" y="11795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99334" name="Freeform 58"/>
          <p:cNvSpPr>
            <a:spLocks/>
          </p:cNvSpPr>
          <p:nvPr/>
        </p:nvSpPr>
        <p:spPr bwMode="auto">
          <a:xfrm flipH="1">
            <a:off x="1905000" y="1524000"/>
            <a:ext cx="457200" cy="381000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201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GSWUNBUMZFY</a:t>
            </a:r>
          </a:p>
        </p:txBody>
      </p:sp>
      <p:sp>
        <p:nvSpPr>
          <p:cNvPr id="99336" name="Freeform 60"/>
          <p:cNvSpPr>
            <a:spLocks/>
          </p:cNvSpPr>
          <p:nvPr/>
        </p:nvSpPr>
        <p:spPr bwMode="auto">
          <a:xfrm flipH="1">
            <a:off x="1905000" y="2819400"/>
            <a:ext cx="381000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101411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12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13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14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15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16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17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18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19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20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21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22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23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24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25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26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27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28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29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30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31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32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33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34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35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36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101385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86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87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88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89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90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91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92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93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94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95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96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97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98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399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00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01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02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03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04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05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06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07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08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09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1410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101381" name="Text Box 57"/>
          <p:cNvSpPr txBox="1">
            <a:spLocks noChangeArrowheads="1"/>
          </p:cNvSpPr>
          <p:nvPr/>
        </p:nvSpPr>
        <p:spPr bwMode="auto">
          <a:xfrm>
            <a:off x="441325" y="11795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101382" name="Freeform 58"/>
          <p:cNvSpPr>
            <a:spLocks/>
          </p:cNvSpPr>
          <p:nvPr/>
        </p:nvSpPr>
        <p:spPr bwMode="auto">
          <a:xfrm flipH="1">
            <a:off x="685800" y="1524000"/>
            <a:ext cx="1828800" cy="381000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3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217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GSWUNBUMZFYU</a:t>
            </a:r>
          </a:p>
        </p:txBody>
      </p:sp>
      <p:sp>
        <p:nvSpPr>
          <p:cNvPr id="101384" name="Freeform 60"/>
          <p:cNvSpPr>
            <a:spLocks/>
          </p:cNvSpPr>
          <p:nvPr/>
        </p:nvSpPr>
        <p:spPr bwMode="auto">
          <a:xfrm flipH="1">
            <a:off x="685800" y="2819400"/>
            <a:ext cx="1752600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5480"/>
            <a:ext cx="8153400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art or science encompassing the principles and</a:t>
            </a:r>
          </a:p>
          <a:p>
            <a:pPr>
              <a:buNone/>
            </a:pPr>
            <a:r>
              <a:rPr lang="en-US" dirty="0" smtClean="0"/>
              <a:t>methods: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transforming an intelligible message into one that is unintelligible, and then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retransforming that message back to its original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Caesar cipher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905000"/>
            <a:ext cx="7924800" cy="381000"/>
            <a:chOff x="336" y="1056"/>
            <a:chExt cx="4992" cy="240"/>
          </a:xfrm>
        </p:grpSpPr>
        <p:sp>
          <p:nvSpPr>
            <p:cNvPr id="103459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60" name="Rectangle 5"/>
            <p:cNvSpPr>
              <a:spLocks noChangeArrowheads="1"/>
            </p:cNvSpPr>
            <p:nvPr/>
          </p:nvSpPr>
          <p:spPr bwMode="auto">
            <a:xfrm>
              <a:off x="52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61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62" name="Rectangle 7"/>
            <p:cNvSpPr>
              <a:spLocks noChangeArrowheads="1"/>
            </p:cNvSpPr>
            <p:nvPr/>
          </p:nvSpPr>
          <p:spPr bwMode="auto">
            <a:xfrm>
              <a:off x="91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63" name="Rectangle 8"/>
            <p:cNvSpPr>
              <a:spLocks noChangeArrowheads="1"/>
            </p:cNvSpPr>
            <p:nvPr/>
          </p:nvSpPr>
          <p:spPr bwMode="auto">
            <a:xfrm>
              <a:off x="110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64" name="Rectangle 9"/>
            <p:cNvSpPr>
              <a:spLocks noChangeArrowheads="1"/>
            </p:cNvSpPr>
            <p:nvPr/>
          </p:nvSpPr>
          <p:spPr bwMode="auto">
            <a:xfrm>
              <a:off x="129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65" name="Rectangle 10"/>
            <p:cNvSpPr>
              <a:spLocks noChangeArrowheads="1"/>
            </p:cNvSpPr>
            <p:nvPr/>
          </p:nvSpPr>
          <p:spPr bwMode="auto">
            <a:xfrm>
              <a:off x="148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66" name="Rectangle 11"/>
            <p:cNvSpPr>
              <a:spLocks noChangeArrowheads="1"/>
            </p:cNvSpPr>
            <p:nvPr/>
          </p:nvSpPr>
          <p:spPr bwMode="auto">
            <a:xfrm>
              <a:off x="168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67" name="Rectangle 12"/>
            <p:cNvSpPr>
              <a:spLocks noChangeArrowheads="1"/>
            </p:cNvSpPr>
            <p:nvPr/>
          </p:nvSpPr>
          <p:spPr bwMode="auto">
            <a:xfrm>
              <a:off x="187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68" name="Rectangle 13"/>
            <p:cNvSpPr>
              <a:spLocks noChangeArrowheads="1"/>
            </p:cNvSpPr>
            <p:nvPr/>
          </p:nvSpPr>
          <p:spPr bwMode="auto">
            <a:xfrm>
              <a:off x="206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69" name="Rectangle 14"/>
            <p:cNvSpPr>
              <a:spLocks noChangeArrowheads="1"/>
            </p:cNvSpPr>
            <p:nvPr/>
          </p:nvSpPr>
          <p:spPr bwMode="auto">
            <a:xfrm>
              <a:off x="225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70" name="Rectangle 15"/>
            <p:cNvSpPr>
              <a:spLocks noChangeArrowheads="1"/>
            </p:cNvSpPr>
            <p:nvPr/>
          </p:nvSpPr>
          <p:spPr bwMode="auto">
            <a:xfrm>
              <a:off x="244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71" name="Rectangle 16"/>
            <p:cNvSpPr>
              <a:spLocks noChangeArrowheads="1"/>
            </p:cNvSpPr>
            <p:nvPr/>
          </p:nvSpPr>
          <p:spPr bwMode="auto">
            <a:xfrm>
              <a:off x="264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72" name="Rectangle 17"/>
            <p:cNvSpPr>
              <a:spLocks noChangeArrowheads="1"/>
            </p:cNvSpPr>
            <p:nvPr/>
          </p:nvSpPr>
          <p:spPr bwMode="auto">
            <a:xfrm>
              <a:off x="283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73" name="Rectangle 18"/>
            <p:cNvSpPr>
              <a:spLocks noChangeArrowheads="1"/>
            </p:cNvSpPr>
            <p:nvPr/>
          </p:nvSpPr>
          <p:spPr bwMode="auto">
            <a:xfrm>
              <a:off x="302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74" name="Rectangle 19"/>
            <p:cNvSpPr>
              <a:spLocks noChangeArrowheads="1"/>
            </p:cNvSpPr>
            <p:nvPr/>
          </p:nvSpPr>
          <p:spPr bwMode="auto">
            <a:xfrm>
              <a:off x="321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75" name="Rectangle 20"/>
            <p:cNvSpPr>
              <a:spLocks noChangeArrowheads="1"/>
            </p:cNvSpPr>
            <p:nvPr/>
          </p:nvSpPr>
          <p:spPr bwMode="auto">
            <a:xfrm>
              <a:off x="340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76" name="Rectangle 21"/>
            <p:cNvSpPr>
              <a:spLocks noChangeArrowheads="1"/>
            </p:cNvSpPr>
            <p:nvPr/>
          </p:nvSpPr>
          <p:spPr bwMode="auto">
            <a:xfrm>
              <a:off x="360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77" name="Rectangle 22"/>
            <p:cNvSpPr>
              <a:spLocks noChangeArrowheads="1"/>
            </p:cNvSpPr>
            <p:nvPr/>
          </p:nvSpPr>
          <p:spPr bwMode="auto">
            <a:xfrm>
              <a:off x="379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78" name="Rectangle 23"/>
            <p:cNvSpPr>
              <a:spLocks noChangeArrowheads="1"/>
            </p:cNvSpPr>
            <p:nvPr/>
          </p:nvSpPr>
          <p:spPr bwMode="auto">
            <a:xfrm>
              <a:off x="398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79" name="Rectangle 24"/>
            <p:cNvSpPr>
              <a:spLocks noChangeArrowheads="1"/>
            </p:cNvSpPr>
            <p:nvPr/>
          </p:nvSpPr>
          <p:spPr bwMode="auto">
            <a:xfrm>
              <a:off x="417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80" name="Rectangle 25"/>
            <p:cNvSpPr>
              <a:spLocks noChangeArrowheads="1"/>
            </p:cNvSpPr>
            <p:nvPr/>
          </p:nvSpPr>
          <p:spPr bwMode="auto">
            <a:xfrm>
              <a:off x="4368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81" name="Rectangle 26"/>
            <p:cNvSpPr>
              <a:spLocks noChangeArrowheads="1"/>
            </p:cNvSpPr>
            <p:nvPr/>
          </p:nvSpPr>
          <p:spPr bwMode="auto">
            <a:xfrm>
              <a:off x="4560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82" name="Rectangle 27"/>
            <p:cNvSpPr>
              <a:spLocks noChangeArrowheads="1"/>
            </p:cNvSpPr>
            <p:nvPr/>
          </p:nvSpPr>
          <p:spPr bwMode="auto">
            <a:xfrm>
              <a:off x="4752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83" name="Rectangle 28"/>
            <p:cNvSpPr>
              <a:spLocks noChangeArrowheads="1"/>
            </p:cNvSpPr>
            <p:nvPr/>
          </p:nvSpPr>
          <p:spPr bwMode="auto">
            <a:xfrm>
              <a:off x="4944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84" name="Rectangle 29"/>
            <p:cNvSpPr>
              <a:spLocks noChangeArrowheads="1"/>
            </p:cNvSpPr>
            <p:nvPr/>
          </p:nvSpPr>
          <p:spPr bwMode="auto">
            <a:xfrm>
              <a:off x="5136" y="105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3400" y="2362200"/>
            <a:ext cx="7924800" cy="381000"/>
            <a:chOff x="336" y="1344"/>
            <a:chExt cx="4992" cy="240"/>
          </a:xfrm>
        </p:grpSpPr>
        <p:sp>
          <p:nvSpPr>
            <p:cNvPr id="103433" name="Rectangle 31"/>
            <p:cNvSpPr>
              <a:spLocks noChangeArrowheads="1"/>
            </p:cNvSpPr>
            <p:nvPr/>
          </p:nvSpPr>
          <p:spPr bwMode="auto">
            <a:xfrm>
              <a:off x="148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34" name="Rectangle 32"/>
            <p:cNvSpPr>
              <a:spLocks noChangeArrowheads="1"/>
            </p:cNvSpPr>
            <p:nvPr/>
          </p:nvSpPr>
          <p:spPr bwMode="auto">
            <a:xfrm>
              <a:off x="168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35" name="Rectangle 33"/>
            <p:cNvSpPr>
              <a:spLocks noChangeArrowheads="1"/>
            </p:cNvSpPr>
            <p:nvPr/>
          </p:nvSpPr>
          <p:spPr bwMode="auto">
            <a:xfrm>
              <a:off x="187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36" name="Rectangle 34"/>
            <p:cNvSpPr>
              <a:spLocks noChangeArrowheads="1"/>
            </p:cNvSpPr>
            <p:nvPr/>
          </p:nvSpPr>
          <p:spPr bwMode="auto">
            <a:xfrm>
              <a:off x="206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37" name="Rectangle 35"/>
            <p:cNvSpPr>
              <a:spLocks noChangeArrowheads="1"/>
            </p:cNvSpPr>
            <p:nvPr/>
          </p:nvSpPr>
          <p:spPr bwMode="auto">
            <a:xfrm>
              <a:off x="225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38" name="Rectangle 36"/>
            <p:cNvSpPr>
              <a:spLocks noChangeArrowheads="1"/>
            </p:cNvSpPr>
            <p:nvPr/>
          </p:nvSpPr>
          <p:spPr bwMode="auto">
            <a:xfrm>
              <a:off x="244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F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39" name="Rectangle 37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40" name="Rectangle 38"/>
            <p:cNvSpPr>
              <a:spLocks noChangeArrowheads="1"/>
            </p:cNvSpPr>
            <p:nvPr/>
          </p:nvSpPr>
          <p:spPr bwMode="auto">
            <a:xfrm>
              <a:off x="283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41" name="Rectangle 39"/>
            <p:cNvSpPr>
              <a:spLocks noChangeArrowheads="1"/>
            </p:cNvSpPr>
            <p:nvPr/>
          </p:nvSpPr>
          <p:spPr bwMode="auto">
            <a:xfrm>
              <a:off x="302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42" name="Rectangle 40"/>
            <p:cNvSpPr>
              <a:spLocks noChangeArrowheads="1"/>
            </p:cNvSpPr>
            <p:nvPr/>
          </p:nvSpPr>
          <p:spPr bwMode="auto">
            <a:xfrm>
              <a:off x="321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J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43" name="Rectangle 41"/>
            <p:cNvSpPr>
              <a:spLocks noChangeArrowheads="1"/>
            </p:cNvSpPr>
            <p:nvPr/>
          </p:nvSpPr>
          <p:spPr bwMode="auto">
            <a:xfrm>
              <a:off x="340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K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44" name="Rectangle 42"/>
            <p:cNvSpPr>
              <a:spLocks noChangeArrowheads="1"/>
            </p:cNvSpPr>
            <p:nvPr/>
          </p:nvSpPr>
          <p:spPr bwMode="auto">
            <a:xfrm>
              <a:off x="360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L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45" name="Rectangle 43"/>
            <p:cNvSpPr>
              <a:spLocks noChangeArrowheads="1"/>
            </p:cNvSpPr>
            <p:nvPr/>
          </p:nvSpPr>
          <p:spPr bwMode="auto">
            <a:xfrm>
              <a:off x="379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46" name="Rectangle 44"/>
            <p:cNvSpPr>
              <a:spLocks noChangeArrowheads="1"/>
            </p:cNvSpPr>
            <p:nvPr/>
          </p:nvSpPr>
          <p:spPr bwMode="auto">
            <a:xfrm>
              <a:off x="398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47" name="Rectangle 45"/>
            <p:cNvSpPr>
              <a:spLocks noChangeArrowheads="1"/>
            </p:cNvSpPr>
            <p:nvPr/>
          </p:nvSpPr>
          <p:spPr bwMode="auto">
            <a:xfrm>
              <a:off x="417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48" name="Rectangle 46"/>
            <p:cNvSpPr>
              <a:spLocks noChangeArrowheads="1"/>
            </p:cNvSpPr>
            <p:nvPr/>
          </p:nvSpPr>
          <p:spPr bwMode="auto">
            <a:xfrm>
              <a:off x="436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P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49" name="Rectangle 47"/>
            <p:cNvSpPr>
              <a:spLocks noChangeArrowheads="1"/>
            </p:cNvSpPr>
            <p:nvPr/>
          </p:nvSpPr>
          <p:spPr bwMode="auto">
            <a:xfrm>
              <a:off x="456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Q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50" name="Rectangle 48"/>
            <p:cNvSpPr>
              <a:spLocks noChangeArrowheads="1"/>
            </p:cNvSpPr>
            <p:nvPr/>
          </p:nvSpPr>
          <p:spPr bwMode="auto">
            <a:xfrm>
              <a:off x="475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51" name="Rectangle 49"/>
            <p:cNvSpPr>
              <a:spLocks noChangeArrowheads="1"/>
            </p:cNvSpPr>
            <p:nvPr/>
          </p:nvSpPr>
          <p:spPr bwMode="auto">
            <a:xfrm>
              <a:off x="494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52" name="Rectangle 50"/>
            <p:cNvSpPr>
              <a:spLocks noChangeArrowheads="1"/>
            </p:cNvSpPr>
            <p:nvPr/>
          </p:nvSpPr>
          <p:spPr bwMode="auto">
            <a:xfrm>
              <a:off x="51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53" name="Rectangle 51"/>
            <p:cNvSpPr>
              <a:spLocks noChangeArrowheads="1"/>
            </p:cNvSpPr>
            <p:nvPr/>
          </p:nvSpPr>
          <p:spPr bwMode="auto">
            <a:xfrm>
              <a:off x="33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U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54" name="Rectangle 52"/>
            <p:cNvSpPr>
              <a:spLocks noChangeArrowheads="1"/>
            </p:cNvSpPr>
            <p:nvPr/>
          </p:nvSpPr>
          <p:spPr bwMode="auto">
            <a:xfrm>
              <a:off x="528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V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55" name="Rectangle 53"/>
            <p:cNvSpPr>
              <a:spLocks noChangeArrowheads="1"/>
            </p:cNvSpPr>
            <p:nvPr/>
          </p:nvSpPr>
          <p:spPr bwMode="auto">
            <a:xfrm>
              <a:off x="720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W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56" name="Rectangle 54"/>
            <p:cNvSpPr>
              <a:spLocks noChangeArrowheads="1"/>
            </p:cNvSpPr>
            <p:nvPr/>
          </p:nvSpPr>
          <p:spPr bwMode="auto">
            <a:xfrm>
              <a:off x="912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57" name="Rectangle 55"/>
            <p:cNvSpPr>
              <a:spLocks noChangeArrowheads="1"/>
            </p:cNvSpPr>
            <p:nvPr/>
          </p:nvSpPr>
          <p:spPr bwMode="auto">
            <a:xfrm>
              <a:off x="1104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3458" name="Rectangle 56"/>
            <p:cNvSpPr>
              <a:spLocks noChangeArrowheads="1"/>
            </p:cNvSpPr>
            <p:nvPr/>
          </p:nvSpPr>
          <p:spPr bwMode="auto">
            <a:xfrm>
              <a:off x="1296" y="1344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103429" name="Text Box 57"/>
          <p:cNvSpPr txBox="1">
            <a:spLocks noChangeArrowheads="1"/>
          </p:cNvSpPr>
          <p:nvPr/>
        </p:nvSpPr>
        <p:spPr bwMode="auto">
          <a:xfrm>
            <a:off x="441325" y="11795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MY CAT HAS FLEAS</a:t>
            </a:r>
          </a:p>
        </p:txBody>
      </p:sp>
      <p:sp>
        <p:nvSpPr>
          <p:cNvPr id="103430" name="Freeform 58"/>
          <p:cNvSpPr>
            <a:spLocks/>
          </p:cNvSpPr>
          <p:nvPr/>
        </p:nvSpPr>
        <p:spPr bwMode="auto">
          <a:xfrm>
            <a:off x="2667000" y="1524000"/>
            <a:ext cx="3505200" cy="381000"/>
          </a:xfrm>
          <a:custGeom>
            <a:avLst/>
            <a:gdLst>
              <a:gd name="T0" fmla="*/ 0 w 2336"/>
              <a:gd name="T1" fmla="*/ 0 h 262"/>
              <a:gd name="T2" fmla="*/ 0 w 2336"/>
              <a:gd name="T3" fmla="*/ 2147483647 h 262"/>
              <a:gd name="T4" fmla="*/ 2147483647 w 2336"/>
              <a:gd name="T5" fmla="*/ 2147483647 h 262"/>
              <a:gd name="T6" fmla="*/ 2147483647 w 2336"/>
              <a:gd name="T7" fmla="*/ 2147483647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336"/>
              <a:gd name="T13" fmla="*/ 0 h 262"/>
              <a:gd name="T14" fmla="*/ 2336 w 2336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6" h="262">
                <a:moveTo>
                  <a:pt x="0" y="0"/>
                </a:moveTo>
                <a:cubicBezTo>
                  <a:pt x="0" y="36"/>
                  <a:pt x="0" y="72"/>
                  <a:pt x="0" y="108"/>
                </a:cubicBezTo>
                <a:lnTo>
                  <a:pt x="2336" y="118"/>
                </a:lnTo>
                <a:lnTo>
                  <a:pt x="2336" y="2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Text Box 59"/>
          <p:cNvSpPr txBox="1">
            <a:spLocks noChangeArrowheads="1"/>
          </p:cNvSpPr>
          <p:nvPr/>
        </p:nvSpPr>
        <p:spPr bwMode="auto">
          <a:xfrm>
            <a:off x="476250" y="3160713"/>
            <a:ext cx="236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</a:rPr>
              <a:t>GSWUNBMUFZYUM</a:t>
            </a:r>
          </a:p>
        </p:txBody>
      </p:sp>
      <p:sp>
        <p:nvSpPr>
          <p:cNvPr id="103432" name="Freeform 60"/>
          <p:cNvSpPr>
            <a:spLocks/>
          </p:cNvSpPr>
          <p:nvPr/>
        </p:nvSpPr>
        <p:spPr bwMode="auto">
          <a:xfrm>
            <a:off x="2667000" y="2819400"/>
            <a:ext cx="3505200" cy="428625"/>
          </a:xfrm>
          <a:custGeom>
            <a:avLst/>
            <a:gdLst>
              <a:gd name="T0" fmla="*/ 2147483647 w 2299"/>
              <a:gd name="T1" fmla="*/ 0 h 270"/>
              <a:gd name="T2" fmla="*/ 2147483647 w 2299"/>
              <a:gd name="T3" fmla="*/ 2147483647 h 270"/>
              <a:gd name="T4" fmla="*/ 0 w 2299"/>
              <a:gd name="T5" fmla="*/ 2147483647 h 270"/>
              <a:gd name="T6" fmla="*/ 0 w 2299"/>
              <a:gd name="T7" fmla="*/ 2147483647 h 270"/>
              <a:gd name="T8" fmla="*/ 0 60000 65536"/>
              <a:gd name="T9" fmla="*/ 0 60000 65536"/>
              <a:gd name="T10" fmla="*/ 0 60000 65536"/>
              <a:gd name="T11" fmla="*/ 0 60000 65536"/>
              <a:gd name="T12" fmla="*/ 0 w 2299"/>
              <a:gd name="T13" fmla="*/ 0 h 270"/>
              <a:gd name="T14" fmla="*/ 2299 w 2299"/>
              <a:gd name="T15" fmla="*/ 270 h 2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9" h="270">
                <a:moveTo>
                  <a:pt x="2299" y="0"/>
                </a:moveTo>
                <a:cubicBezTo>
                  <a:pt x="2299" y="36"/>
                  <a:pt x="2299" y="72"/>
                  <a:pt x="2299" y="108"/>
                </a:cubicBezTo>
                <a:lnTo>
                  <a:pt x="0" y="126"/>
                </a:lnTo>
                <a:lnTo>
                  <a:pt x="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Terminologies: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Plaintext</a:t>
            </a:r>
          </a:p>
          <a:p>
            <a:pPr lvl="1"/>
            <a:r>
              <a:rPr lang="en-US" dirty="0" smtClean="0"/>
              <a:t>The original intelligible message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Ciphertext</a:t>
            </a:r>
          </a:p>
          <a:p>
            <a:pPr lvl="1"/>
            <a:r>
              <a:rPr lang="en-US" dirty="0" smtClean="0"/>
              <a:t> The transformed message</a:t>
            </a:r>
          </a:p>
          <a:p>
            <a:r>
              <a:rPr lang="en-US" b="1" dirty="0" smtClean="0"/>
              <a:t>Cryptanalysis</a:t>
            </a:r>
          </a:p>
          <a:p>
            <a:pPr lvl="1"/>
            <a:r>
              <a:rPr lang="en-US" dirty="0" smtClean="0"/>
              <a:t>The study of principles and methods of transforming an</a:t>
            </a:r>
          </a:p>
          <a:p>
            <a:pPr>
              <a:buNone/>
            </a:pPr>
            <a:r>
              <a:rPr lang="en-US" dirty="0" smtClean="0"/>
              <a:t>         unintelligible message back into an intelligible message</a:t>
            </a:r>
          </a:p>
          <a:p>
            <a:pPr>
              <a:buNone/>
            </a:pPr>
            <a:r>
              <a:rPr lang="en-US" dirty="0" smtClean="0"/>
              <a:t>         without knowledge of the key. Also called </a:t>
            </a:r>
            <a:r>
              <a:rPr lang="en-US" i="1" dirty="0" smtClean="0"/>
              <a:t>Codebreaking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Cryptology</a:t>
            </a:r>
          </a:p>
          <a:p>
            <a:pPr lvl="1"/>
            <a:r>
              <a:rPr lang="en-US" dirty="0" smtClean="0"/>
              <a:t>Both cryptography and cryptanalysis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Code</a:t>
            </a:r>
          </a:p>
          <a:p>
            <a:pPr lvl="1"/>
            <a:r>
              <a:rPr lang="en-US" dirty="0" smtClean="0"/>
              <a:t>An algorithm for transforming an intelligible message</a:t>
            </a:r>
          </a:p>
          <a:p>
            <a:pPr>
              <a:buNone/>
            </a:pPr>
            <a:r>
              <a:rPr lang="en-US" dirty="0" smtClean="0"/>
              <a:t>	     into an unintelligible one using a code.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dirty="0" smtClean="0"/>
              <a:t>Stream cipher</a:t>
            </a:r>
          </a:p>
          <a:p>
            <a:pPr lvl="1" eaLnBrk="1" hangingPunct="1"/>
            <a:r>
              <a:rPr lang="en-US" dirty="0" smtClean="0"/>
              <a:t>Encrypt a message a character at a time</a:t>
            </a:r>
          </a:p>
          <a:p>
            <a:pPr eaLnBrk="1" hangingPunct="1"/>
            <a:r>
              <a:rPr lang="en-US" b="1" dirty="0" smtClean="0"/>
              <a:t>Block cipher</a:t>
            </a:r>
          </a:p>
          <a:p>
            <a:pPr lvl="1"/>
            <a:r>
              <a:rPr lang="en-US" dirty="0" smtClean="0"/>
              <a:t>Encrypt a message a chunk( large piece) at a time</a:t>
            </a:r>
          </a:p>
          <a:p>
            <a:r>
              <a:rPr lang="en-US" b="1" dirty="0" smtClean="0"/>
              <a:t>Authentication</a:t>
            </a:r>
          </a:p>
          <a:p>
            <a:pPr lvl="1"/>
            <a:r>
              <a:rPr lang="en-US" dirty="0" smtClean="0"/>
              <a:t>determine origin of message</a:t>
            </a:r>
          </a:p>
          <a:p>
            <a:r>
              <a:rPr lang="en-US" b="1" dirty="0" smtClean="0"/>
              <a:t>Confidentiality</a:t>
            </a:r>
          </a:p>
          <a:p>
            <a:pPr lvl="1"/>
            <a:r>
              <a:rPr lang="en-US" dirty="0" smtClean="0"/>
              <a:t>others cannot read contents of the message</a:t>
            </a:r>
          </a:p>
          <a:p>
            <a:r>
              <a:rPr lang="en-US" b="1" dirty="0" smtClean="0"/>
              <a:t>Integrity</a:t>
            </a:r>
          </a:p>
          <a:p>
            <a:pPr lvl="1"/>
            <a:r>
              <a:rPr lang="en-US" dirty="0" smtClean="0"/>
              <a:t>verify that message has not been modified</a:t>
            </a:r>
          </a:p>
          <a:p>
            <a:r>
              <a:rPr lang="en-US" b="1" dirty="0" smtClean="0"/>
              <a:t>Nonrepudiation</a:t>
            </a:r>
          </a:p>
          <a:p>
            <a:pPr lvl="1"/>
            <a:r>
              <a:rPr lang="en-US" dirty="0" smtClean="0"/>
              <a:t>sender should not be able to falsely deny that a message was sent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229600" cy="685800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 Terminologies: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Plaintext            Cipher text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33600"/>
            <a:ext cx="708659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>
            <a:off x="3733800" y="685800"/>
            <a:ext cx="1295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Autofit/>
          </a:bodyPr>
          <a:lstStyle/>
          <a:p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Classical Cryptographic Techniques</a:t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Two basic components of classical ciphers: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Substitution: </a:t>
            </a:r>
            <a:r>
              <a:rPr lang="en-US" dirty="0" smtClean="0"/>
              <a:t>letters are replaced by other letters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Transposition: </a:t>
            </a:r>
            <a:r>
              <a:rPr lang="en-US" dirty="0" smtClean="0"/>
              <a:t>letters are arranged in a different order</a:t>
            </a:r>
          </a:p>
          <a:p>
            <a:pPr>
              <a:buNone/>
            </a:pPr>
            <a:r>
              <a:rPr lang="en-US" dirty="0" smtClean="0"/>
              <a:t> These ciphers may be: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err="1" smtClean="0"/>
              <a:t>Monoalphabetic</a:t>
            </a:r>
            <a:r>
              <a:rPr lang="en-US" b="1" dirty="0" smtClean="0"/>
              <a:t>: only one substitution/ transposition is </a:t>
            </a:r>
            <a:r>
              <a:rPr lang="en-US" dirty="0" smtClean="0"/>
              <a:t>used, or  </a:t>
            </a:r>
          </a:p>
          <a:p>
            <a:pPr>
              <a:buNone/>
            </a:pPr>
            <a:r>
              <a:rPr lang="en-US" b="1" dirty="0" err="1" smtClean="0"/>
              <a:t>Polyalphabetic</a:t>
            </a:r>
            <a:r>
              <a:rPr lang="en-US" b="1" dirty="0" smtClean="0"/>
              <a:t>: where several substitutions/ </a:t>
            </a:r>
            <a:r>
              <a:rPr lang="en-US" dirty="0" smtClean="0"/>
              <a:t>transpositions are used</a:t>
            </a:r>
          </a:p>
          <a:p>
            <a:pPr>
              <a:buNone/>
            </a:pPr>
            <a:r>
              <a:rPr lang="en-US" b="1" dirty="0" smtClean="0"/>
              <a:t>Product cipher:</a:t>
            </a:r>
          </a:p>
          <a:p>
            <a:pPr>
              <a:buNone/>
            </a:pPr>
            <a:r>
              <a:rPr lang="en-US" dirty="0" smtClean="0"/>
              <a:t> several ciphers concatenated together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Symmetric Encryption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2743200"/>
          </a:xfrm>
        </p:spPr>
        <p:txBody>
          <a:bodyPr/>
          <a:lstStyle/>
          <a:p>
            <a:pPr eaLnBrk="1" hangingPunct="1"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conventional / 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secrete-key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/ single-key</a:t>
            </a:r>
          </a:p>
          <a:p>
            <a:pPr eaLnBrk="1" hangingPunct="1">
              <a:defRPr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sender and recipient share a common key</a:t>
            </a:r>
          </a:p>
          <a:p>
            <a:pPr eaLnBrk="1" hangingPunct="1">
              <a:defRPr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all classical encryption algorithms are private-key</a:t>
            </a:r>
          </a:p>
          <a:p>
            <a:pPr eaLnBrk="1" hangingPunct="1">
              <a:buNone/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Symmetric Cipher Model</a:t>
            </a:r>
          </a:p>
        </p:txBody>
      </p:sp>
      <p:pic>
        <p:nvPicPr>
          <p:cNvPr id="1229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905000"/>
            <a:ext cx="7924800" cy="4191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DDEE3FD38E4C45B563656C431CED20" ma:contentTypeVersion="0" ma:contentTypeDescription="Create a new document." ma:contentTypeScope="" ma:versionID="bb911764258a7ddb3597ede2a7f02a0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26C654-4445-4548-A6E7-084F439F4334}"/>
</file>

<file path=customXml/itemProps2.xml><?xml version="1.0" encoding="utf-8"?>
<ds:datastoreItem xmlns:ds="http://schemas.openxmlformats.org/officeDocument/2006/customXml" ds:itemID="{24C0EF0E-08B6-4C08-8AA2-DA6EF2E86C64}"/>
</file>

<file path=customXml/itemProps3.xml><?xml version="1.0" encoding="utf-8"?>
<ds:datastoreItem xmlns:ds="http://schemas.openxmlformats.org/officeDocument/2006/customXml" ds:itemID="{813C31AD-8C1F-4121-BC2D-DBDB76394E9B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211</TotalTime>
  <Words>1342</Words>
  <Application>Microsoft Office PowerPoint</Application>
  <PresentationFormat>On-screen Show (4:3)</PresentationFormat>
  <Paragraphs>941</Paragraphs>
  <Slides>30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     Cryptography and Network Security</vt:lpstr>
      <vt:lpstr>Cryptography </vt:lpstr>
      <vt:lpstr>Cryptography </vt:lpstr>
      <vt:lpstr>Key Terminologies:</vt:lpstr>
      <vt:lpstr>Slide 5</vt:lpstr>
      <vt:lpstr>Plaintext            Cipher text</vt:lpstr>
      <vt:lpstr>       Classical Cryptographic Techniques </vt:lpstr>
      <vt:lpstr>Symmetric Encryption</vt:lpstr>
      <vt:lpstr>Symmetric Cipher Model</vt:lpstr>
      <vt:lpstr>Symmetric Algorithm</vt:lpstr>
      <vt:lpstr>Public key algorithm</vt:lpstr>
      <vt:lpstr>Cryptography</vt:lpstr>
      <vt:lpstr>Caesar Cipher</vt:lpstr>
      <vt:lpstr>Cryptanalysis of Caesar Cipher</vt:lpstr>
      <vt:lpstr>Brute-Force Cryptanalysis of Caesar Cipher</vt:lpstr>
      <vt:lpstr>Caesar cipher</vt:lpstr>
      <vt:lpstr>Caesar cipher</vt:lpstr>
      <vt:lpstr>Caesar cipher</vt:lpstr>
      <vt:lpstr>Caesar cipher</vt:lpstr>
      <vt:lpstr>Caesar cipher</vt:lpstr>
      <vt:lpstr>Caesar cipher</vt:lpstr>
      <vt:lpstr>Caesar cipher</vt:lpstr>
      <vt:lpstr>Caesar cipher</vt:lpstr>
      <vt:lpstr>Caesar cipher</vt:lpstr>
      <vt:lpstr>Caesar cipher</vt:lpstr>
      <vt:lpstr>Caesar cipher</vt:lpstr>
      <vt:lpstr>Caesar cipher</vt:lpstr>
      <vt:lpstr>Caesar cipher</vt:lpstr>
      <vt:lpstr>Caesar cipher</vt:lpstr>
      <vt:lpstr>Caesar cipher</vt:lpstr>
    </vt:vector>
  </TitlesOfParts>
  <Company>PERSONAL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Computer, Data and Network Security</dc:title>
  <dc:creator>UITS</dc:creator>
  <cp:lastModifiedBy>Nipa</cp:lastModifiedBy>
  <cp:revision>17</cp:revision>
  <dcterms:created xsi:type="dcterms:W3CDTF">2013-05-14T10:43:37Z</dcterms:created>
  <dcterms:modified xsi:type="dcterms:W3CDTF">2017-09-17T06:45:33Z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0x010100C7DDEE3FD38E4C45B563656C431CED20</vt:lpwstr>
  </property>
</Properties>
</file>