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2" r:id="rId19"/>
    <p:sldId id="273" r:id="rId20"/>
    <p:sldId id="274" r:id="rId21"/>
    <p:sldId id="275" r:id="rId22"/>
    <p:sldId id="276" r:id="rId23"/>
    <p:sldId id="277" r:id="rId24"/>
    <p:sldId id="271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E007DB-0A22-4A47-AEC8-365B551639E8}" v="11" dt="2021-06-21T07:31:04.423"/>
    <p1510:client id="{EAF6E66E-DCF3-435E-9440-D146BDC7C9D9}" v="2" dt="2020-12-07T15:20:26.5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Moudud Ahmed" userId="S::171311161@vu.edu.bd::5ade9ca3-9932-477e-8686-7811bba41ca9" providerId="AD" clId="Web-{EAF6E66E-DCF3-435E-9440-D146BDC7C9D9}"/>
    <pc:docChg chg="modSld">
      <pc:chgData name="Md. Moudud Ahmed" userId="S::171311161@vu.edu.bd::5ade9ca3-9932-477e-8686-7811bba41ca9" providerId="AD" clId="Web-{EAF6E66E-DCF3-435E-9440-D146BDC7C9D9}" dt="2020-12-07T15:20:26.511" v="1" actId="1076"/>
      <pc:docMkLst>
        <pc:docMk/>
      </pc:docMkLst>
      <pc:sldChg chg="modSp">
        <pc:chgData name="Md. Moudud Ahmed" userId="S::171311161@vu.edu.bd::5ade9ca3-9932-477e-8686-7811bba41ca9" providerId="AD" clId="Web-{EAF6E66E-DCF3-435E-9440-D146BDC7C9D9}" dt="2020-12-07T15:20:26.511" v="1" actId="1076"/>
        <pc:sldMkLst>
          <pc:docMk/>
          <pc:sldMk cId="377107199" sldId="275"/>
        </pc:sldMkLst>
        <pc:spChg chg="mod">
          <ac:chgData name="Md. Moudud Ahmed" userId="S::171311161@vu.edu.bd::5ade9ca3-9932-477e-8686-7811bba41ca9" providerId="AD" clId="Web-{EAF6E66E-DCF3-435E-9440-D146BDC7C9D9}" dt="2020-12-07T15:20:26.511" v="1" actId="1076"/>
          <ac:spMkLst>
            <pc:docMk/>
            <pc:sldMk cId="377107199" sldId="275"/>
            <ac:spMk id="2" creationId="{F32B1073-8502-BA48-A6BD-EFD2B82F8347}"/>
          </ac:spMkLst>
        </pc:spChg>
      </pc:sldChg>
    </pc:docChg>
  </pc:docChgLst>
  <pc:docChgLst>
    <pc:chgData name="Md. Nour Nabi" userId="S::nournoby@vu.edu.bd::e8f4ebcf-afe7-49cc-a646-31e6341cf99b" providerId="AD" clId="Web-{24E007DB-0A22-4A47-AEC8-365B551639E8}"/>
    <pc:docChg chg="modSld sldOrd">
      <pc:chgData name="Md. Nour Nabi" userId="S::nournoby@vu.edu.bd::e8f4ebcf-afe7-49cc-a646-31e6341cf99b" providerId="AD" clId="Web-{24E007DB-0A22-4A47-AEC8-365B551639E8}" dt="2021-06-21T07:31:04.423" v="4"/>
      <pc:docMkLst>
        <pc:docMk/>
      </pc:docMkLst>
      <pc:sldChg chg="modSp">
        <pc:chgData name="Md. Nour Nabi" userId="S::nournoby@vu.edu.bd::e8f4ebcf-afe7-49cc-a646-31e6341cf99b" providerId="AD" clId="Web-{24E007DB-0A22-4A47-AEC8-365B551639E8}" dt="2021-06-21T06:49:15.375" v="1" actId="14100"/>
        <pc:sldMkLst>
          <pc:docMk/>
          <pc:sldMk cId="3139173916" sldId="265"/>
        </pc:sldMkLst>
        <pc:spChg chg="mod">
          <ac:chgData name="Md. Nour Nabi" userId="S::nournoby@vu.edu.bd::e8f4ebcf-afe7-49cc-a646-31e6341cf99b" providerId="AD" clId="Web-{24E007DB-0A22-4A47-AEC8-365B551639E8}" dt="2021-06-21T06:49:15.375" v="1" actId="14100"/>
          <ac:spMkLst>
            <pc:docMk/>
            <pc:sldMk cId="3139173916" sldId="265"/>
            <ac:spMk id="3" creationId="{82D194E8-7F84-BA4F-ABC9-1778F55DE7C7}"/>
          </ac:spMkLst>
        </pc:spChg>
      </pc:sldChg>
      <pc:sldChg chg="modSp">
        <pc:chgData name="Md. Nour Nabi" userId="S::nournoby@vu.edu.bd::e8f4ebcf-afe7-49cc-a646-31e6341cf99b" providerId="AD" clId="Web-{24E007DB-0A22-4A47-AEC8-365B551639E8}" dt="2021-06-21T07:24:38.757" v="3" actId="20577"/>
        <pc:sldMkLst>
          <pc:docMk/>
          <pc:sldMk cId="3489022255" sldId="269"/>
        </pc:sldMkLst>
        <pc:spChg chg="mod">
          <ac:chgData name="Md. Nour Nabi" userId="S::nournoby@vu.edu.bd::e8f4ebcf-afe7-49cc-a646-31e6341cf99b" providerId="AD" clId="Web-{24E007DB-0A22-4A47-AEC8-365B551639E8}" dt="2021-06-21T07:24:38.757" v="3" actId="20577"/>
          <ac:spMkLst>
            <pc:docMk/>
            <pc:sldMk cId="3489022255" sldId="269"/>
            <ac:spMk id="3" creationId="{BEAC4FBC-554F-8D41-A5F6-9583FFE4AEFA}"/>
          </ac:spMkLst>
        </pc:spChg>
      </pc:sldChg>
      <pc:sldChg chg="ord">
        <pc:chgData name="Md. Nour Nabi" userId="S::nournoby@vu.edu.bd::e8f4ebcf-afe7-49cc-a646-31e6341cf99b" providerId="AD" clId="Web-{24E007DB-0A22-4A47-AEC8-365B551639E8}" dt="2021-06-21T07:31:04.423" v="4"/>
        <pc:sldMkLst>
          <pc:docMk/>
          <pc:sldMk cId="1522548974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463B-577A-0F45-9E2A-1819F9EB486D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F9C60A2-8818-1643-8540-08E80F5B41D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76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463B-577A-0F45-9E2A-1819F9EB486D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60A2-8818-1643-8540-08E80F5B41D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094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463B-577A-0F45-9E2A-1819F9EB486D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60A2-8818-1643-8540-08E80F5B41D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056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463B-577A-0F45-9E2A-1819F9EB486D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60A2-8818-1643-8540-08E80F5B41D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71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463B-577A-0F45-9E2A-1819F9EB486D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60A2-8818-1643-8540-08E80F5B41D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62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463B-577A-0F45-9E2A-1819F9EB486D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60A2-8818-1643-8540-08E80F5B41D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547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463B-577A-0F45-9E2A-1819F9EB486D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60A2-8818-1643-8540-08E80F5B41D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71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463B-577A-0F45-9E2A-1819F9EB486D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60A2-8818-1643-8540-08E80F5B41D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746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463B-577A-0F45-9E2A-1819F9EB486D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60A2-8818-1643-8540-08E80F5B4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4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463B-577A-0F45-9E2A-1819F9EB486D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60A2-8818-1643-8540-08E80F5B41D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902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E67463B-577A-0F45-9E2A-1819F9EB486D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60A2-8818-1643-8540-08E80F5B41D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61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7463B-577A-0F45-9E2A-1819F9EB486D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F9C60A2-8818-1643-8540-08E80F5B41D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80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A3715-6678-1343-AE4F-94A0BDB34D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 System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00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A1D92-7DD9-0749-9CEC-D5FEC45A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Models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194E8-7F84-BA4F-ABC9-1778F55DE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049878"/>
          </a:xfrm>
        </p:spPr>
        <p:txBody>
          <a:bodyPr/>
          <a:lstStyle/>
          <a:p>
            <a:pPr marL="365760" indent="-283464"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Entity-Relationship model</a:t>
            </a:r>
          </a:p>
          <a:p>
            <a:pPr marL="365760" indent="-283464">
              <a:buFont typeface="Wingdings 2"/>
              <a:buChar char=""/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Relational model</a:t>
            </a:r>
          </a:p>
          <a:p>
            <a:pPr marL="365760" indent="-283464">
              <a:buFont typeface="Wingdings 2"/>
              <a:buChar char=""/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model</a:t>
            </a:r>
          </a:p>
          <a:p>
            <a:pPr marL="365125" indent="-237490">
              <a:lnSpc>
                <a:spcPct val="70000"/>
              </a:lnSpc>
              <a:defRPr/>
            </a:pPr>
            <a:r>
              <a:rPr lang="en-US">
                <a:latin typeface="Times New Roman"/>
                <a:cs typeface="Times New Roman"/>
              </a:rPr>
              <a:t>semi-structured data model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73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6D6AC-791A-8740-A612-9FBB4EC2F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2">
                    <a:satMod val="13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Relationship Model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83FF5-1BB3-0043-88E1-096EC942E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Entities (objects) 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E.g. customers, accounts, bank branch</a:t>
            </a:r>
            <a:endParaRPr lang="en-US"/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 between entities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E.g. Account A-101 is held by customer Johnson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67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FA18-3AD9-2049-ADB0-E606BDC12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0FBAE801-68C1-5B48-B927-B0AC4BA68F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" t="30066" r="1308" b="30501"/>
          <a:stretch>
            <a:fillRect/>
          </a:stretch>
        </p:blipFill>
        <p:spPr bwMode="auto">
          <a:xfrm>
            <a:off x="1450975" y="2285010"/>
            <a:ext cx="9604375" cy="291186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787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51C81-E2CB-8F44-8178-1AFEE5B98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LANGUAGE 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E746D-4073-3B41-9C0D-AE1C26FD3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DDL</a:t>
            </a:r>
          </a:p>
          <a:p>
            <a:r>
              <a:rPr lang="en-US"/>
              <a:t>DML</a:t>
            </a:r>
          </a:p>
          <a:p>
            <a:r>
              <a:rPr lang="en-US"/>
              <a:t>DQL</a:t>
            </a:r>
          </a:p>
          <a:p>
            <a:r>
              <a:rPr lang="en-US"/>
              <a:t>TCL</a:t>
            </a:r>
          </a:p>
          <a:p>
            <a:r>
              <a:rPr lang="en-US"/>
              <a:t>DCL</a:t>
            </a:r>
          </a:p>
        </p:txBody>
      </p:sp>
    </p:spTree>
    <p:extLst>
      <p:ext uri="{BB962C8B-B14F-4D97-AF65-F5344CB8AC3E}">
        <p14:creationId xmlns:p14="http://schemas.microsoft.com/office/powerpoint/2010/main" val="1974571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2CFCD-6C6F-5F46-A77D-33C3DB08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Data Definition Language (DDL)</a:t>
            </a:r>
            <a:br>
              <a:rPr lang="en-US" b="1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4FBC-554F-8D41-A5F6-9583FFE4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DDL changes the structure of the table like creating a table, deleting a table, altering a table, etc.</a:t>
            </a:r>
          </a:p>
          <a:p>
            <a:pPr lvl="1"/>
            <a:endParaRPr lang="en-US"/>
          </a:p>
          <a:p>
            <a:pPr lvl="1"/>
            <a:r>
              <a:rPr lang="en-US"/>
              <a:t>CREATE</a:t>
            </a:r>
          </a:p>
          <a:p>
            <a:pPr lvl="1"/>
            <a:r>
              <a:rPr lang="en-US"/>
              <a:t>ALTER</a:t>
            </a:r>
          </a:p>
          <a:p>
            <a:pPr lvl="1"/>
            <a:r>
              <a:rPr lang="en-US"/>
              <a:t>DROP</a:t>
            </a:r>
          </a:p>
          <a:p>
            <a:pPr lvl="1"/>
            <a:r>
              <a:rPr lang="en-US"/>
              <a:t>TRUNCATE</a:t>
            </a:r>
          </a:p>
          <a:p>
            <a:pPr marL="457200" lvl="1" indent="0">
              <a:buNone/>
            </a:pPr>
            <a:endParaRPr lang="en-US"/>
          </a:p>
          <a:p>
            <a:pPr lvl="1"/>
            <a:r>
              <a:rPr lang="en-US">
                <a:solidFill>
                  <a:schemeClr val="bg2"/>
                </a:solidFill>
              </a:rPr>
              <a:t>All the command of DDL are auto-committed that means it permanently save all the changes in the database.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22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21894-5250-F245-B136-031B5022F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Data Definition Language (DDL)</a:t>
            </a:r>
            <a:br>
              <a:rPr lang="en-US" b="1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7326E-01D3-554B-8BD5-6C792EFC7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CREATE TABLE EMPLOYEE(Name VARCHAR2(20), Email VARCHAR2(100), DOB DATE);  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DROP TABLE EMPLOYEE; 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ALTER TABLE STU_DETAILS ADD(ADDRESS VARCHAR2(20));  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ALTER TABLE STU_DETAILS MODIFY (NAME VARCHAR2(20));  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TRUNCATE TABLE EMPLOYEE;  </a:t>
            </a:r>
          </a:p>
        </p:txBody>
      </p:sp>
    </p:spTree>
    <p:extLst>
      <p:ext uri="{BB962C8B-B14F-4D97-AF65-F5344CB8AC3E}">
        <p14:creationId xmlns:p14="http://schemas.microsoft.com/office/powerpoint/2010/main" val="2742363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1A4F6-CF35-D949-B1CF-694F8B79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Data Manipulation Language</a:t>
            </a:r>
            <a:br>
              <a:rPr lang="en-US" b="1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C4D3E-4319-2449-B310-9DA6B99E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DML commands are used to modify the database. It is responsible for all form of changes in the database.</a:t>
            </a:r>
          </a:p>
          <a:p>
            <a:endParaRPr lang="en-US"/>
          </a:p>
          <a:p>
            <a:pPr lvl="1"/>
            <a:r>
              <a:rPr lang="en-US"/>
              <a:t>INSERT</a:t>
            </a:r>
          </a:p>
          <a:p>
            <a:pPr lvl="1"/>
            <a:r>
              <a:rPr lang="en-US"/>
              <a:t>UPDATE</a:t>
            </a:r>
          </a:p>
          <a:p>
            <a:pPr lvl="1"/>
            <a:r>
              <a:rPr lang="en-US"/>
              <a:t>DELETE</a:t>
            </a:r>
          </a:p>
          <a:p>
            <a:pPr lvl="1"/>
            <a:endParaRPr lang="en-US"/>
          </a:p>
          <a:p>
            <a:pPr lvl="1"/>
            <a:r>
              <a:rPr lang="en-US">
                <a:solidFill>
                  <a:schemeClr val="bg2"/>
                </a:solidFill>
              </a:rPr>
              <a:t>The command of DML is not auto-committed that means it can't permanently save all the changes in the database. They can be rollback.</a:t>
            </a:r>
          </a:p>
        </p:txBody>
      </p:sp>
    </p:spTree>
    <p:extLst>
      <p:ext uri="{BB962C8B-B14F-4D97-AF65-F5344CB8AC3E}">
        <p14:creationId xmlns:p14="http://schemas.microsoft.com/office/powerpoint/2010/main" val="2641304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2F32-C20C-214A-9004-C7CAEA3F5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Data Manipulation Language</a:t>
            </a:r>
            <a:br>
              <a:rPr lang="en-US" b="1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2017-D78C-ED44-9CD3-A5B1FB97D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INSERT INTO LIBRARY (Author, Subject) VALUES (“MC. LOREN", "DBMS");  </a:t>
            </a:r>
          </a:p>
          <a:p>
            <a:r>
              <a:rPr lang="en-US"/>
              <a:t>UPDATE students    SET </a:t>
            </a:r>
            <a:r>
              <a:rPr lang="en-US" err="1"/>
              <a:t>User_Name</a:t>
            </a:r>
            <a:r>
              <a:rPr lang="en-US"/>
              <a:t> = '</a:t>
            </a:r>
            <a:r>
              <a:rPr lang="en-US" err="1"/>
              <a:t>Sonoo</a:t>
            </a:r>
            <a:r>
              <a:rPr lang="en-US"/>
              <a:t>'    WHERE </a:t>
            </a:r>
            <a:r>
              <a:rPr lang="en-US" err="1"/>
              <a:t>Student_Id</a:t>
            </a:r>
            <a:r>
              <a:rPr lang="en-US"/>
              <a:t> = '3'  </a:t>
            </a:r>
          </a:p>
          <a:p>
            <a:r>
              <a:rPr lang="en-US"/>
              <a:t>DELETE FROM LIBRARY  WHERE Author=" MC. LOREN";  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81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1073-8502-BA48-A6BD-EFD2B82F8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843" y="286934"/>
            <a:ext cx="9603275" cy="1049235"/>
          </a:xfrm>
        </p:spPr>
        <p:txBody>
          <a:bodyPr/>
          <a:lstStyle/>
          <a:p>
            <a:r>
              <a:rPr lang="en-US" b="1"/>
              <a:t>Data Query Language </a:t>
            </a:r>
            <a:br>
              <a:rPr lang="en-US" b="1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9E42B-2C28-1E4A-AC56-8CFF9454D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DQL is used to fetch the data from the database.</a:t>
            </a:r>
          </a:p>
          <a:p>
            <a:pPr lvl="1"/>
            <a:r>
              <a:rPr lang="en-US"/>
              <a:t>SELECT</a:t>
            </a:r>
          </a:p>
          <a:p>
            <a:endParaRPr lang="en-US"/>
          </a:p>
          <a:p>
            <a:r>
              <a:rPr lang="en-US"/>
              <a:t>EXAMPLE</a:t>
            </a:r>
          </a:p>
          <a:p>
            <a:pPr marL="457200" lvl="1" indent="0">
              <a:buNone/>
            </a:pPr>
            <a:r>
              <a:rPr lang="en-US"/>
              <a:t>SELECT </a:t>
            </a:r>
            <a:r>
              <a:rPr lang="en-US" err="1"/>
              <a:t>emp_name</a:t>
            </a:r>
            <a:r>
              <a:rPr lang="en-US"/>
              <a:t>  </a:t>
            </a:r>
          </a:p>
          <a:p>
            <a:pPr marL="457200" lvl="1" indent="0">
              <a:buNone/>
            </a:pPr>
            <a:r>
              <a:rPr lang="en-US"/>
              <a:t>FROM employee  </a:t>
            </a:r>
          </a:p>
          <a:p>
            <a:pPr marL="457200" lvl="1" indent="0">
              <a:buNone/>
            </a:pPr>
            <a:r>
              <a:rPr lang="en-US"/>
              <a:t>WHERE age &gt; 20;  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7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88904-A0AF-1A47-B973-879A2AC99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Transaction Control Language</a:t>
            </a:r>
            <a:br>
              <a:rPr lang="en-US" b="1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EF2BD-8226-074A-B102-9E1355E4E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TCL commands can only use with DML commands like INSERT, DELETE and UPDATE only.</a:t>
            </a:r>
          </a:p>
          <a:p>
            <a:pPr lvl="1"/>
            <a:r>
              <a:rPr lang="en-US"/>
              <a:t>COMMIT - to save all the transactions to the database</a:t>
            </a:r>
          </a:p>
          <a:p>
            <a:pPr lvl="1"/>
            <a:r>
              <a:rPr lang="en-US"/>
              <a:t>ROLLBACK - to undo transactions that have not already been saved to the database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>
                <a:solidFill>
                  <a:schemeClr val="bg2"/>
                </a:solidFill>
              </a:rPr>
              <a:t>These operations are automatically committed in the database that's why they cannot be used while creating tables or dropping them.</a:t>
            </a:r>
          </a:p>
        </p:txBody>
      </p:sp>
    </p:spTree>
    <p:extLst>
      <p:ext uri="{BB962C8B-B14F-4D97-AF65-F5344CB8AC3E}">
        <p14:creationId xmlns:p14="http://schemas.microsoft.com/office/powerpoint/2010/main" val="352672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D1315-FDEC-7F4F-8F8B-83EAF18F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2">
                    <a:satMod val="13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DBMS?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A624E-C9D9-2548-A029-75AC820F8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related data</a:t>
            </a: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easier to retrieve, </a:t>
            </a: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manipulate</a:t>
            </a: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produce information.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76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7651A-B627-934D-94DD-85AB6789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Transaction Control Language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9CC09-CA26-7142-8E24-5175A9304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Commit command is used to save all the transactions to the database.</a:t>
            </a:r>
          </a:p>
          <a:p>
            <a:pPr marL="0" indent="0">
              <a:buNone/>
            </a:pPr>
            <a:r>
              <a:rPr lang="en-US"/>
              <a:t>	DELETE FROM CUSTOMERS  </a:t>
            </a:r>
          </a:p>
          <a:p>
            <a:pPr marL="0" indent="0">
              <a:buNone/>
            </a:pPr>
            <a:r>
              <a:rPr lang="en-US"/>
              <a:t>	WHERE AGE = 25;  </a:t>
            </a:r>
          </a:p>
          <a:p>
            <a:pPr marL="0" indent="0">
              <a:buNone/>
            </a:pPr>
            <a:r>
              <a:rPr lang="en-US"/>
              <a:t>	COMMIT;  </a:t>
            </a:r>
          </a:p>
          <a:p>
            <a:r>
              <a:rPr lang="en-US"/>
              <a:t>Rollback command is used to undo transactions that have not already been saved to the database.</a:t>
            </a:r>
          </a:p>
          <a:p>
            <a:pPr marL="0" indent="0">
              <a:buNone/>
            </a:pPr>
            <a:r>
              <a:rPr lang="en-US"/>
              <a:t>	DELETE FROM CUSTOMERS  </a:t>
            </a:r>
          </a:p>
          <a:p>
            <a:pPr marL="0" indent="0">
              <a:buNone/>
            </a:pPr>
            <a:r>
              <a:rPr lang="en-US"/>
              <a:t>	WHERE AGE = 25;  </a:t>
            </a:r>
          </a:p>
          <a:p>
            <a:pPr marL="0" indent="0">
              <a:buNone/>
            </a:pPr>
            <a:r>
              <a:rPr lang="en-US"/>
              <a:t>	ROLLBACK;  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97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9B61-C60C-8F4E-B647-AE3F05DD1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8AF68-541B-594B-8F32-DDF37D77B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</a:t>
            </a:r>
            <a:r>
              <a:rPr lang="en-US" err="1"/>
              <a:t>stackoverflow.com</a:t>
            </a:r>
            <a:r>
              <a:rPr lang="en-US"/>
              <a:t>/questions/139630/</a:t>
            </a:r>
            <a:r>
              <a:rPr lang="en-US" err="1"/>
              <a:t>whats</a:t>
            </a:r>
            <a:r>
              <a:rPr lang="en-US"/>
              <a:t>-the-difference-between-truncate-and-delete-in-</a:t>
            </a:r>
            <a:r>
              <a:rPr lang="en-US" err="1"/>
              <a:t>sql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48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128E0-1607-1D4A-B503-30F7EFFB0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Data Control Language</a:t>
            </a:r>
            <a:br>
              <a:rPr lang="en-US" b="1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5978D-D981-2C4F-AE7A-B9F857BAC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DCL commands are used to grant and take back authority from any database user</a:t>
            </a:r>
          </a:p>
          <a:p>
            <a:pPr lvl="1"/>
            <a:r>
              <a:rPr lang="en-US"/>
              <a:t>Grant</a:t>
            </a:r>
          </a:p>
          <a:p>
            <a:pPr lvl="1"/>
            <a:r>
              <a:rPr lang="en-US"/>
              <a:t>Revoke</a:t>
            </a:r>
          </a:p>
          <a:p>
            <a:pPr lvl="1"/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/>
              <a:t>GRANT SELECT, UPDATE ON MY_TABLE TO USER1, USER2;  </a:t>
            </a:r>
          </a:p>
          <a:p>
            <a:pPr marL="457200" lvl="1" indent="0">
              <a:buNone/>
            </a:pPr>
            <a:r>
              <a:rPr lang="en-US"/>
              <a:t>REVOKE SELECT, UPDATE ON MY_TABLE FROM USER1, USER2;  </a:t>
            </a:r>
          </a:p>
        </p:txBody>
      </p:sp>
    </p:spTree>
    <p:extLst>
      <p:ext uri="{BB962C8B-B14F-4D97-AF65-F5344CB8AC3E}">
        <p14:creationId xmlns:p14="http://schemas.microsoft.com/office/powerpoint/2010/main" val="342607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76B0D-CE52-F64F-82AB-107717C9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Applications:</a:t>
            </a:r>
            <a:b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8B00D-CD45-244D-97A7-D8FA27185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Banking: transactions</a:t>
            </a:r>
          </a:p>
          <a:p>
            <a:pPr lvl="1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Airlines: reservations, schedules</a:t>
            </a:r>
          </a:p>
          <a:p>
            <a:pPr lvl="1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Universities:  registration, grades</a:t>
            </a:r>
          </a:p>
          <a:p>
            <a:pPr lvl="1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Sales: customers, products, purchases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7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613F9-F36B-BC4F-A6F8-E183C4536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Applications: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414A4-E0A9-3B46-8634-AB0CA1B74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Online retailers: order tracking, customized recommendations</a:t>
            </a:r>
          </a:p>
          <a:p>
            <a:pPr lvl="1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Manufacturing: production, inventory, orders, supply chain</a:t>
            </a:r>
          </a:p>
          <a:p>
            <a:pPr lvl="1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resources:  employee records, salaries, tax deductions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63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7B2D-7FA0-AA4E-A51D-C00777F7C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Modern DBMS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91440-69DF-9E43-A129-2C9CDF59A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Real-world entity</a:t>
            </a:r>
          </a:p>
          <a:p>
            <a:pPr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Relation-based tables</a:t>
            </a:r>
          </a:p>
          <a:p>
            <a:pPr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Isolation of data and application</a:t>
            </a:r>
          </a:p>
          <a:p>
            <a:pPr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Less redundancy</a:t>
            </a:r>
          </a:p>
          <a:p>
            <a:pPr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Consistency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66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023AD-A56E-FB43-B7A0-36F707E37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439A2-84B4-5248-A1F8-1351B7B59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Query Language</a:t>
            </a:r>
          </a:p>
          <a:p>
            <a:pPr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ACID (Atomicity, consistency, isolation, durability) Properties </a:t>
            </a:r>
          </a:p>
          <a:p>
            <a:pPr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Multiuser and Concurrent  Access</a:t>
            </a:r>
          </a:p>
          <a:p>
            <a:pPr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Multiple views</a:t>
            </a:r>
          </a:p>
          <a:p>
            <a:pPr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75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C8CB-BF10-3641-90EE-E3C8E2496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2">
                    <a:satMod val="13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Levels of Abstraction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211E4-B2EA-214C-B83A-F768F0791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Physical level</a:t>
            </a:r>
          </a:p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Logical level</a:t>
            </a:r>
          </a:p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View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85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BFDBD-50BD-174F-939F-347731AEB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View of Data: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6C1D1C82-B1E2-B043-A0A3-DC44EC8C33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1" t="21413" r="2733" b="13895"/>
          <a:stretch>
            <a:fillRect/>
          </a:stretch>
        </p:blipFill>
        <p:spPr bwMode="auto">
          <a:xfrm>
            <a:off x="3305552" y="2016125"/>
            <a:ext cx="5895220" cy="344963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483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E95B7-9590-3F42-BD43-F52F31864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2">
                    <a:satMod val="13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Schemas and Instances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79BEA-C047-D540-A245-34FED0BFE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</a:p>
          <a:p>
            <a:pPr lvl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Physical schema</a:t>
            </a:r>
          </a:p>
          <a:p>
            <a:pPr lvl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Logical schema</a:t>
            </a:r>
          </a:p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102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BEC4D12AB1C24B9A62189140B2AA4C" ma:contentTypeVersion="9" ma:contentTypeDescription="Create a new document." ma:contentTypeScope="" ma:versionID="f4195ea03cf8c876cdd67fbb910ebf4e">
  <xsd:schema xmlns:xsd="http://www.w3.org/2001/XMLSchema" xmlns:xs="http://www.w3.org/2001/XMLSchema" xmlns:p="http://schemas.microsoft.com/office/2006/metadata/properties" xmlns:ns2="00081609-0c01-47f3-9430-380be4539363" xmlns:ns3="368fdd53-4010-4212-9217-897a5eb8869d" targetNamespace="http://schemas.microsoft.com/office/2006/metadata/properties" ma:root="true" ma:fieldsID="8c084b0d1f2723ccce3277510fa14674" ns2:_="" ns3:_="">
    <xsd:import namespace="00081609-0c01-47f3-9430-380be4539363"/>
    <xsd:import namespace="368fdd53-4010-4212-9217-897a5eb8869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081609-0c01-47f3-9430-380be45393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8fdd53-4010-4212-9217-897a5eb8869d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187D2F-6B40-4AF6-819B-A738CF3D51A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57C5F1-AC11-49CD-943D-4C0694E85441}">
  <ds:schemaRefs>
    <ds:schemaRef ds:uri="00081609-0c01-47f3-9430-380be4539363"/>
    <ds:schemaRef ds:uri="368fdd53-4010-4212-9217-897a5eb8869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CA83562-C8AC-48E3-A490-4A3A098FF45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{A47A873E-EBAD-0442-AB41-A9F082E382B0}tf10001119</Template>
  <Application>Microsoft Office PowerPoint</Application>
  <PresentationFormat>Widescreen</PresentationFormat>
  <Slides>22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Gallery</vt:lpstr>
      <vt:lpstr>Database Management System</vt:lpstr>
      <vt:lpstr>What is DBMS?</vt:lpstr>
      <vt:lpstr>Database Applications: </vt:lpstr>
      <vt:lpstr>Database Applications:</vt:lpstr>
      <vt:lpstr>Characteristics of Modern DBMS</vt:lpstr>
      <vt:lpstr>PowerPoint Presentation</vt:lpstr>
      <vt:lpstr>Levels of Abstraction</vt:lpstr>
      <vt:lpstr>View of Data: </vt:lpstr>
      <vt:lpstr>Schemas and Instances</vt:lpstr>
      <vt:lpstr>Data Models</vt:lpstr>
      <vt:lpstr>Entity Relationship Model</vt:lpstr>
      <vt:lpstr>PowerPoint Presentation</vt:lpstr>
      <vt:lpstr>SQL LANGUAGE  TYPES</vt:lpstr>
      <vt:lpstr>Data Definition Language (DDL) </vt:lpstr>
      <vt:lpstr>Data Definition Language (DDL) </vt:lpstr>
      <vt:lpstr>Data Manipulation Language </vt:lpstr>
      <vt:lpstr>Data Manipulation Language </vt:lpstr>
      <vt:lpstr>Data Query Language  </vt:lpstr>
      <vt:lpstr>Transaction Control Language </vt:lpstr>
      <vt:lpstr>Transaction Control Language</vt:lpstr>
      <vt:lpstr>HAVE A LOOK</vt:lpstr>
      <vt:lpstr>Data Control Language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</dc:title>
  <dc:creator>Microsoft Office User</dc:creator>
  <cp:revision>1</cp:revision>
  <dcterms:created xsi:type="dcterms:W3CDTF">2020-10-06T08:51:00Z</dcterms:created>
  <dcterms:modified xsi:type="dcterms:W3CDTF">2021-06-21T07:31:04Z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0x010100C5BEC4D12AB1C24B9A62189140B2AA4C</vt:lpwstr>
  </property>
</Properties>
</file>