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9" r:id="rId4"/>
  </p:sldMasterIdLst>
  <p:notesMasterIdLst>
    <p:notesMasterId r:id="rId29"/>
  </p:notesMasterIdLst>
  <p:handoutMasterIdLst>
    <p:handoutMasterId r:id="rId30"/>
  </p:handoutMasterIdLst>
  <p:sldIdLst>
    <p:sldId id="827" r:id="rId5"/>
    <p:sldId id="768" r:id="rId6"/>
    <p:sldId id="829" r:id="rId7"/>
    <p:sldId id="830" r:id="rId8"/>
    <p:sldId id="831" r:id="rId9"/>
    <p:sldId id="832" r:id="rId10"/>
    <p:sldId id="833" r:id="rId11"/>
    <p:sldId id="834" r:id="rId12"/>
    <p:sldId id="835" r:id="rId13"/>
    <p:sldId id="836" r:id="rId14"/>
    <p:sldId id="837" r:id="rId15"/>
    <p:sldId id="838" r:id="rId16"/>
    <p:sldId id="841" r:id="rId17"/>
    <p:sldId id="839" r:id="rId18"/>
    <p:sldId id="840" r:id="rId19"/>
    <p:sldId id="842" r:id="rId20"/>
    <p:sldId id="843" r:id="rId21"/>
    <p:sldId id="844" r:id="rId22"/>
    <p:sldId id="845" r:id="rId23"/>
    <p:sldId id="846" r:id="rId24"/>
    <p:sldId id="847" r:id="rId25"/>
    <p:sldId id="848" r:id="rId26"/>
    <p:sldId id="852" r:id="rId27"/>
    <p:sldId id="982" r:id="rId28"/>
  </p:sldIdLst>
  <p:sldSz cx="12192000" cy="6858000"/>
  <p:notesSz cx="7104063" cy="10234613"/>
  <p:embeddedFontLs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Segoe UI Light" panose="020B0502040204020203" pitchFamily="34" charset="0"/>
      <p:regular r:id="rId35"/>
      <p:italic r:id="rId36"/>
    </p:embeddedFont>
  </p:embeddedFontLst>
  <p:custDataLst>
    <p:tags r:id="rId3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téphane GOBIN" initials="" lastIdx="0" clrIdx="6"/>
  <p:cmAuthor id="1" name="Sarah BOUTER" initials="SB" lastIdx="9" clrIdx="0">
    <p:extLst>
      <p:ext uri="{19B8F6BF-5375-455C-9EA6-DF929625EA0E}">
        <p15:presenceInfo xmlns:p15="http://schemas.microsoft.com/office/powerpoint/2012/main" userId="S-1-5-21-1801674531-1897051121-839522115-8424" providerId="AD"/>
      </p:ext>
    </p:extLst>
  </p:cmAuthor>
  <p:cmAuthor id="2" name="Thierry RICHARD" initials="TR" lastIdx="1" clrIdx="1">
    <p:extLst>
      <p:ext uri="{19B8F6BF-5375-455C-9EA6-DF929625EA0E}">
        <p15:presenceInfo xmlns:p15="http://schemas.microsoft.com/office/powerpoint/2012/main" userId="Thierry RICHARD" providerId="None"/>
      </p:ext>
    </p:extLst>
  </p:cmAuthor>
  <p:cmAuthor id="3" name="RICHARD Thierry Admin" initials="RTA" lastIdx="3" clrIdx="2">
    <p:extLst>
      <p:ext uri="{19B8F6BF-5375-455C-9EA6-DF929625EA0E}">
        <p15:presenceInfo xmlns:p15="http://schemas.microsoft.com/office/powerpoint/2012/main" userId="RICHARD Thierry Admin" providerId="None"/>
      </p:ext>
    </p:extLst>
  </p:cmAuthor>
  <p:cmAuthor id="4" name="Barthe, Karine (EXT - FR/Lannion)" initials="BK(F" lastIdx="1" clrIdx="3">
    <p:extLst>
      <p:ext uri="{19B8F6BF-5375-455C-9EA6-DF929625EA0E}">
        <p15:presenceInfo xmlns:p15="http://schemas.microsoft.com/office/powerpoint/2012/main" userId="Barthe, Karine (EXT - FR/Lannion)" providerId="None"/>
      </p:ext>
    </p:extLst>
  </p:cmAuthor>
  <p:cmAuthor id="5" name="Sabrina Kuhn" initials="SK" lastIdx="10" clrIdx="4">
    <p:extLst>
      <p:ext uri="{19B8F6BF-5375-455C-9EA6-DF929625EA0E}">
        <p15:presenceInfo xmlns:p15="http://schemas.microsoft.com/office/powerpoint/2012/main" userId="S-1-5-21-1801674531-1897051121-839522115-20220" providerId="AD"/>
      </p:ext>
    </p:extLst>
  </p:cmAuthor>
  <p:cmAuthor id="6" name="Emilie VILLETORTE" initials="EV" lastIdx="1" clrIdx="5">
    <p:extLst>
      <p:ext uri="{19B8F6BF-5375-455C-9EA6-DF929625EA0E}">
        <p15:presenceInfo xmlns:p15="http://schemas.microsoft.com/office/powerpoint/2012/main" userId="S::evilletorte@eni.fr::60a890f2-81d8-4a9a-b988-47c91ea199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18E"/>
    <a:srgbClr val="016B9F"/>
    <a:srgbClr val="4AA5B7"/>
    <a:srgbClr val="95B258"/>
    <a:srgbClr val="011F39"/>
    <a:srgbClr val="AAD23B"/>
    <a:srgbClr val="222933"/>
    <a:srgbClr val="141E26"/>
    <a:srgbClr val="06516F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138B9-A59F-45C4-800B-408D90C0D9B3}" v="2" dt="2023-11-16T08:13:15.892"/>
    <p1510:client id="{D3D4422F-6F87-DD86-09AE-54B539FD39B8}" v="1" dt="2024-01-13T19:35:46.1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70623" autoAdjust="0"/>
  </p:normalViewPr>
  <p:slideViewPr>
    <p:cSldViewPr snapToGrid="0">
      <p:cViewPr varScale="1">
        <p:scale>
          <a:sx n="92" d="100"/>
          <a:sy n="92" d="100"/>
        </p:scale>
        <p:origin x="1434" y="66"/>
      </p:cViewPr>
      <p:guideLst>
        <p:guide orient="horz" pos="2160"/>
        <p:guide pos="3840"/>
        <p:guide pos="27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ain TROPÉE" userId="c03a2208-7441-408f-a33c-374d6332e017" providerId="ADAL" clId="{894138B9-A59F-45C4-800B-408D90C0D9B3}"/>
    <pc:docChg chg="custSel addSld delSld modSld">
      <pc:chgData name="Sylvain TROPÉE" userId="c03a2208-7441-408f-a33c-374d6332e017" providerId="ADAL" clId="{894138B9-A59F-45C4-800B-408D90C0D9B3}" dt="2023-11-16T08:58:01.336" v="484" actId="20577"/>
      <pc:docMkLst>
        <pc:docMk/>
      </pc:docMkLst>
      <pc:sldChg chg="modSp add mod">
        <pc:chgData name="Sylvain TROPÉE" userId="c03a2208-7441-408f-a33c-374d6332e017" providerId="ADAL" clId="{894138B9-A59F-45C4-800B-408D90C0D9B3}" dt="2023-11-16T08:39:10.899" v="256" actId="20577"/>
        <pc:sldMkLst>
          <pc:docMk/>
          <pc:sldMk cId="1767176707" sldId="768"/>
        </pc:sldMkLst>
        <pc:spChg chg="mod">
          <ac:chgData name="Sylvain TROPÉE" userId="c03a2208-7441-408f-a33c-374d6332e017" providerId="ADAL" clId="{894138B9-A59F-45C4-800B-408D90C0D9B3}" dt="2023-11-16T08:37:12.244" v="193" actId="20577"/>
          <ac:spMkLst>
            <pc:docMk/>
            <pc:sldMk cId="1767176707" sldId="768"/>
            <ac:spMk id="2" creationId="{00000000-0000-0000-0000-000000000000}"/>
          </ac:spMkLst>
        </pc:spChg>
        <pc:spChg chg="mod">
          <ac:chgData name="Sylvain TROPÉE" userId="c03a2208-7441-408f-a33c-374d6332e017" providerId="ADAL" clId="{894138B9-A59F-45C4-800B-408D90C0D9B3}" dt="2023-11-16T08:37:32.707" v="231" actId="20577"/>
          <ac:spMkLst>
            <pc:docMk/>
            <pc:sldMk cId="1767176707" sldId="768"/>
            <ac:spMk id="13" creationId="{CAF52408-79BF-4BB1-BAD9-055F85DD5055}"/>
          </ac:spMkLst>
        </pc:spChg>
        <pc:spChg chg="mod">
          <ac:chgData name="Sylvain TROPÉE" userId="c03a2208-7441-408f-a33c-374d6332e017" providerId="ADAL" clId="{894138B9-A59F-45C4-800B-408D90C0D9B3}" dt="2023-11-16T08:39:10.899" v="256" actId="20577"/>
          <ac:spMkLst>
            <pc:docMk/>
            <pc:sldMk cId="1767176707" sldId="768"/>
            <ac:spMk id="36" creationId="{4C5AE0EA-6490-4053-BB7D-1891CC555C4B}"/>
          </ac:spMkLst>
        </pc:spChg>
      </pc:sldChg>
      <pc:sldChg chg="modNotesTx">
        <pc:chgData name="Sylvain TROPÉE" userId="c03a2208-7441-408f-a33c-374d6332e017" providerId="ADAL" clId="{894138B9-A59F-45C4-800B-408D90C0D9B3}" dt="2023-11-15T15:21:23.607" v="14" actId="6549"/>
        <pc:sldMkLst>
          <pc:docMk/>
          <pc:sldMk cId="2123315888" sldId="847"/>
        </pc:sldMkLst>
      </pc:sldChg>
      <pc:sldChg chg="del">
        <pc:chgData name="Sylvain TROPÉE" userId="c03a2208-7441-408f-a33c-374d6332e017" providerId="ADAL" clId="{894138B9-A59F-45C4-800B-408D90C0D9B3}" dt="2023-11-15T14:55:17.710" v="0" actId="2696"/>
        <pc:sldMkLst>
          <pc:docMk/>
          <pc:sldMk cId="3292004551" sldId="849"/>
        </pc:sldMkLst>
      </pc:sldChg>
      <pc:sldChg chg="del">
        <pc:chgData name="Sylvain TROPÉE" userId="c03a2208-7441-408f-a33c-374d6332e017" providerId="ADAL" clId="{894138B9-A59F-45C4-800B-408D90C0D9B3}" dt="2023-11-15T14:55:17.710" v="0" actId="2696"/>
        <pc:sldMkLst>
          <pc:docMk/>
          <pc:sldMk cId="1974353670" sldId="850"/>
        </pc:sldMkLst>
      </pc:sldChg>
      <pc:sldChg chg="del">
        <pc:chgData name="Sylvain TROPÉE" userId="c03a2208-7441-408f-a33c-374d6332e017" providerId="ADAL" clId="{894138B9-A59F-45C4-800B-408D90C0D9B3}" dt="2023-11-15T14:55:17.710" v="0" actId="2696"/>
        <pc:sldMkLst>
          <pc:docMk/>
          <pc:sldMk cId="3480379070" sldId="851"/>
        </pc:sldMkLst>
      </pc:sldChg>
      <pc:sldChg chg="modSp mod">
        <pc:chgData name="Sylvain TROPÉE" userId="c03a2208-7441-408f-a33c-374d6332e017" providerId="ADAL" clId="{894138B9-A59F-45C4-800B-408D90C0D9B3}" dt="2023-11-16T08:13:22.746" v="17" actId="6549"/>
        <pc:sldMkLst>
          <pc:docMk/>
          <pc:sldMk cId="1255163529" sldId="852"/>
        </pc:sldMkLst>
        <pc:spChg chg="mod">
          <ac:chgData name="Sylvain TROPÉE" userId="c03a2208-7441-408f-a33c-374d6332e017" providerId="ADAL" clId="{894138B9-A59F-45C4-800B-408D90C0D9B3}" dt="2023-11-16T08:13:22.746" v="17" actId="6549"/>
          <ac:spMkLst>
            <pc:docMk/>
            <pc:sldMk cId="1255163529" sldId="852"/>
            <ac:spMk id="2" creationId="{D63481BE-DFFB-C6AF-013C-3A0497CFC110}"/>
          </ac:spMkLst>
        </pc:spChg>
      </pc:sldChg>
      <pc:sldChg chg="modSp add mod">
        <pc:chgData name="Sylvain TROPÉE" userId="c03a2208-7441-408f-a33c-374d6332e017" providerId="ADAL" clId="{894138B9-A59F-45C4-800B-408D90C0D9B3}" dt="2023-11-16T08:58:01.336" v="484" actId="20577"/>
        <pc:sldMkLst>
          <pc:docMk/>
          <pc:sldMk cId="2248350258" sldId="982"/>
        </pc:sldMkLst>
        <pc:spChg chg="mod">
          <ac:chgData name="Sylvain TROPÉE" userId="c03a2208-7441-408f-a33c-374d6332e017" providerId="ADAL" clId="{894138B9-A59F-45C4-800B-408D90C0D9B3}" dt="2023-11-16T08:58:01.336" v="484" actId="20577"/>
          <ac:spMkLst>
            <pc:docMk/>
            <pc:sldMk cId="2248350258" sldId="982"/>
            <ac:spMk id="3" creationId="{C67D1135-771D-79EB-2793-A80E9FFFB3B8}"/>
          </ac:spMkLst>
        </pc:spChg>
        <pc:spChg chg="mod">
          <ac:chgData name="Sylvain TROPÉE" userId="c03a2208-7441-408f-a33c-374d6332e017" providerId="ADAL" clId="{894138B9-A59F-45C4-800B-408D90C0D9B3}" dt="2023-11-16T08:39:28.239" v="259" actId="20577"/>
          <ac:spMkLst>
            <pc:docMk/>
            <pc:sldMk cId="2248350258" sldId="982"/>
            <ac:spMk id="4" creationId="{EAFE7F73-582D-4256-9FE9-6AAF45FF0FEE}"/>
          </ac:spMkLst>
        </pc:spChg>
      </pc:sldChg>
    </pc:docChg>
  </pc:docChgLst>
  <pc:docChgLst>
    <pc:chgData name="Julien TRILLARD" userId="ef5d6070-7bae-4725-9e94-1cfd20b39c86" providerId="ADAL" clId="{AECA020E-0A81-48BC-8BDE-B009C23A74D6}"/>
    <pc:docChg chg="undo custSel modSld">
      <pc:chgData name="Julien TRILLARD" userId="ef5d6070-7bae-4725-9e94-1cfd20b39c86" providerId="ADAL" clId="{AECA020E-0A81-48BC-8BDE-B009C23A74D6}" dt="2023-02-10T09:32:21.167" v="131" actId="1076"/>
      <pc:docMkLst>
        <pc:docMk/>
      </pc:docMkLst>
      <pc:sldChg chg="addSp delSp modSp mod modAnim">
        <pc:chgData name="Julien TRILLARD" userId="ef5d6070-7bae-4725-9e94-1cfd20b39c86" providerId="ADAL" clId="{AECA020E-0A81-48BC-8BDE-B009C23A74D6}" dt="2023-02-10T09:32:21.167" v="131" actId="1076"/>
        <pc:sldMkLst>
          <pc:docMk/>
          <pc:sldMk cId="3616377992" sldId="769"/>
        </pc:sldMkLst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2" creationId="{00000000-0000-0000-0000-000000000000}"/>
          </ac:spMkLst>
        </pc:spChg>
        <pc:spChg chg="mod">
          <ac:chgData name="Julien TRILLARD" userId="ef5d6070-7bae-4725-9e94-1cfd20b39c86" providerId="ADAL" clId="{AECA020E-0A81-48BC-8BDE-B009C23A74D6}" dt="2023-02-10T09:29:29.458" v="57" actId="1076"/>
          <ac:spMkLst>
            <pc:docMk/>
            <pc:sldMk cId="3616377992" sldId="769"/>
            <ac:spMk id="6" creationId="{C8E028F3-B265-4C26-AE39-985114110839}"/>
          </ac:spMkLst>
        </pc:spChg>
        <pc:spChg chg="add mod">
          <ac:chgData name="Julien TRILLARD" userId="ef5d6070-7bae-4725-9e94-1cfd20b39c86" providerId="ADAL" clId="{AECA020E-0A81-48BC-8BDE-B009C23A74D6}" dt="2023-02-10T09:29:02.253" v="50" actId="27636"/>
          <ac:spMkLst>
            <pc:docMk/>
            <pc:sldMk cId="3616377992" sldId="769"/>
            <ac:spMk id="7" creationId="{837A3E51-2C44-E56E-9DF7-6747AD6D066A}"/>
          </ac:spMkLst>
        </pc:spChg>
        <pc:spChg chg="add mod">
          <ac:chgData name="Julien TRILLARD" userId="ef5d6070-7bae-4725-9e94-1cfd20b39c86" providerId="ADAL" clId="{AECA020E-0A81-48BC-8BDE-B009C23A74D6}" dt="2023-02-10T09:30:07.413" v="62" actId="1076"/>
          <ac:spMkLst>
            <pc:docMk/>
            <pc:sldMk cId="3616377992" sldId="769"/>
            <ac:spMk id="10" creationId="{7A7E4AE6-F7DD-4E52-D081-C71DCE79BE89}"/>
          </ac:spMkLst>
        </pc:spChg>
        <pc:spChg chg="add mod">
          <ac:chgData name="Julien TRILLARD" userId="ef5d6070-7bae-4725-9e94-1cfd20b39c86" providerId="ADAL" clId="{AECA020E-0A81-48BC-8BDE-B009C23A74D6}" dt="2023-02-10T09:32:07.413" v="129" actId="1076"/>
          <ac:spMkLst>
            <pc:docMk/>
            <pc:sldMk cId="3616377992" sldId="769"/>
            <ac:spMk id="11" creationId="{835E51CF-7ED2-4C1E-5B6F-07BB5D4F6F19}"/>
          </ac:spMkLst>
        </pc:spChg>
        <pc:spChg chg="mod">
          <ac:chgData name="Julien TRILLARD" userId="ef5d6070-7bae-4725-9e94-1cfd20b39c86" providerId="ADAL" clId="{AECA020E-0A81-48BC-8BDE-B009C23A74D6}" dt="2023-02-10T09:27:24.480" v="11" actId="20577"/>
          <ac:spMkLst>
            <pc:docMk/>
            <pc:sldMk cId="3616377992" sldId="769"/>
            <ac:spMk id="12" creationId="{2B41308F-BC0B-48D7-87BB-2B0B96E1A818}"/>
          </ac:spMkLst>
        </pc:spChg>
        <pc:spChg chg="mod">
          <ac:chgData name="Julien TRILLARD" userId="ef5d6070-7bae-4725-9e94-1cfd20b39c86" providerId="ADAL" clId="{AECA020E-0A81-48BC-8BDE-B009C23A74D6}" dt="2023-02-10T09:28:24.426" v="40" actId="20577"/>
          <ac:spMkLst>
            <pc:docMk/>
            <pc:sldMk cId="3616377992" sldId="769"/>
            <ac:spMk id="14" creationId="{3C4C42B5-78D4-43BA-9AEF-E786F5CC3DDE}"/>
          </ac:spMkLst>
        </pc:spChg>
        <pc:spChg chg="add mod">
          <ac:chgData name="Julien TRILLARD" userId="ef5d6070-7bae-4725-9e94-1cfd20b39c86" providerId="ADAL" clId="{AECA020E-0A81-48BC-8BDE-B009C23A74D6}" dt="2023-02-10T09:30:20.569" v="64" actId="1076"/>
          <ac:spMkLst>
            <pc:docMk/>
            <pc:sldMk cId="3616377992" sldId="769"/>
            <ac:spMk id="15" creationId="{D1E299C8-1521-2D17-EEF6-0012D896DD5B}"/>
          </ac:spMkLst>
        </pc:spChg>
        <pc:spChg chg="add mod">
          <ac:chgData name="Julien TRILLARD" userId="ef5d6070-7bae-4725-9e94-1cfd20b39c86" providerId="ADAL" clId="{AECA020E-0A81-48BC-8BDE-B009C23A74D6}" dt="2023-02-10T09:32:21.167" v="131" actId="1076"/>
          <ac:spMkLst>
            <pc:docMk/>
            <pc:sldMk cId="3616377992" sldId="769"/>
            <ac:spMk id="18" creationId="{3570F350-9D5B-BF43-8DFD-43E5BBA4EEA8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26" creationId="{E65A0D54-E9D1-45BE-87B0-2C775389ECBD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27" creationId="{407441ED-22CD-4BE0-BAC9-3DE1A5B5DD30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30" creationId="{6EB776A7-6E6C-4154-8A6E-454039D93BC0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35" creationId="{E1065FBA-2AAE-4D0A-BAAA-9BFCA98864EB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37" creationId="{49EA19CE-E787-4BF6-AEC1-DCEC39FC664E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42" creationId="{4DF691F5-A1EF-4A2F-990A-AA30D6F82370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43" creationId="{1B0027D7-EF67-4A03-81A8-E1EE0215D45B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44" creationId="{026399FC-D7F9-4204-B854-BEDB396CDC89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45" creationId="{7527A91C-BEDC-4E76-82F7-D5C77DD72ECF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46" creationId="{BF24A33B-41F3-47D9-9E0B-5C8078DA23F5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47" creationId="{394E04D5-D5DD-412F-914A-A513D191AFDA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51" creationId="{A71B6069-BD9A-4733-9640-EA86F4D72266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55" creationId="{E4519CF9-78BE-4B2A-A174-948EA64BE0BE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56" creationId="{7F9B7441-B446-4369-81F2-7531088EA40A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57" creationId="{0A2AAD48-982B-4E90-B143-047FDE85224E}"/>
          </ac:spMkLst>
        </pc:s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3" creationId="{C034616E-7336-4DBC-BEEC-32134FC5CA9A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4" creationId="{8F4F3436-8174-434B-B61A-27DE845E4CC3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5" creationId="{5401FB42-E633-4F0B-B6BB-C526381CF12E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48" creationId="{0A37E153-BBDB-47E7-A56E-1B0814DB28AE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52" creationId="{2036FBDA-3F4A-4A03-9572-09D74558839B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58" creationId="{6D61AEB8-0472-4BB5-B7DD-F5CC804963F0}"/>
          </ac:grpSpMkLst>
        </pc:grpChg>
        <pc:picChg chg="add mod">
          <ac:chgData name="Julien TRILLARD" userId="ef5d6070-7bae-4725-9e94-1cfd20b39c86" providerId="ADAL" clId="{AECA020E-0A81-48BC-8BDE-B009C23A74D6}" dt="2023-02-10T09:30:04.983" v="61" actId="1076"/>
          <ac:picMkLst>
            <pc:docMk/>
            <pc:sldMk cId="3616377992" sldId="769"/>
            <ac:picMk id="8" creationId="{D0FD777A-1AF3-3B3B-19CE-17F117F8B210}"/>
          </ac:picMkLst>
        </pc:picChg>
        <pc:picChg chg="add mod">
          <ac:chgData name="Julien TRILLARD" userId="ef5d6070-7bae-4725-9e94-1cfd20b39c86" providerId="ADAL" clId="{AECA020E-0A81-48BC-8BDE-B009C23A74D6}" dt="2023-02-10T09:32:03.255" v="128" actId="1076"/>
          <ac:picMkLst>
            <pc:docMk/>
            <pc:sldMk cId="3616377992" sldId="769"/>
            <ac:picMk id="9" creationId="{3D9ED2CB-8CE6-3630-E110-8B3322E8AE61}"/>
          </ac:picMkLst>
        </pc:picChg>
        <pc:picChg chg="add mod">
          <ac:chgData name="Julien TRILLARD" userId="ef5d6070-7bae-4725-9e94-1cfd20b39c86" providerId="ADAL" clId="{AECA020E-0A81-48BC-8BDE-B009C23A74D6}" dt="2023-02-10T09:30:09.482" v="63" actId="1076"/>
          <ac:picMkLst>
            <pc:docMk/>
            <pc:sldMk cId="3616377992" sldId="769"/>
            <ac:picMk id="13" creationId="{57FF0C49-2A73-AC9D-ECCD-F180C6CDDA42}"/>
          </ac:picMkLst>
        </pc:picChg>
        <pc:picChg chg="add mod">
          <ac:chgData name="Julien TRILLARD" userId="ef5d6070-7bae-4725-9e94-1cfd20b39c86" providerId="ADAL" clId="{AECA020E-0A81-48BC-8BDE-B009C23A74D6}" dt="2023-02-10T09:32:12.997" v="130" actId="1076"/>
          <ac:picMkLst>
            <pc:docMk/>
            <pc:sldMk cId="3616377992" sldId="769"/>
            <ac:picMk id="17" creationId="{A8CC44CB-CCA9-0807-2438-B09A88C26E22}"/>
          </ac:picMkLst>
        </pc:picChg>
        <pc:picChg chg="add del mod">
          <ac:chgData name="Julien TRILLARD" userId="ef5d6070-7bae-4725-9e94-1cfd20b39c86" providerId="ADAL" clId="{AECA020E-0A81-48BC-8BDE-B009C23A74D6}" dt="2023-02-10T09:31:49.844" v="125" actId="478"/>
          <ac:picMkLst>
            <pc:docMk/>
            <pc:sldMk cId="3616377992" sldId="769"/>
            <ac:picMk id="20" creationId="{E2F817A4-53EC-4786-1FCF-D99813B7C883}"/>
          </ac:picMkLst>
        </pc:picChg>
        <pc:picChg chg="mod">
          <ac:chgData name="Julien TRILLARD" userId="ef5d6070-7bae-4725-9e94-1cfd20b39c86" providerId="ADAL" clId="{AECA020E-0A81-48BC-8BDE-B009C23A74D6}" dt="2023-02-10T09:27:59.041" v="12" actId="14826"/>
          <ac:picMkLst>
            <pc:docMk/>
            <pc:sldMk cId="3616377992" sldId="769"/>
            <ac:picMk id="23" creationId="{B99F2089-E1F9-457E-ACD0-AD5C1BF1E426}"/>
          </ac:picMkLst>
        </pc:picChg>
      </pc:sldChg>
    </pc:docChg>
  </pc:docChgLst>
  <pc:docChgLst>
    <pc:chgData name="Yassim BEN HADDOU" userId="S::ybenhaddou@campus-eni.fr::da792bab-d61a-4be0-8516-f851e03d749c" providerId="AD" clId="Web-{D3D4422F-6F87-DD86-09AE-54B539FD39B8}"/>
    <pc:docChg chg="sldOrd">
      <pc:chgData name="Yassim BEN HADDOU" userId="S::ybenhaddou@campus-eni.fr::da792bab-d61a-4be0-8516-f851e03d749c" providerId="AD" clId="Web-{D3D4422F-6F87-DD86-09AE-54B539FD39B8}" dt="2024-01-13T19:35:46.141" v="0"/>
      <pc:docMkLst>
        <pc:docMk/>
      </pc:docMkLst>
      <pc:sldChg chg="ord">
        <pc:chgData name="Yassim BEN HADDOU" userId="S::ybenhaddou@campus-eni.fr::da792bab-d61a-4be0-8516-f851e03d749c" providerId="AD" clId="Web-{D3D4422F-6F87-DD86-09AE-54B539FD39B8}" dt="2024-01-13T19:35:46.141" v="0"/>
        <pc:sldMkLst>
          <pc:docMk/>
          <pc:sldMk cId="384045517" sldId="8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A8EB9EB-B186-4F9A-9F85-BBB1D65C7589}" type="datetimeFigureOut">
              <a:rPr lang="fr-FR" smtClean="0">
                <a:latin typeface="Segoe UI" panose="020B0502040204020203" pitchFamily="34" charset="0"/>
              </a:rPr>
              <a:t>13/01/2024</a:t>
            </a:fld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611C90E-7C5C-4FC7-8E56-A2E921698B81}" type="slidenum">
              <a:rPr lang="fr-FR" smtClean="0">
                <a:latin typeface="Segoe UI" panose="020B0502040204020203" pitchFamily="34" charset="0"/>
              </a:rPr>
              <a:t>‹#›</a:t>
            </a:fld>
            <a:endParaRPr lang="fr-FR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90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E63BDECB-E14E-459C-896C-A883D5960C42}" type="datetimeFigureOut">
              <a:rPr lang="fr-FR" smtClean="0"/>
              <a:pPr/>
              <a:t>13/01/2024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00CA5B4E-61E0-4854-9785-88AF627D622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05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En JavaScript, l'opérateur de propagation (spread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operator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) est représenté par trois points de suspension (...). Cet opérateur est utilisé pour étaler les éléments d'un tableau ou les propriétés d'un objet. </a:t>
            </a:r>
          </a:p>
          <a:p>
            <a:pPr algn="l"/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let tab1 = [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0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, 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1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, 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2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, 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3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, 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4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];</a:t>
            </a:r>
          </a:p>
          <a:p>
            <a:pPr algn="l"/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let tab2 = [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5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, 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6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, 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7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, 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8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, </a:t>
            </a:r>
            <a:r>
              <a:rPr lang="da-DK" sz="1800" b="0" i="0" u="none" strike="noStrike" baseline="0" dirty="0">
                <a:solidFill>
                  <a:srgbClr val="FF6600"/>
                </a:solidFill>
                <a:latin typeface="mplus1mn-regular"/>
              </a:rPr>
              <a:t>9</a:t>
            </a:r>
            <a:r>
              <a:rPr lang="da-DK" sz="1800" b="0" i="0" u="none" strike="noStrike" baseline="0" dirty="0">
                <a:solidFill>
                  <a:srgbClr val="333333"/>
                </a:solidFill>
                <a:latin typeface="mplus1mn-regular"/>
              </a:rPr>
              <a:t>];</a:t>
            </a: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latin typeface="mplus1mn-regular"/>
              </a:rPr>
              <a:t>tab1.push(...tab2);</a:t>
            </a:r>
          </a:p>
          <a:p>
            <a:pPr algn="l"/>
            <a:endParaRPr lang="fr-FR" sz="1800" b="0" i="0" u="none" strike="noStrike" baseline="0" dirty="0">
              <a:solidFill>
                <a:srgbClr val="333333"/>
              </a:solidFill>
              <a:latin typeface="mplus1mn-regular"/>
            </a:endParaRPr>
          </a:p>
          <a:p>
            <a:pPr algn="l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La composition en programmation est un concept qui implique la construction d'objets complexes à partir de petits objets ou composants réutilisables. En JavaScript, la composition peut être mise en œuvre de différentes manières, notamment en utilisant des objets, des fonctions et l'opérateur de propagation (</a:t>
            </a:r>
            <a:r>
              <a:rPr lang="fr-FR" dirty="0"/>
              <a:t>...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). Voici un exemple simple de composition en JavaScript :</a:t>
            </a:r>
            <a:endParaRPr lang="fr-FR" sz="1800" b="0" i="0" u="none" strike="noStrike" baseline="0" dirty="0">
              <a:solidFill>
                <a:srgbClr val="333333"/>
              </a:solidFill>
              <a:effectLst/>
              <a:latin typeface="mplus1mn-regular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// Définition de composants réutilisables</a:t>
            </a:r>
          </a:p>
          <a:p>
            <a:pPr algn="l"/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const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 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canEat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 = {</a:t>
            </a: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  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eat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: 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function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() {</a:t>
            </a: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    console.log("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Eating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...");</a:t>
            </a: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  }</a:t>
            </a: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};</a:t>
            </a:r>
          </a:p>
          <a:p>
            <a:pPr algn="l"/>
            <a:endParaRPr lang="fr-FR" sz="1800" b="0" i="0" u="none" strike="noStrike" baseline="0" dirty="0">
              <a:solidFill>
                <a:srgbClr val="333333"/>
              </a:solidFill>
              <a:effectLst/>
              <a:latin typeface="mplus1mn-regular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// Composition d'objets</a:t>
            </a:r>
          </a:p>
          <a:p>
            <a:pPr algn="l"/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const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 dog = {</a:t>
            </a: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  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name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: "Buddy",</a:t>
            </a: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  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breed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: "Golden Retriever",</a:t>
            </a: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  ...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canEat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,</a:t>
            </a: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};</a:t>
            </a:r>
          </a:p>
          <a:p>
            <a:pPr algn="l"/>
            <a:endParaRPr lang="fr-FR" sz="1800" b="0" i="0" u="none" strike="noStrike" baseline="0" dirty="0">
              <a:solidFill>
                <a:srgbClr val="333333"/>
              </a:solidFill>
              <a:effectLst/>
              <a:latin typeface="mplus1mn-regular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// Utilisation de l'objet composé</a:t>
            </a:r>
          </a:p>
          <a:p>
            <a:pPr algn="l"/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dog.eat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();    // Output: </a:t>
            </a:r>
            <a:r>
              <a:rPr lang="fr-FR" sz="1800" b="0" i="0" u="none" strike="noStrike" baseline="0" dirty="0" err="1">
                <a:solidFill>
                  <a:srgbClr val="333333"/>
                </a:solidFill>
                <a:effectLst/>
                <a:latin typeface="mplus1mn-regular"/>
              </a:rPr>
              <a:t>Eating</a:t>
            </a:r>
            <a:r>
              <a:rPr lang="fr-FR" sz="1800" b="0" i="0" u="none" strike="noStrike" baseline="0" dirty="0">
                <a:solidFill>
                  <a:srgbClr val="333333"/>
                </a:solidFill>
                <a:effectLst/>
                <a:latin typeface="mplus1mn-regular"/>
              </a:rPr>
              <a:t>...</a:t>
            </a:r>
          </a:p>
          <a:p>
            <a:pPr algn="l"/>
            <a:endParaRPr lang="fr-FR" sz="1800" b="0" i="0" u="none" strike="noStrike" baseline="0" dirty="0">
              <a:solidFill>
                <a:srgbClr val="333333"/>
              </a:solidFill>
              <a:effectLst/>
              <a:latin typeface="mplus1mn-regular"/>
            </a:endParaRPr>
          </a:p>
          <a:p>
            <a:pPr algn="l"/>
            <a:endParaRPr lang="fr-FR" sz="1800" b="0" i="0" u="none" strike="noStrike" baseline="0" dirty="0">
              <a:solidFill>
                <a:srgbClr val="333333"/>
              </a:solidFill>
              <a:effectLst/>
              <a:latin typeface="mplus1mn-regular"/>
            </a:endParaRP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26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00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577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926DB16C-05C5-E73C-2498-7C99520390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C3F8A441-4B3A-5D07-29FF-026B1EBB4E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6577D3D-8B88-EB77-82F7-7AF91D362C59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orienté objet</a:t>
            </a:r>
          </a:p>
        </p:txBody>
      </p:sp>
      <p:sp>
        <p:nvSpPr>
          <p:cNvPr id="7" name="Espace réservé du texte 24">
            <a:extLst>
              <a:ext uri="{FF2B5EF4-FFF2-40B4-BE49-F238E27FC236}">
                <a16:creationId xmlns:a16="http://schemas.microsoft.com/office/drawing/2014/main" id="{C5265225-DD6F-66B5-1EFB-E95F7C7C9D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5001" y="3064668"/>
            <a:ext cx="8012814" cy="728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15950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OUV SLIDE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95B25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E538FD0F-57FB-48AB-B25B-B9AEB2B093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657" y="5704514"/>
            <a:ext cx="831820" cy="8318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11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OUV SLIDE">
    <p:bg>
      <p:bgPr>
        <a:solidFill>
          <a:srgbClr val="3B51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E538FD0F-57FB-48AB-B25B-B9AEB2B093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657" y="5704514"/>
            <a:ext cx="831820" cy="8318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26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4905F83-6224-42D1-9773-417C783202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657" y="5824536"/>
            <a:ext cx="831821" cy="831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11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8D67CB-3D42-459B-9239-7A5DBB57DD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4CD37DFD-DBDA-4BDA-9060-2DA6AD4013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8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>
            <a:extLst>
              <a:ext uri="{FF2B5EF4-FFF2-40B4-BE49-F238E27FC236}">
                <a16:creationId xmlns:a16="http://schemas.microsoft.com/office/drawing/2014/main" id="{394100EE-EC43-469D-8B81-86937495DB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4" y="6124781"/>
            <a:ext cx="528777" cy="528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0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7370A-7A39-0979-C5F1-F1E7F9C9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3B518E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32D81A7-1F66-ECC0-BE47-BC794C962C61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rgbClr val="141E26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orienté objet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18DC8-86A1-ACE5-EBCF-48BE717B6256}"/>
              </a:ext>
            </a:extLst>
          </p:cNvPr>
          <p:cNvSpPr txBox="1"/>
          <p:nvPr userDrawn="1"/>
        </p:nvSpPr>
        <p:spPr>
          <a:xfrm>
            <a:off x="838200" y="2019993"/>
            <a:ext cx="5257800" cy="44728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endParaRPr lang="fr-FR" sz="2400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D2D7243A-699D-E5CF-2535-2AF2D9D9F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4" y="6124781"/>
            <a:ext cx="528777" cy="528777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58BC91-951B-508D-8916-29C211C99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019300"/>
            <a:ext cx="5257800" cy="44735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518E"/>
                </a:solidFill>
              </a:defRPr>
            </a:lvl1pPr>
            <a:lvl2pPr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lvl="1"/>
            <a:r>
              <a:rPr lang="fr-FR" dirty="0"/>
              <a:t>Quatrième niveau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10FBE06E-A6F1-7BF6-1D9F-6C525221A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019300"/>
            <a:ext cx="5257800" cy="44735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518E"/>
                </a:solidFill>
              </a:defRPr>
            </a:lvl1pPr>
            <a:lvl2pPr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lvl="1"/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6211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e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7370A-7A39-0979-C5F1-F1E7F9C9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3B518E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32D81A7-1F66-ECC0-BE47-BC794C962C61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rgbClr val="141E26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orienté objet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18DC8-86A1-ACE5-EBCF-48BE717B6256}"/>
              </a:ext>
            </a:extLst>
          </p:cNvPr>
          <p:cNvSpPr txBox="1"/>
          <p:nvPr userDrawn="1"/>
        </p:nvSpPr>
        <p:spPr>
          <a:xfrm>
            <a:off x="838200" y="2019993"/>
            <a:ext cx="5257800" cy="44728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endParaRPr lang="fr-FR" sz="2400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D2D7243A-699D-E5CF-2535-2AF2D9D9F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4" y="6124781"/>
            <a:ext cx="528777" cy="528777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58BC91-951B-508D-8916-29C211C99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2019300"/>
            <a:ext cx="10515599" cy="44735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518E"/>
                </a:solidFill>
              </a:defRPr>
            </a:lvl1pPr>
            <a:lvl2pPr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lvl="1"/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0380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exte, Appareils électroniques&#10;&#10;Description générée automatiquement">
            <a:extLst>
              <a:ext uri="{FF2B5EF4-FFF2-40B4-BE49-F238E27FC236}">
                <a16:creationId xmlns:a16="http://schemas.microsoft.com/office/drawing/2014/main" id="{C8B0E734-52C7-454C-4396-3121325B36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C112D8A9-E979-6C93-5EC0-DE022D0B6230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orienté objet</a:t>
            </a:r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0B133915-4ED5-D4AA-B2EC-459C0D3ED9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FE887D3D-1924-7BA7-E065-677E59978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5174" y="3064668"/>
            <a:ext cx="8012814" cy="728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223015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FEC1E22-CB41-4D08-9AB7-FD5BE57DB84E}"/>
              </a:ext>
            </a:extLst>
          </p:cNvPr>
          <p:cNvGrpSpPr/>
          <p:nvPr userDrawn="1"/>
        </p:nvGrpSpPr>
        <p:grpSpPr>
          <a:xfrm>
            <a:off x="0" y="7022130"/>
            <a:ext cx="3013379" cy="324495"/>
            <a:chOff x="2411233" y="2460991"/>
            <a:chExt cx="7675165" cy="8264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34FFA7-A9EF-4270-9C94-D41D7FD2BCC7}"/>
                </a:ext>
              </a:extLst>
            </p:cNvPr>
            <p:cNvSpPr/>
            <p:nvPr/>
          </p:nvSpPr>
          <p:spPr>
            <a:xfrm>
              <a:off x="2411233" y="2460994"/>
              <a:ext cx="826495" cy="826495"/>
            </a:xfrm>
            <a:prstGeom prst="rect">
              <a:avLst/>
            </a:prstGeom>
            <a:solidFill>
              <a:srgbClr val="011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921BEF-5575-4FEE-85A8-095CFB9C4970}"/>
                </a:ext>
              </a:extLst>
            </p:cNvPr>
            <p:cNvSpPr/>
            <p:nvPr/>
          </p:nvSpPr>
          <p:spPr>
            <a:xfrm>
              <a:off x="3552678" y="2460994"/>
              <a:ext cx="826495" cy="826495"/>
            </a:xfrm>
            <a:prstGeom prst="rect">
              <a:avLst/>
            </a:prstGeom>
            <a:solidFill>
              <a:srgbClr val="3B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4D7B07-4171-4E41-90F2-05A34931EE0D}"/>
                </a:ext>
              </a:extLst>
            </p:cNvPr>
            <p:cNvSpPr/>
            <p:nvPr/>
          </p:nvSpPr>
          <p:spPr>
            <a:xfrm>
              <a:off x="4694123" y="2460994"/>
              <a:ext cx="826495" cy="826495"/>
            </a:xfrm>
            <a:prstGeom prst="rect">
              <a:avLst/>
            </a:prstGeom>
            <a:solidFill>
              <a:srgbClr val="95B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AF220C-579F-449D-89CB-702A9844192A}"/>
                </a:ext>
              </a:extLst>
            </p:cNvPr>
            <p:cNvSpPr/>
            <p:nvPr/>
          </p:nvSpPr>
          <p:spPr>
            <a:xfrm>
              <a:off x="5835568" y="2460993"/>
              <a:ext cx="826495" cy="826495"/>
            </a:xfrm>
            <a:prstGeom prst="rect">
              <a:avLst/>
            </a:prstGeom>
            <a:solidFill>
              <a:srgbClr val="AAD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1FEC04-9882-44FF-9D2E-14A90AB234A9}"/>
                </a:ext>
              </a:extLst>
            </p:cNvPr>
            <p:cNvSpPr/>
            <p:nvPr/>
          </p:nvSpPr>
          <p:spPr>
            <a:xfrm>
              <a:off x="6977013" y="2460993"/>
              <a:ext cx="826495" cy="826495"/>
            </a:xfrm>
            <a:prstGeom prst="rect">
              <a:avLst/>
            </a:prstGeom>
            <a:solidFill>
              <a:srgbClr val="4AA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FA532-EF18-4DD7-8996-901694372F23}"/>
                </a:ext>
              </a:extLst>
            </p:cNvPr>
            <p:cNvSpPr/>
            <p:nvPr/>
          </p:nvSpPr>
          <p:spPr>
            <a:xfrm>
              <a:off x="8118458" y="2460992"/>
              <a:ext cx="826495" cy="826495"/>
            </a:xfrm>
            <a:prstGeom prst="rect">
              <a:avLst/>
            </a:prstGeom>
            <a:solidFill>
              <a:srgbClr val="01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56ECF8-5A1A-4331-A5CC-4160C7283752}"/>
                </a:ext>
              </a:extLst>
            </p:cNvPr>
            <p:cNvSpPr/>
            <p:nvPr/>
          </p:nvSpPr>
          <p:spPr>
            <a:xfrm>
              <a:off x="9259903" y="2460991"/>
              <a:ext cx="826495" cy="826495"/>
            </a:xfrm>
            <a:prstGeom prst="rect">
              <a:avLst/>
            </a:prstGeom>
            <a:solidFill>
              <a:srgbClr val="065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2"/>
    </p:custDataLst>
    <p:extLst>
      <p:ext uri="{BB962C8B-B14F-4D97-AF65-F5344CB8AC3E}">
        <p14:creationId xmlns:p14="http://schemas.microsoft.com/office/powerpoint/2010/main" val="43460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26" r:id="rId2"/>
    <p:sldLayoutId id="2147483723" r:id="rId3"/>
    <p:sldLayoutId id="2147483701" r:id="rId4"/>
    <p:sldLayoutId id="2147483702" r:id="rId5"/>
    <p:sldLayoutId id="2147483724" r:id="rId6"/>
    <p:sldLayoutId id="2147483727" r:id="rId7"/>
    <p:sldLayoutId id="2147483728" r:id="rId8"/>
    <p:sldLayoutId id="2147483729" r:id="rId9"/>
    <p:sldLayoutId id="2147483730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265574-43AB-41F0-A41B-29676FE664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4085B9-204F-4210-8395-B413A3853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7780"/>
          <a:stretch/>
        </p:blipFill>
        <p:spPr>
          <a:xfrm>
            <a:off x="1" y="0"/>
            <a:ext cx="347098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819525" y="2235200"/>
            <a:ext cx="8017952" cy="2387600"/>
          </a:xfrm>
          <a:noFill/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latin typeface="Segoe UI Light"/>
                <a:cs typeface="Segoe UI Light"/>
              </a:rPr>
              <a:t>Javascript avancé</a:t>
            </a:r>
            <a:br>
              <a:rPr lang="fr-FR" dirty="0">
                <a:solidFill>
                  <a:schemeClr val="bg1"/>
                </a:solidFill>
                <a:latin typeface="Segoe UI Light"/>
                <a:cs typeface="Segoe UI Light"/>
              </a:rPr>
            </a:br>
            <a:r>
              <a:rPr lang="fr-FR" dirty="0">
                <a:solidFill>
                  <a:srgbClr val="AAD23B"/>
                </a:solidFill>
                <a:latin typeface="Segoe UI Light"/>
                <a:cs typeface="Segoe UI Light"/>
              </a:rPr>
              <a:t>Module 2 – Javascript orienté objet</a:t>
            </a:r>
            <a:endParaRPr lang="fr-FR" dirty="0">
              <a:solidFill>
                <a:srgbClr val="AAD2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203AEC74-3337-41FF-811E-15C4E7D8E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657" y="5704514"/>
            <a:ext cx="831820" cy="8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82C62D4-D497-6FC0-656B-18BF8BC3D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Javascript orienté objet</a:t>
            </a:r>
          </a:p>
        </p:txBody>
      </p:sp>
    </p:spTree>
    <p:extLst>
      <p:ext uri="{BB962C8B-B14F-4D97-AF65-F5344CB8AC3E}">
        <p14:creationId xmlns:p14="http://schemas.microsoft.com/office/powerpoint/2010/main" val="33141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532F44-A38C-07F5-358D-38FE32A43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7" y="4637274"/>
            <a:ext cx="9220200" cy="25183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0DC4F2-0A9B-85E4-9386-C4E5622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4FA5C6-A5EE-C1A0-F935-5716D9D9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29" y="1903223"/>
            <a:ext cx="8398936" cy="3264087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02DAF0-0B7D-1CBC-1A21-E3ADF9EBE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90690"/>
            <a:ext cx="10515599" cy="4802185"/>
          </a:xfrm>
        </p:spPr>
        <p:txBody>
          <a:bodyPr/>
          <a:lstStyle/>
          <a:p>
            <a:r>
              <a:rPr lang="fr-FR" dirty="0"/>
              <a:t>L’objet ne va être défini qu’une seule fois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 les instance s’appuient sur cette définition :</a:t>
            </a:r>
          </a:p>
        </p:txBody>
      </p:sp>
    </p:spTree>
    <p:extLst>
      <p:ext uri="{BB962C8B-B14F-4D97-AF65-F5344CB8AC3E}">
        <p14:creationId xmlns:p14="http://schemas.microsoft.com/office/powerpoint/2010/main" val="36748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021744A-956A-D751-3C01-369D2787C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</p:spTree>
    <p:extLst>
      <p:ext uri="{BB962C8B-B14F-4D97-AF65-F5344CB8AC3E}">
        <p14:creationId xmlns:p14="http://schemas.microsoft.com/office/powerpoint/2010/main" val="20799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orienté objet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32875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B0189-8250-2196-D5EF-00F9948B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D64D9C-D892-E5B3-C0A7-7DDCD6EB7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Les prototypes permettent à un objet d’hériter des propriétés d’autres objets</a:t>
            </a:r>
          </a:p>
          <a:p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Un objet est « lié » à un prototype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Le prototype contient toutes les méthodes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L’objet à accès à toutes les méthodes du prototype</a:t>
            </a:r>
          </a:p>
        </p:txBody>
      </p:sp>
    </p:spTree>
    <p:extLst>
      <p:ext uri="{BB962C8B-B14F-4D97-AF65-F5344CB8AC3E}">
        <p14:creationId xmlns:p14="http://schemas.microsoft.com/office/powerpoint/2010/main" val="507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4BE255-C178-717D-C08B-DB31551DCA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" y="1244129"/>
            <a:ext cx="6578013" cy="30987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A2482E-E13E-559C-9B53-F937FF65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Prototypes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2AC4D15-D0D9-D6FF-F37A-C715A7F9D6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7" y="3896366"/>
            <a:ext cx="6824133" cy="309540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7019332-5A59-E681-CFCE-E63ED4F3B1AC}"/>
              </a:ext>
            </a:extLst>
          </p:cNvPr>
          <p:cNvSpPr txBox="1"/>
          <p:nvPr/>
        </p:nvSpPr>
        <p:spPr>
          <a:xfrm>
            <a:off x="6645745" y="2311400"/>
            <a:ext cx="5029788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ctr"/>
            <a:r>
              <a:rPr lang="fr-FR" sz="2400" dirty="0">
                <a:solidFill>
                  <a:srgbClr val="3B518E"/>
                </a:solidFill>
              </a:rPr>
              <a:t>Un prototype est attaché à un objet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17CE65-71E9-2230-302E-7A6039DA46B8}"/>
              </a:ext>
            </a:extLst>
          </p:cNvPr>
          <p:cNvSpPr txBox="1"/>
          <p:nvPr/>
        </p:nvSpPr>
        <p:spPr>
          <a:xfrm>
            <a:off x="338079" y="4752947"/>
            <a:ext cx="5029788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ctr"/>
            <a:r>
              <a:rPr lang="fr-FR" sz="2400" dirty="0">
                <a:solidFill>
                  <a:srgbClr val="3B518E"/>
                </a:solidFill>
              </a:rPr>
              <a:t>Un objet est créé à partir d’un prototype</a:t>
            </a:r>
          </a:p>
        </p:txBody>
      </p:sp>
    </p:spTree>
    <p:extLst>
      <p:ext uri="{BB962C8B-B14F-4D97-AF65-F5344CB8AC3E}">
        <p14:creationId xmlns:p14="http://schemas.microsoft.com/office/powerpoint/2010/main" val="18082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FBD8627-5FEC-2465-64C7-CEF4046A7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17104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775BE2-A4D4-D976-FD2D-091BA071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ES6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1AB627-3C43-3831-6903-DF7516428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64" y="2095479"/>
            <a:ext cx="8085667" cy="3836471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C3294B-3AF7-B1A8-AB20-C39E1FD78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2019301"/>
            <a:ext cx="10515599" cy="977900"/>
          </a:xfrm>
        </p:spPr>
        <p:txBody>
          <a:bodyPr/>
          <a:lstStyle/>
          <a:p>
            <a:r>
              <a:rPr lang="fr-FR" dirty="0"/>
              <a:t>le mot clé class – un constructeur – des méthodes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981903-F03E-299C-42F5-6C5044A67C17}"/>
              </a:ext>
            </a:extLst>
          </p:cNvPr>
          <p:cNvSpPr txBox="1"/>
          <p:nvPr/>
        </p:nvSpPr>
        <p:spPr>
          <a:xfrm>
            <a:off x="838200" y="5637740"/>
            <a:ext cx="10515598" cy="8551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fr-FR" sz="2400" dirty="0">
                <a:solidFill>
                  <a:srgbClr val="3B518E"/>
                </a:solidFill>
              </a:rPr>
              <a:t>ℹ️ Tout ceci n’est que « sucre syntaxique ». En réalité, c’est toujours le mécanisme des prototypes qui est utilisé.</a:t>
            </a:r>
          </a:p>
        </p:txBody>
      </p:sp>
    </p:spTree>
    <p:extLst>
      <p:ext uri="{BB962C8B-B14F-4D97-AF65-F5344CB8AC3E}">
        <p14:creationId xmlns:p14="http://schemas.microsoft.com/office/powerpoint/2010/main" val="19375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orienté objet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 dirty="0"/>
              <a:t>ECMAscript2015 - ES6</a:t>
            </a:r>
          </a:p>
        </p:txBody>
      </p:sp>
    </p:spTree>
    <p:extLst>
      <p:ext uri="{BB962C8B-B14F-4D97-AF65-F5344CB8AC3E}">
        <p14:creationId xmlns:p14="http://schemas.microsoft.com/office/powerpoint/2010/main" val="3840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563E6-5631-0CCA-3C90-76EC3937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5FB772-5983-40F3-F36F-44087543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59" y="2616200"/>
            <a:ext cx="4956077" cy="4665133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74E11-C217-B564-4EC4-5B301C202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Par défaut, une propriété est publique.</a:t>
            </a:r>
          </a:p>
          <a:p>
            <a:r>
              <a:rPr lang="fr-FR" dirty="0"/>
              <a:t>Elle n’est privée que lorsqu’elle est précédée de « # »,</a:t>
            </a:r>
          </a:p>
        </p:txBody>
      </p:sp>
    </p:spTree>
    <p:extLst>
      <p:ext uri="{BB962C8B-B14F-4D97-AF65-F5344CB8AC3E}">
        <p14:creationId xmlns:p14="http://schemas.microsoft.com/office/powerpoint/2010/main" val="38431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E028F3-B265-4C26-AE39-985114110839}"/>
              </a:ext>
            </a:extLst>
          </p:cNvPr>
          <p:cNvSpPr/>
          <p:nvPr/>
        </p:nvSpPr>
        <p:spPr>
          <a:xfrm>
            <a:off x="0" y="0"/>
            <a:ext cx="3470989" cy="6858000"/>
          </a:xfrm>
          <a:prstGeom prst="rect">
            <a:avLst/>
          </a:prstGeom>
          <a:solidFill>
            <a:srgbClr val="3B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Objectif">
            <a:extLst>
              <a:ext uri="{FF2B5EF4-FFF2-40B4-BE49-F238E27FC236}">
                <a16:creationId xmlns:a16="http://schemas.microsoft.com/office/drawing/2014/main" id="{E1102742-C409-45FE-B8C4-7EA6C9A7C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428630"/>
            <a:ext cx="587415" cy="587415"/>
          </a:xfrm>
          <a:prstGeom prst="rect">
            <a:avLst/>
          </a:prstGeom>
        </p:spPr>
      </p:pic>
      <p:sp>
        <p:nvSpPr>
          <p:cNvPr id="12" name="Espace réservé du texte 19">
            <a:extLst>
              <a:ext uri="{FF2B5EF4-FFF2-40B4-BE49-F238E27FC236}">
                <a16:creationId xmlns:a16="http://schemas.microsoft.com/office/drawing/2014/main" id="{2B41308F-BC0B-48D7-87BB-2B0B96E1A818}"/>
              </a:ext>
            </a:extLst>
          </p:cNvPr>
          <p:cNvSpPr txBox="1">
            <a:spLocks/>
          </p:cNvSpPr>
          <p:nvPr/>
        </p:nvSpPr>
        <p:spPr>
          <a:xfrm>
            <a:off x="354186" y="1240233"/>
            <a:ext cx="2852415" cy="442165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OBJECTIFS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C4C42B5-78D4-43BA-9AEF-E786F5CC3DD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 avancé</a:t>
            </a:r>
          </a:p>
          <a:p>
            <a:r>
              <a:rPr lang="fr-FR" b="1" cap="all" dirty="0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OBJECTIFS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5727DDCA-0BE5-4E22-A2E0-0367F5B362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07441ED-22CD-4BE0-BAC9-3DE1A5B5DD30}"/>
              </a:ext>
            </a:extLst>
          </p:cNvPr>
          <p:cNvSpPr/>
          <p:nvPr/>
        </p:nvSpPr>
        <p:spPr>
          <a:xfrm>
            <a:off x="3825172" y="1242326"/>
            <a:ext cx="3566227" cy="2451862"/>
          </a:xfrm>
          <a:prstGeom prst="rect">
            <a:avLst/>
          </a:prstGeom>
          <a:solidFill>
            <a:srgbClr val="14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Entrée manuelle 27">
            <a:extLst>
              <a:ext uri="{FF2B5EF4-FFF2-40B4-BE49-F238E27FC236}">
                <a16:creationId xmlns:a16="http://schemas.microsoft.com/office/drawing/2014/main" id="{198D380E-6092-4D34-BB2B-D9FDFA98D592}"/>
              </a:ext>
            </a:extLst>
          </p:cNvPr>
          <p:cNvSpPr/>
          <p:nvPr/>
        </p:nvSpPr>
        <p:spPr>
          <a:xfrm>
            <a:off x="3825173" y="2588789"/>
            <a:ext cx="3566226" cy="11053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AAD2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981450" y="1510853"/>
            <a:ext cx="3219450" cy="590931"/>
          </a:xfrm>
          <a:noFill/>
          <a:ln>
            <a:noFill/>
          </a:ln>
        </p:spPr>
        <p:txBody>
          <a:bodyPr wrap="square" anchor="t" anchorCtr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cs typeface="Segoe UI" panose="020B0502040204020203" pitchFamily="34" charset="0"/>
              </a:rPr>
              <a:t>Connaitre le fonctionnement des objets en Javascript </a:t>
            </a:r>
            <a:endParaRPr lang="fr-FR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2FDB3-AE46-4618-A27A-2408B17A0AFC}"/>
              </a:ext>
            </a:extLst>
          </p:cNvPr>
          <p:cNvSpPr/>
          <p:nvPr/>
        </p:nvSpPr>
        <p:spPr>
          <a:xfrm>
            <a:off x="8271587" y="1242326"/>
            <a:ext cx="3566227" cy="2451862"/>
          </a:xfrm>
          <a:prstGeom prst="rect">
            <a:avLst/>
          </a:prstGeom>
          <a:solidFill>
            <a:srgbClr val="14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Entrée manuelle 27">
            <a:extLst>
              <a:ext uri="{FF2B5EF4-FFF2-40B4-BE49-F238E27FC236}">
                <a16:creationId xmlns:a16="http://schemas.microsoft.com/office/drawing/2014/main" id="{156EFFAF-ACF8-4ACB-BF38-FB64C804FC80}"/>
              </a:ext>
            </a:extLst>
          </p:cNvPr>
          <p:cNvSpPr/>
          <p:nvPr/>
        </p:nvSpPr>
        <p:spPr>
          <a:xfrm>
            <a:off x="8271587" y="2588789"/>
            <a:ext cx="3566226" cy="11053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3B5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AF52408-79BF-4BB1-BAD9-055F85DD5055}"/>
              </a:ext>
            </a:extLst>
          </p:cNvPr>
          <p:cNvSpPr txBox="1">
            <a:spLocks/>
          </p:cNvSpPr>
          <p:nvPr/>
        </p:nvSpPr>
        <p:spPr>
          <a:xfrm>
            <a:off x="8429626" y="1501945"/>
            <a:ext cx="3171824" cy="59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Appréhender le principe de prototype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32" name="Organigramme : Entrée manuelle 27">
            <a:extLst>
              <a:ext uri="{FF2B5EF4-FFF2-40B4-BE49-F238E27FC236}">
                <a16:creationId xmlns:a16="http://schemas.microsoft.com/office/drawing/2014/main" id="{8E232A21-C057-49F8-A96A-203E18686FC4}"/>
              </a:ext>
            </a:extLst>
          </p:cNvPr>
          <p:cNvSpPr/>
          <p:nvPr/>
        </p:nvSpPr>
        <p:spPr>
          <a:xfrm flipH="1">
            <a:off x="3825171" y="2588789"/>
            <a:ext cx="3566226" cy="11053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AAD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Entrée manuelle 27">
            <a:extLst>
              <a:ext uri="{FF2B5EF4-FFF2-40B4-BE49-F238E27FC236}">
                <a16:creationId xmlns:a16="http://schemas.microsoft.com/office/drawing/2014/main" id="{B0ED99D8-09C5-47F1-BA8F-DF712EDE29E9}"/>
              </a:ext>
            </a:extLst>
          </p:cNvPr>
          <p:cNvSpPr/>
          <p:nvPr/>
        </p:nvSpPr>
        <p:spPr>
          <a:xfrm flipH="1">
            <a:off x="8271587" y="2588788"/>
            <a:ext cx="3566226" cy="11053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3B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019884-BA86-4B0F-8E48-4FEB774059EE}"/>
              </a:ext>
            </a:extLst>
          </p:cNvPr>
          <p:cNvSpPr/>
          <p:nvPr/>
        </p:nvSpPr>
        <p:spPr>
          <a:xfrm>
            <a:off x="3825172" y="3962278"/>
            <a:ext cx="3566227" cy="2451862"/>
          </a:xfrm>
          <a:prstGeom prst="rect">
            <a:avLst/>
          </a:prstGeom>
          <a:solidFill>
            <a:srgbClr val="14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Entrée manuelle 27">
            <a:extLst>
              <a:ext uri="{FF2B5EF4-FFF2-40B4-BE49-F238E27FC236}">
                <a16:creationId xmlns:a16="http://schemas.microsoft.com/office/drawing/2014/main" id="{E1065FBA-2AAE-4D0A-BAAA-9BFCA98864EB}"/>
              </a:ext>
            </a:extLst>
          </p:cNvPr>
          <p:cNvSpPr/>
          <p:nvPr/>
        </p:nvSpPr>
        <p:spPr>
          <a:xfrm>
            <a:off x="3825173" y="5311427"/>
            <a:ext cx="3566226" cy="110271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0651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4C5AE0EA-6490-4053-BB7D-1891CC555C4B}"/>
              </a:ext>
            </a:extLst>
          </p:cNvPr>
          <p:cNvSpPr txBox="1">
            <a:spLocks/>
          </p:cNvSpPr>
          <p:nvPr/>
        </p:nvSpPr>
        <p:spPr>
          <a:xfrm>
            <a:off x="3981450" y="4230805"/>
            <a:ext cx="3219450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chemeClr val="bg1"/>
                </a:solidFill>
              </a:rPr>
              <a:t>Utiliser la syntaxe ES6</a:t>
            </a:r>
          </a:p>
        </p:txBody>
      </p:sp>
      <p:sp>
        <p:nvSpPr>
          <p:cNvPr id="37" name="Organigramme : Entrée manuelle 27">
            <a:extLst>
              <a:ext uri="{FF2B5EF4-FFF2-40B4-BE49-F238E27FC236}">
                <a16:creationId xmlns:a16="http://schemas.microsoft.com/office/drawing/2014/main" id="{49EA19CE-E787-4BF6-AEC1-DCEC39FC664E}"/>
              </a:ext>
            </a:extLst>
          </p:cNvPr>
          <p:cNvSpPr/>
          <p:nvPr/>
        </p:nvSpPr>
        <p:spPr>
          <a:xfrm flipH="1">
            <a:off x="3825171" y="5311427"/>
            <a:ext cx="3566226" cy="110271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06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1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80DB2C-1E95-D97D-E81B-2725148DE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66" y="1214089"/>
            <a:ext cx="4462267" cy="55462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0DEA87-0767-3469-E50F-726E7D0F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ES6</a:t>
            </a:r>
          </a:p>
        </p:txBody>
      </p:sp>
      <p:pic>
        <p:nvPicPr>
          <p:cNvPr id="8" name="Image 7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11033ABC-2DA3-03D4-22C3-F7BBFF13C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90"/>
            <a:ext cx="4221000" cy="39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E5430-1593-92D5-601B-D2BC7325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ES6+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C2C79-197D-F133-0A99-19789F7FC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Classes et héritages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let et </a:t>
            </a:r>
            <a:r>
              <a:rPr lang="fr-FR" dirty="0" err="1"/>
              <a:t>const</a:t>
            </a: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Chaines de caractères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Décomposition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Déstructuration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Fonctions fléchées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Promesses / </a:t>
            </a:r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Paramètres par défaut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Spread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Boucle for…of</a:t>
            </a:r>
          </a:p>
        </p:txBody>
      </p:sp>
    </p:spTree>
    <p:extLst>
      <p:ext uri="{BB962C8B-B14F-4D97-AF65-F5344CB8AC3E}">
        <p14:creationId xmlns:p14="http://schemas.microsoft.com/office/powerpoint/2010/main" val="21233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472F55E-1230-BD9A-2A15-C4B36CF1F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6121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63481BE-DFFB-C6AF-013C-3A0497CFC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Quizz</a:t>
            </a:r>
          </a:p>
        </p:txBody>
      </p:sp>
    </p:spTree>
    <p:extLst>
      <p:ext uri="{BB962C8B-B14F-4D97-AF65-F5344CB8AC3E}">
        <p14:creationId xmlns:p14="http://schemas.microsoft.com/office/powerpoint/2010/main" val="12551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187A47D-88D5-42FC-AA5D-77B0E44693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AFE7F73-582D-4256-9FE9-6AAF45FF0FE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JOO</a:t>
            </a:r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E283F5A4-6EA6-4E50-A27D-CB48022BF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C22AE2-C0AE-50E9-EF77-5F840F5C8E49}"/>
              </a:ext>
            </a:extLst>
          </p:cNvPr>
          <p:cNvSpPr txBox="1">
            <a:spLocks/>
          </p:cNvSpPr>
          <p:nvPr/>
        </p:nvSpPr>
        <p:spPr>
          <a:xfrm>
            <a:off x="354186" y="1112461"/>
            <a:ext cx="11483628" cy="70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fr-FR" dirty="0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7D1135-771D-79EB-2793-A80E9FFFB3B8}"/>
              </a:ext>
            </a:extLst>
          </p:cNvPr>
          <p:cNvSpPr txBox="1">
            <a:spLocks/>
          </p:cNvSpPr>
          <p:nvPr/>
        </p:nvSpPr>
        <p:spPr>
          <a:xfrm>
            <a:off x="882961" y="2178284"/>
            <a:ext cx="9435919" cy="2157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bg1"/>
                </a:solidFill>
              </a:rPr>
              <a:t>Vous savez comment fonctionne les objets en Javascript</a:t>
            </a:r>
          </a:p>
          <a:p>
            <a:r>
              <a:rPr lang="fr-FR" sz="2400" dirty="0">
                <a:solidFill>
                  <a:schemeClr val="bg1"/>
                </a:solidFill>
              </a:rPr>
              <a:t>Vous savez utiliser les prototypes</a:t>
            </a:r>
          </a:p>
          <a:p>
            <a:r>
              <a:rPr lang="fr-FR" sz="2400" dirty="0">
                <a:solidFill>
                  <a:schemeClr val="bg1"/>
                </a:solidFill>
              </a:rPr>
              <a:t>Vous connaissez des éléments de </a:t>
            </a:r>
            <a:r>
              <a:rPr lang="fr-FR" sz="2400">
                <a:solidFill>
                  <a:schemeClr val="bg1"/>
                </a:solidFill>
              </a:rPr>
              <a:t>la syntaxe ES6</a:t>
            </a: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re 1">
            <a:extLst>
              <a:ext uri="{FF2B5EF4-FFF2-40B4-BE49-F238E27FC236}">
                <a16:creationId xmlns:a16="http://schemas.microsoft.com/office/drawing/2014/main" id="{7527A91C-BEDC-4E76-82F7-D5C77DD72ECF}"/>
              </a:ext>
            </a:extLst>
          </p:cNvPr>
          <p:cNvSpPr txBox="1">
            <a:spLocks/>
          </p:cNvSpPr>
          <p:nvPr/>
        </p:nvSpPr>
        <p:spPr>
          <a:xfrm>
            <a:off x="4342340" y="3528314"/>
            <a:ext cx="3368785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141E26"/>
                </a:solidFill>
              </a:rPr>
              <a:t>ES6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1B0027D7-EF67-4A03-81A8-E1EE0215D45B}"/>
              </a:ext>
            </a:extLst>
          </p:cNvPr>
          <p:cNvSpPr txBox="1">
            <a:spLocks/>
          </p:cNvSpPr>
          <p:nvPr/>
        </p:nvSpPr>
        <p:spPr>
          <a:xfrm>
            <a:off x="4342341" y="2710840"/>
            <a:ext cx="3802592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141E26"/>
                </a:solidFill>
              </a:rPr>
              <a:t>Objets et prototype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E028F3-B265-4C26-AE39-985114110839}"/>
              </a:ext>
            </a:extLst>
          </p:cNvPr>
          <p:cNvSpPr/>
          <p:nvPr/>
        </p:nvSpPr>
        <p:spPr>
          <a:xfrm>
            <a:off x="0" y="0"/>
            <a:ext cx="3470989" cy="6858000"/>
          </a:xfrm>
          <a:prstGeom prst="rect">
            <a:avLst/>
          </a:prstGeom>
          <a:solidFill>
            <a:srgbClr val="3B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texte 19">
            <a:extLst>
              <a:ext uri="{FF2B5EF4-FFF2-40B4-BE49-F238E27FC236}">
                <a16:creationId xmlns:a16="http://schemas.microsoft.com/office/drawing/2014/main" id="{2B41308F-BC0B-48D7-87BB-2B0B96E1A818}"/>
              </a:ext>
            </a:extLst>
          </p:cNvPr>
          <p:cNvSpPr txBox="1">
            <a:spLocks/>
          </p:cNvSpPr>
          <p:nvPr/>
        </p:nvSpPr>
        <p:spPr>
          <a:xfrm>
            <a:off x="354186" y="1240233"/>
            <a:ext cx="2852415" cy="442165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SOMMAIRE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C4C42B5-78D4-43BA-9AEF-E786F5CC3DD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rgbClr val="141E26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5727DDCA-0BE5-4E22-A2E0-0367F5B36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4342341" y="1112461"/>
            <a:ext cx="2781300" cy="341632"/>
          </a:xfrm>
          <a:noFill/>
          <a:ln>
            <a:noFill/>
          </a:ln>
        </p:spPr>
        <p:txBody>
          <a:bodyPr wrap="square" anchor="t" anchorCtr="0">
            <a:spAutoFit/>
          </a:bodyPr>
          <a:lstStyle/>
          <a:p>
            <a:r>
              <a:rPr lang="fr-FR" sz="1800" dirty="0">
                <a:solidFill>
                  <a:srgbClr val="141E26"/>
                </a:solidFill>
              </a:rPr>
              <a:t>Principe de la POO</a:t>
            </a:r>
            <a:endParaRPr lang="fr-FR" sz="1800" b="1" dirty="0">
              <a:solidFill>
                <a:srgbClr val="141E26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34616E-7336-4DBC-BEEC-32134FC5CA9A}"/>
              </a:ext>
            </a:extLst>
          </p:cNvPr>
          <p:cNvGrpSpPr/>
          <p:nvPr/>
        </p:nvGrpSpPr>
        <p:grpSpPr>
          <a:xfrm>
            <a:off x="3816714" y="1112462"/>
            <a:ext cx="352619" cy="341632"/>
            <a:chOff x="3816714" y="1112462"/>
            <a:chExt cx="542922" cy="526006"/>
          </a:xfrm>
        </p:grpSpPr>
        <p:sp>
          <p:nvSpPr>
            <p:cNvPr id="28" name="Organigramme : Entrée manuelle 27">
              <a:extLst>
                <a:ext uri="{FF2B5EF4-FFF2-40B4-BE49-F238E27FC236}">
                  <a16:creationId xmlns:a16="http://schemas.microsoft.com/office/drawing/2014/main" id="{198D380E-6092-4D34-BB2B-D9FDFA98D592}"/>
                </a:ext>
              </a:extLst>
            </p:cNvPr>
            <p:cNvSpPr/>
            <p:nvPr/>
          </p:nvSpPr>
          <p:spPr>
            <a:xfrm rot="5400000">
              <a:off x="3825173" y="1104005"/>
              <a:ext cx="526006" cy="54292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AAD23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rganigramme : Entrée manuelle 27">
              <a:extLst>
                <a:ext uri="{FF2B5EF4-FFF2-40B4-BE49-F238E27FC236}">
                  <a16:creationId xmlns:a16="http://schemas.microsoft.com/office/drawing/2014/main" id="{8E232A21-C057-49F8-A96A-203E18686FC4}"/>
                </a:ext>
              </a:extLst>
            </p:cNvPr>
            <p:cNvSpPr/>
            <p:nvPr/>
          </p:nvSpPr>
          <p:spPr>
            <a:xfrm rot="5400000" flipH="1">
              <a:off x="3825171" y="1104005"/>
              <a:ext cx="526006" cy="54292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AAD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8F4F3436-8174-434B-B61A-27DE845E4CC3}"/>
              </a:ext>
            </a:extLst>
          </p:cNvPr>
          <p:cNvGrpSpPr/>
          <p:nvPr/>
        </p:nvGrpSpPr>
        <p:grpSpPr>
          <a:xfrm rot="5400000">
            <a:off x="3822207" y="1867864"/>
            <a:ext cx="341634" cy="352619"/>
            <a:chOff x="8271587" y="2588788"/>
            <a:chExt cx="3566226" cy="1105399"/>
          </a:xfrm>
        </p:grpSpPr>
        <p:sp>
          <p:nvSpPr>
            <p:cNvPr id="31" name="Organigramme : Entrée manuelle 27">
              <a:extLst>
                <a:ext uri="{FF2B5EF4-FFF2-40B4-BE49-F238E27FC236}">
                  <a16:creationId xmlns:a16="http://schemas.microsoft.com/office/drawing/2014/main" id="{156EFFAF-ACF8-4ACB-BF38-FB64C804FC80}"/>
                </a:ext>
              </a:extLst>
            </p:cNvPr>
            <p:cNvSpPr/>
            <p:nvPr/>
          </p:nvSpPr>
          <p:spPr>
            <a:xfrm>
              <a:off x="8271587" y="2588789"/>
              <a:ext cx="3566226" cy="11053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3B518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rganigramme : Entrée manuelle 27">
              <a:extLst>
                <a:ext uri="{FF2B5EF4-FFF2-40B4-BE49-F238E27FC236}">
                  <a16:creationId xmlns:a16="http://schemas.microsoft.com/office/drawing/2014/main" id="{B0ED99D8-09C5-47F1-BA8F-DF712EDE29E9}"/>
                </a:ext>
              </a:extLst>
            </p:cNvPr>
            <p:cNvSpPr/>
            <p:nvPr/>
          </p:nvSpPr>
          <p:spPr>
            <a:xfrm flipH="1">
              <a:off x="8271587" y="2588788"/>
              <a:ext cx="3566226" cy="11053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3B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DA650A-F324-4799-A306-68C47DE23A72}"/>
              </a:ext>
            </a:extLst>
          </p:cNvPr>
          <p:cNvGrpSpPr/>
          <p:nvPr/>
        </p:nvGrpSpPr>
        <p:grpSpPr>
          <a:xfrm>
            <a:off x="3816713" y="2710840"/>
            <a:ext cx="352619" cy="341632"/>
            <a:chOff x="3816713" y="2710839"/>
            <a:chExt cx="542923" cy="526007"/>
          </a:xfrm>
        </p:grpSpPr>
        <p:sp>
          <p:nvSpPr>
            <p:cNvPr id="35" name="Organigramme : Entrée manuelle 27">
              <a:extLst>
                <a:ext uri="{FF2B5EF4-FFF2-40B4-BE49-F238E27FC236}">
                  <a16:creationId xmlns:a16="http://schemas.microsoft.com/office/drawing/2014/main" id="{E1065FBA-2AAE-4D0A-BAAA-9BFCA98864EB}"/>
                </a:ext>
              </a:extLst>
            </p:cNvPr>
            <p:cNvSpPr/>
            <p:nvPr/>
          </p:nvSpPr>
          <p:spPr>
            <a:xfrm rot="5400000">
              <a:off x="3825172" y="2702382"/>
              <a:ext cx="526007" cy="54292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651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7" name="Organigramme : Entrée manuelle 27">
              <a:extLst>
                <a:ext uri="{FF2B5EF4-FFF2-40B4-BE49-F238E27FC236}">
                  <a16:creationId xmlns:a16="http://schemas.microsoft.com/office/drawing/2014/main" id="{49EA19CE-E787-4BF6-AEC1-DCEC39FC664E}"/>
                </a:ext>
              </a:extLst>
            </p:cNvPr>
            <p:cNvSpPr/>
            <p:nvPr/>
          </p:nvSpPr>
          <p:spPr>
            <a:xfrm rot="5400000" flipH="1">
              <a:off x="3825170" y="2702382"/>
              <a:ext cx="526007" cy="54292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65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401FB42-E633-4F0B-B6BB-C526381CF12E}"/>
              </a:ext>
            </a:extLst>
          </p:cNvPr>
          <p:cNvGrpSpPr/>
          <p:nvPr/>
        </p:nvGrpSpPr>
        <p:grpSpPr>
          <a:xfrm rot="5400000">
            <a:off x="3822205" y="3522822"/>
            <a:ext cx="341632" cy="352617"/>
            <a:chOff x="8271587" y="5311425"/>
            <a:chExt cx="3566226" cy="1102714"/>
          </a:xfrm>
        </p:grpSpPr>
        <p:sp>
          <p:nvSpPr>
            <p:cNvPr id="39" name="Organigramme : Entrée manuelle 27">
              <a:extLst>
                <a:ext uri="{FF2B5EF4-FFF2-40B4-BE49-F238E27FC236}">
                  <a16:creationId xmlns:a16="http://schemas.microsoft.com/office/drawing/2014/main" id="{9F3DB527-6837-4D59-ADA8-27D509E50B16}"/>
                </a:ext>
              </a:extLst>
            </p:cNvPr>
            <p:cNvSpPr/>
            <p:nvPr/>
          </p:nvSpPr>
          <p:spPr>
            <a:xfrm>
              <a:off x="8271587" y="5311426"/>
              <a:ext cx="3566226" cy="11027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16B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Entrée manuelle 27">
              <a:extLst>
                <a:ext uri="{FF2B5EF4-FFF2-40B4-BE49-F238E27FC236}">
                  <a16:creationId xmlns:a16="http://schemas.microsoft.com/office/drawing/2014/main" id="{09B5218C-2787-4529-A79A-BD8F560B868C}"/>
                </a:ext>
              </a:extLst>
            </p:cNvPr>
            <p:cNvSpPr/>
            <p:nvPr/>
          </p:nvSpPr>
          <p:spPr>
            <a:xfrm flipH="1">
              <a:off x="8271587" y="5311425"/>
              <a:ext cx="3566226" cy="11027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1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3" name="Graphique 22" descr="Diagramme de Gantt avec un remplissage uni">
            <a:extLst>
              <a:ext uri="{FF2B5EF4-FFF2-40B4-BE49-F238E27FC236}">
                <a16:creationId xmlns:a16="http://schemas.microsoft.com/office/drawing/2014/main" id="{B99F2089-E1F9-457E-ACD0-AD5C1BF1E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4185" y="428629"/>
            <a:ext cx="587415" cy="587415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6EB776A7-6E6C-4154-8A6E-454039D93BC0}"/>
              </a:ext>
            </a:extLst>
          </p:cNvPr>
          <p:cNvSpPr txBox="1">
            <a:spLocks/>
          </p:cNvSpPr>
          <p:nvPr/>
        </p:nvSpPr>
        <p:spPr>
          <a:xfrm>
            <a:off x="4342341" y="1871410"/>
            <a:ext cx="4505326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141E26"/>
                </a:solidFill>
              </a:rPr>
              <a:t>Propriétés et méthodes</a:t>
            </a:r>
            <a:endParaRPr lang="fr-FR" sz="1800" b="1" dirty="0">
              <a:solidFill>
                <a:srgbClr val="141E26"/>
              </a:solidFill>
            </a:endParaRPr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394E04D5-D5DD-412F-914A-A513D191AFDA}"/>
              </a:ext>
            </a:extLst>
          </p:cNvPr>
          <p:cNvSpPr txBox="1">
            <a:spLocks/>
          </p:cNvSpPr>
          <p:nvPr/>
        </p:nvSpPr>
        <p:spPr>
          <a:xfrm>
            <a:off x="4342340" y="4352774"/>
            <a:ext cx="6191251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141E26"/>
                </a:solidFill>
              </a:rPr>
              <a:t>Babel et </a:t>
            </a:r>
            <a:r>
              <a:rPr lang="fr-FR" sz="1800" dirty="0" err="1">
                <a:solidFill>
                  <a:srgbClr val="141E26"/>
                </a:solidFill>
              </a:rPr>
              <a:t>Lebab</a:t>
            </a:r>
            <a:endParaRPr lang="fr-FR" sz="1800" b="1" dirty="0">
              <a:solidFill>
                <a:srgbClr val="141E26"/>
              </a:solidFill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0A37E153-BBDB-47E7-A56E-1B0814DB28AE}"/>
              </a:ext>
            </a:extLst>
          </p:cNvPr>
          <p:cNvGrpSpPr/>
          <p:nvPr/>
        </p:nvGrpSpPr>
        <p:grpSpPr>
          <a:xfrm rot="5400000">
            <a:off x="3822205" y="4347282"/>
            <a:ext cx="341632" cy="352617"/>
            <a:chOff x="8271587" y="5311425"/>
            <a:chExt cx="3566226" cy="1102714"/>
          </a:xfrm>
        </p:grpSpPr>
        <p:sp>
          <p:nvSpPr>
            <p:cNvPr id="49" name="Organigramme : Entrée manuelle 27">
              <a:extLst>
                <a:ext uri="{FF2B5EF4-FFF2-40B4-BE49-F238E27FC236}">
                  <a16:creationId xmlns:a16="http://schemas.microsoft.com/office/drawing/2014/main" id="{E3532368-68FF-4EBC-AA2F-3F16E5A1A8E7}"/>
                </a:ext>
              </a:extLst>
            </p:cNvPr>
            <p:cNvSpPr/>
            <p:nvPr/>
          </p:nvSpPr>
          <p:spPr>
            <a:xfrm>
              <a:off x="8271587" y="5311426"/>
              <a:ext cx="3566226" cy="11027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16B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rganigramme : Entrée manuelle 27">
              <a:extLst>
                <a:ext uri="{FF2B5EF4-FFF2-40B4-BE49-F238E27FC236}">
                  <a16:creationId xmlns:a16="http://schemas.microsoft.com/office/drawing/2014/main" id="{5F5DD75B-CF85-4C7F-B9DC-5BBB764C9C3F}"/>
                </a:ext>
              </a:extLst>
            </p:cNvPr>
            <p:cNvSpPr/>
            <p:nvPr/>
          </p:nvSpPr>
          <p:spPr>
            <a:xfrm flipH="1">
              <a:off x="8271587" y="5311425"/>
              <a:ext cx="3566226" cy="11027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1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036FBDA-3F4A-4A03-9572-09D74558839B}"/>
              </a:ext>
            </a:extLst>
          </p:cNvPr>
          <p:cNvGrpSpPr/>
          <p:nvPr/>
        </p:nvGrpSpPr>
        <p:grpSpPr>
          <a:xfrm rot="5400000">
            <a:off x="3822207" y="5178727"/>
            <a:ext cx="341634" cy="352619"/>
            <a:chOff x="8271587" y="2588788"/>
            <a:chExt cx="3566226" cy="1105399"/>
          </a:xfrm>
        </p:grpSpPr>
        <p:sp>
          <p:nvSpPr>
            <p:cNvPr id="53" name="Organigramme : Entrée manuelle 27">
              <a:extLst>
                <a:ext uri="{FF2B5EF4-FFF2-40B4-BE49-F238E27FC236}">
                  <a16:creationId xmlns:a16="http://schemas.microsoft.com/office/drawing/2014/main" id="{C19A000B-67E5-48AE-92C9-06E21F3941A2}"/>
                </a:ext>
              </a:extLst>
            </p:cNvPr>
            <p:cNvSpPr/>
            <p:nvPr/>
          </p:nvSpPr>
          <p:spPr>
            <a:xfrm>
              <a:off x="8271587" y="2588789"/>
              <a:ext cx="3566226" cy="11053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3B518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Organigramme : Entrée manuelle 27">
              <a:extLst>
                <a:ext uri="{FF2B5EF4-FFF2-40B4-BE49-F238E27FC236}">
                  <a16:creationId xmlns:a16="http://schemas.microsoft.com/office/drawing/2014/main" id="{224A8D27-9B09-4D8A-88C5-BFA94046497A}"/>
                </a:ext>
              </a:extLst>
            </p:cNvPr>
            <p:cNvSpPr/>
            <p:nvPr/>
          </p:nvSpPr>
          <p:spPr>
            <a:xfrm flipH="1">
              <a:off x="8271587" y="2588788"/>
              <a:ext cx="3566226" cy="11053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3B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Titre 1">
            <a:extLst>
              <a:ext uri="{FF2B5EF4-FFF2-40B4-BE49-F238E27FC236}">
                <a16:creationId xmlns:a16="http://schemas.microsoft.com/office/drawing/2014/main" id="{E4519CF9-78BE-4B2A-A174-948EA64BE0BE}"/>
              </a:ext>
            </a:extLst>
          </p:cNvPr>
          <p:cNvSpPr txBox="1">
            <a:spLocks/>
          </p:cNvSpPr>
          <p:nvPr/>
        </p:nvSpPr>
        <p:spPr>
          <a:xfrm>
            <a:off x="4342341" y="5184222"/>
            <a:ext cx="3495675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141E26"/>
                </a:solidFill>
              </a:rPr>
              <a:t>JEST</a:t>
            </a:r>
            <a:endParaRPr lang="fr-FR" sz="1800" b="1" dirty="0">
              <a:solidFill>
                <a:srgbClr val="141E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orienté objet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 dirty="0"/>
              <a:t>Programmation orienté objet</a:t>
            </a:r>
          </a:p>
        </p:txBody>
      </p:sp>
    </p:spTree>
    <p:extLst>
      <p:ext uri="{BB962C8B-B14F-4D97-AF65-F5344CB8AC3E}">
        <p14:creationId xmlns:p14="http://schemas.microsoft.com/office/powerpoint/2010/main" val="7121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21B02-754C-8654-1C88-6B84E37F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67B194-BB1D-6C94-95BF-E6C60CE9B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Paradigme basé sur le concept objet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Un objet permet de décrire le monde réel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Un objet contient des données (ou propriétés) et du code (ou méthodes)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Un objet peut interagir avec un autre objet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La POO permet d’organiser le code afin qu’il soit facile à maintenir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Le développeur tente de s’éloigner le plus possible du code spaghetti 🍝</a:t>
            </a:r>
          </a:p>
        </p:txBody>
      </p:sp>
    </p:spTree>
    <p:extLst>
      <p:ext uri="{BB962C8B-B14F-4D97-AF65-F5344CB8AC3E}">
        <p14:creationId xmlns:p14="http://schemas.microsoft.com/office/powerpoint/2010/main" val="40392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E7C57-4E8E-724B-1867-8DB36847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F964B5-019E-C405-1CD1-2F726C7EA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Abstraction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Encapsulation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Héritage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Polymorphisme</a:t>
            </a:r>
          </a:p>
        </p:txBody>
      </p:sp>
      <p:grpSp>
        <p:nvGrpSpPr>
          <p:cNvPr id="26" name="Graphique 24">
            <a:extLst>
              <a:ext uri="{FF2B5EF4-FFF2-40B4-BE49-F238E27FC236}">
                <a16:creationId xmlns:a16="http://schemas.microsoft.com/office/drawing/2014/main" id="{465805F7-6C2F-743E-7A35-89B4510750A9}"/>
              </a:ext>
            </a:extLst>
          </p:cNvPr>
          <p:cNvGrpSpPr/>
          <p:nvPr/>
        </p:nvGrpSpPr>
        <p:grpSpPr>
          <a:xfrm>
            <a:off x="6221041" y="1815731"/>
            <a:ext cx="1844359" cy="4313925"/>
            <a:chOff x="6221041" y="1815731"/>
            <a:chExt cx="1844359" cy="4313925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AD31725D-56BB-0DCA-1BFE-45E4A2D1DBB3}"/>
                </a:ext>
              </a:extLst>
            </p:cNvPr>
            <p:cNvSpPr/>
            <p:nvPr/>
          </p:nvSpPr>
          <p:spPr>
            <a:xfrm>
              <a:off x="7143221" y="3988324"/>
              <a:ext cx="15630" cy="781508"/>
            </a:xfrm>
            <a:custGeom>
              <a:avLst/>
              <a:gdLst>
                <a:gd name="connsiteX0" fmla="*/ 0 w 15630"/>
                <a:gd name="connsiteY0" fmla="*/ 0 h 781508"/>
                <a:gd name="connsiteX1" fmla="*/ 0 w 15630"/>
                <a:gd name="connsiteY1" fmla="*/ 65131 h 781508"/>
                <a:gd name="connsiteX2" fmla="*/ 0 w 15630"/>
                <a:gd name="connsiteY2" fmla="*/ 390754 h 781508"/>
                <a:gd name="connsiteX3" fmla="*/ 0 w 15630"/>
                <a:gd name="connsiteY3" fmla="*/ 716377 h 781508"/>
                <a:gd name="connsiteX4" fmla="*/ 0 w 15630"/>
                <a:gd name="connsiteY4" fmla="*/ 781508 h 78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0" h="781508">
                  <a:moveTo>
                    <a:pt x="0" y="0"/>
                  </a:moveTo>
                  <a:lnTo>
                    <a:pt x="0" y="65131"/>
                  </a:lnTo>
                  <a:cubicBezTo>
                    <a:pt x="0" y="130246"/>
                    <a:pt x="0" y="260508"/>
                    <a:pt x="0" y="390754"/>
                  </a:cubicBezTo>
                  <a:cubicBezTo>
                    <a:pt x="0" y="521000"/>
                    <a:pt x="0" y="651262"/>
                    <a:pt x="0" y="716377"/>
                  </a:cubicBezTo>
                  <a:lnTo>
                    <a:pt x="0" y="781508"/>
                  </a:lnTo>
                </a:path>
              </a:pathLst>
            </a:custGeom>
            <a:noFill/>
            <a:ln w="15567" cap="flat">
              <a:solidFill>
                <a:srgbClr val="666666"/>
              </a:solidFill>
              <a:custDash>
                <a:ds d="0" sp="0"/>
              </a:custDash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8" name="Graphique 24">
              <a:extLst>
                <a:ext uri="{FF2B5EF4-FFF2-40B4-BE49-F238E27FC236}">
                  <a16:creationId xmlns:a16="http://schemas.microsoft.com/office/drawing/2014/main" id="{7009727E-46AE-D479-431A-224C5D48558E}"/>
                </a:ext>
              </a:extLst>
            </p:cNvPr>
            <p:cNvGrpSpPr/>
            <p:nvPr/>
          </p:nvGrpSpPr>
          <p:grpSpPr>
            <a:xfrm>
              <a:off x="6221041" y="1815731"/>
              <a:ext cx="1844359" cy="4313925"/>
              <a:chOff x="6221041" y="1815731"/>
              <a:chExt cx="1844359" cy="4313925"/>
            </a:xfrm>
            <a:solidFill>
              <a:srgbClr val="EEEEEE"/>
            </a:solidFill>
          </p:grpSpPr>
          <p:grpSp>
            <p:nvGrpSpPr>
              <p:cNvPr id="29" name="Graphique 24">
                <a:extLst>
                  <a:ext uri="{FF2B5EF4-FFF2-40B4-BE49-F238E27FC236}">
                    <a16:creationId xmlns:a16="http://schemas.microsoft.com/office/drawing/2014/main" id="{859BB1FD-12D0-4D75-FEB7-C84DC296D5FD}"/>
                  </a:ext>
                </a:extLst>
              </p:cNvPr>
              <p:cNvGrpSpPr/>
              <p:nvPr/>
            </p:nvGrpSpPr>
            <p:grpSpPr>
              <a:xfrm>
                <a:off x="6221041" y="1815731"/>
                <a:ext cx="1844359" cy="2172592"/>
                <a:chOff x="6221041" y="1815731"/>
                <a:chExt cx="1844359" cy="2172592"/>
              </a:xfrm>
              <a:solidFill>
                <a:srgbClr val="EEEEEE"/>
              </a:solidFill>
            </p:grpSpPr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74D8E61F-C822-79B7-4E69-4C78C6941652}"/>
                    </a:ext>
                  </a:extLst>
                </p:cNvPr>
                <p:cNvSpPr/>
                <p:nvPr/>
              </p:nvSpPr>
              <p:spPr>
                <a:xfrm>
                  <a:off x="6221041" y="1815731"/>
                  <a:ext cx="1844359" cy="2172592"/>
                </a:xfrm>
                <a:custGeom>
                  <a:avLst/>
                  <a:gdLst>
                    <a:gd name="connsiteX0" fmla="*/ 67 w 1844359"/>
                    <a:gd name="connsiteY0" fmla="*/ 78 h 2172592"/>
                    <a:gd name="connsiteX1" fmla="*/ 1844426 w 1844359"/>
                    <a:gd name="connsiteY1" fmla="*/ 78 h 2172592"/>
                    <a:gd name="connsiteX2" fmla="*/ 1844426 w 1844359"/>
                    <a:gd name="connsiteY2" fmla="*/ 2172670 h 2172592"/>
                    <a:gd name="connsiteX3" fmla="*/ 67 w 1844359"/>
                    <a:gd name="connsiteY3" fmla="*/ 2172670 h 2172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44359" h="2172592">
                      <a:moveTo>
                        <a:pt x="67" y="78"/>
                      </a:moveTo>
                      <a:lnTo>
                        <a:pt x="1844426" y="78"/>
                      </a:lnTo>
                      <a:lnTo>
                        <a:pt x="1844426" y="2172670"/>
                      </a:lnTo>
                      <a:lnTo>
                        <a:pt x="67" y="2172670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 w="15567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fr-FR" dirty="0" err="1"/>
                    <a:t>Vehicule</a:t>
                  </a:r>
                  <a:endParaRPr lang="fr-FR" dirty="0"/>
                </a:p>
                <a:p>
                  <a:pPr algn="ctr"/>
                  <a:endParaRPr lang="fr-FR" dirty="0"/>
                </a:p>
                <a:p>
                  <a:pPr algn="ctr"/>
                  <a:r>
                    <a:rPr lang="fr-FR" dirty="0"/>
                    <a:t>-string marque</a:t>
                  </a:r>
                </a:p>
                <a:p>
                  <a:pPr algn="ctr"/>
                  <a:r>
                    <a:rPr lang="fr-FR" dirty="0"/>
                    <a:t>-string </a:t>
                  </a:r>
                  <a:r>
                    <a:rPr lang="fr-FR" dirty="0" err="1"/>
                    <a:t>modele</a:t>
                  </a:r>
                  <a:endParaRPr lang="fr-FR" dirty="0"/>
                </a:p>
                <a:p>
                  <a:pPr algn="ctr"/>
                  <a:endParaRPr lang="fr-FR" dirty="0"/>
                </a:p>
                <a:p>
                  <a:pPr algn="ctr"/>
                  <a:endParaRPr lang="fr-FR" dirty="0"/>
                </a:p>
                <a:p>
                  <a:pPr algn="ctr"/>
                  <a:r>
                    <a:rPr lang="fr-FR" dirty="0"/>
                    <a:t>+roule()</a:t>
                  </a:r>
                </a:p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D854C52E-EA98-4F7E-C783-9CF36F6342D4}"/>
                    </a:ext>
                  </a:extLst>
                </p:cNvPr>
                <p:cNvSpPr/>
                <p:nvPr/>
              </p:nvSpPr>
              <p:spPr>
                <a:xfrm>
                  <a:off x="6221041" y="2347156"/>
                  <a:ext cx="1844359" cy="15630"/>
                </a:xfrm>
                <a:custGeom>
                  <a:avLst/>
                  <a:gdLst>
                    <a:gd name="connsiteX0" fmla="*/ 67 w 1844359"/>
                    <a:gd name="connsiteY0" fmla="*/ 78 h 15630"/>
                    <a:gd name="connsiteX1" fmla="*/ 1844426 w 1844359"/>
                    <a:gd name="connsiteY1" fmla="*/ 78 h 15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44359" h="15630">
                      <a:moveTo>
                        <a:pt x="67" y="78"/>
                      </a:moveTo>
                      <a:lnTo>
                        <a:pt x="1844426" y="78"/>
                      </a:lnTo>
                    </a:path>
                  </a:pathLst>
                </a:custGeom>
                <a:ln w="15567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169EAB3A-6652-A929-39FD-DE30F821CA16}"/>
                    </a:ext>
                  </a:extLst>
                </p:cNvPr>
                <p:cNvSpPr/>
                <p:nvPr/>
              </p:nvSpPr>
              <p:spPr>
                <a:xfrm>
                  <a:off x="6221041" y="3410008"/>
                  <a:ext cx="1844359" cy="15630"/>
                </a:xfrm>
                <a:custGeom>
                  <a:avLst/>
                  <a:gdLst>
                    <a:gd name="connsiteX0" fmla="*/ 67 w 1844359"/>
                    <a:gd name="connsiteY0" fmla="*/ 78 h 15630"/>
                    <a:gd name="connsiteX1" fmla="*/ 1844426 w 1844359"/>
                    <a:gd name="connsiteY1" fmla="*/ 78 h 15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44359" h="15630">
                      <a:moveTo>
                        <a:pt x="67" y="78"/>
                      </a:moveTo>
                      <a:lnTo>
                        <a:pt x="1844426" y="78"/>
                      </a:lnTo>
                    </a:path>
                  </a:pathLst>
                </a:custGeom>
                <a:ln w="15567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33" name="Graphique 24">
                <a:extLst>
                  <a:ext uri="{FF2B5EF4-FFF2-40B4-BE49-F238E27FC236}">
                    <a16:creationId xmlns:a16="http://schemas.microsoft.com/office/drawing/2014/main" id="{E912ECF9-5E7C-4AE6-986F-9FDCBFD09249}"/>
                  </a:ext>
                </a:extLst>
              </p:cNvPr>
              <p:cNvGrpSpPr/>
              <p:nvPr/>
            </p:nvGrpSpPr>
            <p:grpSpPr>
              <a:xfrm>
                <a:off x="6588350" y="4769832"/>
                <a:ext cx="1109741" cy="1359824"/>
                <a:chOff x="6588350" y="4769832"/>
                <a:chExt cx="1109741" cy="1359824"/>
              </a:xfrm>
              <a:solidFill>
                <a:srgbClr val="EEEEEE"/>
              </a:solidFill>
            </p:grpSpPr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E64C8154-B4EF-8BB0-DACA-504B47044AA1}"/>
                    </a:ext>
                  </a:extLst>
                </p:cNvPr>
                <p:cNvSpPr/>
                <p:nvPr/>
              </p:nvSpPr>
              <p:spPr>
                <a:xfrm>
                  <a:off x="6588350" y="4769832"/>
                  <a:ext cx="1109741" cy="1359824"/>
                </a:xfrm>
                <a:custGeom>
                  <a:avLst/>
                  <a:gdLst>
                    <a:gd name="connsiteX0" fmla="*/ 67 w 1109741"/>
                    <a:gd name="connsiteY0" fmla="*/ 241 h 1359824"/>
                    <a:gd name="connsiteX1" fmla="*/ 1109809 w 1109741"/>
                    <a:gd name="connsiteY1" fmla="*/ 241 h 1359824"/>
                    <a:gd name="connsiteX2" fmla="*/ 1109809 w 1109741"/>
                    <a:gd name="connsiteY2" fmla="*/ 1360065 h 1359824"/>
                    <a:gd name="connsiteX3" fmla="*/ 67 w 1109741"/>
                    <a:gd name="connsiteY3" fmla="*/ 1360065 h 1359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9741" h="1359824">
                      <a:moveTo>
                        <a:pt x="67" y="241"/>
                      </a:moveTo>
                      <a:lnTo>
                        <a:pt x="1109809" y="241"/>
                      </a:lnTo>
                      <a:lnTo>
                        <a:pt x="1109809" y="1360065"/>
                      </a:lnTo>
                      <a:lnTo>
                        <a:pt x="67" y="1360065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 w="15567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fr-FR" dirty="0"/>
                    <a:t>Voiture</a:t>
                  </a:r>
                </a:p>
                <a:p>
                  <a:pPr algn="ctr"/>
                  <a:endParaRPr lang="fr-FR" dirty="0"/>
                </a:p>
                <a:p>
                  <a:pPr algn="ctr"/>
                  <a:r>
                    <a:rPr lang="fr-FR" dirty="0"/>
                    <a:t>+roule()</a:t>
                  </a:r>
                </a:p>
              </p:txBody>
            </p:sp>
            <p:sp>
              <p:nvSpPr>
                <p:cNvPr id="35" name="Forme libre : forme 34">
                  <a:extLst>
                    <a:ext uri="{FF2B5EF4-FFF2-40B4-BE49-F238E27FC236}">
                      <a16:creationId xmlns:a16="http://schemas.microsoft.com/office/drawing/2014/main" id="{89E59998-6BA8-D9C9-E785-21AB0E4703A4}"/>
                    </a:ext>
                  </a:extLst>
                </p:cNvPr>
                <p:cNvSpPr/>
                <p:nvPr/>
              </p:nvSpPr>
              <p:spPr>
                <a:xfrm>
                  <a:off x="6588350" y="5301257"/>
                  <a:ext cx="1109741" cy="15630"/>
                </a:xfrm>
                <a:custGeom>
                  <a:avLst/>
                  <a:gdLst>
                    <a:gd name="connsiteX0" fmla="*/ 67 w 1109741"/>
                    <a:gd name="connsiteY0" fmla="*/ 241 h 15630"/>
                    <a:gd name="connsiteX1" fmla="*/ 1109809 w 1109741"/>
                    <a:gd name="connsiteY1" fmla="*/ 241 h 15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9741" h="15630">
                      <a:moveTo>
                        <a:pt x="67" y="241"/>
                      </a:moveTo>
                      <a:lnTo>
                        <a:pt x="1109809" y="241"/>
                      </a:lnTo>
                    </a:path>
                  </a:pathLst>
                </a:custGeom>
                <a:ln w="15567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35148495-4565-9731-DB36-136CE52E5E95}"/>
                    </a:ext>
                  </a:extLst>
                </p:cNvPr>
                <p:cNvSpPr/>
                <p:nvPr/>
              </p:nvSpPr>
              <p:spPr>
                <a:xfrm>
                  <a:off x="6588350" y="5551340"/>
                  <a:ext cx="1109741" cy="15630"/>
                </a:xfrm>
                <a:custGeom>
                  <a:avLst/>
                  <a:gdLst>
                    <a:gd name="connsiteX0" fmla="*/ 67 w 1109741"/>
                    <a:gd name="connsiteY0" fmla="*/ 241 h 15630"/>
                    <a:gd name="connsiteX1" fmla="*/ 1109809 w 1109741"/>
                    <a:gd name="connsiteY1" fmla="*/ 241 h 15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9741" h="15630">
                      <a:moveTo>
                        <a:pt x="67" y="241"/>
                      </a:moveTo>
                      <a:lnTo>
                        <a:pt x="1109809" y="241"/>
                      </a:lnTo>
                    </a:path>
                  </a:pathLst>
                </a:custGeom>
                <a:ln w="15567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30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CAD88-7B95-7472-815C-B5420504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orienté objet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BC9F89-1A05-6EB2-02DE-37DC96141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2019300"/>
            <a:ext cx="10515599" cy="3297769"/>
          </a:xfrm>
        </p:spPr>
        <p:txBody>
          <a:bodyPr/>
          <a:lstStyle/>
          <a:p>
            <a:r>
              <a:rPr lang="fr-FR" dirty="0"/>
              <a:t>Les caractéristique d’un objet, en Javascript, sont :</a:t>
            </a:r>
          </a:p>
          <a:p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Un ensemble de clés/valeurs stocké en mémoire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Des attributs facile d’accès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/>
              <a:t>Utile pour travailler en JSON (module03)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39BBBA-9C7C-8CF4-E461-2DEEFAEAD530}"/>
              </a:ext>
            </a:extLst>
          </p:cNvPr>
          <p:cNvSpPr txBox="1"/>
          <p:nvPr/>
        </p:nvSpPr>
        <p:spPr>
          <a:xfrm>
            <a:off x="3335864" y="4976812"/>
            <a:ext cx="5520267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ctr"/>
            <a:r>
              <a:rPr lang="fr-FR" sz="2400" b="1" dirty="0">
                <a:solidFill>
                  <a:srgbClr val="016B9F"/>
                </a:solidFill>
              </a:rPr>
              <a:t>ℹ️ Tout ce qui n’est pas primitif est objet</a:t>
            </a:r>
          </a:p>
        </p:txBody>
      </p:sp>
    </p:spTree>
    <p:extLst>
      <p:ext uri="{BB962C8B-B14F-4D97-AF65-F5344CB8AC3E}">
        <p14:creationId xmlns:p14="http://schemas.microsoft.com/office/powerpoint/2010/main" val="14826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71741-F696-DA1B-53D1-8A41E586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3748E1-C176-2B88-B6B3-AE1DBCA9D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4" y="1219199"/>
            <a:ext cx="4895127" cy="44196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93EF49-42B0-AFBB-4407-C442A50ED6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18" y="2233188"/>
            <a:ext cx="7367482" cy="23916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B926866-24A5-36F7-27E4-A1C180F63BD4}"/>
              </a:ext>
            </a:extLst>
          </p:cNvPr>
          <p:cNvSpPr txBox="1"/>
          <p:nvPr/>
        </p:nvSpPr>
        <p:spPr>
          <a:xfrm>
            <a:off x="5367867" y="4504267"/>
            <a:ext cx="6350000" cy="46566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fr-FR" sz="2400" dirty="0">
                <a:solidFill>
                  <a:srgbClr val="3B518E"/>
                </a:solidFill>
              </a:rPr>
              <a:t>Une propriété est accessible et modifiable</a:t>
            </a:r>
          </a:p>
        </p:txBody>
      </p:sp>
    </p:spTree>
    <p:extLst>
      <p:ext uri="{BB962C8B-B14F-4D97-AF65-F5344CB8AC3E}">
        <p14:creationId xmlns:p14="http://schemas.microsoft.com/office/powerpoint/2010/main" val="40233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18E6B-F2C7-4234-71BF-A855B089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6815C6-9A34-87FB-A255-867237FE2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31" y="1321728"/>
            <a:ext cx="7222538" cy="421454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F1CE96B-0174-7154-6300-CA3E353EA41D}"/>
              </a:ext>
            </a:extLst>
          </p:cNvPr>
          <p:cNvSpPr txBox="1"/>
          <p:nvPr/>
        </p:nvSpPr>
        <p:spPr>
          <a:xfrm>
            <a:off x="1244599" y="5536272"/>
            <a:ext cx="10515599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ctr"/>
            <a:r>
              <a:rPr lang="fr-FR" sz="2400" dirty="0">
                <a:solidFill>
                  <a:srgbClr val="3B518E"/>
                </a:solidFill>
              </a:rPr>
              <a:t>⚠️ La création de plusieurs instances d’un même objet entraîne</a:t>
            </a:r>
          </a:p>
          <a:p>
            <a:pPr algn="ctr"/>
            <a:r>
              <a:rPr lang="fr-FR" sz="2400" dirty="0">
                <a:solidFill>
                  <a:srgbClr val="3B518E"/>
                </a:solidFill>
              </a:rPr>
              <a:t> une répétition de code</a:t>
            </a:r>
          </a:p>
        </p:txBody>
      </p:sp>
    </p:spTree>
    <p:extLst>
      <p:ext uri="{BB962C8B-B14F-4D97-AF65-F5344CB8AC3E}">
        <p14:creationId xmlns:p14="http://schemas.microsoft.com/office/powerpoint/2010/main" val="33577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RIT6VH5m"/>
  <p:tag name="ARTICULATE_DESIGN_ID_1_THÈME OFFICE" val="R66cABEG"/>
  <p:tag name="ARTICULATE_SLIDE_COUNT" val="2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I-ecole-Informatique-Charte_Graphique-v2023.potx" id="{8DF23D5A-EBA0-4384-9913-53A09D13838D}" vid="{220E91A7-61C3-4B73-AA27-DB095AB2A8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f17460-2ce9-4a13-ba7e-618f50074c06">
      <Terms xmlns="http://schemas.microsoft.com/office/infopath/2007/PartnerControls"/>
    </lcf76f155ced4ddcb4097134ff3c332f>
    <TaxCatchAll xmlns="ba394ada-9c4d-4f3d-881a-7e9f447e96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EFB5204D723459553F1AE909AB3D0" ma:contentTypeVersion="14" ma:contentTypeDescription="Crée un document." ma:contentTypeScope="" ma:versionID="b43f0f5ad0743624bf3ca8234b720cb0">
  <xsd:schema xmlns:xsd="http://www.w3.org/2001/XMLSchema" xmlns:xs="http://www.w3.org/2001/XMLSchema" xmlns:p="http://schemas.microsoft.com/office/2006/metadata/properties" xmlns:ns2="84f17460-2ce9-4a13-ba7e-618f50074c06" xmlns:ns3="ba394ada-9c4d-4f3d-881a-7e9f447e96a5" targetNamespace="http://schemas.microsoft.com/office/2006/metadata/properties" ma:root="true" ma:fieldsID="41d4413d62b30405b2a9c86fdde1802b" ns2:_="" ns3:_="">
    <xsd:import namespace="84f17460-2ce9-4a13-ba7e-618f50074c06"/>
    <xsd:import namespace="ba394ada-9c4d-4f3d-881a-7e9f447e96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17460-2ce9-4a13-ba7e-618f50074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94ada-9c4d-4f3d-881a-7e9f447e96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c9592c2-8559-48b1-9c2e-fbad2026dc9e}" ma:internalName="TaxCatchAll" ma:showField="CatchAllData" ma:web="ba394ada-9c4d-4f3d-881a-7e9f447e96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744E35-8DFE-42FB-9B27-EF60FB2821E4}">
  <ds:schemaRefs>
    <ds:schemaRef ds:uri="http://purl.org/dc/elements/1.1/"/>
    <ds:schemaRef ds:uri="http://schemas.microsoft.com/office/2006/metadata/properties"/>
    <ds:schemaRef ds:uri="cfaffce1-5344-4c4f-bfb6-760f0e673929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ea210992-230b-44bf-b9a2-2f8c10b8863d"/>
    <ds:schemaRef ds:uri="http://www.w3.org/XML/1998/namespace"/>
    <ds:schemaRef ds:uri="http://purl.org/dc/dcmitype/"/>
    <ds:schemaRef ds:uri="84f17460-2ce9-4a13-ba7e-618f50074c06"/>
    <ds:schemaRef ds:uri="ba394ada-9c4d-4f3d-881a-7e9f447e96a5"/>
  </ds:schemaRefs>
</ds:datastoreItem>
</file>

<file path=customXml/itemProps2.xml><?xml version="1.0" encoding="utf-8"?>
<ds:datastoreItem xmlns:ds="http://schemas.openxmlformats.org/officeDocument/2006/customXml" ds:itemID="{792112B7-675F-4876-9B67-FE360DED35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F308FD-F817-4FCA-9B9B-FC0BF8457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17460-2ce9-4a13-ba7e-618f50074c06"/>
    <ds:schemaRef ds:uri="ba394ada-9c4d-4f3d-881a-7e9f447e96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ENI-ecole-Informatique-Charte_Graphique-v2023</Template>
  <TotalTime>0</TotalTime>
  <Words>596</Words>
  <Application>Microsoft Office PowerPoint</Application>
  <PresentationFormat>Widescreen</PresentationFormat>
  <Paragraphs>147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Thème Office</vt:lpstr>
      <vt:lpstr>Javascript avancé Module 2 – Javascript orienté objet</vt:lpstr>
      <vt:lpstr>Connaitre le fonctionnement des objets en Javascript </vt:lpstr>
      <vt:lpstr>Principe de la POO</vt:lpstr>
      <vt:lpstr>PowerPoint Presentation</vt:lpstr>
      <vt:lpstr>POO</vt:lpstr>
      <vt:lpstr>Principes</vt:lpstr>
      <vt:lpstr>Javascript orienté objet</vt:lpstr>
      <vt:lpstr>Propriétés</vt:lpstr>
      <vt:lpstr>Méthodes</vt:lpstr>
      <vt:lpstr>PowerPoint Presentation</vt:lpstr>
      <vt:lpstr>Objets</vt:lpstr>
      <vt:lpstr>PowerPoint Presentation</vt:lpstr>
      <vt:lpstr>PowerPoint Presentation</vt:lpstr>
      <vt:lpstr>Prototypes</vt:lpstr>
      <vt:lpstr>Prototypes</vt:lpstr>
      <vt:lpstr>PowerPoint Presentation</vt:lpstr>
      <vt:lpstr>Classes ES6</vt:lpstr>
      <vt:lpstr>PowerPoint Presentation</vt:lpstr>
      <vt:lpstr>Propriétés</vt:lpstr>
      <vt:lpstr>Héritage ES6</vt:lpstr>
      <vt:lpstr>Fonctionnalités ES6+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de la formation</dc:title>
  <dc:creator>Nathalie HERVOCHE</dc:creator>
  <cp:lastModifiedBy>Sylvain TROPÉE</cp:lastModifiedBy>
  <cp:revision>118</cp:revision>
  <dcterms:created xsi:type="dcterms:W3CDTF">2023-01-06T06:52:31Z</dcterms:created>
  <dcterms:modified xsi:type="dcterms:W3CDTF">2024-01-13T19:35:46Z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f66734b3-83b1-41cc-940e-f23d0c158fc1</vt:lpwstr>
  </property>
  <property fmtid="{D5CDD505-2E9C-101B-9397-08002B2CF9AE}" pid="3" name="ContentTypeId">
    <vt:lpwstr>0x0101004F3EFB5204D723459553F1AE909AB3D0</vt:lpwstr>
  </property>
  <property fmtid="{D5CDD505-2E9C-101B-9397-08002B2CF9AE}" pid="4" name="ArticulateGUID">
    <vt:lpwstr>4C016939-3D63-4BD5-8C4B-0D84325C8D72</vt:lpwstr>
  </property>
  <property fmtid="{D5CDD505-2E9C-101B-9397-08002B2CF9AE}" pid="5" name="ArticulatePath">
    <vt:lpwstr>débuter_powerapps_video_ENI</vt:lpwstr>
  </property>
  <property fmtid="{D5CDD505-2E9C-101B-9397-08002B2CF9AE}" pid="6" name="MediaServiceImageTags">
    <vt:lpwstr/>
  </property>
</Properties>
</file>