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7" r:id="rId1"/>
  </p:sldMasterIdLst>
  <p:notesMasterIdLst>
    <p:notesMasterId r:id="rId28"/>
  </p:notesMasterIdLst>
  <p:handoutMasterIdLst>
    <p:handoutMasterId r:id="rId29"/>
  </p:handoutMasterIdLst>
  <p:sldIdLst>
    <p:sldId id="256" r:id="rId2"/>
    <p:sldId id="257" r:id="rId3"/>
    <p:sldId id="314" r:id="rId4"/>
    <p:sldId id="258" r:id="rId5"/>
    <p:sldId id="259" r:id="rId6"/>
    <p:sldId id="293" r:id="rId7"/>
    <p:sldId id="315" r:id="rId8"/>
    <p:sldId id="329" r:id="rId9"/>
    <p:sldId id="330" r:id="rId10"/>
    <p:sldId id="331" r:id="rId11"/>
    <p:sldId id="316" r:id="rId12"/>
    <p:sldId id="317" r:id="rId13"/>
    <p:sldId id="318" r:id="rId14"/>
    <p:sldId id="319" r:id="rId15"/>
    <p:sldId id="320" r:id="rId16"/>
    <p:sldId id="321" r:id="rId17"/>
    <p:sldId id="322" r:id="rId18"/>
    <p:sldId id="323" r:id="rId19"/>
    <p:sldId id="325" r:id="rId20"/>
    <p:sldId id="326" r:id="rId21"/>
    <p:sldId id="327" r:id="rId22"/>
    <p:sldId id="328" r:id="rId23"/>
    <p:sldId id="332" r:id="rId24"/>
    <p:sldId id="306" r:id="rId25"/>
    <p:sldId id="308" r:id="rId26"/>
    <p:sldId id="30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62" autoAdjust="0"/>
    <p:restoredTop sz="89408" autoAdjust="0"/>
  </p:normalViewPr>
  <p:slideViewPr>
    <p:cSldViewPr snapToGrid="0">
      <p:cViewPr varScale="1">
        <p:scale>
          <a:sx n="66" d="100"/>
          <a:sy n="66" d="100"/>
        </p:scale>
        <p:origin x="76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D7561B-0725-4148-815A-35CEC80D497F}" type="datetimeFigureOut">
              <a:rPr lang="en-US" smtClean="0"/>
              <a:t>2/21/2017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422800-88B1-4CDE-8A05-EA58707862EA}" type="slidenum">
              <a:rPr lang="en-US" smtClean="0"/>
              <a:t>‹#›</a:t>
            </a:fld>
            <a:endParaRPr lang="en-US"/>
          </a:p>
        </p:txBody>
      </p:sp>
    </p:spTree>
    <p:extLst>
      <p:ext uri="{BB962C8B-B14F-4D97-AF65-F5344CB8AC3E}">
        <p14:creationId xmlns:p14="http://schemas.microsoft.com/office/powerpoint/2010/main" val="1477395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9F711-96B6-4848-BA4B-0256BF7B6788}" type="datetimeFigureOut">
              <a:rPr lang="en-US" smtClean="0"/>
              <a:t>2/21/2017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0B8748-10A7-4E7D-ABBF-5056D142399B}" type="slidenum">
              <a:rPr lang="en-US" smtClean="0"/>
              <a:t>‹#›</a:t>
            </a:fld>
            <a:endParaRPr lang="en-US"/>
          </a:p>
        </p:txBody>
      </p:sp>
    </p:spTree>
    <p:extLst>
      <p:ext uri="{BB962C8B-B14F-4D97-AF65-F5344CB8AC3E}">
        <p14:creationId xmlns:p14="http://schemas.microsoft.com/office/powerpoint/2010/main" val="3564662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B8748-10A7-4E7D-ABBF-5056D142399B}" type="slidenum">
              <a:rPr lang="en-US" smtClean="0"/>
              <a:t>1</a:t>
            </a:fld>
            <a:endParaRPr lang="en-US"/>
          </a:p>
        </p:txBody>
      </p:sp>
    </p:spTree>
    <p:extLst>
      <p:ext uri="{BB962C8B-B14F-4D97-AF65-F5344CB8AC3E}">
        <p14:creationId xmlns:p14="http://schemas.microsoft.com/office/powerpoint/2010/main" val="785250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B8748-10A7-4E7D-ABBF-5056D142399B}" type="slidenum">
              <a:rPr lang="en-US" smtClean="0"/>
              <a:t>26</a:t>
            </a:fld>
            <a:endParaRPr lang="en-US"/>
          </a:p>
        </p:txBody>
      </p:sp>
    </p:spTree>
    <p:extLst>
      <p:ext uri="{BB962C8B-B14F-4D97-AF65-F5344CB8AC3E}">
        <p14:creationId xmlns:p14="http://schemas.microsoft.com/office/powerpoint/2010/main" val="2575919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B8748-10A7-4E7D-ABBF-5056D142399B}" type="slidenum">
              <a:rPr lang="en-US" smtClean="0"/>
              <a:t>2</a:t>
            </a:fld>
            <a:endParaRPr lang="en-US"/>
          </a:p>
        </p:txBody>
      </p:sp>
    </p:spTree>
    <p:extLst>
      <p:ext uri="{BB962C8B-B14F-4D97-AF65-F5344CB8AC3E}">
        <p14:creationId xmlns:p14="http://schemas.microsoft.com/office/powerpoint/2010/main" val="1334280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0B8748-10A7-4E7D-ABBF-5056D142399B}" type="slidenum">
              <a:rPr lang="en-US" smtClean="0"/>
              <a:t>4</a:t>
            </a:fld>
            <a:endParaRPr lang="en-US"/>
          </a:p>
        </p:txBody>
      </p:sp>
    </p:spTree>
    <p:extLst>
      <p:ext uri="{BB962C8B-B14F-4D97-AF65-F5344CB8AC3E}">
        <p14:creationId xmlns:p14="http://schemas.microsoft.com/office/powerpoint/2010/main" val="1318454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0B8748-10A7-4E7D-ABBF-5056D142399B}" type="slidenum">
              <a:rPr lang="en-US" smtClean="0"/>
              <a:t>5</a:t>
            </a:fld>
            <a:endParaRPr lang="en-US"/>
          </a:p>
        </p:txBody>
      </p:sp>
    </p:spTree>
    <p:extLst>
      <p:ext uri="{BB962C8B-B14F-4D97-AF65-F5344CB8AC3E}">
        <p14:creationId xmlns:p14="http://schemas.microsoft.com/office/powerpoint/2010/main" val="4108804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1.Realtionship between the crime elements is very important</a:t>
            </a:r>
            <a:r>
              <a:rPr lang="en-US" baseline="0" dirty="0" smtClean="0"/>
              <a:t> in order to predict hotspot of crime in future. </a:t>
            </a:r>
          </a:p>
          <a:p>
            <a:r>
              <a:rPr lang="en-US" baseline="0" dirty="0" smtClean="0"/>
              <a:t>2.In this paper we concentrate more on 3 elements like Which are the type of crime, crime date and crime location</a:t>
            </a:r>
          </a:p>
          <a:p>
            <a:r>
              <a:rPr lang="en-US" baseline="0" dirty="0" smtClean="0"/>
              <a:t>3.Applying some classification methods we extracted some interesting patterns based on variables and also predict potential crime type in specific location at particular time.</a:t>
            </a:r>
            <a:endParaRPr lang="en-US" dirty="0"/>
          </a:p>
        </p:txBody>
      </p:sp>
      <p:sp>
        <p:nvSpPr>
          <p:cNvPr id="4" name="Slide Number Placeholder 3"/>
          <p:cNvSpPr>
            <a:spLocks noGrp="1"/>
          </p:cNvSpPr>
          <p:nvPr>
            <p:ph type="sldNum" sz="quarter" idx="10"/>
          </p:nvPr>
        </p:nvSpPr>
        <p:spPr/>
        <p:txBody>
          <a:bodyPr/>
          <a:lstStyle/>
          <a:p>
            <a:fld id="{220B8748-10A7-4E7D-ABBF-5056D142399B}" type="slidenum">
              <a:rPr lang="en-US" smtClean="0"/>
              <a:t>11</a:t>
            </a:fld>
            <a:endParaRPr lang="en-US"/>
          </a:p>
        </p:txBody>
      </p:sp>
    </p:spTree>
    <p:extLst>
      <p:ext uri="{BB962C8B-B14F-4D97-AF65-F5344CB8AC3E}">
        <p14:creationId xmlns:p14="http://schemas.microsoft.com/office/powerpoint/2010/main" val="750187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cleaning: </a:t>
            </a:r>
            <a:r>
              <a:rPr lang="en-US" sz="1200" b="0" i="0" u="none" strike="noStrike" kern="1200" baseline="0" dirty="0" smtClean="0">
                <a:solidFill>
                  <a:schemeClr val="tx1"/>
                </a:solidFill>
                <a:latin typeface="+mn-lt"/>
                <a:ea typeface="+mn-ea"/>
                <a:cs typeface="+mn-cs"/>
              </a:rPr>
              <a:t>There are some missing values in some attributes such as </a:t>
            </a:r>
            <a:r>
              <a:rPr lang="en-US" sz="1200" b="0" i="0" u="none" strike="noStrike" kern="1200" baseline="0" dirty="0" err="1" smtClean="0">
                <a:solidFill>
                  <a:schemeClr val="tx1"/>
                </a:solidFill>
                <a:latin typeface="+mn-lt"/>
                <a:ea typeface="+mn-ea"/>
                <a:cs typeface="+mn-cs"/>
              </a:rPr>
              <a:t>last_occurance_date</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incident_address</a:t>
            </a:r>
            <a:r>
              <a:rPr lang="en-US" sz="1200" b="0" i="0" u="none" strike="noStrike" kern="1200" baseline="0" dirty="0" smtClean="0">
                <a:solidFill>
                  <a:schemeClr val="tx1"/>
                </a:solidFill>
                <a:latin typeface="+mn-lt"/>
                <a:ea typeface="+mn-ea"/>
                <a:cs typeface="+mn-cs"/>
              </a:rPr>
              <a:t> in Denver dataset. But all of them are not key attributes so no data cleaning is necessary. Also there is  no noisy and inconsistent values in dataset.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Data reduction: For both crime datasets, we needed to apply data reduction. For example, among the available 19 attributes in Denver crimes dataset, we just selected four of them. On the other hand, we performed data reduction in terms of number of instances. We observed that Denver crimes dataset contained a set of traffic accident instances. The attribute “</a:t>
            </a:r>
            <a:r>
              <a:rPr lang="en-US" sz="1200" b="0" i="0" u="none" strike="noStrike" kern="1200" baseline="0" dirty="0" err="1" smtClean="0">
                <a:solidFill>
                  <a:schemeClr val="tx1"/>
                </a:solidFill>
                <a:latin typeface="+mn-lt"/>
                <a:ea typeface="+mn-ea"/>
                <a:cs typeface="+mn-cs"/>
              </a:rPr>
              <a:t>Is_Crime</a:t>
            </a:r>
            <a:r>
              <a:rPr lang="en-US" sz="1200" b="0" i="0" u="none" strike="noStrike" kern="1200" baseline="0" dirty="0" smtClean="0">
                <a:solidFill>
                  <a:schemeClr val="tx1"/>
                </a:solidFill>
                <a:latin typeface="+mn-lt"/>
                <a:ea typeface="+mn-ea"/>
                <a:cs typeface="+mn-cs"/>
              </a:rPr>
              <a:t>” indicates whether the instance belongs to a crime or accident. While we concern with crime information, we used the attribute “</a:t>
            </a:r>
            <a:r>
              <a:rPr lang="en-US" sz="1200" b="0" i="0" u="none" strike="noStrike" kern="1200" baseline="0" dirty="0" err="1" smtClean="0">
                <a:solidFill>
                  <a:schemeClr val="tx1"/>
                </a:solidFill>
                <a:latin typeface="+mn-lt"/>
                <a:ea typeface="+mn-ea"/>
                <a:cs typeface="+mn-cs"/>
              </a:rPr>
              <a:t>Is_Crime</a:t>
            </a:r>
            <a:r>
              <a:rPr lang="en-US" sz="1200" b="0" i="0" u="none" strike="noStrike" kern="1200" baseline="0" dirty="0" smtClean="0">
                <a:solidFill>
                  <a:schemeClr val="tx1"/>
                </a:solidFill>
                <a:latin typeface="+mn-lt"/>
                <a:ea typeface="+mn-ea"/>
                <a:cs typeface="+mn-cs"/>
              </a:rPr>
              <a:t>” to filter the instances and remove all the irrelevant ones.</a:t>
            </a:r>
          </a:p>
          <a:p>
            <a:endParaRPr lang="en-US" dirty="0"/>
          </a:p>
        </p:txBody>
      </p:sp>
      <p:sp>
        <p:nvSpPr>
          <p:cNvPr id="4" name="Slide Number Placeholder 3"/>
          <p:cNvSpPr>
            <a:spLocks noGrp="1"/>
          </p:cNvSpPr>
          <p:nvPr>
            <p:ph type="sldNum" sz="quarter" idx="10"/>
          </p:nvPr>
        </p:nvSpPr>
        <p:spPr/>
        <p:txBody>
          <a:bodyPr/>
          <a:lstStyle/>
          <a:p>
            <a:fld id="{220B8748-10A7-4E7D-ABBF-5056D142399B}" type="slidenum">
              <a:rPr lang="en-US" smtClean="0"/>
              <a:t>12</a:t>
            </a:fld>
            <a:endParaRPr lang="en-US"/>
          </a:p>
        </p:txBody>
      </p:sp>
    </p:spTree>
    <p:extLst>
      <p:ext uri="{BB962C8B-B14F-4D97-AF65-F5344CB8AC3E}">
        <p14:creationId xmlns:p14="http://schemas.microsoft.com/office/powerpoint/2010/main" val="2955428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integration:</a:t>
            </a:r>
            <a:r>
              <a:rPr lang="en-US" baseline="0" dirty="0" smtClean="0"/>
              <a:t> </a:t>
            </a:r>
            <a:r>
              <a:rPr lang="en-US" sz="1200" b="0" i="0" u="none" strike="noStrike" kern="1200" baseline="0" dirty="0" smtClean="0">
                <a:solidFill>
                  <a:schemeClr val="tx1"/>
                </a:solidFill>
                <a:latin typeface="+mn-lt"/>
                <a:ea typeface="+mn-ea"/>
                <a:cs typeface="+mn-cs"/>
              </a:rPr>
              <a:t>We performed several steps of data integration for our datasets. First, to avoid different </a:t>
            </a:r>
            <a:r>
              <a:rPr lang="en-US" sz="1200" b="0" i="0" u="none" strike="noStrike" kern="1200" baseline="0" dirty="0" err="1" smtClean="0">
                <a:solidFill>
                  <a:schemeClr val="tx1"/>
                </a:solidFill>
                <a:latin typeface="+mn-lt"/>
                <a:ea typeface="+mn-ea"/>
                <a:cs typeface="+mn-cs"/>
              </a:rPr>
              <a:t>attributenaming</a:t>
            </a:r>
            <a:r>
              <a:rPr lang="en-US" sz="1200" b="0" i="0" u="none" strike="noStrike" kern="1200" baseline="0" dirty="0" smtClean="0">
                <a:solidFill>
                  <a:schemeClr val="tx1"/>
                </a:solidFill>
                <a:latin typeface="+mn-lt"/>
                <a:ea typeface="+mn-ea"/>
                <a:cs typeface="+mn-cs"/>
              </a:rPr>
              <a:t>, we unified the key attribute names for both crime datasets as follow: </a:t>
            </a:r>
            <a:r>
              <a:rPr lang="en-US" sz="1200" b="0" i="0" u="none" strike="noStrike" kern="1200" baseline="0" dirty="0" err="1" smtClean="0">
                <a:solidFill>
                  <a:schemeClr val="tx1"/>
                </a:solidFill>
                <a:latin typeface="+mn-lt"/>
                <a:ea typeface="+mn-ea"/>
                <a:cs typeface="+mn-cs"/>
              </a:rPr>
              <a:t>Crime_Type,Crime_Date</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Crime_Location</a:t>
            </a:r>
            <a:r>
              <a:rPr lang="en-US" sz="1200" b="0" i="0" u="none" strike="noStrike" kern="1200" baseline="0" dirty="0" smtClean="0">
                <a:solidFill>
                  <a:schemeClr val="tx1"/>
                </a:solidFill>
                <a:latin typeface="+mn-lt"/>
                <a:ea typeface="+mn-ea"/>
                <a:cs typeface="+mn-cs"/>
              </a:rPr>
              <a:t>. Therefore, we used the </a:t>
            </a:r>
            <a:r>
              <a:rPr lang="en-US" sz="1200" b="0" i="0" u="none" strike="noStrike" kern="1200" baseline="0" dirty="0" err="1" smtClean="0">
                <a:solidFill>
                  <a:schemeClr val="tx1"/>
                </a:solidFill>
                <a:latin typeface="+mn-lt"/>
                <a:ea typeface="+mn-ea"/>
                <a:cs typeface="+mn-cs"/>
              </a:rPr>
              <a:t>Crime_Date</a:t>
            </a:r>
            <a:r>
              <a:rPr lang="en-US" sz="1200" b="0" i="0" u="none" strike="noStrike" kern="1200" baseline="0" dirty="0" smtClean="0">
                <a:solidFill>
                  <a:schemeClr val="tx1"/>
                </a:solidFill>
                <a:latin typeface="+mn-lt"/>
                <a:ea typeface="+mn-ea"/>
                <a:cs typeface="+mn-cs"/>
              </a:rPr>
              <a:t> attribute, which contains date and time crime info, to generate three more attributes: </a:t>
            </a:r>
            <a:r>
              <a:rPr lang="en-US" sz="1200" b="0" i="0" u="none" strike="noStrike" kern="1200" baseline="0" dirty="0" err="1" smtClean="0">
                <a:solidFill>
                  <a:schemeClr val="tx1"/>
                </a:solidFill>
                <a:latin typeface="+mn-lt"/>
                <a:ea typeface="+mn-ea"/>
                <a:cs typeface="+mn-cs"/>
              </a:rPr>
              <a:t>Crime_Month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Crime_Day</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Crime_Time</a:t>
            </a:r>
            <a:r>
              <a:rPr lang="en-US" sz="1200" b="0" i="0" u="none" strike="noStrike" kern="1200" baseline="0" dirty="0" smtClean="0">
                <a:solidFill>
                  <a:schemeClr val="tx1"/>
                </a:solidFill>
                <a:latin typeface="+mn-lt"/>
                <a:ea typeface="+mn-ea"/>
                <a:cs typeface="+mn-cs"/>
              </a:rPr>
              <a:t>. we initiated Crime_Type_Id attribute to give an id for each of the 14 crime categories for both datasets to get integrated crime types.</a:t>
            </a:r>
          </a:p>
          <a:p>
            <a:r>
              <a:rPr lang="en-US" sz="1200" b="0" i="0" u="none" strike="noStrike" kern="1200" baseline="0" dirty="0" smtClean="0">
                <a:solidFill>
                  <a:schemeClr val="tx1"/>
                </a:solidFill>
                <a:latin typeface="+mn-lt"/>
                <a:ea typeface="+mn-ea"/>
                <a:cs typeface="+mn-cs"/>
              </a:rPr>
              <a:t>Data transformation and data discretization: we applied data transformation to both attributes by mapping their values to fall within smaller groups.</a:t>
            </a:r>
          </a:p>
          <a:p>
            <a:endParaRPr lang="en-US" dirty="0"/>
          </a:p>
        </p:txBody>
      </p:sp>
      <p:sp>
        <p:nvSpPr>
          <p:cNvPr id="4" name="Slide Number Placeholder 3"/>
          <p:cNvSpPr>
            <a:spLocks noGrp="1"/>
          </p:cNvSpPr>
          <p:nvPr>
            <p:ph type="sldNum" sz="quarter" idx="10"/>
          </p:nvPr>
        </p:nvSpPr>
        <p:spPr/>
        <p:txBody>
          <a:bodyPr/>
          <a:lstStyle/>
          <a:p>
            <a:fld id="{220B8748-10A7-4E7D-ABBF-5056D142399B}" type="slidenum">
              <a:rPr lang="en-US" smtClean="0"/>
              <a:t>13</a:t>
            </a:fld>
            <a:endParaRPr lang="en-US"/>
          </a:p>
        </p:txBody>
      </p:sp>
    </p:spTree>
    <p:extLst>
      <p:ext uri="{BB962C8B-B14F-4D97-AF65-F5344CB8AC3E}">
        <p14:creationId xmlns:p14="http://schemas.microsoft.com/office/powerpoint/2010/main" val="3535549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0B8748-10A7-4E7D-ABBF-5056D142399B}" type="slidenum">
              <a:rPr lang="en-US" smtClean="0"/>
              <a:t>17</a:t>
            </a:fld>
            <a:endParaRPr lang="en-US"/>
          </a:p>
        </p:txBody>
      </p:sp>
    </p:spTree>
    <p:extLst>
      <p:ext uri="{BB962C8B-B14F-4D97-AF65-F5344CB8AC3E}">
        <p14:creationId xmlns:p14="http://schemas.microsoft.com/office/powerpoint/2010/main" val="3192944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Frequent patterns based</a:t>
            </a:r>
            <a:r>
              <a:rPr lang="en-US" baseline="0" dirty="0" smtClean="0"/>
              <a:t> on location, day of the week and time. </a:t>
            </a:r>
            <a:r>
              <a:rPr lang="en-US" sz="1200" b="0" i="0" u="none" strike="noStrike" kern="1200" baseline="0" dirty="0" smtClean="0">
                <a:solidFill>
                  <a:schemeClr val="tx1"/>
                </a:solidFill>
                <a:latin typeface="+mn-lt"/>
                <a:ea typeface="+mn-ea"/>
                <a:cs typeface="+mn-cs"/>
              </a:rPr>
              <a:t>Five-Point, Capitol Hill, CBD, Montebello, Union Station, Stapleton, and</a:t>
            </a:r>
          </a:p>
          <a:p>
            <a:r>
              <a:rPr lang="en-US" sz="1200" b="0" i="0" u="none" strike="noStrike" kern="1200" baseline="0" dirty="0" smtClean="0">
                <a:solidFill>
                  <a:schemeClr val="tx1"/>
                </a:solidFill>
                <a:latin typeface="+mn-lt"/>
                <a:ea typeface="+mn-ea"/>
                <a:cs typeface="+mn-cs"/>
              </a:rPr>
              <a:t>Westwood are the hotspots that have most crimes frequent patterns in Denver. In addition, we can find that Wednesday is the peak day of crimes occurred in CBD. </a:t>
            </a:r>
          </a:p>
          <a:p>
            <a:r>
              <a:rPr lang="en-US" sz="1200" b="0" i="0" u="none" strike="noStrike" kern="1200" baseline="0" dirty="0" smtClean="0">
                <a:solidFill>
                  <a:schemeClr val="tx1"/>
                </a:solidFill>
                <a:latin typeface="+mn-lt"/>
                <a:ea typeface="+mn-ea"/>
                <a:cs typeface="+mn-cs"/>
              </a:rPr>
              <a:t>Naïve Bayesian classifier, it achieves an accuracy of 51% in Denver crime prediction while it reaches 54% for Los Angeles crime prediction. On the other hand, decision tree classifier reports less prediction accuracy with 42 % for Denver and 43% for Los Angeles.</a:t>
            </a:r>
            <a:endParaRPr lang="en-US" dirty="0" smtClean="0"/>
          </a:p>
        </p:txBody>
      </p:sp>
      <p:sp>
        <p:nvSpPr>
          <p:cNvPr id="4" name="Slide Number Placeholder 3"/>
          <p:cNvSpPr>
            <a:spLocks noGrp="1"/>
          </p:cNvSpPr>
          <p:nvPr>
            <p:ph type="sldNum" sz="quarter" idx="10"/>
          </p:nvPr>
        </p:nvSpPr>
        <p:spPr/>
        <p:txBody>
          <a:bodyPr/>
          <a:lstStyle/>
          <a:p>
            <a:fld id="{220B8748-10A7-4E7D-ABBF-5056D142399B}" type="slidenum">
              <a:rPr lang="en-US" smtClean="0"/>
              <a:t>18</a:t>
            </a:fld>
            <a:endParaRPr lang="en-US"/>
          </a:p>
        </p:txBody>
      </p:sp>
    </p:spTree>
    <p:extLst>
      <p:ext uri="{BB962C8B-B14F-4D97-AF65-F5344CB8AC3E}">
        <p14:creationId xmlns:p14="http://schemas.microsoft.com/office/powerpoint/2010/main" val="1496658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228563-3FD1-430F-9A9C-1F2ED6332F6F}" type="datetime1">
              <a:rPr lang="en-US" smtClean="0"/>
              <a:t>2/21/2017</a:t>
            </a:fld>
            <a:endParaRPr lang="en-US"/>
          </a:p>
        </p:txBody>
      </p:sp>
      <p:sp>
        <p:nvSpPr>
          <p:cNvPr id="5" name="Footer Placeholder 4"/>
          <p:cNvSpPr>
            <a:spLocks noGrp="1"/>
          </p:cNvSpPr>
          <p:nvPr>
            <p:ph type="ftr" sz="quarter" idx="11"/>
          </p:nvPr>
        </p:nvSpPr>
        <p:spPr/>
        <p:txBody>
          <a:bodyPr/>
          <a:lstStyle/>
          <a:p>
            <a:r>
              <a:rPr lang="en-US" dirty="0" smtClean="0"/>
              <a:t>Ankitha Jain</a:t>
            </a:r>
            <a:endParaRPr lang="en-US" dirty="0"/>
          </a:p>
        </p:txBody>
      </p:sp>
      <p:sp>
        <p:nvSpPr>
          <p:cNvPr id="6" name="Slide Number Placeholder 5"/>
          <p:cNvSpPr>
            <a:spLocks noGrp="1"/>
          </p:cNvSpPr>
          <p:nvPr>
            <p:ph type="sldNum" sz="quarter" idx="12"/>
          </p:nvPr>
        </p:nvSpPr>
        <p:spPr/>
        <p:txBody>
          <a:bodyPr/>
          <a:lstStyle/>
          <a:p>
            <a:fld id="{BBC0FF90-CF25-4D6C-94AD-7F6E70700787}" type="slidenum">
              <a:rPr lang="en-US" smtClean="0"/>
              <a:t>‹#›</a:t>
            </a:fld>
            <a:endParaRPr lang="en-US"/>
          </a:p>
        </p:txBody>
      </p:sp>
    </p:spTree>
    <p:extLst>
      <p:ext uri="{BB962C8B-B14F-4D97-AF65-F5344CB8AC3E}">
        <p14:creationId xmlns:p14="http://schemas.microsoft.com/office/powerpoint/2010/main" val="3217141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678C36-2B7F-4E54-AEFF-A7691D1894B1}" type="datetime1">
              <a:rPr lang="en-US" smtClean="0"/>
              <a:t>2/21/2017</a:t>
            </a:fld>
            <a:endParaRPr lang="en-US"/>
          </a:p>
        </p:txBody>
      </p:sp>
      <p:sp>
        <p:nvSpPr>
          <p:cNvPr id="6" name="Footer Placeholder 5"/>
          <p:cNvSpPr>
            <a:spLocks noGrp="1"/>
          </p:cNvSpPr>
          <p:nvPr>
            <p:ph type="ftr" sz="quarter" idx="11"/>
          </p:nvPr>
        </p:nvSpPr>
        <p:spPr/>
        <p:txBody>
          <a:bodyPr/>
          <a:lstStyle/>
          <a:p>
            <a:r>
              <a:rPr lang="en-US" dirty="0" smtClean="0"/>
              <a:t>Ankitha Jain</a:t>
            </a:r>
            <a:endParaRPr lang="en-US" dirty="0"/>
          </a:p>
        </p:txBody>
      </p:sp>
      <p:sp>
        <p:nvSpPr>
          <p:cNvPr id="7" name="Slide Number Placeholder 6"/>
          <p:cNvSpPr>
            <a:spLocks noGrp="1"/>
          </p:cNvSpPr>
          <p:nvPr>
            <p:ph type="sldNum" sz="quarter" idx="12"/>
          </p:nvPr>
        </p:nvSpPr>
        <p:spPr/>
        <p:txBody>
          <a:bodyPr/>
          <a:lstStyle/>
          <a:p>
            <a:fld id="{BBC0FF90-CF25-4D6C-94AD-7F6E70700787}" type="slidenum">
              <a:rPr lang="en-US" smtClean="0"/>
              <a:t>‹#›</a:t>
            </a:fld>
            <a:endParaRPr lang="en-US"/>
          </a:p>
        </p:txBody>
      </p:sp>
    </p:spTree>
    <p:extLst>
      <p:ext uri="{BB962C8B-B14F-4D97-AF65-F5344CB8AC3E}">
        <p14:creationId xmlns:p14="http://schemas.microsoft.com/office/powerpoint/2010/main" val="3471192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62025B-2F6C-4964-BFD2-104BDA8857FE}" type="datetime1">
              <a:rPr lang="en-US" smtClean="0"/>
              <a:t>2/21/2017</a:t>
            </a:fld>
            <a:endParaRPr lang="en-US"/>
          </a:p>
        </p:txBody>
      </p:sp>
      <p:sp>
        <p:nvSpPr>
          <p:cNvPr id="5" name="Footer Placeholder 4"/>
          <p:cNvSpPr>
            <a:spLocks noGrp="1"/>
          </p:cNvSpPr>
          <p:nvPr>
            <p:ph type="ftr" sz="quarter" idx="11"/>
          </p:nvPr>
        </p:nvSpPr>
        <p:spPr/>
        <p:txBody>
          <a:bodyPr/>
          <a:lstStyle/>
          <a:p>
            <a:r>
              <a:rPr lang="en-US" dirty="0" smtClean="0"/>
              <a:t>Ankitha Jain</a:t>
            </a:r>
            <a:endParaRPr lang="en-US" dirty="0"/>
          </a:p>
        </p:txBody>
      </p:sp>
      <p:sp>
        <p:nvSpPr>
          <p:cNvPr id="6" name="Slide Number Placeholder 5"/>
          <p:cNvSpPr>
            <a:spLocks noGrp="1"/>
          </p:cNvSpPr>
          <p:nvPr>
            <p:ph type="sldNum" sz="quarter" idx="12"/>
          </p:nvPr>
        </p:nvSpPr>
        <p:spPr/>
        <p:txBody>
          <a:bodyPr/>
          <a:lstStyle/>
          <a:p>
            <a:fld id="{BBC0FF90-CF25-4D6C-94AD-7F6E70700787}" type="slidenum">
              <a:rPr lang="en-US" smtClean="0"/>
              <a:t>‹#›</a:t>
            </a:fld>
            <a:endParaRPr lang="en-US"/>
          </a:p>
        </p:txBody>
      </p:sp>
    </p:spTree>
    <p:extLst>
      <p:ext uri="{BB962C8B-B14F-4D97-AF65-F5344CB8AC3E}">
        <p14:creationId xmlns:p14="http://schemas.microsoft.com/office/powerpoint/2010/main" val="2085882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AF5292-5FD5-44A7-B919-DA483C7A3F84}" type="datetime1">
              <a:rPr lang="en-US" smtClean="0"/>
              <a:t>2/21/2017</a:t>
            </a:fld>
            <a:endParaRPr lang="en-US"/>
          </a:p>
        </p:txBody>
      </p:sp>
      <p:sp>
        <p:nvSpPr>
          <p:cNvPr id="5" name="Footer Placeholder 4"/>
          <p:cNvSpPr>
            <a:spLocks noGrp="1"/>
          </p:cNvSpPr>
          <p:nvPr>
            <p:ph type="ftr" sz="quarter" idx="11"/>
          </p:nvPr>
        </p:nvSpPr>
        <p:spPr/>
        <p:txBody>
          <a:bodyPr/>
          <a:lstStyle/>
          <a:p>
            <a:r>
              <a:rPr lang="en-US" dirty="0" smtClean="0"/>
              <a:t>Ankitha Jain</a:t>
            </a:r>
            <a:endParaRPr lang="en-US" dirty="0"/>
          </a:p>
        </p:txBody>
      </p:sp>
      <p:sp>
        <p:nvSpPr>
          <p:cNvPr id="6" name="Slide Number Placeholder 5"/>
          <p:cNvSpPr>
            <a:spLocks noGrp="1"/>
          </p:cNvSpPr>
          <p:nvPr>
            <p:ph type="sldNum" sz="quarter" idx="12"/>
          </p:nvPr>
        </p:nvSpPr>
        <p:spPr/>
        <p:txBody>
          <a:bodyPr/>
          <a:lstStyle/>
          <a:p>
            <a:fld id="{BBC0FF90-CF25-4D6C-94AD-7F6E7070078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72971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F5B91F-E600-4612-8628-03CF1265129A}" type="datetime1">
              <a:rPr lang="en-US" smtClean="0"/>
              <a:t>2/21/2017</a:t>
            </a:fld>
            <a:endParaRPr lang="en-US"/>
          </a:p>
        </p:txBody>
      </p:sp>
      <p:sp>
        <p:nvSpPr>
          <p:cNvPr id="5" name="Footer Placeholder 4"/>
          <p:cNvSpPr>
            <a:spLocks noGrp="1"/>
          </p:cNvSpPr>
          <p:nvPr>
            <p:ph type="ftr" sz="quarter" idx="11"/>
          </p:nvPr>
        </p:nvSpPr>
        <p:spPr/>
        <p:txBody>
          <a:bodyPr/>
          <a:lstStyle/>
          <a:p>
            <a:r>
              <a:rPr lang="en-US" dirty="0" smtClean="0"/>
              <a:t>Ankitha Jain</a:t>
            </a:r>
            <a:endParaRPr lang="en-US" dirty="0"/>
          </a:p>
        </p:txBody>
      </p:sp>
      <p:sp>
        <p:nvSpPr>
          <p:cNvPr id="6" name="Slide Number Placeholder 5"/>
          <p:cNvSpPr>
            <a:spLocks noGrp="1"/>
          </p:cNvSpPr>
          <p:nvPr>
            <p:ph type="sldNum" sz="quarter" idx="12"/>
          </p:nvPr>
        </p:nvSpPr>
        <p:spPr/>
        <p:txBody>
          <a:bodyPr/>
          <a:lstStyle/>
          <a:p>
            <a:fld id="{BBC0FF90-CF25-4D6C-94AD-7F6E70700787}" type="slidenum">
              <a:rPr lang="en-US" smtClean="0"/>
              <a:t>‹#›</a:t>
            </a:fld>
            <a:endParaRPr lang="en-US"/>
          </a:p>
        </p:txBody>
      </p:sp>
    </p:spTree>
    <p:extLst>
      <p:ext uri="{BB962C8B-B14F-4D97-AF65-F5344CB8AC3E}">
        <p14:creationId xmlns:p14="http://schemas.microsoft.com/office/powerpoint/2010/main" val="2628045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CCC7E4-5CFE-42C7-A5C5-DCB28EF55903}" type="datetime1">
              <a:rPr lang="en-US" smtClean="0"/>
              <a:t>2/21/2017</a:t>
            </a:fld>
            <a:endParaRPr lang="en-US"/>
          </a:p>
        </p:txBody>
      </p:sp>
      <p:sp>
        <p:nvSpPr>
          <p:cNvPr id="4" name="Footer Placeholder 4"/>
          <p:cNvSpPr>
            <a:spLocks noGrp="1"/>
          </p:cNvSpPr>
          <p:nvPr>
            <p:ph type="ftr" sz="quarter" idx="11"/>
          </p:nvPr>
        </p:nvSpPr>
        <p:spPr/>
        <p:txBody>
          <a:bodyPr/>
          <a:lstStyle/>
          <a:p>
            <a:r>
              <a:rPr lang="en-US" dirty="0" smtClean="0"/>
              <a:t>Ankitha Jain</a:t>
            </a:r>
            <a:endParaRPr lang="en-US" dirty="0"/>
          </a:p>
        </p:txBody>
      </p:sp>
      <p:sp>
        <p:nvSpPr>
          <p:cNvPr id="6" name="Slide Number Placeholder 5"/>
          <p:cNvSpPr>
            <a:spLocks noGrp="1"/>
          </p:cNvSpPr>
          <p:nvPr>
            <p:ph type="sldNum" sz="quarter" idx="12"/>
          </p:nvPr>
        </p:nvSpPr>
        <p:spPr/>
        <p:txBody>
          <a:bodyPr/>
          <a:lstStyle/>
          <a:p>
            <a:fld id="{BBC0FF90-CF25-4D6C-94AD-7F6E70700787}" type="slidenum">
              <a:rPr lang="en-US" smtClean="0"/>
              <a:t>‹#›</a:t>
            </a:fld>
            <a:endParaRPr lang="en-US"/>
          </a:p>
        </p:txBody>
      </p:sp>
    </p:spTree>
    <p:extLst>
      <p:ext uri="{BB962C8B-B14F-4D97-AF65-F5344CB8AC3E}">
        <p14:creationId xmlns:p14="http://schemas.microsoft.com/office/powerpoint/2010/main" val="2642767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C39CEF-993A-4DCA-8D98-DE07ADEE7C9D}" type="datetime1">
              <a:rPr lang="en-US" smtClean="0"/>
              <a:t>2/21/2017</a:t>
            </a:fld>
            <a:endParaRPr lang="en-US"/>
          </a:p>
        </p:txBody>
      </p:sp>
      <p:sp>
        <p:nvSpPr>
          <p:cNvPr id="4" name="Footer Placeholder 4"/>
          <p:cNvSpPr>
            <a:spLocks noGrp="1"/>
          </p:cNvSpPr>
          <p:nvPr>
            <p:ph type="ftr" sz="quarter" idx="11"/>
          </p:nvPr>
        </p:nvSpPr>
        <p:spPr/>
        <p:txBody>
          <a:bodyPr/>
          <a:lstStyle/>
          <a:p>
            <a:r>
              <a:rPr lang="en-US" dirty="0" smtClean="0"/>
              <a:t>Ankitha Jain</a:t>
            </a:r>
            <a:endParaRPr lang="en-US" dirty="0"/>
          </a:p>
        </p:txBody>
      </p:sp>
      <p:sp>
        <p:nvSpPr>
          <p:cNvPr id="6" name="Slide Number Placeholder 5"/>
          <p:cNvSpPr>
            <a:spLocks noGrp="1"/>
          </p:cNvSpPr>
          <p:nvPr>
            <p:ph type="sldNum" sz="quarter" idx="12"/>
          </p:nvPr>
        </p:nvSpPr>
        <p:spPr/>
        <p:txBody>
          <a:bodyPr/>
          <a:lstStyle/>
          <a:p>
            <a:fld id="{BBC0FF90-CF25-4D6C-94AD-7F6E70700787}" type="slidenum">
              <a:rPr lang="en-US" smtClean="0"/>
              <a:t>‹#›</a:t>
            </a:fld>
            <a:endParaRPr lang="en-US"/>
          </a:p>
        </p:txBody>
      </p:sp>
    </p:spTree>
    <p:extLst>
      <p:ext uri="{BB962C8B-B14F-4D97-AF65-F5344CB8AC3E}">
        <p14:creationId xmlns:p14="http://schemas.microsoft.com/office/powerpoint/2010/main" val="3618504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DA2F6D-F4CE-4AB0-AD54-CC808DC680C5}" type="datetime1">
              <a:rPr lang="en-US" smtClean="0"/>
              <a:t>2/21/2017</a:t>
            </a:fld>
            <a:endParaRPr lang="en-US"/>
          </a:p>
        </p:txBody>
      </p:sp>
      <p:sp>
        <p:nvSpPr>
          <p:cNvPr id="5" name="Footer Placeholder 4"/>
          <p:cNvSpPr>
            <a:spLocks noGrp="1"/>
          </p:cNvSpPr>
          <p:nvPr>
            <p:ph type="ftr" sz="quarter" idx="11"/>
          </p:nvPr>
        </p:nvSpPr>
        <p:spPr/>
        <p:txBody>
          <a:bodyPr/>
          <a:lstStyle/>
          <a:p>
            <a:r>
              <a:rPr lang="en-US" dirty="0" smtClean="0"/>
              <a:t>Ankitha Jain</a:t>
            </a:r>
            <a:endParaRPr lang="en-US" dirty="0"/>
          </a:p>
        </p:txBody>
      </p:sp>
      <p:sp>
        <p:nvSpPr>
          <p:cNvPr id="6" name="Slide Number Placeholder 5"/>
          <p:cNvSpPr>
            <a:spLocks noGrp="1"/>
          </p:cNvSpPr>
          <p:nvPr>
            <p:ph type="sldNum" sz="quarter" idx="12"/>
          </p:nvPr>
        </p:nvSpPr>
        <p:spPr/>
        <p:txBody>
          <a:bodyPr/>
          <a:lstStyle/>
          <a:p>
            <a:fld id="{BBC0FF90-CF25-4D6C-94AD-7F6E70700787}" type="slidenum">
              <a:rPr lang="en-US" smtClean="0"/>
              <a:t>‹#›</a:t>
            </a:fld>
            <a:endParaRPr lang="en-US"/>
          </a:p>
        </p:txBody>
      </p:sp>
    </p:spTree>
    <p:extLst>
      <p:ext uri="{BB962C8B-B14F-4D97-AF65-F5344CB8AC3E}">
        <p14:creationId xmlns:p14="http://schemas.microsoft.com/office/powerpoint/2010/main" val="2159656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4A1B55-2B13-406F-BEAB-4CC32E567F9A}" type="datetime1">
              <a:rPr lang="en-US" smtClean="0"/>
              <a:t>2/21/2017</a:t>
            </a:fld>
            <a:endParaRPr lang="en-US"/>
          </a:p>
        </p:txBody>
      </p:sp>
      <p:sp>
        <p:nvSpPr>
          <p:cNvPr id="5" name="Footer Placeholder 4"/>
          <p:cNvSpPr>
            <a:spLocks noGrp="1"/>
          </p:cNvSpPr>
          <p:nvPr>
            <p:ph type="ftr" sz="quarter" idx="11"/>
          </p:nvPr>
        </p:nvSpPr>
        <p:spPr/>
        <p:txBody>
          <a:bodyPr/>
          <a:lstStyle/>
          <a:p>
            <a:r>
              <a:rPr lang="en-US" dirty="0" smtClean="0"/>
              <a:t>Ankitha Jain</a:t>
            </a:r>
            <a:endParaRPr lang="en-US" dirty="0"/>
          </a:p>
        </p:txBody>
      </p:sp>
      <p:sp>
        <p:nvSpPr>
          <p:cNvPr id="6" name="Slide Number Placeholder 5"/>
          <p:cNvSpPr>
            <a:spLocks noGrp="1"/>
          </p:cNvSpPr>
          <p:nvPr>
            <p:ph type="sldNum" sz="quarter" idx="12"/>
          </p:nvPr>
        </p:nvSpPr>
        <p:spPr/>
        <p:txBody>
          <a:bodyPr/>
          <a:lstStyle/>
          <a:p>
            <a:fld id="{BBC0FF90-CF25-4D6C-94AD-7F6E70700787}" type="slidenum">
              <a:rPr lang="en-US" smtClean="0"/>
              <a:t>‹#›</a:t>
            </a:fld>
            <a:endParaRPr lang="en-US"/>
          </a:p>
        </p:txBody>
      </p:sp>
    </p:spTree>
    <p:extLst>
      <p:ext uri="{BB962C8B-B14F-4D97-AF65-F5344CB8AC3E}">
        <p14:creationId xmlns:p14="http://schemas.microsoft.com/office/powerpoint/2010/main" val="142767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2E1869A-B89A-4876-8369-02C8409F1E53}" type="datetime1">
              <a:rPr lang="en-US" smtClean="0"/>
              <a:t>2/21/2017</a:t>
            </a:fld>
            <a:endParaRPr lang="en-US"/>
          </a:p>
        </p:txBody>
      </p:sp>
      <p:sp>
        <p:nvSpPr>
          <p:cNvPr id="5" name="Footer Placeholder 4"/>
          <p:cNvSpPr>
            <a:spLocks noGrp="1"/>
          </p:cNvSpPr>
          <p:nvPr>
            <p:ph type="ftr" sz="quarter" idx="11"/>
          </p:nvPr>
        </p:nvSpPr>
        <p:spPr/>
        <p:txBody>
          <a:bodyPr/>
          <a:lstStyle/>
          <a:p>
            <a:r>
              <a:rPr lang="en-US" dirty="0" smtClean="0"/>
              <a:t>Ankitha Jain</a:t>
            </a:r>
            <a:endParaRPr lang="en-US" dirty="0"/>
          </a:p>
        </p:txBody>
      </p:sp>
      <p:sp>
        <p:nvSpPr>
          <p:cNvPr id="6" name="Slide Number Placeholder 5"/>
          <p:cNvSpPr>
            <a:spLocks noGrp="1"/>
          </p:cNvSpPr>
          <p:nvPr>
            <p:ph type="sldNum" sz="quarter" idx="12"/>
          </p:nvPr>
        </p:nvSpPr>
        <p:spPr/>
        <p:txBody>
          <a:bodyPr/>
          <a:lstStyle/>
          <a:p>
            <a:fld id="{BBC0FF90-CF25-4D6C-94AD-7F6E70700787}" type="slidenum">
              <a:rPr lang="en-US" smtClean="0"/>
              <a:t>‹#›</a:t>
            </a:fld>
            <a:endParaRPr lang="en-US"/>
          </a:p>
        </p:txBody>
      </p:sp>
    </p:spTree>
    <p:extLst>
      <p:ext uri="{BB962C8B-B14F-4D97-AF65-F5344CB8AC3E}">
        <p14:creationId xmlns:p14="http://schemas.microsoft.com/office/powerpoint/2010/main" val="4074608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34B12C-1104-40C6-A189-74296D47FBB0}" type="datetime1">
              <a:rPr lang="en-US" smtClean="0"/>
              <a:t>2/21/2017</a:t>
            </a:fld>
            <a:endParaRPr lang="en-US"/>
          </a:p>
        </p:txBody>
      </p:sp>
      <p:sp>
        <p:nvSpPr>
          <p:cNvPr id="5" name="Footer Placeholder 4"/>
          <p:cNvSpPr>
            <a:spLocks noGrp="1"/>
          </p:cNvSpPr>
          <p:nvPr>
            <p:ph type="ftr" sz="quarter" idx="11"/>
          </p:nvPr>
        </p:nvSpPr>
        <p:spPr/>
        <p:txBody>
          <a:bodyPr/>
          <a:lstStyle/>
          <a:p>
            <a:r>
              <a:rPr lang="en-US" dirty="0" smtClean="0"/>
              <a:t>Ankitha Jain</a:t>
            </a:r>
            <a:endParaRPr lang="en-US" dirty="0"/>
          </a:p>
        </p:txBody>
      </p:sp>
      <p:sp>
        <p:nvSpPr>
          <p:cNvPr id="6" name="Slide Number Placeholder 5"/>
          <p:cNvSpPr>
            <a:spLocks noGrp="1"/>
          </p:cNvSpPr>
          <p:nvPr>
            <p:ph type="sldNum" sz="quarter" idx="12"/>
          </p:nvPr>
        </p:nvSpPr>
        <p:spPr/>
        <p:txBody>
          <a:bodyPr/>
          <a:lstStyle/>
          <a:p>
            <a:fld id="{BBC0FF90-CF25-4D6C-94AD-7F6E70700787}" type="slidenum">
              <a:rPr lang="en-US" smtClean="0"/>
              <a:t>‹#›</a:t>
            </a:fld>
            <a:endParaRPr lang="en-US"/>
          </a:p>
        </p:txBody>
      </p:sp>
    </p:spTree>
    <p:extLst>
      <p:ext uri="{BB962C8B-B14F-4D97-AF65-F5344CB8AC3E}">
        <p14:creationId xmlns:p14="http://schemas.microsoft.com/office/powerpoint/2010/main" val="3079355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E5A223-633D-4217-9835-8924B7D67C54}" type="datetime1">
              <a:rPr lang="en-US" smtClean="0"/>
              <a:t>2/21/2017</a:t>
            </a:fld>
            <a:endParaRPr lang="en-US"/>
          </a:p>
        </p:txBody>
      </p:sp>
      <p:sp>
        <p:nvSpPr>
          <p:cNvPr id="6" name="Footer Placeholder 5"/>
          <p:cNvSpPr>
            <a:spLocks noGrp="1"/>
          </p:cNvSpPr>
          <p:nvPr>
            <p:ph type="ftr" sz="quarter" idx="11"/>
          </p:nvPr>
        </p:nvSpPr>
        <p:spPr/>
        <p:txBody>
          <a:bodyPr/>
          <a:lstStyle/>
          <a:p>
            <a:r>
              <a:rPr lang="en-US" dirty="0" smtClean="0"/>
              <a:t>Ankitha Jain</a:t>
            </a:r>
            <a:endParaRPr lang="en-US" dirty="0"/>
          </a:p>
        </p:txBody>
      </p:sp>
      <p:sp>
        <p:nvSpPr>
          <p:cNvPr id="7" name="Slide Number Placeholder 6"/>
          <p:cNvSpPr>
            <a:spLocks noGrp="1"/>
          </p:cNvSpPr>
          <p:nvPr>
            <p:ph type="sldNum" sz="quarter" idx="12"/>
          </p:nvPr>
        </p:nvSpPr>
        <p:spPr/>
        <p:txBody>
          <a:bodyPr/>
          <a:lstStyle/>
          <a:p>
            <a:fld id="{BBC0FF90-CF25-4D6C-94AD-7F6E70700787}" type="slidenum">
              <a:rPr lang="en-US" smtClean="0"/>
              <a:t>‹#›</a:t>
            </a:fld>
            <a:endParaRPr lang="en-US"/>
          </a:p>
        </p:txBody>
      </p:sp>
    </p:spTree>
    <p:extLst>
      <p:ext uri="{BB962C8B-B14F-4D97-AF65-F5344CB8AC3E}">
        <p14:creationId xmlns:p14="http://schemas.microsoft.com/office/powerpoint/2010/main" val="289399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64FF3D-F0E5-46BD-A4EE-8C5575016706}" type="datetime1">
              <a:rPr lang="en-US" smtClean="0"/>
              <a:t>2/21/2017</a:t>
            </a:fld>
            <a:endParaRPr lang="en-US"/>
          </a:p>
        </p:txBody>
      </p:sp>
      <p:sp>
        <p:nvSpPr>
          <p:cNvPr id="8" name="Footer Placeholder 7"/>
          <p:cNvSpPr>
            <a:spLocks noGrp="1"/>
          </p:cNvSpPr>
          <p:nvPr>
            <p:ph type="ftr" sz="quarter" idx="11"/>
          </p:nvPr>
        </p:nvSpPr>
        <p:spPr/>
        <p:txBody>
          <a:bodyPr/>
          <a:lstStyle/>
          <a:p>
            <a:r>
              <a:rPr lang="en-US" dirty="0" smtClean="0"/>
              <a:t>Ankitha Jain</a:t>
            </a:r>
            <a:endParaRPr lang="en-US" dirty="0"/>
          </a:p>
        </p:txBody>
      </p:sp>
      <p:sp>
        <p:nvSpPr>
          <p:cNvPr id="9" name="Slide Number Placeholder 8"/>
          <p:cNvSpPr>
            <a:spLocks noGrp="1"/>
          </p:cNvSpPr>
          <p:nvPr>
            <p:ph type="sldNum" sz="quarter" idx="12"/>
          </p:nvPr>
        </p:nvSpPr>
        <p:spPr/>
        <p:txBody>
          <a:bodyPr/>
          <a:lstStyle/>
          <a:p>
            <a:fld id="{BBC0FF90-CF25-4D6C-94AD-7F6E70700787}" type="slidenum">
              <a:rPr lang="en-US" smtClean="0"/>
              <a:t>‹#›</a:t>
            </a:fld>
            <a:endParaRPr lang="en-US"/>
          </a:p>
        </p:txBody>
      </p:sp>
    </p:spTree>
    <p:extLst>
      <p:ext uri="{BB962C8B-B14F-4D97-AF65-F5344CB8AC3E}">
        <p14:creationId xmlns:p14="http://schemas.microsoft.com/office/powerpoint/2010/main" val="354493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77B33EE-C5CE-4E67-ABAC-066185933DF5}" type="datetime1">
              <a:rPr lang="en-US" smtClean="0"/>
              <a:t>2/21/2017</a:t>
            </a:fld>
            <a:endParaRPr lang="en-US"/>
          </a:p>
        </p:txBody>
      </p:sp>
      <p:sp>
        <p:nvSpPr>
          <p:cNvPr id="5" name="Footer Placeholder 3"/>
          <p:cNvSpPr>
            <a:spLocks noGrp="1"/>
          </p:cNvSpPr>
          <p:nvPr>
            <p:ph type="ftr" sz="quarter" idx="11"/>
          </p:nvPr>
        </p:nvSpPr>
        <p:spPr/>
        <p:txBody>
          <a:bodyPr/>
          <a:lstStyle/>
          <a:p>
            <a:r>
              <a:rPr lang="en-US" dirty="0" smtClean="0"/>
              <a:t>Ankitha Jain</a:t>
            </a:r>
            <a:endParaRPr lang="en-US" dirty="0"/>
          </a:p>
        </p:txBody>
      </p:sp>
      <p:sp>
        <p:nvSpPr>
          <p:cNvPr id="6" name="Slide Number Placeholder 4"/>
          <p:cNvSpPr>
            <a:spLocks noGrp="1"/>
          </p:cNvSpPr>
          <p:nvPr>
            <p:ph type="sldNum" sz="quarter" idx="12"/>
          </p:nvPr>
        </p:nvSpPr>
        <p:spPr/>
        <p:txBody>
          <a:bodyPr/>
          <a:lstStyle/>
          <a:p>
            <a:fld id="{BBC0FF90-CF25-4D6C-94AD-7F6E70700787}" type="slidenum">
              <a:rPr lang="en-US" smtClean="0"/>
              <a:t>‹#›</a:t>
            </a:fld>
            <a:endParaRPr lang="en-US"/>
          </a:p>
        </p:txBody>
      </p:sp>
    </p:spTree>
    <p:extLst>
      <p:ext uri="{BB962C8B-B14F-4D97-AF65-F5344CB8AC3E}">
        <p14:creationId xmlns:p14="http://schemas.microsoft.com/office/powerpoint/2010/main" val="799516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9A4E56D-F9B7-4530-9FA5-47A0965FDE2E}" type="datetime1">
              <a:rPr lang="en-US" smtClean="0"/>
              <a:t>2/21/2017</a:t>
            </a:fld>
            <a:endParaRPr lang="en-US"/>
          </a:p>
        </p:txBody>
      </p:sp>
      <p:sp>
        <p:nvSpPr>
          <p:cNvPr id="5" name="Footer Placeholder 2"/>
          <p:cNvSpPr>
            <a:spLocks noGrp="1"/>
          </p:cNvSpPr>
          <p:nvPr>
            <p:ph type="ftr" sz="quarter" idx="11"/>
          </p:nvPr>
        </p:nvSpPr>
        <p:spPr/>
        <p:txBody>
          <a:bodyPr/>
          <a:lstStyle/>
          <a:p>
            <a:r>
              <a:rPr lang="en-US" dirty="0" smtClean="0"/>
              <a:t>Ankitha Jain</a:t>
            </a:r>
            <a:endParaRPr lang="en-US" dirty="0"/>
          </a:p>
        </p:txBody>
      </p:sp>
      <p:sp>
        <p:nvSpPr>
          <p:cNvPr id="6" name="Slide Number Placeholder 3"/>
          <p:cNvSpPr>
            <a:spLocks noGrp="1"/>
          </p:cNvSpPr>
          <p:nvPr>
            <p:ph type="sldNum" sz="quarter" idx="12"/>
          </p:nvPr>
        </p:nvSpPr>
        <p:spPr/>
        <p:txBody>
          <a:bodyPr/>
          <a:lstStyle/>
          <a:p>
            <a:fld id="{BBC0FF90-CF25-4D6C-94AD-7F6E70700787}" type="slidenum">
              <a:rPr lang="en-US" smtClean="0"/>
              <a:t>‹#›</a:t>
            </a:fld>
            <a:endParaRPr lang="en-US"/>
          </a:p>
        </p:txBody>
      </p:sp>
    </p:spTree>
    <p:extLst>
      <p:ext uri="{BB962C8B-B14F-4D97-AF65-F5344CB8AC3E}">
        <p14:creationId xmlns:p14="http://schemas.microsoft.com/office/powerpoint/2010/main" val="384118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A20FE8E-60BF-4170-BA0A-AFC1F68ED86A}" type="datetime1">
              <a:rPr lang="en-US" smtClean="0"/>
              <a:t>2/21/2017</a:t>
            </a:fld>
            <a:endParaRPr lang="en-US"/>
          </a:p>
        </p:txBody>
      </p:sp>
      <p:sp>
        <p:nvSpPr>
          <p:cNvPr id="5" name="Footer Placeholder 5"/>
          <p:cNvSpPr>
            <a:spLocks noGrp="1"/>
          </p:cNvSpPr>
          <p:nvPr>
            <p:ph type="ftr" sz="quarter" idx="11"/>
          </p:nvPr>
        </p:nvSpPr>
        <p:spPr/>
        <p:txBody>
          <a:bodyPr/>
          <a:lstStyle/>
          <a:p>
            <a:r>
              <a:rPr lang="en-US" dirty="0" smtClean="0"/>
              <a:t>Ankitha Jain</a:t>
            </a:r>
            <a:endParaRPr lang="en-US" dirty="0"/>
          </a:p>
        </p:txBody>
      </p:sp>
      <p:sp>
        <p:nvSpPr>
          <p:cNvPr id="6" name="Slide Number Placeholder 6"/>
          <p:cNvSpPr>
            <a:spLocks noGrp="1"/>
          </p:cNvSpPr>
          <p:nvPr>
            <p:ph type="sldNum" sz="quarter" idx="12"/>
          </p:nvPr>
        </p:nvSpPr>
        <p:spPr/>
        <p:txBody>
          <a:bodyPr/>
          <a:lstStyle/>
          <a:p>
            <a:fld id="{BBC0FF90-CF25-4D6C-94AD-7F6E70700787}" type="slidenum">
              <a:rPr lang="en-US" smtClean="0"/>
              <a:t>‹#›</a:t>
            </a:fld>
            <a:endParaRPr lang="en-US"/>
          </a:p>
        </p:txBody>
      </p:sp>
    </p:spTree>
    <p:extLst>
      <p:ext uri="{BB962C8B-B14F-4D97-AF65-F5344CB8AC3E}">
        <p14:creationId xmlns:p14="http://schemas.microsoft.com/office/powerpoint/2010/main" val="2563298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A2EEC3-C78D-4C7E-B0FE-148669C37CD2}" type="datetime1">
              <a:rPr lang="en-US" smtClean="0"/>
              <a:t>2/21/2017</a:t>
            </a:fld>
            <a:endParaRPr lang="en-US"/>
          </a:p>
        </p:txBody>
      </p:sp>
      <p:sp>
        <p:nvSpPr>
          <p:cNvPr id="6" name="Footer Placeholder 5"/>
          <p:cNvSpPr>
            <a:spLocks noGrp="1"/>
          </p:cNvSpPr>
          <p:nvPr>
            <p:ph type="ftr" sz="quarter" idx="11"/>
          </p:nvPr>
        </p:nvSpPr>
        <p:spPr/>
        <p:txBody>
          <a:bodyPr/>
          <a:lstStyle/>
          <a:p>
            <a:r>
              <a:rPr lang="en-US" dirty="0" smtClean="0"/>
              <a:t>Ankitha Jain</a:t>
            </a:r>
            <a:endParaRPr lang="en-US" dirty="0"/>
          </a:p>
        </p:txBody>
      </p:sp>
      <p:sp>
        <p:nvSpPr>
          <p:cNvPr id="7" name="Slide Number Placeholder 6"/>
          <p:cNvSpPr>
            <a:spLocks noGrp="1"/>
          </p:cNvSpPr>
          <p:nvPr>
            <p:ph type="sldNum" sz="quarter" idx="12"/>
          </p:nvPr>
        </p:nvSpPr>
        <p:spPr/>
        <p:txBody>
          <a:bodyPr/>
          <a:lstStyle/>
          <a:p>
            <a:fld id="{BBC0FF90-CF25-4D6C-94AD-7F6E70700787}" type="slidenum">
              <a:rPr lang="en-US" smtClean="0"/>
              <a:t>‹#›</a:t>
            </a:fld>
            <a:endParaRPr lang="en-US"/>
          </a:p>
        </p:txBody>
      </p:sp>
    </p:spTree>
    <p:extLst>
      <p:ext uri="{BB962C8B-B14F-4D97-AF65-F5344CB8AC3E}">
        <p14:creationId xmlns:p14="http://schemas.microsoft.com/office/powerpoint/2010/main" val="1957617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37EBEB0-4FAD-4F16-9276-F44FD5700501}" type="datetime1">
              <a:rPr lang="en-US" smtClean="0"/>
              <a:t>2/21/2017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smtClean="0"/>
              <a:t>Ankitha Jain</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BC0FF90-CF25-4D6C-94AD-7F6E70700787}" type="slidenum">
              <a:rPr lang="en-US" smtClean="0"/>
              <a:t>‹#›</a:t>
            </a:fld>
            <a:endParaRPr lang="en-US"/>
          </a:p>
        </p:txBody>
      </p:sp>
    </p:spTree>
    <p:extLst>
      <p:ext uri="{BB962C8B-B14F-4D97-AF65-F5344CB8AC3E}">
        <p14:creationId xmlns:p14="http://schemas.microsoft.com/office/powerpoint/2010/main" val="1127658292"/>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ftp/arxiv/papers/1508/1508.02050.pdf" TargetMode="External"/><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ftp/arxiv/papers/1508/1508.02050.pdf" TargetMode="External"/><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arxiv.org/ftp/arxiv/papers/1508/1508.02050.pdf"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atalog.data.gov/dataset/crimes-2001-to-present-398a4" TargetMode="External"/><Relationship Id="rId2" Type="http://schemas.openxmlformats.org/officeDocument/2006/relationships/hyperlink" Target="https://arxiv.org/ftp/arxiv/papers/1508/1508.02050.pdf" TargetMode="External"/><Relationship Id="rId1" Type="http://schemas.openxmlformats.org/officeDocument/2006/relationships/slideLayout" Target="../slideLayouts/slideLayout2.xml"/><Relationship Id="rId5" Type="http://schemas.openxmlformats.org/officeDocument/2006/relationships/hyperlink" Target="http://www.pentaho.com/download" TargetMode="External"/><Relationship Id="rId4" Type="http://schemas.openxmlformats.org/officeDocument/2006/relationships/hyperlink" Target="http://www.cs.waikato.ac.nz/ml/weka/downloading.html"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076" y="1063416"/>
            <a:ext cx="8177842" cy="1955829"/>
          </a:xfrm>
        </p:spPr>
        <p:txBody>
          <a:bodyPr/>
          <a:lstStyle/>
          <a:p>
            <a:r>
              <a:rPr lang="en-US" sz="3200" dirty="0" smtClean="0">
                <a:latin typeface="Times New Roman" panose="02020603050405020304" pitchFamily="18" charset="0"/>
                <a:cs typeface="Times New Roman" panose="02020603050405020304" pitchFamily="18" charset="0"/>
              </a:rPr>
              <a:t>CRIME </a:t>
            </a:r>
            <a:r>
              <a:rPr lang="en-US" sz="3200" dirty="0">
                <a:latin typeface="Times New Roman" panose="02020603050405020304" pitchFamily="18" charset="0"/>
                <a:cs typeface="Times New Roman" panose="02020603050405020304" pitchFamily="18" charset="0"/>
              </a:rPr>
              <a:t>PREDICTION BASED ON CRIME </a:t>
            </a:r>
            <a:r>
              <a:rPr lang="en-US" sz="3200" dirty="0" smtClean="0">
                <a:latin typeface="Times New Roman" panose="02020603050405020304" pitchFamily="18" charset="0"/>
                <a:cs typeface="Times New Roman" panose="02020603050405020304" pitchFamily="18" charset="0"/>
              </a:rPr>
              <a:t>TYPES AND </a:t>
            </a:r>
            <a:r>
              <a:rPr lang="en-US" sz="3200" dirty="0">
                <a:latin typeface="Times New Roman" panose="02020603050405020304" pitchFamily="18" charset="0"/>
                <a:cs typeface="Times New Roman" panose="02020603050405020304" pitchFamily="18" charset="0"/>
              </a:rPr>
              <a:t>USING SPATIAL </a:t>
            </a:r>
            <a:r>
              <a:rPr lang="en-US" sz="3200" dirty="0" smtClean="0">
                <a:latin typeface="Times New Roman" panose="02020603050405020304" pitchFamily="18" charset="0"/>
                <a:cs typeface="Times New Roman" panose="02020603050405020304" pitchFamily="18" charset="0"/>
              </a:rPr>
              <a:t>AND TEMPORAL</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CRIMINAL </a:t>
            </a:r>
            <a:r>
              <a:rPr lang="en-US" sz="3200" dirty="0">
                <a:latin typeface="Times New Roman" panose="02020603050405020304" pitchFamily="18" charset="0"/>
                <a:cs typeface="Times New Roman" panose="02020603050405020304" pitchFamily="18" charset="0"/>
              </a:rPr>
              <a:t>HOTSPOTS</a:t>
            </a:r>
          </a:p>
        </p:txBody>
      </p:sp>
      <p:sp>
        <p:nvSpPr>
          <p:cNvPr id="11" name="Slide Number Placeholder 10"/>
          <p:cNvSpPr>
            <a:spLocks noGrp="1"/>
          </p:cNvSpPr>
          <p:nvPr>
            <p:ph type="sldNum" sz="quarter" idx="12"/>
          </p:nvPr>
        </p:nvSpPr>
        <p:spPr/>
        <p:txBody>
          <a:bodyPr/>
          <a:lstStyle/>
          <a:p>
            <a:fld id="{BBC0FF90-CF25-4D6C-94AD-7F6E70700787}" type="slidenum">
              <a:rPr lang="en-US" smtClean="0"/>
              <a:t>1</a:t>
            </a:fld>
            <a:endParaRPr lang="en-US"/>
          </a:p>
        </p:txBody>
      </p:sp>
      <p:sp>
        <p:nvSpPr>
          <p:cNvPr id="3" name="TextBox 2"/>
          <p:cNvSpPr txBox="1"/>
          <p:nvPr/>
        </p:nvSpPr>
        <p:spPr>
          <a:xfrm>
            <a:off x="8286377" y="3588590"/>
            <a:ext cx="3235177" cy="3046988"/>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Group Number: 16</a:t>
            </a:r>
          </a:p>
          <a:p>
            <a:r>
              <a:rPr lang="en-US" sz="2400" dirty="0" smtClean="0">
                <a:latin typeface="Times New Roman" panose="02020603050405020304" pitchFamily="18" charset="0"/>
                <a:cs typeface="Times New Roman" panose="02020603050405020304" pitchFamily="18" charset="0"/>
              </a:rPr>
              <a:t>Domain: Crime</a:t>
            </a:r>
          </a:p>
          <a:p>
            <a:r>
              <a:rPr lang="en-US" sz="2400" dirty="0" smtClean="0">
                <a:latin typeface="Times New Roman" panose="02020603050405020304" pitchFamily="18" charset="0"/>
                <a:cs typeface="Times New Roman" panose="02020603050405020304" pitchFamily="18" charset="0"/>
              </a:rPr>
              <a:t>Team Members:</a:t>
            </a:r>
          </a:p>
          <a:p>
            <a:r>
              <a:rPr lang="en-US" sz="2400" dirty="0" smtClean="0">
                <a:latin typeface="Times New Roman" panose="02020603050405020304" pitchFamily="18" charset="0"/>
                <a:cs typeface="Times New Roman" panose="02020603050405020304" pitchFamily="18" charset="0"/>
              </a:rPr>
              <a:t>Devyani Deshmukh</a:t>
            </a:r>
          </a:p>
          <a:p>
            <a:r>
              <a:rPr lang="en-US" sz="2400" dirty="0" err="1" smtClean="0">
                <a:latin typeface="Times New Roman" panose="02020603050405020304" pitchFamily="18" charset="0"/>
                <a:cs typeface="Times New Roman" panose="02020603050405020304" pitchFamily="18" charset="0"/>
              </a:rPr>
              <a:t>Shivanvitha</a:t>
            </a:r>
            <a:r>
              <a:rPr lang="en-US" sz="2400" dirty="0" smtClean="0">
                <a:latin typeface="Times New Roman" panose="02020603050405020304" pitchFamily="18" charset="0"/>
                <a:cs typeface="Times New Roman" panose="02020603050405020304" pitchFamily="18" charset="0"/>
              </a:rPr>
              <a:t> Konda</a:t>
            </a:r>
          </a:p>
          <a:p>
            <a:r>
              <a:rPr lang="en-US" sz="2400" dirty="0" err="1" smtClean="0">
                <a:latin typeface="Times New Roman" panose="02020603050405020304" pitchFamily="18" charset="0"/>
                <a:cs typeface="Times New Roman" panose="02020603050405020304" pitchFamily="18" charset="0"/>
              </a:rPr>
              <a:t>Sneha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Alkuru</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Vaishnavi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Kankanala</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Calibri" panose="020F0502020204030204" pitchFamily="34" charset="0"/>
            </a:endParaRPr>
          </a:p>
        </p:txBody>
      </p:sp>
    </p:spTree>
    <p:extLst>
      <p:ext uri="{BB962C8B-B14F-4D97-AF65-F5344CB8AC3E}">
        <p14:creationId xmlns:p14="http://schemas.microsoft.com/office/powerpoint/2010/main" val="713299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63151"/>
            <a:ext cx="9404723" cy="1400530"/>
          </a:xfrm>
        </p:spPr>
        <p:txBody>
          <a:bodyPr/>
          <a:lstStyle/>
          <a:p>
            <a:r>
              <a:rPr lang="en-US" sz="6000" dirty="0" smtClean="0">
                <a:latin typeface="Times New Roman" panose="02020603050405020304" pitchFamily="18" charset="0"/>
                <a:cs typeface="Times New Roman" panose="02020603050405020304" pitchFamily="18" charset="0"/>
              </a:rPr>
              <a:t>Datasets</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763681"/>
            <a:ext cx="8946541" cy="4195481"/>
          </a:xfrm>
        </p:spPr>
        <p:txBody>
          <a:bodyPr/>
          <a:lstStyle/>
          <a:p>
            <a:r>
              <a:rPr lang="en-US" sz="2400" dirty="0">
                <a:latin typeface="Times New Roman" panose="02020603050405020304" pitchFamily="18" charset="0"/>
                <a:cs typeface="Times New Roman" panose="02020603050405020304" pitchFamily="18" charset="0"/>
              </a:rPr>
              <a:t>Denver Neighborhood Demographics Dataset </a:t>
            </a:r>
          </a:p>
          <a:p>
            <a:pPr marL="914400" lvl="3" indent="-457200">
              <a:buFont typeface="+mj-lt"/>
              <a:buAutoNum type="arabicPeriod"/>
            </a:pPr>
            <a:r>
              <a:rPr lang="en-US" sz="2400" dirty="0" smtClean="0">
                <a:latin typeface="Times New Roman" panose="02020603050405020304" pitchFamily="18" charset="0"/>
                <a:cs typeface="Times New Roman" panose="02020603050405020304" pitchFamily="18" charset="0"/>
              </a:rPr>
              <a:t>Gender</a:t>
            </a:r>
          </a:p>
          <a:p>
            <a:pPr marL="914400" lvl="3" indent="-457200">
              <a:buFont typeface="+mj-lt"/>
              <a:buAutoNum type="arabicPeriod"/>
            </a:pPr>
            <a:r>
              <a:rPr lang="en-US" sz="2400" dirty="0" smtClean="0">
                <a:latin typeface="Times New Roman" panose="02020603050405020304" pitchFamily="18" charset="0"/>
                <a:cs typeface="Times New Roman" panose="02020603050405020304" pitchFamily="18" charset="0"/>
              </a:rPr>
              <a:t>Race</a:t>
            </a:r>
          </a:p>
          <a:p>
            <a:pPr marL="914400" lvl="3" indent="-457200">
              <a:buFont typeface="+mj-lt"/>
              <a:buAutoNum type="arabicPeriod"/>
            </a:pPr>
            <a:r>
              <a:rPr lang="en-US" sz="2400" dirty="0" smtClean="0">
                <a:latin typeface="Times New Roman" panose="02020603050405020304" pitchFamily="18" charset="0"/>
                <a:cs typeface="Times New Roman" panose="02020603050405020304" pitchFamily="18" charset="0"/>
              </a:rPr>
              <a:t>Age</a:t>
            </a:r>
            <a:endParaRPr lang="en-US" sz="2400" dirty="0">
              <a:latin typeface="Times New Roman" panose="02020603050405020304" pitchFamily="18" charset="0"/>
              <a:cs typeface="Times New Roman" panose="02020603050405020304" pitchFamily="18" charset="0"/>
            </a:endParaRPr>
          </a:p>
          <a:p>
            <a:pPr marL="914400" lvl="3" indent="-457200">
              <a:buFont typeface="+mj-lt"/>
              <a:buAutoNum type="arabicPeriod"/>
            </a:pPr>
            <a:r>
              <a:rPr lang="en-US" sz="2400" dirty="0">
                <a:latin typeface="Times New Roman" panose="02020603050405020304" pitchFamily="18" charset="0"/>
                <a:cs typeface="Times New Roman" panose="02020603050405020304" pitchFamily="18" charset="0"/>
              </a:rPr>
              <a:t>F</a:t>
            </a:r>
            <a:r>
              <a:rPr lang="en-US" sz="2400" dirty="0" smtClean="0">
                <a:latin typeface="Times New Roman" panose="02020603050405020304" pitchFamily="18" charset="0"/>
                <a:cs typeface="Times New Roman" panose="02020603050405020304" pitchFamily="18" charset="0"/>
              </a:rPr>
              <a:t>amily size</a:t>
            </a:r>
          </a:p>
          <a:p>
            <a:pPr marL="914400" lvl="3" indent="-457200">
              <a:buFont typeface="+mj-lt"/>
              <a:buAutoNum type="arabicPeriod"/>
            </a:pPr>
            <a:r>
              <a:rPr lang="en-US" sz="2400" dirty="0">
                <a:latin typeface="Times New Roman" panose="02020603050405020304" pitchFamily="18" charset="0"/>
                <a:cs typeface="Times New Roman" panose="02020603050405020304" pitchFamily="18" charset="0"/>
              </a:rPr>
              <a:t>H</a:t>
            </a:r>
            <a:r>
              <a:rPr lang="en-US" sz="2400" dirty="0" smtClean="0">
                <a:latin typeface="Times New Roman" panose="02020603050405020304" pitchFamily="18" charset="0"/>
                <a:cs typeface="Times New Roman" panose="02020603050405020304" pitchFamily="18" charset="0"/>
              </a:rPr>
              <a:t>ousing units</a:t>
            </a:r>
          </a:p>
          <a:p>
            <a:pPr marL="914400" lvl="3" indent="-457200">
              <a:buFont typeface="+mj-lt"/>
              <a:buAutoNum type="arabicPeriod"/>
            </a:pPr>
            <a:r>
              <a:rPr lang="en-US" sz="2400" dirty="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umber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occupied and vacant </a:t>
            </a:r>
            <a:r>
              <a:rPr lang="en-US" sz="2400" dirty="0">
                <a:latin typeface="Times New Roman" panose="02020603050405020304" pitchFamily="18" charset="0"/>
                <a:cs typeface="Times New Roman" panose="02020603050405020304" pitchFamily="18" charset="0"/>
              </a:rPr>
              <a:t>units and </a:t>
            </a:r>
            <a:endParaRPr lang="en-US" sz="2400" dirty="0" smtClean="0">
              <a:latin typeface="Times New Roman" panose="02020603050405020304" pitchFamily="18" charset="0"/>
              <a:cs typeface="Times New Roman" panose="02020603050405020304" pitchFamily="18" charset="0"/>
            </a:endParaRPr>
          </a:p>
          <a:p>
            <a:pPr marL="914400" lvl="3" indent="-457200">
              <a:buFont typeface="+mj-lt"/>
              <a:buAutoNum type="arabicPeriod"/>
            </a:pPr>
            <a:r>
              <a:rPr lang="en-US" sz="2400" dirty="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umber </a:t>
            </a:r>
            <a:r>
              <a:rPr lang="en-US" sz="2400" dirty="0">
                <a:latin typeface="Times New Roman" panose="02020603050405020304" pitchFamily="18" charset="0"/>
                <a:cs typeface="Times New Roman" panose="02020603050405020304" pitchFamily="18" charset="0"/>
              </a:rPr>
              <a:t>of rental and owned units</a:t>
            </a:r>
          </a:p>
          <a:p>
            <a:pPr marL="0" indent="0">
              <a:buNone/>
            </a:pPr>
            <a:endParaRPr lang="en-US" dirty="0"/>
          </a:p>
        </p:txBody>
      </p:sp>
      <p:sp>
        <p:nvSpPr>
          <p:cNvPr id="5" name="Slide Number Placeholder 4"/>
          <p:cNvSpPr>
            <a:spLocks noGrp="1"/>
          </p:cNvSpPr>
          <p:nvPr>
            <p:ph type="sldNum" sz="quarter" idx="12"/>
          </p:nvPr>
        </p:nvSpPr>
        <p:spPr/>
        <p:txBody>
          <a:bodyPr/>
          <a:lstStyle/>
          <a:p>
            <a:fld id="{BBC0FF90-CF25-4D6C-94AD-7F6E70700787}" type="slidenum">
              <a:rPr lang="en-US" smtClean="0"/>
              <a:t>10</a:t>
            </a:fld>
            <a:endParaRPr lang="en-US"/>
          </a:p>
        </p:txBody>
      </p:sp>
    </p:spTree>
    <p:extLst>
      <p:ext uri="{BB962C8B-B14F-4D97-AF65-F5344CB8AC3E}">
        <p14:creationId xmlns:p14="http://schemas.microsoft.com/office/powerpoint/2010/main" val="139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Finding relationships between crime elements is highly important in order to predict the crime probability.</a:t>
            </a:r>
          </a:p>
          <a:p>
            <a:r>
              <a:rPr lang="en-US" sz="2400" dirty="0">
                <a:latin typeface="Times New Roman" panose="02020603050405020304" pitchFamily="18" charset="0"/>
                <a:cs typeface="Times New Roman" panose="02020603050405020304" pitchFamily="18" charset="0"/>
              </a:rPr>
              <a:t>Our proposed approach concentrates on three elements </a:t>
            </a:r>
          </a:p>
          <a:p>
            <a:pPr marL="400050" indent="-400050">
              <a:buFont typeface="+mj-lt"/>
              <a:buAutoNum type="romanUcPeriod"/>
            </a:pPr>
            <a:r>
              <a:rPr lang="en-US" sz="2400" dirty="0">
                <a:latin typeface="Times New Roman" panose="02020603050405020304" pitchFamily="18" charset="0"/>
                <a:cs typeface="Times New Roman" panose="02020603050405020304" pitchFamily="18" charset="0"/>
              </a:rPr>
              <a:t>what are the types of crime</a:t>
            </a:r>
          </a:p>
          <a:p>
            <a:pPr marL="400050" indent="-400050">
              <a:buFont typeface="+mj-lt"/>
              <a:buAutoNum type="romanUcPeriod"/>
            </a:pPr>
            <a:r>
              <a:rPr lang="en-US" sz="2400" dirty="0">
                <a:latin typeface="Times New Roman" panose="02020603050405020304" pitchFamily="18" charset="0"/>
                <a:cs typeface="Times New Roman" panose="02020603050405020304" pitchFamily="18" charset="0"/>
              </a:rPr>
              <a:t>The occurrence time</a:t>
            </a:r>
          </a:p>
          <a:p>
            <a:pPr marL="400050" indent="-400050">
              <a:buFont typeface="+mj-lt"/>
              <a:buAutoNum type="romanUcPeriod"/>
            </a:pPr>
            <a:r>
              <a:rPr lang="en-US" sz="2400" dirty="0">
                <a:latin typeface="Times New Roman" panose="02020603050405020304" pitchFamily="18" charset="0"/>
                <a:cs typeface="Times New Roman" panose="02020603050405020304" pitchFamily="18" charset="0"/>
              </a:rPr>
              <a:t>Crime location</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BC0FF90-CF25-4D6C-94AD-7F6E70700787}" type="slidenum">
              <a:rPr lang="en-US" smtClean="0"/>
              <a:t>11</a:t>
            </a:fld>
            <a:endParaRPr lang="en-US"/>
          </a:p>
        </p:txBody>
      </p:sp>
    </p:spTree>
    <p:extLst>
      <p:ext uri="{BB962C8B-B14F-4D97-AF65-F5344CB8AC3E}">
        <p14:creationId xmlns:p14="http://schemas.microsoft.com/office/powerpoint/2010/main" val="3586734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latin typeface="Times New Roman" panose="02020603050405020304" pitchFamily="18" charset="0"/>
                <a:cs typeface="Times New Roman" panose="02020603050405020304" pitchFamily="18" charset="0"/>
              </a:rPr>
              <a:t>Data Preprocessing</a:t>
            </a:r>
          </a:p>
        </p:txBody>
      </p:sp>
      <p:sp>
        <p:nvSpPr>
          <p:cNvPr id="3" name="Content Placeholder 2"/>
          <p:cNvSpPr>
            <a:spLocks noGrp="1"/>
          </p:cNvSpPr>
          <p:nvPr>
            <p:ph idx="1"/>
          </p:nvPr>
        </p:nvSpPr>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We performed the following pre-processing steps on two data sets.</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Data cleaning:</a:t>
            </a:r>
          </a:p>
          <a:p>
            <a:pPr marL="400050" indent="-400050">
              <a:buFont typeface="+mj-lt"/>
              <a:buAutoNum type="romanLcPeriod"/>
            </a:pPr>
            <a:r>
              <a:rPr lang="en-US" sz="2400" dirty="0">
                <a:latin typeface="Times New Roman" panose="02020603050405020304" pitchFamily="18" charset="0"/>
                <a:cs typeface="Times New Roman" panose="02020603050405020304" pitchFamily="18" charset="0"/>
              </a:rPr>
              <a:t>      No key attributes missing</a:t>
            </a:r>
          </a:p>
          <a:p>
            <a:pPr marL="400050" indent="-400050">
              <a:buFont typeface="+mj-lt"/>
              <a:buAutoNum type="romanLcPeriod"/>
            </a:pPr>
            <a:r>
              <a:rPr lang="en-US" sz="2400" dirty="0">
                <a:latin typeface="Times New Roman" panose="02020603050405020304" pitchFamily="18" charset="0"/>
                <a:cs typeface="Times New Roman" panose="02020603050405020304" pitchFamily="18" charset="0"/>
              </a:rPr>
              <a:t>      No noisy and inconsistent values</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Data reduction:</a:t>
            </a:r>
          </a:p>
          <a:p>
            <a:pPr marL="400050" indent="-400050">
              <a:buFont typeface="+mj-lt"/>
              <a:buAutoNum type="romanUcPeriod"/>
            </a:pPr>
            <a:r>
              <a:rPr lang="en-US" sz="2400" dirty="0">
                <a:latin typeface="Times New Roman" panose="02020603050405020304" pitchFamily="18" charset="0"/>
                <a:cs typeface="Times New Roman" panose="02020603050405020304" pitchFamily="18" charset="0"/>
              </a:rPr>
              <a:t>      Selection of attributes</a:t>
            </a:r>
          </a:p>
          <a:p>
            <a:pPr marL="400050" indent="-400050">
              <a:buFont typeface="+mj-lt"/>
              <a:buAutoNum type="romanUcPeriod"/>
            </a:pPr>
            <a:r>
              <a:rPr lang="en-US" sz="2400" dirty="0">
                <a:latin typeface="Times New Roman" panose="02020603050405020304" pitchFamily="18" charset="0"/>
                <a:cs typeface="Times New Roman" panose="02020603050405020304" pitchFamily="18" charset="0"/>
              </a:rPr>
              <a:t>      removing instances that are not relevant</a:t>
            </a:r>
          </a:p>
          <a:p>
            <a:endParaRPr lang="en-US" dirty="0"/>
          </a:p>
        </p:txBody>
      </p:sp>
      <p:sp>
        <p:nvSpPr>
          <p:cNvPr id="5" name="Slide Number Placeholder 4"/>
          <p:cNvSpPr>
            <a:spLocks noGrp="1"/>
          </p:cNvSpPr>
          <p:nvPr>
            <p:ph type="sldNum" sz="quarter" idx="12"/>
          </p:nvPr>
        </p:nvSpPr>
        <p:spPr/>
        <p:txBody>
          <a:bodyPr/>
          <a:lstStyle/>
          <a:p>
            <a:fld id="{BBC0FF90-CF25-4D6C-94AD-7F6E70700787}" type="slidenum">
              <a:rPr lang="en-US" smtClean="0"/>
              <a:t>12</a:t>
            </a:fld>
            <a:endParaRPr lang="en-US"/>
          </a:p>
        </p:txBody>
      </p:sp>
    </p:spTree>
    <p:extLst>
      <p:ext uri="{BB962C8B-B14F-4D97-AF65-F5344CB8AC3E}">
        <p14:creationId xmlns:p14="http://schemas.microsoft.com/office/powerpoint/2010/main" val="12191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latin typeface="Times New Roman" panose="02020603050405020304" pitchFamily="18" charset="0"/>
                <a:cs typeface="Times New Roman" panose="02020603050405020304" pitchFamily="18" charset="0"/>
              </a:rPr>
              <a:t>Data Preprocessing</a:t>
            </a: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Data integration:</a:t>
            </a:r>
          </a:p>
          <a:p>
            <a:pPr marL="400050" indent="-400050">
              <a:buFont typeface="+mj-lt"/>
              <a:buAutoNum type="romanUcPeriod"/>
            </a:pPr>
            <a:r>
              <a:rPr lang="en-US" sz="2400" dirty="0">
                <a:latin typeface="Times New Roman" panose="02020603050405020304" pitchFamily="18" charset="0"/>
                <a:cs typeface="Times New Roman" panose="02020603050405020304" pitchFamily="18" charset="0"/>
              </a:rPr>
              <a:t>Avoid different attribute naming</a:t>
            </a:r>
          </a:p>
          <a:p>
            <a:pPr marL="400050" indent="-400050">
              <a:buFont typeface="+mj-lt"/>
              <a:buAutoNum type="romanUcPeriod"/>
            </a:pPr>
            <a:r>
              <a:rPr lang="en-US" sz="2400" dirty="0">
                <a:latin typeface="Times New Roman" panose="02020603050405020304" pitchFamily="18" charset="0"/>
                <a:cs typeface="Times New Roman" panose="02020603050405020304" pitchFamily="18" charset="0"/>
              </a:rPr>
              <a:t>Our mining study requires analyzing the date and time info on different granularities.</a:t>
            </a:r>
          </a:p>
          <a:p>
            <a:pPr marL="400050" indent="-400050">
              <a:buFont typeface="+mj-lt"/>
              <a:buAutoNum type="romanUcPeriod"/>
            </a:pPr>
            <a:r>
              <a:rPr lang="en-US" sz="2400" dirty="0">
                <a:latin typeface="Times New Roman" panose="02020603050405020304" pitchFamily="18" charset="0"/>
                <a:cs typeface="Times New Roman" panose="02020603050405020304" pitchFamily="18" charset="0"/>
              </a:rPr>
              <a:t>we initiated </a:t>
            </a:r>
            <a:r>
              <a:rPr lang="en-US" sz="2400" dirty="0" err="1">
                <a:latin typeface="Times New Roman" panose="02020603050405020304" pitchFamily="18" charset="0"/>
                <a:cs typeface="Times New Roman" panose="02020603050405020304" pitchFamily="18" charset="0"/>
              </a:rPr>
              <a:t>Crime_Type_Id</a:t>
            </a:r>
            <a:r>
              <a:rPr lang="en-US" sz="2400" dirty="0">
                <a:latin typeface="Times New Roman" panose="02020603050405020304" pitchFamily="18" charset="0"/>
                <a:cs typeface="Times New Roman" panose="02020603050405020304" pitchFamily="18" charset="0"/>
              </a:rPr>
              <a:t> attribute to give an id for each of the 14 crime categories</a:t>
            </a:r>
          </a:p>
          <a:p>
            <a:r>
              <a:rPr lang="en-US" sz="2400" dirty="0">
                <a:latin typeface="Times New Roman" panose="02020603050405020304" pitchFamily="18" charset="0"/>
                <a:cs typeface="Times New Roman" panose="02020603050405020304" pitchFamily="18" charset="0"/>
              </a:rPr>
              <a:t>Data transformation and Data Discretization:</a:t>
            </a:r>
          </a:p>
          <a:p>
            <a:pPr marL="400050" indent="-400050">
              <a:buFont typeface="+mj-lt"/>
              <a:buAutoNum type="romanUcPeriod"/>
            </a:pPr>
            <a:r>
              <a:rPr lang="en-US" sz="2400" dirty="0">
                <a:latin typeface="Times New Roman" panose="02020603050405020304" pitchFamily="18" charset="0"/>
                <a:cs typeface="Times New Roman" panose="02020603050405020304" pitchFamily="18" charset="0"/>
              </a:rPr>
              <a:t>Our goal was to get more frequent patterns and to increase the model accuracy.</a:t>
            </a:r>
          </a:p>
          <a:p>
            <a:endParaRPr lang="en-US" dirty="0"/>
          </a:p>
        </p:txBody>
      </p:sp>
      <p:sp>
        <p:nvSpPr>
          <p:cNvPr id="5" name="Slide Number Placeholder 4"/>
          <p:cNvSpPr>
            <a:spLocks noGrp="1"/>
          </p:cNvSpPr>
          <p:nvPr>
            <p:ph type="sldNum" sz="quarter" idx="12"/>
          </p:nvPr>
        </p:nvSpPr>
        <p:spPr/>
        <p:txBody>
          <a:bodyPr/>
          <a:lstStyle/>
          <a:p>
            <a:fld id="{BBC0FF90-CF25-4D6C-94AD-7F6E70700787}" type="slidenum">
              <a:rPr lang="en-US" smtClean="0"/>
              <a:t>13</a:t>
            </a:fld>
            <a:endParaRPr lang="en-US"/>
          </a:p>
        </p:txBody>
      </p:sp>
    </p:spTree>
    <p:extLst>
      <p:ext uri="{BB962C8B-B14F-4D97-AF65-F5344CB8AC3E}">
        <p14:creationId xmlns:p14="http://schemas.microsoft.com/office/powerpoint/2010/main" val="2052178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latin typeface="Times New Roman" panose="02020603050405020304" pitchFamily="18" charset="0"/>
                <a:cs typeface="Times New Roman" panose="02020603050405020304" pitchFamily="18" charset="0"/>
              </a:rPr>
              <a:t>Data Analysis</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To analyze and to get the big view of our data we conducted statistical analysis.</a:t>
            </a:r>
          </a:p>
          <a:p>
            <a:r>
              <a:rPr lang="en-US" sz="2400" dirty="0">
                <a:latin typeface="Times New Roman" panose="02020603050405020304" pitchFamily="18" charset="0"/>
                <a:cs typeface="Times New Roman" panose="02020603050405020304" pitchFamily="18" charset="0"/>
              </a:rPr>
              <a:t>For each city, we started with generating a python script to calculate frequencies of distinct values for every attribute.</a:t>
            </a:r>
          </a:p>
          <a:p>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BC0FF90-CF25-4D6C-94AD-7F6E70700787}" type="slidenum">
              <a:rPr lang="en-US" smtClean="0"/>
              <a:t>14</a:t>
            </a:fld>
            <a:endParaRPr lang="en-US"/>
          </a:p>
        </p:txBody>
      </p:sp>
    </p:spTree>
    <p:extLst>
      <p:ext uri="{BB962C8B-B14F-4D97-AF65-F5344CB8AC3E}">
        <p14:creationId xmlns:p14="http://schemas.microsoft.com/office/powerpoint/2010/main" val="953711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Crime rate over the 12 months in Denver and Los Angeles in 2014</a:t>
            </a:r>
          </a:p>
        </p:txBody>
      </p:sp>
      <p:sp>
        <p:nvSpPr>
          <p:cNvPr id="5" name="Slide Number Placeholder 4"/>
          <p:cNvSpPr>
            <a:spLocks noGrp="1"/>
          </p:cNvSpPr>
          <p:nvPr>
            <p:ph type="sldNum" sz="quarter" idx="12"/>
          </p:nvPr>
        </p:nvSpPr>
        <p:spPr/>
        <p:txBody>
          <a:bodyPr/>
          <a:lstStyle/>
          <a:p>
            <a:fld id="{BBC0FF90-CF25-4D6C-94AD-7F6E70700787}" type="slidenum">
              <a:rPr lang="en-US" smtClean="0"/>
              <a:t>15</a:t>
            </a:fld>
            <a:endParaRPr lang="en-US"/>
          </a:p>
        </p:txBody>
      </p:sp>
      <p:pic>
        <p:nvPicPr>
          <p:cNvPr id="6" name="Content Placeholder 3"/>
          <p:cNvPicPr>
            <a:picLocks noGrp="1" noChangeAspect="1"/>
          </p:cNvPicPr>
          <p:nvPr>
            <p:ph idx="1"/>
          </p:nvPr>
        </p:nvPicPr>
        <p:blipFill>
          <a:blip r:embed="rId2"/>
          <a:stretch>
            <a:fillRect/>
          </a:stretch>
        </p:blipFill>
        <p:spPr>
          <a:xfrm>
            <a:off x="2054614" y="2034051"/>
            <a:ext cx="7113559" cy="2921719"/>
          </a:xfrm>
          <a:prstGeom prst="rect">
            <a:avLst/>
          </a:prstGeom>
        </p:spPr>
      </p:pic>
      <p:sp>
        <p:nvSpPr>
          <p:cNvPr id="7" name="TextBox 6"/>
          <p:cNvSpPr txBox="1"/>
          <p:nvPr/>
        </p:nvSpPr>
        <p:spPr>
          <a:xfrm>
            <a:off x="2580646" y="5136573"/>
            <a:ext cx="6520043" cy="163121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 1 : Percentage of Crime over 12 months (Year : 2014)</a:t>
            </a:r>
          </a:p>
          <a:p>
            <a:r>
              <a:rPr lang="en-US" sz="2000" dirty="0" smtClean="0">
                <a:latin typeface="Times New Roman" panose="02020603050405020304" pitchFamily="18" charset="0"/>
                <a:cs typeface="Times New Roman" panose="02020603050405020304" pitchFamily="18" charset="0"/>
              </a:rPr>
              <a:t>Retrieved from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hlinkClick r:id="rId3"/>
              </a:rPr>
              <a:t>https</a:t>
            </a:r>
            <a:r>
              <a:rPr lang="en-US" sz="2000" dirty="0">
                <a:latin typeface="Times New Roman" panose="02020603050405020304" pitchFamily="18" charset="0"/>
                <a:cs typeface="Times New Roman" panose="02020603050405020304" pitchFamily="18" charset="0"/>
                <a:hlinkClick r:id="rId3"/>
              </a:rPr>
              <a:t>://</a:t>
            </a:r>
            <a:r>
              <a:rPr lang="en-US" sz="2000" dirty="0" smtClean="0">
                <a:latin typeface="Times New Roman" panose="02020603050405020304" pitchFamily="18" charset="0"/>
                <a:cs typeface="Times New Roman" panose="02020603050405020304" pitchFamily="18" charset="0"/>
                <a:hlinkClick r:id="rId3"/>
              </a:rPr>
              <a:t>arxiv.org/ftp/arxiv/papers/1508/1508.02050.pdf</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0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Percentage of crimes over the days of the week in Denver based on the different crime types</a:t>
            </a:r>
          </a:p>
        </p:txBody>
      </p:sp>
      <p:sp>
        <p:nvSpPr>
          <p:cNvPr id="5" name="Slide Number Placeholder 4"/>
          <p:cNvSpPr>
            <a:spLocks noGrp="1"/>
          </p:cNvSpPr>
          <p:nvPr>
            <p:ph type="sldNum" sz="quarter" idx="12"/>
          </p:nvPr>
        </p:nvSpPr>
        <p:spPr/>
        <p:txBody>
          <a:bodyPr/>
          <a:lstStyle/>
          <a:p>
            <a:fld id="{BBC0FF90-CF25-4D6C-94AD-7F6E70700787}" type="slidenum">
              <a:rPr lang="en-US" smtClean="0"/>
              <a:t>16</a:t>
            </a:fld>
            <a:endParaRPr lang="en-US"/>
          </a:p>
        </p:txBody>
      </p:sp>
      <p:pic>
        <p:nvPicPr>
          <p:cNvPr id="6" name="Content Placeholder 5"/>
          <p:cNvPicPr>
            <a:picLocks noGrp="1" noChangeAspect="1"/>
          </p:cNvPicPr>
          <p:nvPr>
            <p:ph idx="1"/>
          </p:nvPr>
        </p:nvPicPr>
        <p:blipFill>
          <a:blip r:embed="rId2"/>
          <a:stretch>
            <a:fillRect/>
          </a:stretch>
        </p:blipFill>
        <p:spPr>
          <a:xfrm>
            <a:off x="1648503" y="2501660"/>
            <a:ext cx="7399937" cy="2502446"/>
          </a:xfrm>
          <a:prstGeom prst="rect">
            <a:avLst/>
          </a:prstGeom>
        </p:spPr>
      </p:pic>
      <p:sp>
        <p:nvSpPr>
          <p:cNvPr id="7" name="Rectangle 6"/>
          <p:cNvSpPr/>
          <p:nvPr/>
        </p:nvSpPr>
        <p:spPr>
          <a:xfrm>
            <a:off x="2444151" y="5190853"/>
            <a:ext cx="6096000" cy="1015663"/>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Fig </a:t>
            </a:r>
            <a:r>
              <a:rPr lang="en-US" sz="2000" dirty="0" smtClean="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 Percentage of Crime over 12 months (Year : 2014)</a:t>
            </a:r>
          </a:p>
          <a:p>
            <a:r>
              <a:rPr lang="en-US" sz="2000" dirty="0">
                <a:latin typeface="Times New Roman" panose="02020603050405020304" pitchFamily="18" charset="0"/>
                <a:cs typeface="Times New Roman" panose="02020603050405020304" pitchFamily="18" charset="0"/>
              </a:rPr>
              <a:t>Retrieved </a:t>
            </a:r>
            <a:r>
              <a:rPr lang="en-US" sz="2000" dirty="0" smtClean="0">
                <a:latin typeface="Times New Roman" panose="02020603050405020304" pitchFamily="18" charset="0"/>
                <a:cs typeface="Times New Roman" panose="02020603050405020304" pitchFamily="18" charset="0"/>
              </a:rPr>
              <a:t>from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3"/>
              </a:rPr>
              <a:t>https://arxiv.org/ftp/arxiv/papers/1508/1508.02050.pdf</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055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Percentage of crimes over the 24 hours in LA based on the different crime type</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BC0FF90-CF25-4D6C-94AD-7F6E70700787}" type="slidenum">
              <a:rPr lang="en-US" smtClean="0"/>
              <a:t>17</a:t>
            </a:fld>
            <a:endParaRPr lang="en-US"/>
          </a:p>
        </p:txBody>
      </p:sp>
      <p:pic>
        <p:nvPicPr>
          <p:cNvPr id="6" name="Content Placeholder 3"/>
          <p:cNvPicPr>
            <a:picLocks noGrp="1" noChangeAspect="1"/>
          </p:cNvPicPr>
          <p:nvPr>
            <p:ph idx="1"/>
          </p:nvPr>
        </p:nvPicPr>
        <p:blipFill>
          <a:blip r:embed="rId3"/>
          <a:stretch>
            <a:fillRect/>
          </a:stretch>
        </p:blipFill>
        <p:spPr>
          <a:xfrm>
            <a:off x="1959249" y="2432650"/>
            <a:ext cx="7366751" cy="2437983"/>
          </a:xfrm>
          <a:prstGeom prst="rect">
            <a:avLst/>
          </a:prstGeom>
        </p:spPr>
      </p:pic>
      <p:sp>
        <p:nvSpPr>
          <p:cNvPr id="7" name="Rectangle 6"/>
          <p:cNvSpPr/>
          <p:nvPr/>
        </p:nvSpPr>
        <p:spPr>
          <a:xfrm>
            <a:off x="2594624" y="5158445"/>
            <a:ext cx="6096000" cy="1015663"/>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Fig </a:t>
            </a:r>
            <a:r>
              <a:rPr lang="en-US" sz="2000" dirty="0" smtClean="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 Percentage of Crime over 12 months (Year : 2014)</a:t>
            </a:r>
          </a:p>
          <a:p>
            <a:r>
              <a:rPr lang="en-US" sz="2000" dirty="0">
                <a:latin typeface="Times New Roman" panose="02020603050405020304" pitchFamily="18" charset="0"/>
                <a:cs typeface="Times New Roman" panose="02020603050405020304" pitchFamily="18" charset="0"/>
              </a:rPr>
              <a:t>Retrieved from</a:t>
            </a:r>
          </a:p>
          <a:p>
            <a:r>
              <a:rPr lang="en-US" sz="2000" dirty="0" smtClean="0">
                <a:latin typeface="Times New Roman" panose="02020603050405020304" pitchFamily="18" charset="0"/>
                <a:cs typeface="Times New Roman" panose="02020603050405020304" pitchFamily="18" charset="0"/>
                <a:hlinkClick r:id="rId4"/>
              </a:rPr>
              <a:t>https</a:t>
            </a:r>
            <a:r>
              <a:rPr lang="en-US" sz="2000" dirty="0">
                <a:latin typeface="Times New Roman" panose="02020603050405020304" pitchFamily="18" charset="0"/>
                <a:cs typeface="Times New Roman" panose="02020603050405020304" pitchFamily="18" charset="0"/>
                <a:hlinkClick r:id="rId4"/>
              </a:rPr>
              <a:t>://arxiv.org/ftp/arxiv/papers/1508/1508.02050.pdf</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957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latin typeface="Times New Roman" panose="02020603050405020304" pitchFamily="18" charset="0"/>
                <a:cs typeface="Times New Roman" panose="02020603050405020304" pitchFamily="18" charset="0"/>
              </a:rPr>
              <a:t>Evaluation</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Used Apriori algorithm to find spatial and temporal criminal hotspots.</a:t>
            </a:r>
          </a:p>
          <a:p>
            <a:r>
              <a:rPr lang="en-US" sz="2400" dirty="0">
                <a:latin typeface="Times New Roman" panose="02020603050405020304" pitchFamily="18" charset="0"/>
                <a:cs typeface="Times New Roman" panose="02020603050405020304" pitchFamily="18" charset="0"/>
              </a:rPr>
              <a:t>Found that Denver has 62 frequent patterns while Los Angeles has 59 patterns.</a:t>
            </a:r>
          </a:p>
          <a:p>
            <a:r>
              <a:rPr lang="en-US" sz="2400" dirty="0">
                <a:latin typeface="Times New Roman" panose="02020603050405020304" pitchFamily="18" charset="0"/>
                <a:cs typeface="Times New Roman" panose="02020603050405020304" pitchFamily="18" charset="0"/>
              </a:rPr>
              <a:t> for predicting the crime type that might occur at specific location at a particular time they used Bayesian classifier and Decision tree classifier.</a:t>
            </a:r>
          </a:p>
          <a:p>
            <a:r>
              <a:rPr lang="en-US" sz="2400" dirty="0">
                <a:latin typeface="Times New Roman" panose="02020603050405020304" pitchFamily="18" charset="0"/>
                <a:cs typeface="Times New Roman" panose="02020603050405020304" pitchFamily="18" charset="0"/>
              </a:rPr>
              <a:t>But Bayesian classifier model is more accurate compared to decision tree classifier.</a:t>
            </a:r>
          </a:p>
          <a:p>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BC0FF90-CF25-4D6C-94AD-7F6E70700787}" type="slidenum">
              <a:rPr lang="en-US" smtClean="0"/>
              <a:t>18</a:t>
            </a:fld>
            <a:endParaRPr lang="en-US"/>
          </a:p>
        </p:txBody>
      </p:sp>
    </p:spTree>
    <p:extLst>
      <p:ext uri="{BB962C8B-B14F-4D97-AF65-F5344CB8AC3E}">
        <p14:creationId xmlns:p14="http://schemas.microsoft.com/office/powerpoint/2010/main" val="787450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latin typeface="Times New Roman" panose="02020603050405020304" pitchFamily="18" charset="0"/>
                <a:cs typeface="Times New Roman" panose="02020603050405020304" pitchFamily="18" charset="0"/>
              </a:rPr>
              <a:t>Evaluation Contd..</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For finding relationship between crime rate and demographic information they did demographic analysis.</a:t>
            </a:r>
          </a:p>
          <a:p>
            <a:r>
              <a:rPr lang="en-US" sz="2400" dirty="0">
                <a:latin typeface="Times New Roman" panose="02020603050405020304" pitchFamily="18" charset="0"/>
                <a:cs typeface="Times New Roman" panose="02020603050405020304" pitchFamily="18" charset="0"/>
              </a:rPr>
              <a:t>Observed: large population, more vacant houses are more dangerous locations.</a:t>
            </a:r>
          </a:p>
          <a:p>
            <a:r>
              <a:rPr lang="en-US" sz="2400" dirty="0">
                <a:latin typeface="Times New Roman" panose="02020603050405020304" pitchFamily="18" charset="0"/>
                <a:cs typeface="Times New Roman" panose="02020603050405020304" pitchFamily="18" charset="0"/>
              </a:rPr>
              <a:t>Dangerous neighborhoods has more male and with bigger number of people of age 20 – 29 years.</a:t>
            </a:r>
          </a:p>
          <a:p>
            <a:r>
              <a:rPr lang="en-US" sz="2400" dirty="0">
                <a:latin typeface="Times New Roman" panose="02020603050405020304" pitchFamily="18" charset="0"/>
                <a:cs typeface="Times New Roman" panose="02020603050405020304" pitchFamily="18" charset="0"/>
              </a:rPr>
              <a:t>No relationship between crime hotspots and peoples race distribution.</a:t>
            </a:r>
          </a:p>
          <a:p>
            <a:endParaRPr lang="en-US" dirty="0"/>
          </a:p>
        </p:txBody>
      </p:sp>
      <p:sp>
        <p:nvSpPr>
          <p:cNvPr id="5" name="Slide Number Placeholder 4"/>
          <p:cNvSpPr>
            <a:spLocks noGrp="1"/>
          </p:cNvSpPr>
          <p:nvPr>
            <p:ph type="sldNum" sz="quarter" idx="12"/>
          </p:nvPr>
        </p:nvSpPr>
        <p:spPr/>
        <p:txBody>
          <a:bodyPr/>
          <a:lstStyle/>
          <a:p>
            <a:fld id="{BBC0FF90-CF25-4D6C-94AD-7F6E70700787}" type="slidenum">
              <a:rPr lang="en-US" smtClean="0"/>
              <a:t>19</a:t>
            </a:fld>
            <a:endParaRPr lang="en-US"/>
          </a:p>
        </p:txBody>
      </p:sp>
    </p:spTree>
    <p:extLst>
      <p:ext uri="{BB962C8B-B14F-4D97-AF65-F5344CB8AC3E}">
        <p14:creationId xmlns:p14="http://schemas.microsoft.com/office/powerpoint/2010/main" val="3467782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a:t>
            </a:r>
            <a:endParaRPr lang="en-US" dirty="0"/>
          </a:p>
        </p:txBody>
      </p:sp>
      <p:pic>
        <p:nvPicPr>
          <p:cNvPr id="7" name="Picture 6"/>
          <p:cNvPicPr>
            <a:picLocks noChangeAspect="1"/>
          </p:cNvPicPr>
          <p:nvPr/>
        </p:nvPicPr>
        <p:blipFill>
          <a:blip r:embed="rId3"/>
          <a:stretch>
            <a:fillRect/>
          </a:stretch>
        </p:blipFill>
        <p:spPr>
          <a:xfrm>
            <a:off x="646111" y="2243297"/>
            <a:ext cx="2059958" cy="2320506"/>
          </a:xfrm>
          <a:prstGeom prst="rect">
            <a:avLst/>
          </a:prstGeom>
          <a:ln>
            <a:solidFill>
              <a:schemeClr val="bg1"/>
            </a:solidFill>
          </a:ln>
        </p:spPr>
      </p:pic>
      <p:sp>
        <p:nvSpPr>
          <p:cNvPr id="8" name="TextBox 7"/>
          <p:cNvSpPr txBox="1"/>
          <p:nvPr/>
        </p:nvSpPr>
        <p:spPr>
          <a:xfrm>
            <a:off x="646111" y="1483916"/>
            <a:ext cx="3253029" cy="738664"/>
          </a:xfrm>
          <a:prstGeom prst="rect">
            <a:avLst/>
          </a:prstGeom>
          <a:noFill/>
        </p:spPr>
        <p:txBody>
          <a:bodyPr wrap="square" rtlCol="0">
            <a:spAutoFit/>
          </a:bodyPr>
          <a:lstStyle/>
          <a:p>
            <a:r>
              <a:rPr lang="sv-SE" sz="2400" dirty="0" smtClean="0">
                <a:latin typeface="Times New Roman" panose="02020603050405020304" pitchFamily="18" charset="0"/>
                <a:cs typeface="Times New Roman" panose="02020603050405020304" pitchFamily="18" charset="0"/>
              </a:rPr>
              <a:t>Devyani Deshmukh</a:t>
            </a:r>
            <a:endParaRPr lang="sv-SE" sz="2400" dirty="0">
              <a:latin typeface="Times New Roman" panose="02020603050405020304" pitchFamily="18" charset="0"/>
              <a:cs typeface="Times New Roman" panose="02020603050405020304" pitchFamily="18" charset="0"/>
            </a:endParaRPr>
          </a:p>
          <a:p>
            <a:endParaRPr lang="en-US" dirty="0"/>
          </a:p>
        </p:txBody>
      </p:sp>
      <p:sp>
        <p:nvSpPr>
          <p:cNvPr id="21" name="Slide Number Placeholder 20"/>
          <p:cNvSpPr>
            <a:spLocks noGrp="1"/>
          </p:cNvSpPr>
          <p:nvPr>
            <p:ph type="sldNum" sz="quarter" idx="12"/>
          </p:nvPr>
        </p:nvSpPr>
        <p:spPr/>
        <p:txBody>
          <a:bodyPr/>
          <a:lstStyle/>
          <a:p>
            <a:fld id="{BBC0FF90-CF25-4D6C-94AD-7F6E70700787}" type="slidenum">
              <a:rPr lang="en-US" smtClean="0"/>
              <a:t>2</a:t>
            </a:fld>
            <a:endParaRPr lang="en-US"/>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09949" y="4105806"/>
            <a:ext cx="2280100" cy="2292325"/>
          </a:xfrm>
          <a:prstGeom prst="rect">
            <a:avLst/>
          </a:prstGeom>
        </p:spPr>
      </p:pic>
      <p:sp>
        <p:nvSpPr>
          <p:cNvPr id="16" name="TextBox 15"/>
          <p:cNvSpPr txBox="1"/>
          <p:nvPr/>
        </p:nvSpPr>
        <p:spPr>
          <a:xfrm>
            <a:off x="9455777" y="3195537"/>
            <a:ext cx="3253029"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Vaishnavi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Kankanala</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27324" y="3645938"/>
            <a:ext cx="2094358" cy="3212062"/>
          </a:xfrm>
          <a:prstGeom prst="rect">
            <a:avLst/>
          </a:prstGeom>
        </p:spPr>
      </p:pic>
      <p:sp>
        <p:nvSpPr>
          <p:cNvPr id="17" name="TextBox 16"/>
          <p:cNvSpPr txBox="1"/>
          <p:nvPr/>
        </p:nvSpPr>
        <p:spPr>
          <a:xfrm>
            <a:off x="3278300" y="3057037"/>
            <a:ext cx="2754010" cy="738664"/>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Shivanvitha</a:t>
            </a:r>
            <a:r>
              <a:rPr lang="en-US" sz="2400" dirty="0">
                <a:latin typeface="Times New Roman" panose="02020603050405020304" pitchFamily="18" charset="0"/>
                <a:cs typeface="Times New Roman" panose="02020603050405020304" pitchFamily="18" charset="0"/>
              </a:rPr>
              <a:t> Konda</a:t>
            </a:r>
          </a:p>
          <a:p>
            <a:endParaRPr lang="en-US" dirty="0"/>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42938" y="2139050"/>
            <a:ext cx="2528999" cy="2528999"/>
          </a:xfrm>
          <a:prstGeom prst="rect">
            <a:avLst/>
          </a:prstGeom>
        </p:spPr>
      </p:pic>
      <p:sp>
        <p:nvSpPr>
          <p:cNvPr id="18" name="TextBox 17"/>
          <p:cNvSpPr txBox="1"/>
          <p:nvPr/>
        </p:nvSpPr>
        <p:spPr>
          <a:xfrm>
            <a:off x="6378560" y="1427215"/>
            <a:ext cx="3253029"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Sneha Alkuru</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2935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latin typeface="Times New Roman" panose="02020603050405020304" pitchFamily="18" charset="0"/>
                <a:cs typeface="Times New Roman" panose="02020603050405020304" pitchFamily="18" charset="0"/>
              </a:rPr>
              <a:t>Conclusion Contd..</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51% of prediction accuracy in Denver and 54% of prediction accuracy in Los Angeles was achieved.</a:t>
            </a:r>
          </a:p>
          <a:p>
            <a:r>
              <a:rPr lang="en-US" sz="2400" dirty="0">
                <a:latin typeface="Times New Roman" panose="02020603050405020304" pitchFamily="18" charset="0"/>
                <a:cs typeface="Times New Roman" panose="02020603050405020304" pitchFamily="18" charset="0"/>
              </a:rPr>
              <a:t>As a future work, implement more classification models for higher prediction accuracy and improved performance.</a:t>
            </a:r>
          </a:p>
          <a:p>
            <a:r>
              <a:rPr lang="en-US" sz="2400" dirty="0">
                <a:latin typeface="Times New Roman" panose="02020603050405020304" pitchFamily="18" charset="0"/>
                <a:cs typeface="Times New Roman" panose="02020603050405020304" pitchFamily="18" charset="0"/>
              </a:rPr>
              <a:t>Finding relationship between income level and their crime rate.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BC0FF90-CF25-4D6C-94AD-7F6E70700787}" type="slidenum">
              <a:rPr lang="en-US" smtClean="0"/>
              <a:t>20</a:t>
            </a:fld>
            <a:endParaRPr lang="en-US"/>
          </a:p>
        </p:txBody>
      </p:sp>
    </p:spTree>
    <p:extLst>
      <p:ext uri="{BB962C8B-B14F-4D97-AF65-F5344CB8AC3E}">
        <p14:creationId xmlns:p14="http://schemas.microsoft.com/office/powerpoint/2010/main" val="179710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latin typeface="Times New Roman" panose="02020603050405020304" pitchFamily="18" charset="0"/>
                <a:cs typeface="Times New Roman" panose="02020603050405020304" pitchFamily="18" charset="0"/>
              </a:rPr>
              <a:t>Project </a:t>
            </a:r>
            <a:r>
              <a:rPr lang="en-US" sz="6000" dirty="0" smtClean="0">
                <a:latin typeface="Times New Roman" panose="02020603050405020304" pitchFamily="18" charset="0"/>
                <a:cs typeface="Times New Roman" panose="02020603050405020304" pitchFamily="18" charset="0"/>
              </a:rPr>
              <a:t>Outcomes</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There are various crimes taking place in the city so we want to analysis the crime type that occurred most in 2001 to present year and find if it is increased or decreased, and during which hour of the day it is very high. </a:t>
            </a:r>
          </a:p>
          <a:p>
            <a:r>
              <a:rPr lang="en-US" sz="2400" dirty="0">
                <a:latin typeface="Times New Roman" panose="02020603050405020304" pitchFamily="18" charset="0"/>
                <a:cs typeface="Times New Roman" panose="02020603050405020304" pitchFamily="18" charset="0"/>
              </a:rPr>
              <a:t>We will classify the five most crime zones in the city.</a:t>
            </a:r>
          </a:p>
          <a:p>
            <a:r>
              <a:rPr lang="en-US" sz="2400" dirty="0">
                <a:latin typeface="Times New Roman" panose="02020603050405020304" pitchFamily="18" charset="0"/>
                <a:cs typeface="Times New Roman" panose="02020603050405020304" pitchFamily="18" charset="0"/>
              </a:rPr>
              <a:t>Analyzing which type of criminal is arrested, if he was arrested when was it updated.</a:t>
            </a:r>
          </a:p>
          <a:p>
            <a:endParaRPr lang="en-US" dirty="0"/>
          </a:p>
        </p:txBody>
      </p:sp>
      <p:sp>
        <p:nvSpPr>
          <p:cNvPr id="5" name="Slide Number Placeholder 4"/>
          <p:cNvSpPr>
            <a:spLocks noGrp="1"/>
          </p:cNvSpPr>
          <p:nvPr>
            <p:ph type="sldNum" sz="quarter" idx="12"/>
          </p:nvPr>
        </p:nvSpPr>
        <p:spPr/>
        <p:txBody>
          <a:bodyPr/>
          <a:lstStyle/>
          <a:p>
            <a:fld id="{BBC0FF90-CF25-4D6C-94AD-7F6E70700787}" type="slidenum">
              <a:rPr lang="en-US" smtClean="0"/>
              <a:t>21</a:t>
            </a:fld>
            <a:endParaRPr lang="en-US"/>
          </a:p>
        </p:txBody>
      </p:sp>
    </p:spTree>
    <p:extLst>
      <p:ext uri="{BB962C8B-B14F-4D97-AF65-F5344CB8AC3E}">
        <p14:creationId xmlns:p14="http://schemas.microsoft.com/office/powerpoint/2010/main" val="3303870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latin typeface="Times New Roman" panose="02020603050405020304" pitchFamily="18" charset="0"/>
                <a:cs typeface="Times New Roman" panose="02020603050405020304" pitchFamily="18" charset="0"/>
              </a:rPr>
              <a:t>Model Building</a:t>
            </a: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Analyzing most crime type – Apriori algorithm</a:t>
            </a:r>
          </a:p>
          <a:p>
            <a:r>
              <a:rPr lang="en-US" sz="2400" dirty="0">
                <a:latin typeface="Times New Roman" panose="02020603050405020304" pitchFamily="18" charset="0"/>
                <a:cs typeface="Times New Roman" panose="02020603050405020304" pitchFamily="18" charset="0"/>
              </a:rPr>
              <a:t>Classifying five most crime zones – </a:t>
            </a:r>
            <a:r>
              <a:rPr lang="en-US" sz="2400" dirty="0" smtClean="0">
                <a:latin typeface="Times New Roman" panose="02020603050405020304" pitchFamily="18" charset="0"/>
                <a:cs typeface="Times New Roman" panose="02020603050405020304" pitchFamily="18" charset="0"/>
              </a:rPr>
              <a:t>Classification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Analyzing the type of criminal arrested – Decision tree classifier model.</a:t>
            </a:r>
          </a:p>
          <a:p>
            <a:r>
              <a:rPr lang="en-US" sz="2400" dirty="0">
                <a:latin typeface="Times New Roman" panose="02020603050405020304" pitchFamily="18" charset="0"/>
                <a:cs typeface="Times New Roman" panose="02020603050405020304" pitchFamily="18" charset="0"/>
              </a:rPr>
              <a:t>20 attributes and 1048576 instances.</a:t>
            </a:r>
          </a:p>
          <a:p>
            <a:r>
              <a:rPr lang="en-US" sz="2400" dirty="0">
                <a:latin typeface="Times New Roman" panose="02020603050405020304" pitchFamily="18" charset="0"/>
                <a:cs typeface="Times New Roman" panose="02020603050405020304" pitchFamily="18" charset="0"/>
              </a:rPr>
              <a:t>Data pre-processing: Data reduction – to remove unwanted attributes and instances.</a:t>
            </a:r>
          </a:p>
          <a:p>
            <a:r>
              <a:rPr lang="en-US" sz="2400" dirty="0">
                <a:latin typeface="Times New Roman" panose="02020603050405020304" pitchFamily="18" charset="0"/>
                <a:cs typeface="Times New Roman" panose="02020603050405020304" pitchFamily="18" charset="0"/>
              </a:rPr>
              <a:t>Data transformation and discretization – for grouping crime type features to minimize the type list.</a:t>
            </a:r>
          </a:p>
          <a:p>
            <a:endParaRPr lang="en-US" dirty="0"/>
          </a:p>
          <a:p>
            <a:endParaRPr lang="en-US" dirty="0"/>
          </a:p>
        </p:txBody>
      </p:sp>
      <p:sp>
        <p:nvSpPr>
          <p:cNvPr id="5" name="Slide Number Placeholder 4"/>
          <p:cNvSpPr>
            <a:spLocks noGrp="1"/>
          </p:cNvSpPr>
          <p:nvPr>
            <p:ph type="sldNum" sz="quarter" idx="12"/>
          </p:nvPr>
        </p:nvSpPr>
        <p:spPr/>
        <p:txBody>
          <a:bodyPr/>
          <a:lstStyle/>
          <a:p>
            <a:fld id="{BBC0FF90-CF25-4D6C-94AD-7F6E70700787}" type="slidenum">
              <a:rPr lang="en-US" smtClean="0"/>
              <a:t>22</a:t>
            </a:fld>
            <a:endParaRPr lang="en-US"/>
          </a:p>
        </p:txBody>
      </p:sp>
    </p:spTree>
    <p:extLst>
      <p:ext uri="{BB962C8B-B14F-4D97-AF65-F5344CB8AC3E}">
        <p14:creationId xmlns:p14="http://schemas.microsoft.com/office/powerpoint/2010/main" val="992261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0025"/>
          </a:xfrm>
        </p:spPr>
        <p:txBody>
          <a:bodyPr/>
          <a:lstStyle/>
          <a:p>
            <a:r>
              <a:rPr lang="en-US" dirty="0" smtClean="0"/>
              <a:t>Data:</a:t>
            </a:r>
            <a:endParaRPr lang="en-US" dirty="0"/>
          </a:p>
        </p:txBody>
      </p:sp>
      <p:sp>
        <p:nvSpPr>
          <p:cNvPr id="4" name="Footer Placeholder 3"/>
          <p:cNvSpPr>
            <a:spLocks noGrp="1"/>
          </p:cNvSpPr>
          <p:nvPr>
            <p:ph type="ftr" sz="quarter" idx="11"/>
          </p:nvPr>
        </p:nvSpPr>
        <p:spPr/>
        <p:txBody>
          <a:bodyPr/>
          <a:lstStyle/>
          <a:p>
            <a:r>
              <a:rPr lang="en-US" smtClean="0"/>
              <a:t>Ankitha Jain</a:t>
            </a:r>
            <a:endParaRPr lang="en-US" dirty="0"/>
          </a:p>
        </p:txBody>
      </p:sp>
      <p:sp>
        <p:nvSpPr>
          <p:cNvPr id="5" name="Slide Number Placeholder 4"/>
          <p:cNvSpPr>
            <a:spLocks noGrp="1"/>
          </p:cNvSpPr>
          <p:nvPr>
            <p:ph type="sldNum" sz="quarter" idx="12"/>
          </p:nvPr>
        </p:nvSpPr>
        <p:spPr/>
        <p:txBody>
          <a:bodyPr/>
          <a:lstStyle/>
          <a:p>
            <a:fld id="{BBC0FF90-CF25-4D6C-94AD-7F6E70700787}" type="slidenum">
              <a:rPr lang="en-US" smtClean="0"/>
              <a:t>23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262743"/>
            <a:ext cx="10805660" cy="5371848"/>
          </a:xfrm>
          <a:prstGeom prst="rect">
            <a:avLst/>
          </a:prstGeom>
        </p:spPr>
      </p:pic>
    </p:spTree>
    <p:extLst>
      <p:ext uri="{BB962C8B-B14F-4D97-AF65-F5344CB8AC3E}">
        <p14:creationId xmlns:p14="http://schemas.microsoft.com/office/powerpoint/2010/main" val="2385783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652389"/>
            <a:ext cx="9404723" cy="1400530"/>
          </a:xfrm>
        </p:spPr>
        <p:txBody>
          <a:bodyPr/>
          <a:lstStyle/>
          <a:p>
            <a:r>
              <a:rPr lang="en-US" dirty="0" smtClean="0"/>
              <a:t>References</a:t>
            </a:r>
            <a:endParaRPr lang="en-US" dirty="0"/>
          </a:p>
        </p:txBody>
      </p:sp>
      <p:sp>
        <p:nvSpPr>
          <p:cNvPr id="3" name="Content Placeholder 2"/>
          <p:cNvSpPr>
            <a:spLocks noGrp="1"/>
          </p:cNvSpPr>
          <p:nvPr>
            <p:ph idx="1"/>
          </p:nvPr>
        </p:nvSpPr>
        <p:spPr>
          <a:xfrm>
            <a:off x="1103312" y="2052919"/>
            <a:ext cx="10254499" cy="3690156"/>
          </a:xfrm>
        </p:spPr>
        <p:txBody>
          <a:bodyPr>
            <a:normAutofit fontScale="92500" lnSpcReduction="20000"/>
          </a:bodyPr>
          <a:lstStyle/>
          <a:p>
            <a:pPr marL="0" indent="0">
              <a:buNone/>
            </a:pPr>
            <a:endParaRPr lang="en-US" dirty="0" smtClean="0">
              <a:hlinkClick r:id="rId2"/>
            </a:endParaRPr>
          </a:p>
          <a:p>
            <a:r>
              <a:rPr lang="en-US" dirty="0" smtClean="0"/>
              <a:t>Almanie, T., Mirza, R., &amp; </a:t>
            </a:r>
            <a:r>
              <a:rPr lang="en-US" dirty="0" err="1" smtClean="0"/>
              <a:t>Lor</a:t>
            </a:r>
            <a:r>
              <a:rPr lang="en-US" dirty="0" smtClean="0"/>
              <a:t>, E. (2015). Crime prediction based on crime types and using spatial and temporal criminal hotspots. </a:t>
            </a:r>
            <a:r>
              <a:rPr lang="en-US" i="1" dirty="0" smtClean="0"/>
              <a:t>International Journal of Data Mining &amp; Knowledge Management Process</a:t>
            </a:r>
            <a:r>
              <a:rPr lang="en-US" dirty="0" smtClean="0"/>
              <a:t>, Vol.15, No.4</a:t>
            </a:r>
            <a:endParaRPr lang="en-US" dirty="0" smtClean="0">
              <a:hlinkClick r:id="rId2"/>
            </a:endParaRPr>
          </a:p>
          <a:p>
            <a:r>
              <a:rPr lang="en-US" dirty="0" smtClean="0">
                <a:hlinkClick r:id="rId2"/>
              </a:rPr>
              <a:t>https</a:t>
            </a:r>
            <a:r>
              <a:rPr lang="en-US" dirty="0">
                <a:hlinkClick r:id="rId2"/>
              </a:rPr>
              <a:t>://</a:t>
            </a:r>
            <a:r>
              <a:rPr lang="en-US" dirty="0" smtClean="0">
                <a:hlinkClick r:id="rId2"/>
              </a:rPr>
              <a:t>arxiv.org/ftp/arxiv/papers/1508/1508.02050.pdf</a:t>
            </a:r>
            <a:endParaRPr lang="en-US" dirty="0" smtClean="0"/>
          </a:p>
          <a:p>
            <a:endParaRPr lang="en-US" dirty="0"/>
          </a:p>
          <a:p>
            <a:r>
              <a:rPr lang="en-US" dirty="0">
                <a:hlinkClick r:id="rId3"/>
              </a:rPr>
              <a:t>https://</a:t>
            </a:r>
            <a:r>
              <a:rPr lang="en-US" dirty="0" smtClean="0">
                <a:hlinkClick r:id="rId3"/>
              </a:rPr>
              <a:t>catalog.data.gov/dataset/crimes-2001-to-present-398a4</a:t>
            </a:r>
            <a:endParaRPr lang="en-US" dirty="0" smtClean="0"/>
          </a:p>
          <a:p>
            <a:endParaRPr lang="en-US" dirty="0"/>
          </a:p>
          <a:p>
            <a:r>
              <a:rPr lang="en-US" dirty="0">
                <a:hlinkClick r:id="rId4"/>
              </a:rPr>
              <a:t>http://</a:t>
            </a:r>
            <a:r>
              <a:rPr lang="en-US" dirty="0" smtClean="0">
                <a:hlinkClick r:id="rId4"/>
              </a:rPr>
              <a:t>www.cs.waikato.ac.nz/ml/weka/downloading.html</a:t>
            </a:r>
            <a:endParaRPr lang="en-US" dirty="0" smtClean="0"/>
          </a:p>
          <a:p>
            <a:endParaRPr lang="en-US" dirty="0"/>
          </a:p>
          <a:p>
            <a:r>
              <a:rPr lang="en-US" dirty="0">
                <a:hlinkClick r:id="rId5"/>
              </a:rPr>
              <a:t>http://</a:t>
            </a:r>
            <a:r>
              <a:rPr lang="en-US" dirty="0" smtClean="0">
                <a:hlinkClick r:id="rId5"/>
              </a:rPr>
              <a:t>www.pentaho.com/download</a:t>
            </a:r>
            <a:endParaRPr lang="en-US" dirty="0" smtClean="0"/>
          </a:p>
          <a:p>
            <a:endParaRPr lang="en-US" dirty="0"/>
          </a:p>
          <a:p>
            <a:endParaRPr lang="en-US" dirty="0"/>
          </a:p>
          <a:p>
            <a:endParaRPr lang="en-US" dirty="0"/>
          </a:p>
          <a:p>
            <a:endParaRPr lang="en-US" dirty="0"/>
          </a:p>
          <a:p>
            <a:pPr marL="0" indent="0">
              <a:buNone/>
            </a:pPr>
            <a:endParaRPr lang="en-US" dirty="0"/>
          </a:p>
          <a:p>
            <a:endParaRPr lang="en-US" dirty="0"/>
          </a:p>
        </p:txBody>
      </p:sp>
      <p:sp>
        <p:nvSpPr>
          <p:cNvPr id="13" name="Slide Number Placeholder 12"/>
          <p:cNvSpPr>
            <a:spLocks noGrp="1"/>
          </p:cNvSpPr>
          <p:nvPr>
            <p:ph type="sldNum" sz="quarter" idx="12"/>
          </p:nvPr>
        </p:nvSpPr>
        <p:spPr/>
        <p:txBody>
          <a:bodyPr/>
          <a:lstStyle/>
          <a:p>
            <a:fld id="{BBC0FF90-CF25-4D6C-94AD-7F6E70700787}" type="slidenum">
              <a:rPr lang="en-US" smtClean="0"/>
              <a:t>24</a:t>
            </a:fld>
            <a:endParaRPr lang="en-US"/>
          </a:p>
        </p:txBody>
      </p:sp>
    </p:spTree>
    <p:extLst>
      <p:ext uri="{BB962C8B-B14F-4D97-AF65-F5344CB8AC3E}">
        <p14:creationId xmlns:p14="http://schemas.microsoft.com/office/powerpoint/2010/main" val="1758029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0143" y="1580532"/>
            <a:ext cx="6957356" cy="4049181"/>
          </a:xfrm>
        </p:spPr>
      </p:pic>
      <p:sp>
        <p:nvSpPr>
          <p:cNvPr id="14" name="Slide Number Placeholder 13"/>
          <p:cNvSpPr>
            <a:spLocks noGrp="1"/>
          </p:cNvSpPr>
          <p:nvPr>
            <p:ph type="sldNum" sz="quarter" idx="12"/>
          </p:nvPr>
        </p:nvSpPr>
        <p:spPr/>
        <p:txBody>
          <a:bodyPr/>
          <a:lstStyle/>
          <a:p>
            <a:fld id="{BBC0FF90-CF25-4D6C-94AD-7F6E70700787}" type="slidenum">
              <a:rPr lang="en-US" smtClean="0"/>
              <a:t>25</a:t>
            </a:fld>
            <a:endParaRPr lang="en-US"/>
          </a:p>
        </p:txBody>
      </p:sp>
    </p:spTree>
    <p:extLst>
      <p:ext uri="{BB962C8B-B14F-4D97-AF65-F5344CB8AC3E}">
        <p14:creationId xmlns:p14="http://schemas.microsoft.com/office/powerpoint/2010/main" val="21634472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3130" y="2377770"/>
            <a:ext cx="5442323" cy="1263788"/>
          </a:xfrm>
        </p:spPr>
        <p:txBody>
          <a:bodyPr/>
          <a:lstStyle/>
          <a:p>
            <a:r>
              <a:rPr lang="en-US" sz="6600" dirty="0" smtClean="0">
                <a:latin typeface="Calibri" panose="020F0502020204030204" pitchFamily="34" charset="0"/>
              </a:rPr>
              <a:t>Thank you </a:t>
            </a:r>
            <a:endParaRPr lang="en-US" sz="6600" dirty="0">
              <a:latin typeface="Calibri" panose="020F0502020204030204" pitchFamily="34" charset="0"/>
            </a:endParaRPr>
          </a:p>
        </p:txBody>
      </p:sp>
      <p:sp>
        <p:nvSpPr>
          <p:cNvPr id="12" name="Slide Number Placeholder 11"/>
          <p:cNvSpPr>
            <a:spLocks noGrp="1"/>
          </p:cNvSpPr>
          <p:nvPr>
            <p:ph type="sldNum" sz="quarter" idx="12"/>
          </p:nvPr>
        </p:nvSpPr>
        <p:spPr/>
        <p:txBody>
          <a:bodyPr/>
          <a:lstStyle/>
          <a:p>
            <a:fld id="{BBC0FF90-CF25-4D6C-94AD-7F6E70700787}" type="slidenum">
              <a:rPr lang="en-US" smtClean="0"/>
              <a:t>26</a:t>
            </a:fld>
            <a:endParaRPr lang="en-US"/>
          </a:p>
        </p:txBody>
      </p:sp>
    </p:spTree>
    <p:extLst>
      <p:ext uri="{BB962C8B-B14F-4D97-AF65-F5344CB8AC3E}">
        <p14:creationId xmlns:p14="http://schemas.microsoft.com/office/powerpoint/2010/main" val="536793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latin typeface="Times New Roman" panose="02020603050405020304" pitchFamily="18" charset="0"/>
                <a:cs typeface="Times New Roman" panose="02020603050405020304" pitchFamily="18" charset="0"/>
              </a:rPr>
              <a:t>Outline</a:t>
            </a:r>
            <a:endParaRPr lang="en-US" sz="6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BC0FF90-CF25-4D6C-94AD-7F6E70700787}" type="slidenum">
              <a:rPr lang="en-US" smtClean="0"/>
              <a:t>3</a:t>
            </a:fld>
            <a:endParaRPr lang="en-US"/>
          </a:p>
        </p:txBody>
      </p:sp>
      <p:sp>
        <p:nvSpPr>
          <p:cNvPr id="5" name="Content Placeholder 2"/>
          <p:cNvSpPr txBox="1">
            <a:spLocks/>
          </p:cNvSpPr>
          <p:nvPr/>
        </p:nvSpPr>
        <p:spPr>
          <a:xfrm>
            <a:off x="977141" y="1386281"/>
            <a:ext cx="10515600" cy="5215880"/>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2400" dirty="0" smtClean="0">
                <a:latin typeface="Times New Roman" panose="02020603050405020304" pitchFamily="18" charset="0"/>
                <a:cs typeface="Times New Roman" panose="02020603050405020304" pitchFamily="18" charset="0"/>
              </a:rPr>
              <a:t>Abstract</a:t>
            </a:r>
          </a:p>
          <a:p>
            <a:r>
              <a:rPr lang="en-US" sz="2400" dirty="0" smtClean="0">
                <a:latin typeface="Times New Roman" panose="02020603050405020304" pitchFamily="18" charset="0"/>
                <a:cs typeface="Times New Roman" panose="02020603050405020304" pitchFamily="18" charset="0"/>
              </a:rPr>
              <a:t>Introduction</a:t>
            </a:r>
          </a:p>
          <a:p>
            <a:r>
              <a:rPr lang="en-US" sz="2400" dirty="0" smtClean="0">
                <a:latin typeface="Times New Roman" panose="02020603050405020304" pitchFamily="18" charset="0"/>
                <a:cs typeface="Times New Roman" panose="02020603050405020304" pitchFamily="18" charset="0"/>
              </a:rPr>
              <a:t>Problem Statement (Outcomes)</a:t>
            </a:r>
          </a:p>
          <a:p>
            <a:r>
              <a:rPr lang="en-US" sz="2400" dirty="0" smtClean="0">
                <a:latin typeface="Times New Roman" panose="02020603050405020304" pitchFamily="18" charset="0"/>
                <a:cs typeface="Times New Roman" panose="02020603050405020304" pitchFamily="18" charset="0"/>
              </a:rPr>
              <a:t>Related work</a:t>
            </a:r>
          </a:p>
          <a:p>
            <a:r>
              <a:rPr lang="en-US" sz="2400" dirty="0" smtClean="0">
                <a:latin typeface="Times New Roman" panose="02020603050405020304" pitchFamily="18" charset="0"/>
                <a:cs typeface="Times New Roman" panose="02020603050405020304" pitchFamily="18" charset="0"/>
              </a:rPr>
              <a:t>Datasets</a:t>
            </a:r>
          </a:p>
          <a:p>
            <a:r>
              <a:rPr lang="en-US" sz="2400" dirty="0" smtClean="0">
                <a:latin typeface="Times New Roman" panose="02020603050405020304" pitchFamily="18" charset="0"/>
                <a:cs typeface="Times New Roman" panose="02020603050405020304" pitchFamily="18" charset="0"/>
              </a:rPr>
              <a:t>Methodologies</a:t>
            </a:r>
          </a:p>
          <a:p>
            <a:r>
              <a:rPr lang="en-US" sz="2400" dirty="0" smtClean="0">
                <a:latin typeface="Times New Roman" panose="02020603050405020304" pitchFamily="18" charset="0"/>
                <a:cs typeface="Times New Roman" panose="02020603050405020304" pitchFamily="18" charset="0"/>
              </a:rPr>
              <a:t>Data analysis</a:t>
            </a:r>
          </a:p>
          <a:p>
            <a:r>
              <a:rPr lang="en-US" sz="2400" dirty="0" smtClean="0">
                <a:latin typeface="Times New Roman" panose="02020603050405020304" pitchFamily="18" charset="0"/>
                <a:cs typeface="Times New Roman" panose="02020603050405020304" pitchFamily="18" charset="0"/>
              </a:rPr>
              <a:t>Project </a:t>
            </a:r>
            <a:r>
              <a:rPr lang="en-US" sz="2400" dirty="0" smtClean="0">
                <a:latin typeface="Times New Roman" panose="02020603050405020304" pitchFamily="18" charset="0"/>
                <a:cs typeface="Times New Roman" panose="02020603050405020304" pitchFamily="18" charset="0"/>
              </a:rPr>
              <a:t>Outcomes</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Calibri" panose="020F0502020204030204" pitchFamily="34" charset="0"/>
              </a:rPr>
              <a:t>Model Building</a:t>
            </a:r>
          </a:p>
          <a:p>
            <a:r>
              <a:rPr lang="en-US" sz="2400" dirty="0" smtClean="0">
                <a:latin typeface="Calibri" panose="020F0502020204030204" pitchFamily="34" charset="0"/>
              </a:rPr>
              <a:t>References</a:t>
            </a:r>
          </a:p>
          <a:p>
            <a:r>
              <a:rPr lang="en-US" sz="2400" dirty="0" smtClean="0">
                <a:latin typeface="Calibri" panose="020F0502020204030204" pitchFamily="34" charset="0"/>
              </a:rPr>
              <a:t>Questions</a:t>
            </a:r>
          </a:p>
        </p:txBody>
      </p:sp>
    </p:spTree>
    <p:extLst>
      <p:ext uri="{BB962C8B-B14F-4D97-AF65-F5344CB8AC3E}">
        <p14:creationId xmlns:p14="http://schemas.microsoft.com/office/powerpoint/2010/main" val="4073686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21"/>
            <a:ext cx="10515600" cy="1325563"/>
          </a:xfrm>
        </p:spPr>
        <p:txBody>
          <a:bodyPr/>
          <a:lstStyle/>
          <a:p>
            <a:r>
              <a:rPr lang="en-US" sz="6000" dirty="0" smtClean="0">
                <a:latin typeface="Times New Roman" panose="02020603050405020304" pitchFamily="18" charset="0"/>
                <a:cs typeface="Times New Roman" panose="02020603050405020304" pitchFamily="18" charset="0"/>
              </a:rPr>
              <a:t>Abstract</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7141" y="1510384"/>
            <a:ext cx="10515600" cy="5215880"/>
          </a:xfrm>
        </p:spPr>
        <p:txBody>
          <a:bodyPr>
            <a:normAutofit/>
          </a:bodyPr>
          <a:lstStyle/>
          <a:p>
            <a:r>
              <a:rPr lang="en-US" sz="2400" dirty="0" smtClean="0">
                <a:latin typeface="Times New Roman" panose="02020603050405020304" pitchFamily="18" charset="0"/>
                <a:cs typeface="Times New Roman" panose="02020603050405020304" pitchFamily="18" charset="0"/>
              </a:rPr>
              <a:t>Analyzing dataset for two different real world crime datasets for Denver and Los Angeles.</a:t>
            </a:r>
          </a:p>
          <a:p>
            <a:r>
              <a:rPr lang="en-US" sz="2400" dirty="0" smtClean="0">
                <a:latin typeface="Times New Roman" panose="02020603050405020304" pitchFamily="18" charset="0"/>
                <a:cs typeface="Times New Roman" panose="02020603050405020304" pitchFamily="18" charset="0"/>
              </a:rPr>
              <a:t>Statistical analysis is used to compare two different datasets.</a:t>
            </a:r>
          </a:p>
          <a:p>
            <a:r>
              <a:rPr lang="en-US" sz="2400" dirty="0" smtClean="0">
                <a:latin typeface="Times New Roman" panose="02020603050405020304" pitchFamily="18" charset="0"/>
                <a:cs typeface="Times New Roman" panose="02020603050405020304" pitchFamily="18" charset="0"/>
              </a:rPr>
              <a:t>Authors conducted apriori algorithm approach to produce frequent patterns for criminal hotspots.</a:t>
            </a:r>
          </a:p>
          <a:p>
            <a:r>
              <a:rPr lang="en-US" sz="2400" dirty="0" smtClean="0">
                <a:latin typeface="Times New Roman" panose="02020603050405020304" pitchFamily="18" charset="0"/>
                <a:cs typeface="Times New Roman" panose="02020603050405020304" pitchFamily="18" charset="0"/>
              </a:rPr>
              <a:t>To find the factors that might affect the neighborhood safety the paper combines the demographic information with Denver crimes’ datasets.</a:t>
            </a:r>
          </a:p>
          <a:p>
            <a:r>
              <a:rPr lang="en-US" sz="2400" dirty="0" smtClean="0">
                <a:latin typeface="Times New Roman" panose="02020603050405020304" pitchFamily="18" charset="0"/>
                <a:cs typeface="Times New Roman" panose="02020603050405020304" pitchFamily="18" charset="0"/>
              </a:rPr>
              <a:t>The results are used to create awareness among the people to locate danger prone areas and predict future crimes in a future location at specific time.</a:t>
            </a:r>
          </a:p>
          <a:p>
            <a:pPr marL="0" indent="0">
              <a:buNone/>
            </a:pPr>
            <a:endParaRPr lang="en-US" sz="2400" dirty="0" smtClean="0">
              <a:latin typeface="Times New Roman" panose="02020603050405020304" pitchFamily="18" charset="0"/>
              <a:cs typeface="Times New Roman" panose="02020603050405020304" pitchFamily="18" charset="0"/>
            </a:endParaRPr>
          </a:p>
        </p:txBody>
      </p:sp>
      <p:sp>
        <p:nvSpPr>
          <p:cNvPr id="14" name="Slide Number Placeholder 13"/>
          <p:cNvSpPr>
            <a:spLocks noGrp="1"/>
          </p:cNvSpPr>
          <p:nvPr>
            <p:ph type="sldNum" sz="quarter" idx="12"/>
          </p:nvPr>
        </p:nvSpPr>
        <p:spPr/>
        <p:txBody>
          <a:bodyPr/>
          <a:lstStyle/>
          <a:p>
            <a:fld id="{BBC0FF90-CF25-4D6C-94AD-7F6E70700787}" type="slidenum">
              <a:rPr lang="en-US" smtClean="0"/>
              <a:t>4</a:t>
            </a:fld>
            <a:endParaRPr lang="en-US"/>
          </a:p>
        </p:txBody>
      </p:sp>
    </p:spTree>
    <p:extLst>
      <p:ext uri="{BB962C8B-B14F-4D97-AF65-F5344CB8AC3E}">
        <p14:creationId xmlns:p14="http://schemas.microsoft.com/office/powerpoint/2010/main" val="583814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021" y="545432"/>
            <a:ext cx="9280813" cy="1307816"/>
          </a:xfrm>
        </p:spPr>
        <p:txBody>
          <a:bodyPr/>
          <a:lstStyle/>
          <a:p>
            <a:r>
              <a:rPr lang="en-US" sz="6000" dirty="0" smtClean="0">
                <a:latin typeface="Times New Roman" panose="02020603050405020304" pitchFamily="18" charset="0"/>
                <a:cs typeface="Times New Roman" panose="02020603050405020304" pitchFamily="18" charset="0"/>
              </a:rPr>
              <a:t>Introduction</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827" y="1853248"/>
            <a:ext cx="10838210" cy="3915497"/>
          </a:xfrm>
        </p:spPr>
        <p:txBody>
          <a:bodyPr>
            <a:normAutofit/>
          </a:bodyPr>
          <a:lstStyle/>
          <a:p>
            <a:r>
              <a:rPr lang="en-US" sz="2400" dirty="0" smtClean="0">
                <a:latin typeface="Times New Roman" panose="02020603050405020304" pitchFamily="18" charset="0"/>
                <a:cs typeface="Times New Roman" panose="02020603050405020304" pitchFamily="18" charset="0"/>
              </a:rPr>
              <a:t>Keywords: Data mining, crime classification, crime frequent patterns, etc.</a:t>
            </a:r>
          </a:p>
          <a:p>
            <a:r>
              <a:rPr lang="en-US" sz="2400" dirty="0" smtClean="0">
                <a:latin typeface="Times New Roman" panose="02020603050405020304" pitchFamily="18" charset="0"/>
                <a:cs typeface="Times New Roman" panose="02020603050405020304" pitchFamily="18" charset="0"/>
              </a:rPr>
              <a:t>Crimes affect social quality of life.</a:t>
            </a:r>
          </a:p>
          <a:p>
            <a:r>
              <a:rPr lang="en-US" sz="2400" dirty="0" smtClean="0">
                <a:latin typeface="Times New Roman" panose="02020603050405020304" pitchFamily="18" charset="0"/>
                <a:cs typeface="Times New Roman" panose="02020603050405020304" pitchFamily="18" charset="0"/>
              </a:rPr>
              <a:t>Crimes affect the economic growth of society.</a:t>
            </a:r>
          </a:p>
          <a:p>
            <a:r>
              <a:rPr lang="en-US" sz="2400" dirty="0" smtClean="0">
                <a:latin typeface="Times New Roman" panose="02020603050405020304" pitchFamily="18" charset="0"/>
                <a:cs typeface="Times New Roman" panose="02020603050405020304" pitchFamily="18" charset="0"/>
              </a:rPr>
              <a:t>Crime is an important aspect in lives of people to determine to move to crime prone areas or not.</a:t>
            </a:r>
          </a:p>
          <a:p>
            <a:r>
              <a:rPr lang="en-US" sz="2400" dirty="0" smtClean="0">
                <a:latin typeface="Calibri" panose="020F0502020204030204" pitchFamily="34" charset="0"/>
              </a:rPr>
              <a:t>With the increase of crimes law enforcement agencies are demanding advanced geographic studies and data mining to improve results to protect communities.</a:t>
            </a:r>
          </a:p>
          <a:p>
            <a:pPr marL="0" indent="0">
              <a:buNone/>
            </a:pPr>
            <a:endParaRPr lang="en-US" sz="2400" dirty="0">
              <a:latin typeface="Calibri" panose="020F0502020204030204" pitchFamily="34" charset="0"/>
            </a:endParaRPr>
          </a:p>
        </p:txBody>
      </p:sp>
      <p:sp>
        <p:nvSpPr>
          <p:cNvPr id="15" name="Slide Number Placeholder 14"/>
          <p:cNvSpPr>
            <a:spLocks noGrp="1"/>
          </p:cNvSpPr>
          <p:nvPr>
            <p:ph type="sldNum" sz="quarter" idx="12"/>
          </p:nvPr>
        </p:nvSpPr>
        <p:spPr/>
        <p:txBody>
          <a:bodyPr/>
          <a:lstStyle/>
          <a:p>
            <a:fld id="{BBC0FF90-CF25-4D6C-94AD-7F6E70700787}" type="slidenum">
              <a:rPr lang="en-US" smtClean="0"/>
              <a:t>5</a:t>
            </a:fld>
            <a:endParaRPr lang="en-US"/>
          </a:p>
        </p:txBody>
      </p:sp>
    </p:spTree>
    <p:extLst>
      <p:ext uri="{BB962C8B-B14F-4D97-AF65-F5344CB8AC3E}">
        <p14:creationId xmlns:p14="http://schemas.microsoft.com/office/powerpoint/2010/main" val="993522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293" y="495328"/>
            <a:ext cx="9404723" cy="1136176"/>
          </a:xfrm>
        </p:spPr>
        <p:txBody>
          <a:bodyPr/>
          <a:lstStyle/>
          <a:p>
            <a:r>
              <a:rPr lang="en-US" sz="6000" dirty="0" smtClean="0">
                <a:latin typeface="Times New Roman" panose="02020603050405020304" pitchFamily="18" charset="0"/>
                <a:cs typeface="Times New Roman" panose="02020603050405020304" pitchFamily="18" charset="0"/>
              </a:rPr>
              <a:t>Introduction Contd..</a:t>
            </a:r>
            <a:endParaRPr lang="en-US" sz="6000" dirty="0">
              <a:latin typeface="Calibri" panose="020F0502020204030204" pitchFamily="34" charset="0"/>
            </a:endParaRPr>
          </a:p>
        </p:txBody>
      </p:sp>
      <p:sp>
        <p:nvSpPr>
          <p:cNvPr id="3" name="Content Placeholder 2"/>
          <p:cNvSpPr>
            <a:spLocks noGrp="1"/>
          </p:cNvSpPr>
          <p:nvPr>
            <p:ph idx="1"/>
          </p:nvPr>
        </p:nvSpPr>
        <p:spPr>
          <a:xfrm>
            <a:off x="1104293" y="1831102"/>
            <a:ext cx="10086446" cy="4275229"/>
          </a:xfrm>
        </p:spPr>
        <p:txBody>
          <a:bodyPr>
            <a:no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Although crimes can occur anywhere it is common that criminals work on opportunities they face in most familiar areas for them</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By using data mining approach to determine the crime type and crime prone areas people’s awareness is increased in particular zone and at particular time.</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People can stay away from that zone at that time according to the proposed analyzation of data.</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Also police force can use this solution to increase the level of crime prediction and prevention.</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Help even distribution of police force. </a:t>
            </a:r>
          </a:p>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p:txBody>
      </p:sp>
      <p:sp>
        <p:nvSpPr>
          <p:cNvPr id="14" name="Slide Number Placeholder 13"/>
          <p:cNvSpPr>
            <a:spLocks noGrp="1"/>
          </p:cNvSpPr>
          <p:nvPr>
            <p:ph type="sldNum" sz="quarter" idx="12"/>
          </p:nvPr>
        </p:nvSpPr>
        <p:spPr/>
        <p:txBody>
          <a:bodyPr/>
          <a:lstStyle/>
          <a:p>
            <a:fld id="{BBC0FF90-CF25-4D6C-94AD-7F6E70700787}" type="slidenum">
              <a:rPr lang="en-US" smtClean="0"/>
              <a:t>6</a:t>
            </a:fld>
            <a:endParaRPr lang="en-US"/>
          </a:p>
        </p:txBody>
      </p:sp>
    </p:spTree>
    <p:extLst>
      <p:ext uri="{BB962C8B-B14F-4D97-AF65-F5344CB8AC3E}">
        <p14:creationId xmlns:p14="http://schemas.microsoft.com/office/powerpoint/2010/main" val="2113544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latin typeface="Times New Roman" panose="02020603050405020304" pitchFamily="18" charset="0"/>
                <a:cs typeface="Times New Roman" panose="02020603050405020304" pitchFamily="18" charset="0"/>
              </a:rPr>
              <a:t>Problem Statement</a:t>
            </a:r>
            <a:endParaRPr lang="en-US" sz="6000" dirty="0"/>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The authors aim to find spatial and temporal criminal hotspots using the real world datasets.</a:t>
            </a:r>
          </a:p>
          <a:p>
            <a:r>
              <a:rPr lang="en-US" sz="2400" dirty="0" smtClean="0">
                <a:latin typeface="Times New Roman" panose="02020603050405020304" pitchFamily="18" charset="0"/>
                <a:cs typeface="Times New Roman" panose="02020603050405020304" pitchFamily="18" charset="0"/>
              </a:rPr>
              <a:t>They are trying to locate the most likely crime locations and their frequent occurrence time.</a:t>
            </a:r>
          </a:p>
          <a:p>
            <a:r>
              <a:rPr lang="en-US" sz="2400" dirty="0" smtClean="0">
                <a:latin typeface="Times New Roman" panose="02020603050405020304" pitchFamily="18" charset="0"/>
                <a:cs typeface="Times New Roman" panose="02020603050405020304" pitchFamily="18" charset="0"/>
              </a:rPr>
              <a:t>Also, they will predict what type of crime might occur next in a specific location within a particular time.</a:t>
            </a:r>
          </a:p>
          <a:p>
            <a:r>
              <a:rPr lang="en-US" sz="2400" dirty="0" smtClean="0">
                <a:latin typeface="Times New Roman" panose="02020603050405020304" pitchFamily="18" charset="0"/>
                <a:cs typeface="Times New Roman" panose="02020603050405020304" pitchFamily="18" charset="0"/>
              </a:rPr>
              <a:t>Finally, the authors aim to provide an analysis study by combining findings of a particular crimes dataset with its demographic information.</a:t>
            </a:r>
          </a:p>
        </p:txBody>
      </p:sp>
      <p:sp>
        <p:nvSpPr>
          <p:cNvPr id="5" name="Slide Number Placeholder 4"/>
          <p:cNvSpPr>
            <a:spLocks noGrp="1"/>
          </p:cNvSpPr>
          <p:nvPr>
            <p:ph type="sldNum" sz="quarter" idx="12"/>
          </p:nvPr>
        </p:nvSpPr>
        <p:spPr/>
        <p:txBody>
          <a:bodyPr/>
          <a:lstStyle/>
          <a:p>
            <a:fld id="{BBC0FF90-CF25-4D6C-94AD-7F6E70700787}" type="slidenum">
              <a:rPr lang="en-US" smtClean="0"/>
              <a:t>7</a:t>
            </a:fld>
            <a:endParaRPr lang="en-US"/>
          </a:p>
        </p:txBody>
      </p:sp>
    </p:spTree>
    <p:extLst>
      <p:ext uri="{BB962C8B-B14F-4D97-AF65-F5344CB8AC3E}">
        <p14:creationId xmlns:p14="http://schemas.microsoft.com/office/powerpoint/2010/main" val="1886494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839" y="363151"/>
            <a:ext cx="9404723" cy="1400530"/>
          </a:xfrm>
        </p:spPr>
        <p:txBody>
          <a:bodyPr/>
          <a:lstStyle/>
          <a:p>
            <a:r>
              <a:rPr lang="en-US" sz="6000" dirty="0" smtClean="0">
                <a:latin typeface="Times New Roman" panose="02020603050405020304" pitchFamily="18" charset="0"/>
                <a:cs typeface="Times New Roman" panose="02020603050405020304" pitchFamily="18" charset="0"/>
              </a:rPr>
              <a:t>Related Work</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31021" y="1763681"/>
            <a:ext cx="8946541" cy="4318464"/>
          </a:xfrm>
        </p:spPr>
        <p:txBody>
          <a:bodyPr>
            <a:noAutofit/>
          </a:bodyPr>
          <a:lstStyle/>
          <a:p>
            <a:r>
              <a:rPr lang="en-US" sz="2400" dirty="0">
                <a:latin typeface="Times New Roman" panose="02020603050405020304" pitchFamily="18" charset="0"/>
                <a:cs typeface="Times New Roman" panose="02020603050405020304" pitchFamily="18" charset="0"/>
              </a:rPr>
              <a:t>There are several maps applications that show the exact crime location along with the crime type for any given city</a:t>
            </a:r>
          </a:p>
          <a:p>
            <a:r>
              <a:rPr lang="en-US" sz="2400" dirty="0" smtClean="0">
                <a:latin typeface="Times New Roman" panose="02020603050405020304" pitchFamily="18" charset="0"/>
                <a:cs typeface="Times New Roman" panose="02020603050405020304" pitchFamily="18" charset="0"/>
              </a:rPr>
              <a:t>Even </a:t>
            </a:r>
            <a:r>
              <a:rPr lang="en-US" sz="2400" dirty="0">
                <a:latin typeface="Times New Roman" panose="02020603050405020304" pitchFamily="18" charset="0"/>
                <a:cs typeface="Times New Roman" panose="02020603050405020304" pitchFamily="18" charset="0"/>
              </a:rPr>
              <a:t>though crime locations have been identified none of previous work consider the three elements location, time, crime type together</a:t>
            </a:r>
          </a:p>
          <a:p>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is no information available that includes the crime occurrence date and time</a:t>
            </a:r>
          </a:p>
          <a:p>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is very little research that can accurately predict where crimes will happen in the future</a:t>
            </a:r>
          </a:p>
          <a:p>
            <a:r>
              <a:rPr lang="en-US" sz="2400" dirty="0">
                <a:latin typeface="Times New Roman" panose="02020603050405020304" pitchFamily="18" charset="0"/>
                <a:cs typeface="Times New Roman" panose="02020603050405020304" pitchFamily="18" charset="0"/>
              </a:rPr>
              <a:t>Provide a data-mining model for crime prediction based on crime types and using spatial and temporal criminal hotspots</a:t>
            </a:r>
          </a:p>
          <a:p>
            <a:pPr marL="0" indent="0">
              <a:buNone/>
            </a:pP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BC0FF90-CF25-4D6C-94AD-7F6E70700787}" type="slidenum">
              <a:rPr lang="en-US" smtClean="0"/>
              <a:t>8</a:t>
            </a:fld>
            <a:endParaRPr lang="en-US"/>
          </a:p>
        </p:txBody>
      </p:sp>
    </p:spTree>
    <p:extLst>
      <p:ext uri="{BB962C8B-B14F-4D97-AF65-F5344CB8AC3E}">
        <p14:creationId xmlns:p14="http://schemas.microsoft.com/office/powerpoint/2010/main" val="1543003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208" y="231240"/>
            <a:ext cx="9404723" cy="1400530"/>
          </a:xfrm>
        </p:spPr>
        <p:txBody>
          <a:bodyPr/>
          <a:lstStyle/>
          <a:p>
            <a:r>
              <a:rPr lang="en-US" sz="6000" dirty="0" smtClean="0">
                <a:latin typeface="Times New Roman" panose="02020603050405020304" pitchFamily="18" charset="0"/>
                <a:cs typeface="Times New Roman" panose="02020603050405020304" pitchFamily="18" charset="0"/>
              </a:rPr>
              <a:t>Datasets</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447800"/>
            <a:ext cx="8909619" cy="5825836"/>
          </a:xfrm>
        </p:spPr>
        <p:txBody>
          <a:bodyPr>
            <a:noAutofit/>
          </a:bodyPr>
          <a:lstStyle/>
          <a:p>
            <a:pPr marL="342900" lvl="1" indent="-342900"/>
            <a:r>
              <a:rPr lang="en-US" sz="2400" dirty="0">
                <a:latin typeface="Times New Roman" panose="02020603050405020304" pitchFamily="18" charset="0"/>
                <a:cs typeface="Times New Roman" panose="02020603050405020304" pitchFamily="18" charset="0"/>
              </a:rPr>
              <a:t>Denver Crimes Dataset </a:t>
            </a:r>
          </a:p>
          <a:p>
            <a:pPr marL="971550" lvl="3" indent="-514350">
              <a:buFont typeface="+mj-lt"/>
              <a:buAutoNum type="arabicPeriod"/>
            </a:pPr>
            <a:r>
              <a:rPr lang="en-US" sz="2400" dirty="0" err="1">
                <a:latin typeface="Times New Roman" panose="02020603050405020304" pitchFamily="18" charset="0"/>
                <a:cs typeface="Times New Roman" panose="02020603050405020304" pitchFamily="18" charset="0"/>
              </a:rPr>
              <a:t>Offense_Category_id</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971550" lvl="3" indent="-514350">
              <a:buFont typeface="+mj-lt"/>
              <a:buAutoNum type="arabicPeriod"/>
            </a:pPr>
            <a:r>
              <a:rPr lang="en-US" sz="2400" dirty="0" err="1" smtClean="0">
                <a:latin typeface="Times New Roman" panose="02020603050405020304" pitchFamily="18" charset="0"/>
                <a:cs typeface="Times New Roman" panose="02020603050405020304" pitchFamily="18" charset="0"/>
              </a:rPr>
              <a:t>First_occurrence_date</a:t>
            </a:r>
            <a:r>
              <a:rPr lang="en-US" sz="2400" dirty="0" smtClean="0">
                <a:latin typeface="Times New Roman" panose="02020603050405020304" pitchFamily="18" charset="0"/>
                <a:cs typeface="Times New Roman" panose="02020603050405020304" pitchFamily="18" charset="0"/>
              </a:rPr>
              <a:t> </a:t>
            </a:r>
          </a:p>
          <a:p>
            <a:pPr marL="971550" lvl="3" indent="-514350">
              <a:buFont typeface="+mj-lt"/>
              <a:buAutoNum type="arabicPeriod"/>
            </a:pPr>
            <a:r>
              <a:rPr lang="en-US" sz="2400" dirty="0" err="1" smtClean="0">
                <a:latin typeface="Times New Roman" panose="02020603050405020304" pitchFamily="18" charset="0"/>
                <a:cs typeface="Times New Roman" panose="02020603050405020304" pitchFamily="18" charset="0"/>
              </a:rPr>
              <a:t>Neighbourhood_id</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971550" lvl="3" indent="-514350">
              <a:buFont typeface="+mj-lt"/>
              <a:buAutoNum type="arabicPeriod"/>
            </a:pPr>
            <a:r>
              <a:rPr lang="en-US" sz="2400" dirty="0" err="1">
                <a:latin typeface="Times New Roman" panose="02020603050405020304" pitchFamily="18" charset="0"/>
                <a:cs typeface="Times New Roman" panose="02020603050405020304" pitchFamily="18" charset="0"/>
              </a:rPr>
              <a:t>Is_crime</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457200" lvl="2" indent="-457200"/>
            <a:r>
              <a:rPr lang="en-US" sz="2600" dirty="0" smtClean="0">
                <a:latin typeface="Times New Roman" panose="02020603050405020304" pitchFamily="18" charset="0"/>
                <a:cs typeface="Times New Roman" panose="02020603050405020304" pitchFamily="18" charset="0"/>
              </a:rPr>
              <a:t>Los </a:t>
            </a:r>
            <a:r>
              <a:rPr lang="en-US" sz="2600" dirty="0">
                <a:latin typeface="Times New Roman" panose="02020603050405020304" pitchFamily="18" charset="0"/>
                <a:cs typeface="Times New Roman" panose="02020603050405020304" pitchFamily="18" charset="0"/>
              </a:rPr>
              <a:t>Angeles Crimes Dataset </a:t>
            </a:r>
          </a:p>
          <a:p>
            <a:pPr marL="971550" lvl="3" indent="-514350">
              <a:buFont typeface="+mj-lt"/>
              <a:buAutoNum type="arabicPeriod"/>
            </a:pPr>
            <a:r>
              <a:rPr lang="en-US" sz="2400" dirty="0" err="1">
                <a:latin typeface="Times New Roman" panose="02020603050405020304" pitchFamily="18" charset="0"/>
                <a:cs typeface="Times New Roman" panose="02020603050405020304" pitchFamily="18" charset="0"/>
              </a:rPr>
              <a:t>Crm</a:t>
            </a:r>
            <a:r>
              <a:rPr lang="en-US" sz="2400" dirty="0">
                <a:latin typeface="Times New Roman" panose="02020603050405020304" pitchFamily="18" charset="0"/>
                <a:cs typeface="Times New Roman" panose="02020603050405020304" pitchFamily="18" charset="0"/>
              </a:rPr>
              <a:t> cd </a:t>
            </a:r>
            <a:r>
              <a:rPr lang="en-US" sz="2400" dirty="0" err="1">
                <a:latin typeface="Times New Roman" panose="02020603050405020304" pitchFamily="18" charset="0"/>
                <a:cs typeface="Times New Roman" panose="02020603050405020304" pitchFamily="18" charset="0"/>
              </a:rPr>
              <a:t>desc</a:t>
            </a:r>
            <a:r>
              <a:rPr lang="en-US" sz="2400" dirty="0">
                <a:latin typeface="Times New Roman" panose="02020603050405020304" pitchFamily="18" charset="0"/>
                <a:cs typeface="Times New Roman" panose="02020603050405020304" pitchFamily="18" charset="0"/>
              </a:rPr>
              <a:t> </a:t>
            </a:r>
          </a:p>
          <a:p>
            <a:pPr marL="971550" lvl="3" indent="-514350">
              <a:buFont typeface="+mj-lt"/>
              <a:buAutoNum type="arabicPeriod"/>
            </a:pPr>
            <a:r>
              <a:rPr lang="en-US" sz="2400" dirty="0">
                <a:latin typeface="Times New Roman" panose="02020603050405020304" pitchFamily="18" charset="0"/>
                <a:cs typeface="Times New Roman" panose="02020603050405020304" pitchFamily="18" charset="0"/>
              </a:rPr>
              <a:t>Date </a:t>
            </a:r>
            <a:r>
              <a:rPr lang="en-US" sz="2400" dirty="0" err="1">
                <a:latin typeface="Times New Roman" panose="02020603050405020304" pitchFamily="18" charset="0"/>
                <a:cs typeface="Times New Roman" panose="02020603050405020304" pitchFamily="18" charset="0"/>
              </a:rPr>
              <a:t>occ</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971550" lvl="3" indent="-514350">
              <a:buFont typeface="+mj-lt"/>
              <a:buAutoNum type="arabicPeriod"/>
            </a:pPr>
            <a:r>
              <a:rPr lang="en-US" sz="2400" dirty="0" smtClean="0">
                <a:latin typeface="Times New Roman" panose="02020603050405020304" pitchFamily="18" charset="0"/>
                <a:cs typeface="Times New Roman" panose="02020603050405020304" pitchFamily="18" charset="0"/>
              </a:rPr>
              <a:t>Time </a:t>
            </a:r>
            <a:r>
              <a:rPr lang="en-US" sz="2400" dirty="0" err="1">
                <a:latin typeface="Times New Roman" panose="02020603050405020304" pitchFamily="18" charset="0"/>
                <a:cs typeface="Times New Roman" panose="02020603050405020304" pitchFamily="18" charset="0"/>
              </a:rPr>
              <a:t>occ</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971550" lvl="3" indent="-514350">
              <a:buFont typeface="+mj-lt"/>
              <a:buAutoNum type="arabicPeriod"/>
            </a:pPr>
            <a:r>
              <a:rPr lang="en-US" sz="2400" dirty="0" smtClean="0">
                <a:latin typeface="Times New Roman" panose="02020603050405020304" pitchFamily="18" charset="0"/>
                <a:cs typeface="Times New Roman" panose="02020603050405020304" pitchFamily="18" charset="0"/>
              </a:rPr>
              <a:t>Area Name</a:t>
            </a:r>
            <a:endParaRPr lang="en-US" sz="2400" b="1" dirty="0"/>
          </a:p>
          <a:p>
            <a:endParaRPr lang="en-US" sz="2400" dirty="0"/>
          </a:p>
        </p:txBody>
      </p:sp>
      <p:sp>
        <p:nvSpPr>
          <p:cNvPr id="5" name="Slide Number Placeholder 4"/>
          <p:cNvSpPr>
            <a:spLocks noGrp="1"/>
          </p:cNvSpPr>
          <p:nvPr>
            <p:ph type="sldNum" sz="quarter" idx="12"/>
          </p:nvPr>
        </p:nvSpPr>
        <p:spPr/>
        <p:txBody>
          <a:bodyPr/>
          <a:lstStyle/>
          <a:p>
            <a:fld id="{BBC0FF90-CF25-4D6C-94AD-7F6E70700787}" type="slidenum">
              <a:rPr lang="en-US" smtClean="0"/>
              <a:t>9</a:t>
            </a:fld>
            <a:endParaRPr lang="en-US"/>
          </a:p>
        </p:txBody>
      </p:sp>
    </p:spTree>
    <p:extLst>
      <p:ext uri="{BB962C8B-B14F-4D97-AF65-F5344CB8AC3E}">
        <p14:creationId xmlns:p14="http://schemas.microsoft.com/office/powerpoint/2010/main" val="829265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2570</TotalTime>
  <Words>1657</Words>
  <Application>Microsoft Office PowerPoint</Application>
  <PresentationFormat>Widescreen</PresentationFormat>
  <Paragraphs>202</Paragraphs>
  <Slides>26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Century Gothic</vt:lpstr>
      <vt:lpstr>Times New Roman</vt:lpstr>
      <vt:lpstr>Wingdings</vt:lpstr>
      <vt:lpstr>Wingdings 3</vt:lpstr>
      <vt:lpstr>Ion</vt:lpstr>
      <vt:lpstr>CRIME PREDICTION BASED ON CRIME TYPES AND USING SPATIAL AND TEMPORAL CRIMINAL HOTSPOTS</vt:lpstr>
      <vt:lpstr>Team Members</vt:lpstr>
      <vt:lpstr>Outline</vt:lpstr>
      <vt:lpstr>Abstract</vt:lpstr>
      <vt:lpstr>Introduction</vt:lpstr>
      <vt:lpstr>Introduction Contd..</vt:lpstr>
      <vt:lpstr>Problem Statement</vt:lpstr>
      <vt:lpstr>Related Work</vt:lpstr>
      <vt:lpstr>Datasets</vt:lpstr>
      <vt:lpstr>Datasets</vt:lpstr>
      <vt:lpstr>Methodology</vt:lpstr>
      <vt:lpstr>Data Preprocessing</vt:lpstr>
      <vt:lpstr>Data Preprocessing</vt:lpstr>
      <vt:lpstr>Data Analysis</vt:lpstr>
      <vt:lpstr>Crime rate over the 12 months in Denver and Los Angeles in 2014</vt:lpstr>
      <vt:lpstr>Percentage of crimes over the days of the week in Denver based on the different crime types</vt:lpstr>
      <vt:lpstr>Percentage of crimes over the 24 hours in LA based on the different crime type</vt:lpstr>
      <vt:lpstr>Evaluation</vt:lpstr>
      <vt:lpstr>Evaluation Contd..</vt:lpstr>
      <vt:lpstr>Conclusion Contd..</vt:lpstr>
      <vt:lpstr>Project Outcomes</vt:lpstr>
      <vt:lpstr>Model Building</vt:lpstr>
      <vt:lpstr>Data:</vt:lpstr>
      <vt:lpstr>References</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Kala,Ankitha Jain</dc:creator>
  <cp:lastModifiedBy>Kankanala,Vaishnavi</cp:lastModifiedBy>
  <cp:revision>120</cp:revision>
  <dcterms:created xsi:type="dcterms:W3CDTF">2016-09-14T13:19:38Z</dcterms:created>
  <dcterms:modified xsi:type="dcterms:W3CDTF">2017-02-22T02:18:09Z</dcterms:modified>
</cp:coreProperties>
</file>