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2.jpg" ContentType="image/jpe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259" r:id="rId4"/>
    <p:sldId id="337" r:id="rId5"/>
    <p:sldId id="340" r:id="rId6"/>
    <p:sldId id="315" r:id="rId7"/>
    <p:sldId id="338" r:id="rId8"/>
    <p:sldId id="339" r:id="rId9"/>
    <p:sldId id="329" r:id="rId10"/>
    <p:sldId id="341" r:id="rId11"/>
    <p:sldId id="342" r:id="rId12"/>
    <p:sldId id="343" r:id="rId13"/>
    <p:sldId id="344" r:id="rId14"/>
    <p:sldId id="346" r:id="rId15"/>
    <p:sldId id="347" r:id="rId16"/>
    <p:sldId id="348" r:id="rId17"/>
    <p:sldId id="349" r:id="rId18"/>
    <p:sldId id="330" r:id="rId19"/>
    <p:sldId id="345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26" r:id="rId30"/>
    <p:sldId id="331" r:id="rId31"/>
    <p:sldId id="306" r:id="rId32"/>
    <p:sldId id="308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2406" autoAdjust="0"/>
  </p:normalViewPr>
  <p:slideViewPr>
    <p:cSldViewPr snapToGrid="0">
      <p:cViewPr varScale="1">
        <p:scale>
          <a:sx n="61" d="100"/>
          <a:sy n="61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61B-0725-4148-815A-35CEC80D497F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2800-88B1-4CDE-8A05-EA587078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9F711-96B6-4848-BA4B-0256BF7B678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B8748-10A7-4E7D-ABBF-5056D142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2007 – 2009</a:t>
            </a:r>
            <a:r>
              <a:rPr lang="en-US" baseline="0" dirty="0" smtClean="0"/>
              <a:t> -&gt; instances 298</a:t>
            </a:r>
          </a:p>
          <a:p>
            <a:r>
              <a:rPr lang="en-US" baseline="0" dirty="0" smtClean="0"/>
              <a:t>Now </a:t>
            </a:r>
            <a:r>
              <a:rPr lang="en-US" baseline="0" smtClean="0"/>
              <a:t>total instances – 63,326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r>
              <a:rPr lang="en-US" baseline="0" dirty="0" smtClean="0"/>
              <a:t> – letter X</a:t>
            </a:r>
          </a:p>
          <a:p>
            <a:r>
              <a:rPr lang="en-US" baseline="0" dirty="0" smtClean="0"/>
              <a:t>2008 – letter Y</a:t>
            </a:r>
          </a:p>
          <a:p>
            <a:r>
              <a:rPr lang="en-US" baseline="0" dirty="0" smtClean="0"/>
              <a:t>2009 – letter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8748-10A7-4E7D-ABBF-5056D14239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8563-3FD1-430F-9A9C-1F2ED6332F6F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C36-2B7F-4E54-AEFF-A7691D1894B1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025B-2F6C-4964-BFD2-104BDA8857FE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5292-5FD5-44A7-B919-DA483C7A3F84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97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B91F-E600-4612-8628-03CF1265129A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7E4-5CFE-42C7-A5C5-DCB28EF55903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9CEF-993A-4DCA-8D98-DE07ADEE7C9D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2F6D-F4CE-4AB0-AD54-CC808DC680C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1B55-2B13-406F-BEAB-4CC32E567F9A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869A-B89A-4876-8369-02C8409F1E53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B12C-1104-40C6-A189-74296D47FBB0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A223-633D-4217-9835-8924B7D67C54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FF3D-F0E5-46BD-A4EE-8C5575016706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3EE-C5CE-4E67-ABAC-066185933DF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E56D-F9B7-4530-9FA5-47A0965FDE2E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E8E-60BF-4170-BA0A-AFC1F68ED86A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EEC3-C78D-4C7E-B0FE-148669C37CD2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7EBEB0-4FAD-4F16-9276-F44FD5700501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Ankitha Jain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FF90-CF25-4D6C-94AD-7F6E7070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8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imes-2001-to-present-398a4" TargetMode="External"/><Relationship Id="rId2" Type="http://schemas.openxmlformats.org/officeDocument/2006/relationships/hyperlink" Target="https://arxiv.org/ftp/arxiv/papers/1508/1508.0205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ntaho.com/download" TargetMode="External"/><Relationship Id="rId4" Type="http://schemas.openxmlformats.org/officeDocument/2006/relationships/hyperlink" Target="http://www.cs.waikato.ac.nz/ml/weka/downloading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76" y="1807655"/>
            <a:ext cx="8177842" cy="1955829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ANALYSIS IN CHICAGO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TEAM-16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44329" y="3936904"/>
            <a:ext cx="3235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Devyani Deshmukh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Shivanvitha Konda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 Alkuru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Kankanala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91694"/>
              </p:ext>
            </p:extLst>
          </p:nvPr>
        </p:nvGraphicFramePr>
        <p:xfrm>
          <a:off x="3663950" y="2052919"/>
          <a:ext cx="5495816" cy="4195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819"/>
                <a:gridCol w="3447997"/>
              </a:tblGrid>
              <a:tr h="32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7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Arrest: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41794"/>
              </p:ext>
            </p:extLst>
          </p:nvPr>
        </p:nvGraphicFramePr>
        <p:xfrm>
          <a:off x="2956584" y="1255014"/>
          <a:ext cx="5777513" cy="292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782"/>
                <a:gridCol w="3624731"/>
              </a:tblGrid>
              <a:tr h="38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06349"/>
              </p:ext>
            </p:extLst>
          </p:nvPr>
        </p:nvGraphicFramePr>
        <p:xfrm>
          <a:off x="2956583" y="4968814"/>
          <a:ext cx="5777513" cy="1069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650"/>
                <a:gridCol w="3406863"/>
              </a:tblGrid>
              <a:tr h="35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Arrest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3416"/>
            <a:ext cx="8946541" cy="51849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16314"/>
              </p:ext>
            </p:extLst>
          </p:nvPr>
        </p:nvGraphicFramePr>
        <p:xfrm>
          <a:off x="3663950" y="1259451"/>
          <a:ext cx="4272352" cy="4744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939"/>
                <a:gridCol w="2680413"/>
              </a:tblGrid>
              <a:tr h="296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theft,burglary,robbery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kidnapping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deceptive practice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motor vehicle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sexual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rules violation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gambling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interference with public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intimidation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criminal damage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non-criminal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3416"/>
            <a:ext cx="8946541" cy="518498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85473"/>
              </p:ext>
            </p:extLst>
          </p:nvPr>
        </p:nvGraphicFramePr>
        <p:xfrm>
          <a:off x="3663950" y="1673527"/>
          <a:ext cx="4496639" cy="4574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511"/>
                <a:gridCol w="2821128"/>
              </a:tblGrid>
              <a:tr h="285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abandoned building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airport/aircraft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apartment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ATM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vehicle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residence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street, sidewalk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stores, restaurant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gas stations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Public places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parking lot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schools, colleges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cab, currency exchange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Tested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J-48 (Decision Tree)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Perceptron(Neural Network)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v/s Crime Type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J-48 Decision Tree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93" y="2506717"/>
            <a:ext cx="10181746" cy="39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MultilayerPerceptron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(Neural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Network)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31" y="2349062"/>
            <a:ext cx="10244808" cy="39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7" y="1853247"/>
            <a:ext cx="10370932" cy="45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/>
              <a:t/>
            </a:r>
            <a:br>
              <a:rPr lang="en-US" sz="6600" dirty="0"/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15" y="1734208"/>
            <a:ext cx="10202324" cy="43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6301"/>
          </a:xfrm>
        </p:spPr>
        <p:txBody>
          <a:bodyPr/>
          <a:lstStyle/>
          <a:p>
            <a:r>
              <a:rPr lang="en-US" sz="6600" dirty="0" smtClean="0"/>
              <a:t>Naive Bayes Contd..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76" y="1954925"/>
            <a:ext cx="10402463" cy="45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2093" y="1853248"/>
            <a:ext cx="10515600" cy="5215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tested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v/s Crime Type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J-48 (Decision Tree)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459421"/>
            <a:ext cx="10276338" cy="39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J-48 (Decision Tree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Contd..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59" y="1608082"/>
            <a:ext cx="5959365" cy="47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MultilayerPerceptron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(Neural Network)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12123"/>
            <a:ext cx="10276339" cy="38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77" y="1853249"/>
            <a:ext cx="10402462" cy="43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24</a:t>
            </a:fld>
            <a:endParaRPr lang="en-US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97" y="1545021"/>
            <a:ext cx="10229042" cy="4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Contd..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734207"/>
            <a:ext cx="9916784" cy="43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en-US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9" y="1853248"/>
            <a:ext cx="9585435" cy="36582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8055" y="5612138"/>
            <a:ext cx="829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crime rate based on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Contd..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1" y="1655379"/>
            <a:ext cx="9806151" cy="38853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8077" y="5790421"/>
            <a:ext cx="829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crime rate based on months in the year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 Contd..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2" y="1853248"/>
            <a:ext cx="9932276" cy="353858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7934" y="55195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Analysis of most occurring crime type in the month of March.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accuracy for Decision tree, Random Forest and Naïve Bayes.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medium for neural network.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algorithms we concluded that crime type: theft is highest in 2016 and in the month of March in the city of Chicago.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545432"/>
            <a:ext cx="9280813" cy="1307816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52" y="2242868"/>
            <a:ext cx="10838210" cy="39339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crimes taking place in the city so we want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type that occurred 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2010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and find if it is increased or decreased,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 which particular month it is increased.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extracted from the Chicago Police Department's CLEAR (Citizen Law Enforcement Analysis and Reporting) system.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79572"/>
            <a:ext cx="9404723" cy="3170376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working on other algorithms to get more accurate outcome.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on to get the optimal results.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5 most crime zones in Chicago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2389"/>
            <a:ext cx="9404723" cy="140053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254499" cy="369015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Almanie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Mirza, R.,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(2015). Crime prediction based on crime types and using spatial and temporal criminal hotspots.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Data Mining &amp; Knowledge Management 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Vol.15,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https://arxiv.org/ftp/arxiv/papers/1508/1508.02050.pdf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https://catalog.data.gov/dataset/crimes-2001-to-present-398a4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http://www.cs.waikato.ac.nz/ml/weka/downloading.html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http://www.pentaho.com/download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43" y="1580532"/>
            <a:ext cx="6957356" cy="4049181"/>
          </a:xfr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130" y="2377770"/>
            <a:ext cx="5442323" cy="1263788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Thank you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698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11189330" cy="51600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Ankitha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61921"/>
              </p:ext>
            </p:extLst>
          </p:nvPr>
        </p:nvGraphicFramePr>
        <p:xfrm>
          <a:off x="2363638" y="295729"/>
          <a:ext cx="7039155" cy="639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05"/>
                <a:gridCol w="2318671"/>
                <a:gridCol w="4105579"/>
              </a:tblGrid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Attribute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Unique ID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Case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Criminal activity number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Place where crime happened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767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IUCR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Illinois Uniform Crime Reporting (IUCR) codes are four digit codes that law enforcement agencies use to classify criminal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Primary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Crime 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type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Location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Place 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Arrest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Criminal arrested or not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Domestic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Domestic violence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 beat is smallest police geographical area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Police district where incident occurred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Ward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Ward place where it is occurred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Community area where Chicago has 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FBI 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classification as outlined in FBI’s NIBRS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X Coordinate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X coordinate of 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Y Coordinate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Y coordinate of 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Case occurred year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Updated 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Record was last updated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Location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  <a:tr h="255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Location (Latitude, Longitude)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2" marR="6416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– Missing values replaced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– Dimensions and Instances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– Date format, Primary Type, Location Description, Arrest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79894"/>
            <a:ext cx="9404723" cy="973354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3087"/>
            <a:ext cx="9930559" cy="4195312"/>
          </a:xfrm>
        </p:spPr>
        <p:txBody>
          <a:bodyPr/>
          <a:lstStyle/>
          <a:p>
            <a:r>
              <a:rPr lang="en-US" dirty="0" smtClean="0"/>
              <a:t>Original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Dimensions – </a:t>
            </a:r>
            <a:r>
              <a:rPr lang="en-US" dirty="0" smtClean="0"/>
              <a:t>22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Instances – </a:t>
            </a:r>
            <a:r>
              <a:rPr lang="en-US" dirty="0" smtClean="0"/>
              <a:t>10,48,576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Preprocessed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Dimensions –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Instances – 63,028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Data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8897"/>
            <a:ext cx="10930538" cy="50509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9" y="363151"/>
            <a:ext cx="9404723" cy="140053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021" y="1558729"/>
            <a:ext cx="8946541" cy="4318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 (Crime Type)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Arrest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F90-CF25-4D6C-94AD-7F6E707007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6471</TotalTime>
  <Words>746</Words>
  <Application>Microsoft Office PowerPoint</Application>
  <PresentationFormat>Widescreen</PresentationFormat>
  <Paragraphs>330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CRIME ANALYSIS IN CHICAGO                        TEAM-16</vt:lpstr>
      <vt:lpstr>Outline</vt:lpstr>
      <vt:lpstr>Introduction</vt:lpstr>
      <vt:lpstr>Original Data</vt:lpstr>
      <vt:lpstr>PowerPoint Presentation</vt:lpstr>
      <vt:lpstr>Data Preprocessing</vt:lpstr>
      <vt:lpstr>Data</vt:lpstr>
      <vt:lpstr>Pre-Processed Data</vt:lpstr>
      <vt:lpstr>Attributes</vt:lpstr>
      <vt:lpstr>Data Transformation</vt:lpstr>
      <vt:lpstr>PowerPoint Presentation</vt:lpstr>
      <vt:lpstr>PowerPoint Presentation</vt:lpstr>
      <vt:lpstr>PowerPoint Presentation</vt:lpstr>
      <vt:lpstr>Algorithms Tested</vt:lpstr>
      <vt:lpstr>Year v/s Crime Type  J-48 Decision Tree</vt:lpstr>
      <vt:lpstr>MultilayerPerceptron(Neural Network) </vt:lpstr>
      <vt:lpstr>Random Forest</vt:lpstr>
      <vt:lpstr>Naive Bayes   </vt:lpstr>
      <vt:lpstr>Naive Bayes Contd..</vt:lpstr>
      <vt:lpstr>Month v/s Crime Type J-48 (Decision Tree)</vt:lpstr>
      <vt:lpstr>J-48 (Decision Tree) Contd..</vt:lpstr>
      <vt:lpstr>MultilayerPerceptron(Neural Network) </vt:lpstr>
      <vt:lpstr>Random Forest</vt:lpstr>
      <vt:lpstr>Naive Bayes </vt:lpstr>
      <vt:lpstr>Naive Bayes Contd..</vt:lpstr>
      <vt:lpstr>Histogram Analysis  </vt:lpstr>
      <vt:lpstr>Histogram Analysis Contd.. </vt:lpstr>
      <vt:lpstr>Histogram Analysis Contd..</vt:lpstr>
      <vt:lpstr>Conclusion</vt:lpstr>
      <vt:lpstr>Current Work   Future Work</vt:lpstr>
      <vt:lpstr>References</vt:lpstr>
      <vt:lpstr>PowerPoint Presentation</vt:lpstr>
      <vt:lpstr>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Kala,Ankitha Jain</dc:creator>
  <cp:lastModifiedBy>Kankanala,Vaishnavi</cp:lastModifiedBy>
  <cp:revision>209</cp:revision>
  <dcterms:created xsi:type="dcterms:W3CDTF">2016-09-14T13:19:38Z</dcterms:created>
  <dcterms:modified xsi:type="dcterms:W3CDTF">2017-04-13T02:38:39Z</dcterms:modified>
</cp:coreProperties>
</file>