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325" r:id="rId5"/>
    <p:sldId id="326" r:id="rId6"/>
    <p:sldId id="327" r:id="rId7"/>
    <p:sldId id="341" r:id="rId8"/>
    <p:sldId id="343" r:id="rId9"/>
    <p:sldId id="336" r:id="rId10"/>
    <p:sldId id="342" r:id="rId11"/>
    <p:sldId id="344" r:id="rId12"/>
    <p:sldId id="347" r:id="rId13"/>
    <p:sldId id="349" r:id="rId14"/>
    <p:sldId id="346" r:id="rId15"/>
    <p:sldId id="348" r:id="rId16"/>
    <p:sldId id="345" r:id="rId17"/>
    <p:sldId id="331" r:id="rId18"/>
    <p:sldId id="350" r:id="rId19"/>
    <p:sldId id="352" r:id="rId20"/>
    <p:sldId id="33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205" autoAdjust="0"/>
  </p:normalViewPr>
  <p:slideViewPr>
    <p:cSldViewPr snapToGrid="0">
      <p:cViewPr>
        <p:scale>
          <a:sx n="88" d="100"/>
          <a:sy n="88" d="100"/>
        </p:scale>
        <p:origin x="451" y="110"/>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5/25/2024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5/25/2024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5.xml"/><Relationship Id="rId6" Type="http://schemas.openxmlformats.org/officeDocument/2006/relationships/hyperlink" Target="https://creativecommons.org/licenses/by-nc-nd/3.0/" TargetMode="External"/><Relationship Id="rId5" Type="http://schemas.openxmlformats.org/officeDocument/2006/relationships/hyperlink" Target="https://www.inweb.be/article/it-infos/bitcoin-que-faut-il-retenir-de-la-crypto-en-2023-et-attendre-de-2024" TargetMode="External"/><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3" Type="http://schemas.openxmlformats.org/officeDocument/2006/relationships/hyperlink" Target="https://www.bitcoin-gr.org/bitcoin-online-meetup-16-june/"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ukrainianlaw.blogspot.com/2019/" TargetMode="External"/><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technofaq.org/posts/2018/07/4-ways-blockchain-will-revolutionize-digital-marketing/" TargetMode="External"/><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piqsels.com/es/public-domain-photo-zblkl" TargetMode="External"/><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medium.com/@gitguild/not-too-late-for-humans-to-save-ethereum-2f42f5fdfb75" TargetMode="External"/><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hyperlink" Target="https://www.technollama.co.uk/2011/01/05" TargetMode="External"/><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65000"/>
            <a:extLst>
              <a:ext uri="{28A0092B-C50C-407E-A947-70E740481C1C}">
                <a14:useLocalDpi xmlns:a14="http://schemas.microsoft.com/office/drawing/2010/main" val="0"/>
              </a:ext>
            </a:extLst>
          </a:blip>
          <a:srcRect/>
          <a:stretch>
            <a:fillRect/>
          </a:stretch>
        </p:blipFill>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dirty="0"/>
              <a:t>NFT IN HEALTHCARE </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583266" y="5715000"/>
            <a:ext cx="9084733" cy="736600"/>
          </a:xfrm>
        </p:spPr>
        <p:txBody>
          <a:bodyPr/>
          <a:lstStyle/>
          <a:p>
            <a:r>
              <a:rPr lang="en-US" dirty="0">
                <a:latin typeface="Aptos Narrow" panose="020B0004020202020204" pitchFamily="34" charset="0"/>
              </a:rPr>
              <a:t>Devyani gautam</a:t>
            </a:r>
          </a:p>
          <a:p>
            <a:r>
              <a:rPr lang="en-IN" sz="1800" spc="-10" dirty="0">
                <a:effectLst/>
                <a:latin typeface="Calibri" panose="020F0502020204030204" pitchFamily="34" charset="0"/>
                <a:ea typeface="Calibri" panose="020F0502020204030204" pitchFamily="34" charset="0"/>
                <a:cs typeface="Times New Roman" panose="02020603050405020304" pitchFamily="18" charset="0"/>
              </a:rPr>
              <a:t>00619039523</a:t>
            </a:r>
            <a:endParaRPr lang="en-US" dirty="0"/>
          </a:p>
          <a:p>
            <a:endParaRPr lang="en-US"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CAC5DA-9914-BBA6-31BA-FAD109804310}"/>
              </a:ext>
            </a:extLst>
          </p:cNvPr>
          <p:cNvSpPr>
            <a:spLocks noGrp="1"/>
          </p:cNvSpPr>
          <p:nvPr>
            <p:ph idx="1"/>
          </p:nvPr>
        </p:nvSpPr>
        <p:spPr>
          <a:xfrm>
            <a:off x="420624" y="5913120"/>
            <a:ext cx="11675582" cy="827312"/>
          </a:xfrm>
        </p:spPr>
        <p:txBody>
          <a:bodyPr/>
          <a:lstStyle/>
          <a:p>
            <a:pPr marL="0" indent="0" algn="ctr">
              <a:lnSpc>
                <a:spcPct val="107000"/>
              </a:lnSpc>
              <a:spcAft>
                <a:spcPts val="800"/>
              </a:spcAft>
              <a:buNone/>
            </a:pPr>
            <a:r>
              <a:rPr lang="en-IN" dirty="0">
                <a:latin typeface="Cascadia Code SemiBold" panose="020B0609020000020004" pitchFamily="49" charset="0"/>
                <a:cs typeface="Cascadia Code SemiBold" panose="020B0609020000020004" pitchFamily="49" charset="0"/>
              </a:rPr>
              <a:t>                                                                                                 </a:t>
            </a: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JAVA program for concealing Confidential information within the Image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96F6460-E8BB-3630-74DF-938DA5CF3E10}"/>
              </a:ext>
            </a:extLst>
          </p:cNvPr>
          <p:cNvSpPr>
            <a:spLocks noGrp="1"/>
          </p:cNvSpPr>
          <p:nvPr>
            <p:ph type="sldNum" sz="quarter" idx="11"/>
          </p:nvPr>
        </p:nvSpPr>
        <p:spPr/>
        <p:txBody>
          <a:bodyPr/>
          <a:lstStyle/>
          <a:p>
            <a:fld id="{75DF2D63-3FF5-D547-96B9-BE9CCD1ABA58}" type="slidenum">
              <a:rPr lang="en-US" smtClean="0"/>
              <a:t>10</a:t>
            </a:fld>
            <a:endParaRPr lang="en-US" dirty="0"/>
          </a:p>
        </p:txBody>
      </p:sp>
      <p:pic>
        <p:nvPicPr>
          <p:cNvPr id="5" name="Picture 4">
            <a:extLst>
              <a:ext uri="{FF2B5EF4-FFF2-40B4-BE49-F238E27FC236}">
                <a16:creationId xmlns:a16="http://schemas.microsoft.com/office/drawing/2014/main" id="{E43736AB-0213-D111-CBB8-3BC551EECA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7824" y="0"/>
            <a:ext cx="11096462" cy="6313714"/>
          </a:xfrm>
          <a:prstGeom prst="rect">
            <a:avLst/>
          </a:prstGeom>
          <a:noFill/>
          <a:ln>
            <a:noFill/>
          </a:ln>
        </p:spPr>
      </p:pic>
    </p:spTree>
    <p:extLst>
      <p:ext uri="{BB962C8B-B14F-4D97-AF65-F5344CB8AC3E}">
        <p14:creationId xmlns:p14="http://schemas.microsoft.com/office/powerpoint/2010/main" val="1311117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CAC5DA-9914-BBA6-31BA-FAD109804310}"/>
              </a:ext>
            </a:extLst>
          </p:cNvPr>
          <p:cNvSpPr>
            <a:spLocks noGrp="1"/>
          </p:cNvSpPr>
          <p:nvPr>
            <p:ph idx="1"/>
          </p:nvPr>
        </p:nvSpPr>
        <p:spPr>
          <a:xfrm>
            <a:off x="330926" y="4354287"/>
            <a:ext cx="11747863" cy="2307770"/>
          </a:xfrm>
        </p:spPr>
        <p:txBody>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Sensitive user data samples, collected via sensors (e.g. sourced from the MHEALTH dataset), are stored in a human-readable format, typically a text file, and prepared for steganographic encoding alongside an image. Both the text file and the image undergo steganographic techniques to embed the data within the image, with added password security. 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steganographic image</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then  uploaded to  </a:t>
            </a:r>
            <a:r>
              <a:rPr lang="en-IN" sz="20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IPFS-</a:t>
            </a:r>
            <a:r>
              <a:rPr lang="en-IN"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(Inter Planetary File System - a decentralized storage system designed to create a peer-to-peer mechanism for storing and sharing data in a distributed manner, usually used because it is easy to access and cheaper to host data on it as compared to Ethereum ), </a:t>
            </a:r>
            <a:r>
              <a:rPr lang="en-IN" sz="1800" dirty="0">
                <a:effectLst/>
                <a:latin typeface="Calibri" panose="020F0502020204030204" pitchFamily="34" charset="0"/>
                <a:ea typeface="Calibri" panose="020F0502020204030204" pitchFamily="34" charset="0"/>
                <a:cs typeface="Times New Roman" panose="02020603050405020304" pitchFamily="18" charset="0"/>
              </a:rPr>
              <a:t>its </a:t>
            </a:r>
            <a:r>
              <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unique identifier</a:t>
            </a:r>
            <a:r>
              <a:rPr lang="en-IN" sz="1800" dirty="0">
                <a:effectLst/>
                <a:latin typeface="Calibri" panose="020F0502020204030204" pitchFamily="34" charset="0"/>
                <a:ea typeface="Calibri" panose="020F0502020204030204" pitchFamily="34" charset="0"/>
                <a:cs typeface="Times New Roman" panose="02020603050405020304" pitchFamily="18" charset="0"/>
              </a:rPr>
              <a:t>(CID) is embedded within NFT metadata for reference, the unique identifier is used in the NFT smart contract to link an encrypted image with the metadata. This results in an NFT image containing sensor data, enabling secure data exchange among businesses through NFT ownership capabilities.</a:t>
            </a:r>
            <a:endParaRPr lang="en-IN" dirty="0">
              <a:latin typeface="Aptos Narrow" panose="020B0004020202020204" pitchFamily="34" charset="0"/>
            </a:endParaRPr>
          </a:p>
          <a:p>
            <a:pPr marL="0" indent="0">
              <a:buNone/>
            </a:pPr>
            <a:endParaRPr lang="en-IN" dirty="0">
              <a:latin typeface="Aptos Narrow" panose="020B0004020202020204" pitchFamily="34" charset="0"/>
            </a:endParaRPr>
          </a:p>
        </p:txBody>
      </p:sp>
      <p:sp>
        <p:nvSpPr>
          <p:cNvPr id="4" name="Slide Number Placeholder 3">
            <a:extLst>
              <a:ext uri="{FF2B5EF4-FFF2-40B4-BE49-F238E27FC236}">
                <a16:creationId xmlns:a16="http://schemas.microsoft.com/office/drawing/2014/main" id="{F96F6460-E8BB-3630-74DF-938DA5CF3E10}"/>
              </a:ext>
            </a:extLst>
          </p:cNvPr>
          <p:cNvSpPr>
            <a:spLocks noGrp="1"/>
          </p:cNvSpPr>
          <p:nvPr>
            <p:ph type="sldNum" sz="quarter" idx="11"/>
          </p:nvPr>
        </p:nvSpPr>
        <p:spPr/>
        <p:txBody>
          <a:bodyPr/>
          <a:lstStyle/>
          <a:p>
            <a:fld id="{75DF2D63-3FF5-D547-96B9-BE9CCD1ABA58}" type="slidenum">
              <a:rPr lang="en-US" smtClean="0"/>
              <a:t>11</a:t>
            </a:fld>
            <a:endParaRPr lang="en-US" dirty="0"/>
          </a:p>
        </p:txBody>
      </p:sp>
      <p:pic>
        <p:nvPicPr>
          <p:cNvPr id="2" name="Picture 1">
            <a:extLst>
              <a:ext uri="{FF2B5EF4-FFF2-40B4-BE49-F238E27FC236}">
                <a16:creationId xmlns:a16="http://schemas.microsoft.com/office/drawing/2014/main" id="{2AF3608E-B042-A6F4-FCDD-F6F0C5739D50}"/>
              </a:ext>
            </a:extLst>
          </p:cNvPr>
          <p:cNvPicPr>
            <a:picLocks noChangeAspect="1"/>
          </p:cNvPicPr>
          <p:nvPr/>
        </p:nvPicPr>
        <p:blipFill rotWithShape="1">
          <a:blip r:embed="rId2"/>
          <a:srcRect l="-2346" t="475" r="2346" b="-475"/>
          <a:stretch/>
        </p:blipFill>
        <p:spPr>
          <a:xfrm>
            <a:off x="1245326" y="95794"/>
            <a:ext cx="9771017" cy="39798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82471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CAC5DA-9914-BBA6-31BA-FAD109804310}"/>
              </a:ext>
            </a:extLst>
          </p:cNvPr>
          <p:cNvSpPr>
            <a:spLocks noGrp="1"/>
          </p:cNvSpPr>
          <p:nvPr>
            <p:ph idx="1"/>
          </p:nvPr>
        </p:nvSpPr>
        <p:spPr>
          <a:xfrm>
            <a:off x="330926" y="6203951"/>
            <a:ext cx="11747863" cy="458106"/>
          </a:xfrm>
        </p:spPr>
        <p:txBody>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Sensitive user data samples, collected via sensors is being hidden inside the Image using JavaScript program and uploaded to the IPFS Network , results in giving CID number of uploaded image and metadata.</a:t>
            </a:r>
            <a:endParaRPr lang="en-IN" dirty="0">
              <a:latin typeface="Aptos Narrow" panose="020B0004020202020204" pitchFamily="34" charset="0"/>
            </a:endParaRPr>
          </a:p>
        </p:txBody>
      </p:sp>
      <p:sp>
        <p:nvSpPr>
          <p:cNvPr id="4" name="Slide Number Placeholder 3">
            <a:extLst>
              <a:ext uri="{FF2B5EF4-FFF2-40B4-BE49-F238E27FC236}">
                <a16:creationId xmlns:a16="http://schemas.microsoft.com/office/drawing/2014/main" id="{F96F6460-E8BB-3630-74DF-938DA5CF3E10}"/>
              </a:ext>
            </a:extLst>
          </p:cNvPr>
          <p:cNvSpPr>
            <a:spLocks noGrp="1"/>
          </p:cNvSpPr>
          <p:nvPr>
            <p:ph type="sldNum" sz="quarter" idx="11"/>
          </p:nvPr>
        </p:nvSpPr>
        <p:spPr/>
        <p:txBody>
          <a:bodyPr/>
          <a:lstStyle/>
          <a:p>
            <a:fld id="{75DF2D63-3FF5-D547-96B9-BE9CCD1ABA58}" type="slidenum">
              <a:rPr lang="en-US" smtClean="0"/>
              <a:t>12</a:t>
            </a:fld>
            <a:endParaRPr lang="en-US" dirty="0"/>
          </a:p>
        </p:txBody>
      </p:sp>
      <p:pic>
        <p:nvPicPr>
          <p:cNvPr id="5" name="Picture 4">
            <a:extLst>
              <a:ext uri="{FF2B5EF4-FFF2-40B4-BE49-F238E27FC236}">
                <a16:creationId xmlns:a16="http://schemas.microsoft.com/office/drawing/2014/main" id="{1489D571-F7FE-6A3D-8C30-02D195A7B70F}"/>
              </a:ext>
            </a:extLst>
          </p:cNvPr>
          <p:cNvPicPr>
            <a:picLocks noChangeAspect="1"/>
          </p:cNvPicPr>
          <p:nvPr/>
        </p:nvPicPr>
        <p:blipFill>
          <a:blip r:embed="rId2"/>
          <a:stretch>
            <a:fillRect/>
          </a:stretch>
        </p:blipFill>
        <p:spPr>
          <a:xfrm>
            <a:off x="123644" y="0"/>
            <a:ext cx="6364242" cy="5956663"/>
          </a:xfrm>
          <a:prstGeom prst="rect">
            <a:avLst/>
          </a:prstGeom>
        </p:spPr>
      </p:pic>
      <p:pic>
        <p:nvPicPr>
          <p:cNvPr id="6" name="Picture 5">
            <a:extLst>
              <a:ext uri="{FF2B5EF4-FFF2-40B4-BE49-F238E27FC236}">
                <a16:creationId xmlns:a16="http://schemas.microsoft.com/office/drawing/2014/main" id="{BF5D31C4-FECA-530C-DA5D-B6F3F4D2E28B}"/>
              </a:ext>
            </a:extLst>
          </p:cNvPr>
          <p:cNvPicPr>
            <a:picLocks noChangeAspect="1"/>
          </p:cNvPicPr>
          <p:nvPr/>
        </p:nvPicPr>
        <p:blipFill>
          <a:blip r:embed="rId3"/>
          <a:stretch>
            <a:fillRect/>
          </a:stretch>
        </p:blipFill>
        <p:spPr>
          <a:xfrm>
            <a:off x="5917474" y="0"/>
            <a:ext cx="7014754" cy="38880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C1DC9685-DD51-6C0C-A7A1-DBB3EEE555D0}"/>
              </a:ext>
            </a:extLst>
          </p:cNvPr>
          <p:cNvPicPr>
            <a:picLocks noChangeAspect="1"/>
          </p:cNvPicPr>
          <p:nvPr/>
        </p:nvPicPr>
        <p:blipFill rotWithShape="1">
          <a:blip r:embed="rId4"/>
          <a:srcRect l="1" r="22275"/>
          <a:stretch/>
        </p:blipFill>
        <p:spPr>
          <a:xfrm>
            <a:off x="5987279" y="3888014"/>
            <a:ext cx="6204721" cy="206865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86077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CAC5DA-9914-BBA6-31BA-FAD109804310}"/>
              </a:ext>
            </a:extLst>
          </p:cNvPr>
          <p:cNvSpPr>
            <a:spLocks noGrp="1"/>
          </p:cNvSpPr>
          <p:nvPr>
            <p:ph idx="1"/>
          </p:nvPr>
        </p:nvSpPr>
        <p:spPr>
          <a:xfrm>
            <a:off x="420624" y="3675016"/>
            <a:ext cx="11701707" cy="3078843"/>
          </a:xfrm>
        </p:spPr>
        <p:txBody>
          <a:bodyPr/>
          <a:lstStyle/>
          <a:p>
            <a:pPr marL="0" indent="0" algn="ctr">
              <a:buNone/>
            </a:pPr>
            <a:r>
              <a:rPr lang="en-IN" sz="4000" b="1" dirty="0">
                <a:latin typeface="Arial Rounded MT Bold" panose="020F0704030504030204" pitchFamily="34" charset="0"/>
              </a:rPr>
              <a:t>OTP</a:t>
            </a:r>
            <a:r>
              <a:rPr lang="en-IN" dirty="0">
                <a:latin typeface="Aptos Narrow" panose="020B0004020202020204" pitchFamily="34" charset="0"/>
              </a:rPr>
              <a:t> </a:t>
            </a:r>
          </a:p>
          <a:p>
            <a:pPr marL="0" indent="0">
              <a:buNone/>
            </a:pPr>
            <a:r>
              <a:rPr lang="en-IN" dirty="0">
                <a:latin typeface="Aptos Narrow" panose="020B0004020202020204" pitchFamily="34" charset="0"/>
              </a:rPr>
              <a:t>   </a:t>
            </a:r>
          </a:p>
          <a:p>
            <a:r>
              <a:rPr lang="en-IN" dirty="0">
                <a:latin typeface="Aptos Narrow" panose="020B0004020202020204" pitchFamily="34" charset="0"/>
              </a:rPr>
              <a:t> to ensure user data privacy and integrity during transitions , we use OTP(one time password)</a:t>
            </a:r>
          </a:p>
          <a:p>
            <a:r>
              <a:rPr lang="en-IN" sz="2000" dirty="0">
                <a:effectLst/>
                <a:latin typeface="Calibri" panose="020F0502020204030204" pitchFamily="34" charset="0"/>
                <a:ea typeface="Calibri" panose="020F0502020204030204" pitchFamily="34" charset="0"/>
                <a:cs typeface="Times New Roman" panose="02020603050405020304" pitchFamily="18" charset="0"/>
              </a:rPr>
              <a:t>accessing the data inside the NFT requires a password. Secure and unaltered transmission of this password is crucial.</a:t>
            </a:r>
            <a:endParaRPr lang="en-IN" sz="2000" dirty="0">
              <a:latin typeface="Aptos Narrow" panose="020B0004020202020204" pitchFamily="34" charset="0"/>
            </a:endParaRPr>
          </a:p>
          <a:p>
            <a:pPr>
              <a:lnSpc>
                <a:spcPct val="107000"/>
              </a:lnSpc>
              <a:spcAft>
                <a:spcPts val="800"/>
              </a:spcAft>
            </a:pPr>
            <a:r>
              <a:rPr lang="en-IN" b="1" dirty="0">
                <a:latin typeface="Aptos Narrow" panose="020B0004020202020204" pitchFamily="34" charset="0"/>
              </a:rPr>
              <a:t>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OTP, a one-and-done key, is never used twice, ensuring absolute secrecy. The user receives this key to unlock the steganography password in the receiving business or network when the need arises.</a:t>
            </a:r>
          </a:p>
        </p:txBody>
      </p:sp>
      <p:sp>
        <p:nvSpPr>
          <p:cNvPr id="4" name="Slide Number Placeholder 3">
            <a:extLst>
              <a:ext uri="{FF2B5EF4-FFF2-40B4-BE49-F238E27FC236}">
                <a16:creationId xmlns:a16="http://schemas.microsoft.com/office/drawing/2014/main" id="{F96F6460-E8BB-3630-74DF-938DA5CF3E10}"/>
              </a:ext>
            </a:extLst>
          </p:cNvPr>
          <p:cNvSpPr>
            <a:spLocks noGrp="1"/>
          </p:cNvSpPr>
          <p:nvPr>
            <p:ph type="sldNum" sz="quarter" idx="11"/>
          </p:nvPr>
        </p:nvSpPr>
        <p:spPr/>
        <p:txBody>
          <a:bodyPr/>
          <a:lstStyle/>
          <a:p>
            <a:fld id="{75DF2D63-3FF5-D547-96B9-BE9CCD1ABA58}" type="slidenum">
              <a:rPr lang="en-US" smtClean="0"/>
              <a:t>13</a:t>
            </a:fld>
            <a:endParaRPr lang="en-US" dirty="0"/>
          </a:p>
        </p:txBody>
      </p:sp>
      <p:pic>
        <p:nvPicPr>
          <p:cNvPr id="2" name="Picture 1">
            <a:extLst>
              <a:ext uri="{FF2B5EF4-FFF2-40B4-BE49-F238E27FC236}">
                <a16:creationId xmlns:a16="http://schemas.microsoft.com/office/drawing/2014/main" id="{4E73AF95-9743-561F-F076-4776CA15FB69}"/>
              </a:ext>
            </a:extLst>
          </p:cNvPr>
          <p:cNvPicPr>
            <a:picLocks noChangeAspect="1"/>
          </p:cNvPicPr>
          <p:nvPr/>
        </p:nvPicPr>
        <p:blipFill>
          <a:blip r:embed="rId2"/>
          <a:stretch>
            <a:fillRect/>
          </a:stretch>
        </p:blipFill>
        <p:spPr>
          <a:xfrm>
            <a:off x="2507025" y="156753"/>
            <a:ext cx="7978095" cy="3518263"/>
          </a:xfrm>
          <a:prstGeom prst="rect">
            <a:avLst/>
          </a:prstGeom>
        </p:spPr>
      </p:pic>
    </p:spTree>
    <p:extLst>
      <p:ext uri="{BB962C8B-B14F-4D97-AF65-F5344CB8AC3E}">
        <p14:creationId xmlns:p14="http://schemas.microsoft.com/office/powerpoint/2010/main" val="3358494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14</a:t>
            </a:fld>
            <a:endParaRPr lang="en-US" dirty="0"/>
          </a:p>
        </p:txBody>
      </p:sp>
      <p:pic>
        <p:nvPicPr>
          <p:cNvPr id="7" name="Picture 6">
            <a:extLst>
              <a:ext uri="{FF2B5EF4-FFF2-40B4-BE49-F238E27FC236}">
                <a16:creationId xmlns:a16="http://schemas.microsoft.com/office/drawing/2014/main" id="{7B951F4D-87F1-3D88-8072-B8AF02C3DFF8}"/>
              </a:ext>
            </a:extLst>
          </p:cNvPr>
          <p:cNvPicPr>
            <a:picLocks noChangeAspect="1"/>
          </p:cNvPicPr>
          <p:nvPr/>
        </p:nvPicPr>
        <p:blipFill>
          <a:blip r:embed="rId2"/>
          <a:stretch>
            <a:fillRect/>
          </a:stretch>
        </p:blipFill>
        <p:spPr>
          <a:xfrm>
            <a:off x="554495" y="269967"/>
            <a:ext cx="11393665" cy="5651862"/>
          </a:xfrm>
          <a:prstGeom prst="rect">
            <a:avLst/>
          </a:prstGeom>
        </p:spPr>
      </p:pic>
      <p:sp>
        <p:nvSpPr>
          <p:cNvPr id="14" name="TextBox 13">
            <a:extLst>
              <a:ext uri="{FF2B5EF4-FFF2-40B4-BE49-F238E27FC236}">
                <a16:creationId xmlns:a16="http://schemas.microsoft.com/office/drawing/2014/main" id="{1D960B04-075D-86F9-1EB5-7A47D1472984}"/>
              </a:ext>
            </a:extLst>
          </p:cNvPr>
          <p:cNvSpPr txBox="1"/>
          <p:nvPr/>
        </p:nvSpPr>
        <p:spPr>
          <a:xfrm>
            <a:off x="877824" y="6203951"/>
            <a:ext cx="10774245" cy="369332"/>
          </a:xfrm>
          <a:prstGeom prst="rect">
            <a:avLst/>
          </a:prstGeom>
          <a:noFill/>
        </p:spPr>
        <p:txBody>
          <a:bodyPr wrap="square" rtlCol="0">
            <a:spAutoFit/>
          </a:bodyPr>
          <a:lstStyle/>
          <a:p>
            <a:r>
              <a:rPr lang="en-IN" dirty="0">
                <a:latin typeface="+mj-lt"/>
              </a:rPr>
              <a:t>The NFT is successfully uploaded on </a:t>
            </a:r>
            <a:r>
              <a:rPr lang="en-IN" dirty="0" err="1">
                <a:latin typeface="+mj-lt"/>
              </a:rPr>
              <a:t>sepolia</a:t>
            </a:r>
            <a:r>
              <a:rPr lang="en-IN" dirty="0">
                <a:latin typeface="+mj-lt"/>
              </a:rPr>
              <a:t> network using </a:t>
            </a:r>
            <a:r>
              <a:rPr lang="en-IN" b="1" dirty="0">
                <a:latin typeface="+mj-lt"/>
              </a:rPr>
              <a:t>hardhat</a:t>
            </a:r>
            <a:r>
              <a:rPr lang="en-IN" dirty="0">
                <a:latin typeface="+mj-lt"/>
              </a:rPr>
              <a:t> development tool</a:t>
            </a:r>
          </a:p>
        </p:txBody>
      </p:sp>
    </p:spTree>
    <p:extLst>
      <p:ext uri="{BB962C8B-B14F-4D97-AF65-F5344CB8AC3E}">
        <p14:creationId xmlns:p14="http://schemas.microsoft.com/office/powerpoint/2010/main" val="2590855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15</a:t>
            </a:fld>
            <a:endParaRPr lang="en-US" dirty="0"/>
          </a:p>
        </p:txBody>
      </p:sp>
      <p:sp>
        <p:nvSpPr>
          <p:cNvPr id="14" name="TextBox 13">
            <a:extLst>
              <a:ext uri="{FF2B5EF4-FFF2-40B4-BE49-F238E27FC236}">
                <a16:creationId xmlns:a16="http://schemas.microsoft.com/office/drawing/2014/main" id="{1D960B04-075D-86F9-1EB5-7A47D1472984}"/>
              </a:ext>
            </a:extLst>
          </p:cNvPr>
          <p:cNvSpPr txBox="1"/>
          <p:nvPr/>
        </p:nvSpPr>
        <p:spPr>
          <a:xfrm>
            <a:off x="877824" y="6203951"/>
            <a:ext cx="10774245" cy="375552"/>
          </a:xfrm>
          <a:prstGeom prst="rect">
            <a:avLst/>
          </a:prstGeom>
          <a:noFill/>
        </p:spPr>
        <p:txBody>
          <a:bodyPr wrap="square" rtlCol="0">
            <a:spAutoFit/>
          </a:bodyPr>
          <a:lstStyle/>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Healthcare NFT deployed on the </a:t>
            </a:r>
            <a:r>
              <a:rPr lang="en-IN"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sepolia</a:t>
            </a: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network is visible on </a:t>
            </a:r>
            <a:r>
              <a:rPr lang="en-IN" sz="1800" b="1" kern="100" dirty="0" err="1">
                <a:solidFill>
                  <a:srgbClr val="BF8F00"/>
                </a:solidFill>
                <a:effectLst/>
                <a:latin typeface="Calibri" panose="020F0502020204030204" pitchFamily="34" charset="0"/>
                <a:ea typeface="Calibri" panose="020F0502020204030204" pitchFamily="34" charset="0"/>
                <a:cs typeface="Times New Roman" panose="02020603050405020304" pitchFamily="18" charset="0"/>
              </a:rPr>
              <a:t>Metamask</a:t>
            </a: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wallet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0E8B04E1-2F23-471B-BE72-674CFF6CD78D}"/>
              </a:ext>
            </a:extLst>
          </p:cNvPr>
          <p:cNvPicPr>
            <a:picLocks noChangeAspect="1"/>
          </p:cNvPicPr>
          <p:nvPr/>
        </p:nvPicPr>
        <p:blipFill>
          <a:blip r:embed="rId2"/>
          <a:stretch>
            <a:fillRect/>
          </a:stretch>
        </p:blipFill>
        <p:spPr>
          <a:xfrm>
            <a:off x="270692" y="86223"/>
            <a:ext cx="6268720" cy="3620135"/>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4F0BB184-3600-F870-CCB7-0E781960A2AB}"/>
              </a:ext>
            </a:extLst>
          </p:cNvPr>
          <p:cNvPicPr>
            <a:picLocks noChangeAspect="1"/>
          </p:cNvPicPr>
          <p:nvPr/>
        </p:nvPicPr>
        <p:blipFill>
          <a:blip r:embed="rId3"/>
          <a:stretch>
            <a:fillRect/>
          </a:stretch>
        </p:blipFill>
        <p:spPr>
          <a:xfrm>
            <a:off x="4764404" y="1750423"/>
            <a:ext cx="7027001" cy="411044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74794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CAC5DA-9914-BBA6-31BA-FAD109804310}"/>
              </a:ext>
            </a:extLst>
          </p:cNvPr>
          <p:cNvSpPr>
            <a:spLocks noGrp="1"/>
          </p:cNvSpPr>
          <p:nvPr>
            <p:ph idx="1"/>
          </p:nvPr>
        </p:nvSpPr>
        <p:spPr>
          <a:xfrm>
            <a:off x="330926" y="365760"/>
            <a:ext cx="11747863" cy="6296297"/>
          </a:xfrm>
        </p:spPr>
        <p:txBody>
          <a:bodyPr/>
          <a:lstStyle/>
          <a:p>
            <a:pPr marL="0" indent="0" algn="ctr">
              <a:buNone/>
            </a:pPr>
            <a:r>
              <a:rPr lang="en-US" sz="1600" dirty="0"/>
              <a:t>    </a:t>
            </a:r>
            <a:r>
              <a:rPr lang="en-US" sz="5400" b="1" u="sng" dirty="0">
                <a:latin typeface="Arial Black" panose="020B0A04020102020204" pitchFamily="34" charset="0"/>
              </a:rPr>
              <a:t>References </a:t>
            </a:r>
            <a:r>
              <a:rPr lang="en-US" sz="5400" b="1" dirty="0">
                <a:latin typeface="Arial Black" panose="020B0A04020102020204" pitchFamily="34" charset="0"/>
              </a:rPr>
              <a:t>-</a:t>
            </a:r>
          </a:p>
          <a:p>
            <a:pPr>
              <a:lnSpc>
                <a:spcPct val="107000"/>
              </a:lnSpc>
              <a:spcAft>
                <a:spcPts val="800"/>
              </a:spcAft>
            </a:pPr>
            <a:r>
              <a:rPr lang="en-IN" sz="1200" kern="100" dirty="0">
                <a:solidFill>
                  <a:srgbClr val="000000"/>
                </a:solidFill>
                <a:effectLst/>
                <a:latin typeface="Bookman Old Style" panose="02050604050505020204" pitchFamily="18" charset="0"/>
                <a:ea typeface="Calibri" panose="020F0502020204030204" pitchFamily="34" charset="0"/>
                <a:cs typeface="Calibri" panose="020F0502020204030204" pitchFamily="34"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mj-lt"/>
              <a:buAutoNum type="arabicPeriod"/>
            </a:pPr>
            <a:r>
              <a:rPr lang="en-IN" sz="24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Sensing Data Concealment in NFTs: A Steganographic Model for Confidential Cross-Border Information Exchange by</a:t>
            </a:r>
            <a:r>
              <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24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Ghassan Al-</a:t>
            </a:r>
            <a:r>
              <a:rPr lang="en-IN" sz="2400" b="1"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Sumaidaee</a:t>
            </a:r>
            <a:r>
              <a:rPr lang="en-IN" sz="24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a:t>
            </a:r>
            <a:r>
              <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nd </a:t>
            </a:r>
            <a:r>
              <a:rPr lang="en-IN" sz="2400" b="1"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Željko</a:t>
            </a:r>
            <a:r>
              <a:rPr lang="en-IN" sz="24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2400" b="1"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Žilić</a:t>
            </a:r>
            <a:r>
              <a:rPr lang="en-IN" sz="24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mj-lt"/>
              <a:buAutoNum type="arabicPeriod"/>
            </a:pPr>
            <a:r>
              <a:rPr lang="en-IN" sz="24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Mastering Ethereum Building Smart Contracts and </a:t>
            </a:r>
            <a:r>
              <a:rPr lang="en-IN" sz="2400" b="1"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DApps</a:t>
            </a:r>
            <a:r>
              <a:rPr lang="en-IN" sz="24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By Andreas M. Antonopoulos, Gavin Wood Ph.D. · 2018</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b="1" dirty="0">
              <a:latin typeface="Arial Black" panose="020B0A04020102020204" pitchFamily="34" charset="0"/>
            </a:endParaRPr>
          </a:p>
          <a:p>
            <a:pPr marL="0" indent="0">
              <a:buNone/>
            </a:pPr>
            <a:endParaRPr lang="en-IN" dirty="0">
              <a:latin typeface="Aptos Narrow" panose="020B0004020202020204" pitchFamily="34" charset="0"/>
            </a:endParaRPr>
          </a:p>
        </p:txBody>
      </p:sp>
      <p:sp>
        <p:nvSpPr>
          <p:cNvPr id="4" name="Slide Number Placeholder 3">
            <a:extLst>
              <a:ext uri="{FF2B5EF4-FFF2-40B4-BE49-F238E27FC236}">
                <a16:creationId xmlns:a16="http://schemas.microsoft.com/office/drawing/2014/main" id="{F96F6460-E8BB-3630-74DF-938DA5CF3E10}"/>
              </a:ext>
            </a:extLst>
          </p:cNvPr>
          <p:cNvSpPr>
            <a:spLocks noGrp="1"/>
          </p:cNvSpPr>
          <p:nvPr>
            <p:ph type="sldNum" sz="quarter" idx="11"/>
          </p:nvPr>
        </p:nvSpPr>
        <p:spPr/>
        <p:txBody>
          <a:bodyPr/>
          <a:lstStyle/>
          <a:p>
            <a:fld id="{75DF2D63-3FF5-D547-96B9-BE9CCD1ABA58}" type="slidenum">
              <a:rPr lang="en-US" smtClean="0"/>
              <a:t>16</a:t>
            </a:fld>
            <a:endParaRPr lang="en-US" dirty="0"/>
          </a:p>
        </p:txBody>
      </p:sp>
    </p:spTree>
    <p:extLst>
      <p:ext uri="{BB962C8B-B14F-4D97-AF65-F5344CB8AC3E}">
        <p14:creationId xmlns:p14="http://schemas.microsoft.com/office/powerpoint/2010/main" val="418749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a:xfrm>
            <a:off x="174172" y="0"/>
            <a:ext cx="12191999" cy="6858000"/>
          </a:xfrm>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pic>
        <p:nvPicPr>
          <p:cNvPr id="9" name="Picture 8">
            <a:extLst>
              <a:ext uri="{FF2B5EF4-FFF2-40B4-BE49-F238E27FC236}">
                <a16:creationId xmlns:a16="http://schemas.microsoft.com/office/drawing/2014/main" id="{2E06FC91-D665-B1C8-0DEE-6E1C4E0D4E34}"/>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408845" y="148046"/>
            <a:ext cx="3130470" cy="300445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a:extLst>
              <a:ext uri="{FF2B5EF4-FFF2-40B4-BE49-F238E27FC236}">
                <a16:creationId xmlns:a16="http://schemas.microsoft.com/office/drawing/2014/main" id="{4C860EE8-0D12-3E5C-5000-581B8D527FE7}"/>
              </a:ext>
            </a:extLst>
          </p:cNvPr>
          <p:cNvSpPr txBox="1"/>
          <p:nvPr/>
        </p:nvSpPr>
        <p:spPr>
          <a:xfrm>
            <a:off x="945141" y="6858000"/>
            <a:ext cx="5028939" cy="230832"/>
          </a:xfrm>
          <a:prstGeom prst="rect">
            <a:avLst/>
          </a:prstGeom>
          <a:noFill/>
        </p:spPr>
        <p:txBody>
          <a:bodyPr wrap="square" rtlCol="0">
            <a:spAutoFit/>
          </a:bodyPr>
          <a:lstStyle/>
          <a:p>
            <a:r>
              <a:rPr lang="en-IN" sz="900">
                <a:hlinkClick r:id="rId5" tooltip="https://www.inweb.be/article/it-infos/bitcoin-que-faut-il-retenir-de-la-crypto-en-2023-et-attendre-de-2024"/>
              </a:rPr>
              <a:t>This Photo</a:t>
            </a:r>
            <a:r>
              <a:rPr lang="en-IN" sz="900"/>
              <a:t> by Unknown Author is licensed under </a:t>
            </a:r>
            <a:r>
              <a:rPr lang="en-IN" sz="900">
                <a:hlinkClick r:id="rId6" tooltip="https://creativecommons.org/licenses/by-nc-nd/3.0/"/>
              </a:rPr>
              <a:t>CC BY-NC-ND</a:t>
            </a:r>
            <a:endParaRPr lang="en-IN" sz="900"/>
          </a:p>
        </p:txBody>
      </p:sp>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index</a:t>
            </a:r>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399" y="2221992"/>
            <a:ext cx="4109113" cy="3959352"/>
          </a:xfrm>
        </p:spPr>
        <p:txBody>
          <a:bodyPr/>
          <a:lstStyle/>
          <a:p>
            <a:r>
              <a:rPr lang="en-US" dirty="0"/>
              <a:t>Introduction</a:t>
            </a:r>
          </a:p>
          <a:p>
            <a:r>
              <a:rPr lang="en-US" dirty="0"/>
              <a:t>Concepts</a:t>
            </a:r>
          </a:p>
          <a:p>
            <a:r>
              <a:rPr lang="en-US" dirty="0"/>
              <a:t>Project overview</a:t>
            </a:r>
          </a:p>
          <a:p>
            <a:r>
              <a:rPr lang="en-US" dirty="0"/>
              <a:t>Techniques used</a:t>
            </a:r>
          </a:p>
          <a:p>
            <a:r>
              <a:rPr lang="en-US" dirty="0"/>
              <a:t>Code demo with output</a:t>
            </a:r>
          </a:p>
          <a:p>
            <a:r>
              <a:rPr lang="en-US" dirty="0"/>
              <a:t>references</a:t>
            </a:r>
          </a:p>
          <a:p>
            <a:endParaRPr lang="en-US" dirty="0"/>
          </a:p>
          <a:p>
            <a:endParaRPr lang="en-US" dirty="0"/>
          </a:p>
          <a:p>
            <a:endParaRPr lang="en-US" dirty="0"/>
          </a:p>
        </p:txBody>
      </p:sp>
      <p:pic>
        <p:nvPicPr>
          <p:cNvPr id="7" name="Picture 6">
            <a:extLst>
              <a:ext uri="{FF2B5EF4-FFF2-40B4-BE49-F238E27FC236}">
                <a16:creationId xmlns:a16="http://schemas.microsoft.com/office/drawing/2014/main" id="{A87515EC-17F3-4E6E-4A3C-8D469363F50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428195" y="1673352"/>
            <a:ext cx="7022277" cy="4054347"/>
          </a:xfrm>
          <a:prstGeom prst="rect">
            <a:avLst/>
          </a:prstGeom>
          <a:ln>
            <a:noFill/>
          </a:ln>
          <a:effectLst>
            <a:softEdge rad="112500"/>
          </a:effectLst>
        </p:spPr>
      </p:pic>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8" name="Rectangle 2">
            <a:extLst>
              <a:ext uri="{FF2B5EF4-FFF2-40B4-BE49-F238E27FC236}">
                <a16:creationId xmlns:a16="http://schemas.microsoft.com/office/drawing/2014/main" id="{33937F50-D42B-3E1F-7763-EACF01C62EE2}"/>
              </a:ext>
            </a:extLst>
          </p:cNvPr>
          <p:cNvSpPr>
            <a:spLocks noGrp="1" noChangeArrowheads="1"/>
          </p:cNvSpPr>
          <p:nvPr>
            <p:ph idx="1"/>
          </p:nvPr>
        </p:nvSpPr>
        <p:spPr bwMode="auto">
          <a:xfrm>
            <a:off x="4380932" y="2972555"/>
            <a:ext cx="781106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Increasing volume of data from </a:t>
            </a:r>
            <a:r>
              <a:rPr kumimoji="0" lang="en-US" altLang="en-US" sz="1800" b="1" i="0" u="none" strike="noStrike" cap="none" normalizeH="0" baseline="0" dirty="0">
                <a:ln>
                  <a:noFill/>
                </a:ln>
                <a:solidFill>
                  <a:schemeClr val="tx1"/>
                </a:solidFill>
                <a:effectLst/>
                <a:latin typeface="Arial" panose="020B0604020202020204" pitchFamily="34" charset="0"/>
              </a:rPr>
              <a:t>IoT devices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sensors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latin typeface="Arial" panose="020B0604020202020204" pitchFamily="34" charset="0"/>
              </a:rPr>
              <a:t> Urgent need</a:t>
            </a:r>
            <a:r>
              <a:rPr kumimoji="0" lang="en-US" altLang="en-US" sz="1800" b="0" i="0" u="none" strike="noStrike" cap="none" normalizeH="0" baseline="0" dirty="0">
                <a:ln>
                  <a:noFill/>
                </a:ln>
                <a:solidFill>
                  <a:schemeClr val="tx1"/>
                </a:solidFill>
                <a:effectLst/>
                <a:latin typeface="Arial" panose="020B0604020202020204" pitchFamily="34" charset="0"/>
              </a:rPr>
              <a:t> to secure data exchange, particularly in healthcare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Blockchain serves as a solution for secure and transparent data exchange.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BLOCKCHAIN is a peer-to-peer, distributed ledger that is cryptographically secure, append-only, immutable, and updateable only via consensus or agreement among peers</a:t>
            </a:r>
          </a:p>
        </p:txBody>
      </p:sp>
      <p:pic>
        <p:nvPicPr>
          <p:cNvPr id="10" name="Picture 9">
            <a:extLst>
              <a:ext uri="{FF2B5EF4-FFF2-40B4-BE49-F238E27FC236}">
                <a16:creationId xmlns:a16="http://schemas.microsoft.com/office/drawing/2014/main" id="{A24EF6D8-7E9D-8F71-5F7D-43978A550E0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50125" y="654048"/>
            <a:ext cx="4080681" cy="378289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TextBox 10">
            <a:extLst>
              <a:ext uri="{FF2B5EF4-FFF2-40B4-BE49-F238E27FC236}">
                <a16:creationId xmlns:a16="http://schemas.microsoft.com/office/drawing/2014/main" id="{1CE9F716-047B-FA6D-F5DC-717FA0000B5D}"/>
              </a:ext>
            </a:extLst>
          </p:cNvPr>
          <p:cNvSpPr txBox="1"/>
          <p:nvPr/>
        </p:nvSpPr>
        <p:spPr>
          <a:xfrm>
            <a:off x="5749925" y="10488304"/>
            <a:ext cx="10287000" cy="230832"/>
          </a:xfrm>
          <a:prstGeom prst="rect">
            <a:avLst/>
          </a:prstGeom>
          <a:noFill/>
        </p:spPr>
        <p:txBody>
          <a:bodyPr wrap="square" rtlCol="0">
            <a:spAutoFit/>
          </a:bodyPr>
          <a:lstStyle/>
          <a:p>
            <a:r>
              <a:rPr lang="en-IN" sz="900">
                <a:hlinkClick r:id="rId3" tooltip="https://ukrainianlaw.blogspot.com/2019/"/>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CAC5DA-9914-BBA6-31BA-FAD109804310}"/>
              </a:ext>
            </a:extLst>
          </p:cNvPr>
          <p:cNvSpPr>
            <a:spLocks noGrp="1"/>
          </p:cNvSpPr>
          <p:nvPr>
            <p:ph idx="1"/>
          </p:nvPr>
        </p:nvSpPr>
        <p:spPr>
          <a:xfrm>
            <a:off x="420624" y="557435"/>
            <a:ext cx="6826337" cy="5911604"/>
          </a:xfrm>
        </p:spPr>
        <p:txBody>
          <a:bodyPr/>
          <a:lstStyle/>
          <a:p>
            <a:r>
              <a:rPr lang="en-IN" dirty="0">
                <a:latin typeface="Aptos Narrow" panose="020B0004020202020204" pitchFamily="34" charset="0"/>
              </a:rPr>
              <a:t>  Example: A medical device company manufactures a pacemaker that needs to securely share censored data with a team of Doctors in JAPAN for remote monitoring and analysis.  </a:t>
            </a:r>
          </a:p>
          <a:p>
            <a:pPr marL="0" indent="0">
              <a:buNone/>
            </a:pPr>
            <a:r>
              <a:rPr lang="en-IN" dirty="0">
                <a:latin typeface="Aptos Narrow" panose="020B0004020202020204" pitchFamily="34" charset="0"/>
              </a:rPr>
              <a:t>    this cross-border data sharing faces several challenges (especially in the field of </a:t>
            </a:r>
            <a:r>
              <a:rPr lang="en-IN" b="1" dirty="0">
                <a:latin typeface="Aptos Narrow" panose="020B0004020202020204" pitchFamily="34" charset="0"/>
              </a:rPr>
              <a:t>healthcare</a:t>
            </a:r>
            <a:r>
              <a:rPr lang="en-IN" dirty="0">
                <a:latin typeface="Aptos Narrow" panose="020B0004020202020204" pitchFamily="34" charset="0"/>
              </a:rPr>
              <a:t>) such as a lack of shared principles between Nations, advanced persistent threat (APT), etc...</a:t>
            </a:r>
          </a:p>
          <a:p>
            <a:endParaRPr lang="en-IN" dirty="0">
              <a:latin typeface="Aptos Narrow" panose="020B0004020202020204" pitchFamily="34" charset="0"/>
            </a:endParaRPr>
          </a:p>
          <a:p>
            <a:r>
              <a:rPr lang="en-IN" b="1" dirty="0">
                <a:latin typeface="Aptos Narrow" panose="020B0004020202020204" pitchFamily="34" charset="0"/>
              </a:rPr>
              <a:t> Blockchain </a:t>
            </a:r>
            <a:r>
              <a:rPr lang="en-IN" dirty="0">
                <a:latin typeface="Aptos Narrow" panose="020B0004020202020204" pitchFamily="34" charset="0"/>
              </a:rPr>
              <a:t>serves as the solution, derived from cryptographic principles and a </a:t>
            </a:r>
            <a:r>
              <a:rPr lang="en-IN" b="1" dirty="0">
                <a:solidFill>
                  <a:srgbClr val="FF0000"/>
                </a:solidFill>
                <a:latin typeface="Aptos Narrow" panose="020B0004020202020204" pitchFamily="34" charset="0"/>
              </a:rPr>
              <a:t>decentralized architecture </a:t>
            </a:r>
            <a:r>
              <a:rPr lang="en-IN" dirty="0">
                <a:latin typeface="Aptos Narrow" panose="020B0004020202020204" pitchFamily="34" charset="0"/>
              </a:rPr>
              <a:t>it serves as a significant enabling technology for trusted and secure data exchange.</a:t>
            </a:r>
          </a:p>
          <a:p>
            <a:r>
              <a:rPr lang="en-IN" dirty="0">
                <a:latin typeface="Aptos Narrow" panose="020B0004020202020204" pitchFamily="34" charset="0"/>
              </a:rPr>
              <a:t>NFT (non-fungible token ) one of the applications of blockchain can serve as the solution for secure data transfer</a:t>
            </a:r>
          </a:p>
        </p:txBody>
      </p:sp>
      <p:sp>
        <p:nvSpPr>
          <p:cNvPr id="4" name="Slide Number Placeholder 3">
            <a:extLst>
              <a:ext uri="{FF2B5EF4-FFF2-40B4-BE49-F238E27FC236}">
                <a16:creationId xmlns:a16="http://schemas.microsoft.com/office/drawing/2014/main" id="{F96F6460-E8BB-3630-74DF-938DA5CF3E10}"/>
              </a:ext>
            </a:extLst>
          </p:cNvPr>
          <p:cNvSpPr>
            <a:spLocks noGrp="1"/>
          </p:cNvSpPr>
          <p:nvPr>
            <p:ph type="sldNum" sz="quarter" idx="11"/>
          </p:nvPr>
        </p:nvSpPr>
        <p:spPr/>
        <p:txBody>
          <a:bodyPr/>
          <a:lstStyle/>
          <a:p>
            <a:fld id="{75DF2D63-3FF5-D547-96B9-BE9CCD1ABA58}" type="slidenum">
              <a:rPr lang="en-US" smtClean="0"/>
              <a:t>4</a:t>
            </a:fld>
            <a:endParaRPr lang="en-US" dirty="0"/>
          </a:p>
        </p:txBody>
      </p:sp>
      <p:pic>
        <p:nvPicPr>
          <p:cNvPr id="7" name="Picture 6">
            <a:extLst>
              <a:ext uri="{FF2B5EF4-FFF2-40B4-BE49-F238E27FC236}">
                <a16:creationId xmlns:a16="http://schemas.microsoft.com/office/drawing/2014/main" id="{7F0DEC2D-107C-9BF6-EFFC-E5627F1B8E9F}"/>
              </a:ext>
            </a:extLst>
          </p:cNvPr>
          <p:cNvPicPr>
            <a:picLocks noChangeAspect="1"/>
          </p:cNvPicPr>
          <p:nvPr/>
        </p:nvPicPr>
        <p:blipFill>
          <a:blip r:embed="rId2">
            <a:alphaModFix amt="50000"/>
            <a:extLst>
              <a:ext uri="{837473B0-CC2E-450A-ABE3-18F120FF3D39}">
                <a1611:picAttrSrcUrl xmlns:a1611="http://schemas.microsoft.com/office/drawing/2016/11/main" r:id="rId3"/>
              </a:ext>
            </a:extLst>
          </a:blip>
          <a:stretch>
            <a:fillRect/>
          </a:stretch>
        </p:blipFill>
        <p:spPr>
          <a:xfrm>
            <a:off x="7438030" y="300251"/>
            <a:ext cx="4333346" cy="6376773"/>
          </a:xfrm>
          <a:prstGeom prst="rect">
            <a:avLst/>
          </a:prstGeom>
          <a:effectLst/>
        </p:spPr>
      </p:pic>
    </p:spTree>
    <p:extLst>
      <p:ext uri="{BB962C8B-B14F-4D97-AF65-F5344CB8AC3E}">
        <p14:creationId xmlns:p14="http://schemas.microsoft.com/office/powerpoint/2010/main" val="4069912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CAC5DA-9914-BBA6-31BA-FAD109804310}"/>
              </a:ext>
            </a:extLst>
          </p:cNvPr>
          <p:cNvSpPr>
            <a:spLocks noGrp="1"/>
          </p:cNvSpPr>
          <p:nvPr>
            <p:ph idx="1"/>
          </p:nvPr>
        </p:nvSpPr>
        <p:spPr>
          <a:xfrm>
            <a:off x="420624" y="557435"/>
            <a:ext cx="6826337" cy="5911604"/>
          </a:xfrm>
        </p:spPr>
        <p:txBody>
          <a:bodyPr/>
          <a:lstStyle/>
          <a:p>
            <a:pPr marL="0" indent="0">
              <a:buNone/>
            </a:pPr>
            <a:r>
              <a:rPr lang="en-IN" dirty="0">
                <a:latin typeface="Aptos Narrow" panose="020B0004020202020204" pitchFamily="34" charset="0"/>
              </a:rPr>
              <a:t>                                </a:t>
            </a:r>
            <a:r>
              <a:rPr lang="en-IN" sz="3600" b="1" dirty="0">
                <a:latin typeface="Aptos Narrow" panose="020B0004020202020204" pitchFamily="34" charset="0"/>
              </a:rPr>
              <a:t>TOKENS</a:t>
            </a:r>
          </a:p>
          <a:p>
            <a:pPr>
              <a:lnSpc>
                <a:spcPct val="107000"/>
              </a:lnSpc>
              <a:spcAft>
                <a:spcPts val="800"/>
              </a:spcAft>
            </a:pPr>
            <a:r>
              <a:rPr lang="en-IN" b="1" dirty="0">
                <a:latin typeface="Aptos Narrow" panose="020B0004020202020204" pitchFamily="34" charset="0"/>
              </a:rPr>
              <a:t> </a:t>
            </a:r>
            <a:r>
              <a:rPr lang="en-IN" sz="1800" kern="100" dirty="0">
                <a:effectLst/>
                <a:latin typeface="Calibri" panose="020F0502020204030204" pitchFamily="34" charset="0"/>
                <a:ea typeface="Calibri" panose="020F0502020204030204" pitchFamily="34" charset="0"/>
                <a:cs typeface="Calibri" panose="020F0502020204030204" pitchFamily="34" charset="0"/>
              </a:rPr>
              <a:t>In economics, fungibility is the property of a good or a commodity whose individual units are essentially interchangeable i.e. indistinguishable.”</a:t>
            </a:r>
            <a:r>
              <a:rPr lang="en-IN" sz="1800" kern="100" dirty="0">
                <a:solidFill>
                  <a:srgbClr val="121212"/>
                </a:solidFill>
                <a:effectLst/>
                <a:highlight>
                  <a:srgbClr val="FFFFFF"/>
                </a:highlight>
                <a:latin typeface="Arial" panose="020B0604020202020204" pitchFamily="34" charset="0"/>
                <a:ea typeface="Calibri" panose="020F0502020204030204" pitchFamily="34" charset="0"/>
                <a:cs typeface="Times New Roman" panose="02020603050405020304" pitchFamily="18" charset="0"/>
              </a:rPr>
              <a:t> When an item is fungible, it means it’s interchangeable with another of the same item. A classic example: a 1 dollar bill: you could swap dollars with someone and you’d both still have $1.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Tokens are fungible when we can substitute any single unit of the token for another without any difference in its value or function.</a:t>
            </a:r>
          </a:p>
          <a:p>
            <a:pPr>
              <a:lnSpc>
                <a:spcPct val="107000"/>
              </a:lnSpc>
              <a:spcAft>
                <a:spcPts val="800"/>
              </a:spcAft>
            </a:pPr>
            <a:r>
              <a:rPr lang="en-IN" sz="1800" b="1" dirty="0">
                <a:solidFill>
                  <a:srgbClr val="538135"/>
                </a:solidFill>
                <a:effectLst/>
                <a:latin typeface="Calibri" panose="020F0502020204030204" pitchFamily="34" charset="0"/>
                <a:ea typeface="Calibri" panose="020F0502020204030204" pitchFamily="34" charset="0"/>
              </a:rPr>
              <a:t>Non-fungible tokens</a:t>
            </a:r>
            <a:r>
              <a:rPr lang="en-IN" sz="1800" dirty="0">
                <a:solidFill>
                  <a:srgbClr val="538135"/>
                </a:solidFill>
                <a:effectLst/>
                <a:latin typeface="Calibri" panose="020F0502020204030204" pitchFamily="34" charset="0"/>
                <a:ea typeface="Calibri" panose="020F0502020204030204" pitchFamily="34" charset="0"/>
              </a:rPr>
              <a:t> </a:t>
            </a:r>
            <a:r>
              <a:rPr lang="en-IN" sz="1800" dirty="0">
                <a:effectLst/>
                <a:latin typeface="Calibri" panose="020F0502020204030204" pitchFamily="34" charset="0"/>
                <a:ea typeface="Calibri" panose="020F0502020204030204" pitchFamily="34" charset="0"/>
              </a:rPr>
              <a:t>are tokens that each represent a unique tangible or intangible item and therefore are not interchangeable. For example, a token that represents ownership of a specific Cultural painting is not equivalent to another token that represents Picasso, even though they might be part of the same “art ownership token” system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96F6460-E8BB-3630-74DF-938DA5CF3E10}"/>
              </a:ext>
            </a:extLst>
          </p:cNvPr>
          <p:cNvSpPr>
            <a:spLocks noGrp="1"/>
          </p:cNvSpPr>
          <p:nvPr>
            <p:ph type="sldNum" sz="quarter" idx="11"/>
          </p:nvPr>
        </p:nvSpPr>
        <p:spPr/>
        <p:txBody>
          <a:bodyPr/>
          <a:lstStyle/>
          <a:p>
            <a:fld id="{75DF2D63-3FF5-D547-96B9-BE9CCD1ABA58}" type="slidenum">
              <a:rPr lang="en-US" smtClean="0"/>
              <a:t>5</a:t>
            </a:fld>
            <a:endParaRPr lang="en-US" dirty="0"/>
          </a:p>
        </p:txBody>
      </p:sp>
      <p:pic>
        <p:nvPicPr>
          <p:cNvPr id="5" name="Picture 4">
            <a:extLst>
              <a:ext uri="{FF2B5EF4-FFF2-40B4-BE49-F238E27FC236}">
                <a16:creationId xmlns:a16="http://schemas.microsoft.com/office/drawing/2014/main" id="{C8C9DDA3-F782-3F7B-4FEE-D580F7BF515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246961" y="388961"/>
            <a:ext cx="4857954" cy="6194719"/>
          </a:xfrm>
          <a:prstGeom prst="rect">
            <a:avLst/>
          </a:prstGeom>
          <a:ln>
            <a:noFill/>
          </a:ln>
          <a:effectLst>
            <a:softEdge rad="112500"/>
          </a:effectLst>
        </p:spPr>
      </p:pic>
    </p:spTree>
    <p:extLst>
      <p:ext uri="{BB962C8B-B14F-4D97-AF65-F5344CB8AC3E}">
        <p14:creationId xmlns:p14="http://schemas.microsoft.com/office/powerpoint/2010/main" val="2017937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FA7A2F4-3F2E-6B92-B94C-D9134BCFB6B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647611" y="486374"/>
            <a:ext cx="3396343" cy="8199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9" name="Picture Placeholder 38" descr="White DNA structure">
            <a:extLst>
              <a:ext uri="{FF2B5EF4-FFF2-40B4-BE49-F238E27FC236}">
                <a16:creationId xmlns:a16="http://schemas.microsoft.com/office/drawing/2014/main" id="{F90B3248-E185-8C9D-93CE-A79DE50A6F35}"/>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a:fillRect/>
          </a:stretch>
        </p:blipFill>
        <p:spPr>
          <a:xfrm>
            <a:off x="36438" y="116006"/>
            <a:ext cx="6656832" cy="6858000"/>
          </a:xfrm>
        </p:spPr>
      </p:pic>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a:xfrm>
            <a:off x="2598222" y="609600"/>
            <a:ext cx="6149993" cy="886968"/>
          </a:xfrm>
        </p:spPr>
        <p:txBody>
          <a:bodyPr/>
          <a:lstStyle/>
          <a:p>
            <a:r>
              <a:rPr lang="en-US" dirty="0"/>
              <a:t>TYPES OF tokens </a:t>
            </a: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4" name="Text Placeholder 3">
            <a:extLst>
              <a:ext uri="{FF2B5EF4-FFF2-40B4-BE49-F238E27FC236}">
                <a16:creationId xmlns:a16="http://schemas.microsoft.com/office/drawing/2014/main" id="{DB4489FD-4F12-40A7-1EA9-79A941933E98}"/>
              </a:ext>
            </a:extLst>
          </p:cNvPr>
          <p:cNvSpPr>
            <a:spLocks noGrp="1"/>
          </p:cNvSpPr>
          <p:nvPr>
            <p:ph type="body" idx="1"/>
          </p:nvPr>
        </p:nvSpPr>
        <p:spPr>
          <a:xfrm>
            <a:off x="1298448" y="1496568"/>
            <a:ext cx="4495744" cy="5361432"/>
          </a:xfrm>
        </p:spPr>
        <p:txBody>
          <a:bodyPr/>
          <a:lstStyle/>
          <a:p>
            <a:r>
              <a:rPr lang="en-US" dirty="0"/>
              <a:t>ERC-721</a:t>
            </a:r>
          </a:p>
        </p:txBody>
      </p:sp>
      <p:sp>
        <p:nvSpPr>
          <p:cNvPr id="5" name="Content Placeholder 4">
            <a:extLst>
              <a:ext uri="{FF2B5EF4-FFF2-40B4-BE49-F238E27FC236}">
                <a16:creationId xmlns:a16="http://schemas.microsoft.com/office/drawing/2014/main" id="{9BCDA136-13F8-70CB-CDA2-02260A2D2D59}"/>
              </a:ext>
            </a:extLst>
          </p:cNvPr>
          <p:cNvSpPr>
            <a:spLocks noGrp="1"/>
          </p:cNvSpPr>
          <p:nvPr>
            <p:ph sz="half" idx="2"/>
          </p:nvPr>
        </p:nvSpPr>
        <p:spPr>
          <a:xfrm>
            <a:off x="1393176" y="2209799"/>
            <a:ext cx="4401016" cy="4341125"/>
          </a:xfrm>
        </p:spPr>
        <p:txBody>
          <a:bodyPr/>
          <a:lstStyle/>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Ethereum Request for Comments 721 (ERC-721)</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a proposal for a standard for non-fungible tokens, also known as </a:t>
            </a:r>
            <a:r>
              <a:rPr lang="en-IN" sz="1800" b="1" dirty="0">
                <a:solidFill>
                  <a:srgbClr val="806000"/>
                </a:solidFill>
                <a:effectLst/>
                <a:latin typeface="Calibri" panose="020F0502020204030204" pitchFamily="34" charset="0"/>
                <a:ea typeface="Calibri" panose="020F0502020204030204" pitchFamily="34" charset="0"/>
                <a:cs typeface="Times New Roman" panose="02020603050405020304" pitchFamily="18" charset="0"/>
              </a:rPr>
              <a:t>DEEDS</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use of the word “deed” is intended to reflect 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ownership of property”.</a:t>
            </a:r>
          </a:p>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Non-fungible tokens </a:t>
            </a:r>
            <a:r>
              <a:rPr lang="en-IN" sz="18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track ownership</a:t>
            </a:r>
            <a:r>
              <a:rPr lang="en-IN" sz="1800" dirty="0">
                <a:effectLst/>
                <a:latin typeface="Calibri" panose="020F0502020204030204" pitchFamily="34" charset="0"/>
                <a:ea typeface="Calibri" panose="020F0502020204030204" pitchFamily="34" charset="0"/>
                <a:cs typeface="Times New Roman" panose="02020603050405020304" pitchFamily="18" charset="0"/>
              </a:rPr>
              <a:t> of a unique thing. The thing owned can be a digital item, such as an in-game item or digital collectible; or the thing can be a physical item whose ownership is tracked by a token, such as a house, a car, or an artwork. Deeds can also represent things with a negative value, such as loans (debt), liens, easements, etc.</a:t>
            </a:r>
            <a:endParaRPr lang="en-US" dirty="0"/>
          </a:p>
        </p:txBody>
      </p:sp>
      <p:sp>
        <p:nvSpPr>
          <p:cNvPr id="6" name="Text Placeholder 5">
            <a:extLst>
              <a:ext uri="{FF2B5EF4-FFF2-40B4-BE49-F238E27FC236}">
                <a16:creationId xmlns:a16="http://schemas.microsoft.com/office/drawing/2014/main" id="{16743F76-FD81-DAAA-A5BA-6E77D3B83F8A}"/>
              </a:ext>
            </a:extLst>
          </p:cNvPr>
          <p:cNvSpPr>
            <a:spLocks noGrp="1"/>
          </p:cNvSpPr>
          <p:nvPr>
            <p:ph type="body" sz="quarter" idx="3"/>
          </p:nvPr>
        </p:nvSpPr>
        <p:spPr>
          <a:xfrm>
            <a:off x="6348687" y="1496568"/>
            <a:ext cx="4852657" cy="5477438"/>
          </a:xfrm>
        </p:spPr>
        <p:txBody>
          <a:bodyPr/>
          <a:lstStyle/>
          <a:p>
            <a:r>
              <a:rPr lang="en-US" dirty="0"/>
              <a:t>ERC-1155</a:t>
            </a:r>
          </a:p>
        </p:txBody>
      </p:sp>
      <p:sp>
        <p:nvSpPr>
          <p:cNvPr id="7" name="Content Placeholder 6">
            <a:extLst>
              <a:ext uri="{FF2B5EF4-FFF2-40B4-BE49-F238E27FC236}">
                <a16:creationId xmlns:a16="http://schemas.microsoft.com/office/drawing/2014/main" id="{2455F573-DF2A-FE60-2B86-5E131463642E}"/>
              </a:ext>
            </a:extLst>
          </p:cNvPr>
          <p:cNvSpPr>
            <a:spLocks noGrp="1"/>
          </p:cNvSpPr>
          <p:nvPr>
            <p:ph sz="quarter" idx="4"/>
          </p:nvPr>
        </p:nvSpPr>
        <p:spPr>
          <a:xfrm>
            <a:off x="6443415" y="2209799"/>
            <a:ext cx="4456233" cy="4532195"/>
          </a:xfrm>
        </p:spPr>
        <p:txBody>
          <a:bodyPr/>
          <a:lstStyle/>
          <a:p>
            <a:pPr marL="285750" indent="-285750">
              <a:buFont typeface="Arial" panose="020B060402020202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Ethereum Request for Comments 1155,(ERC</a:t>
            </a:r>
            <a:r>
              <a:rPr lang="en-US" sz="1800" b="1" dirty="0">
                <a:effectLst/>
                <a:latin typeface="Calibri" panose="020F0502020204030204" pitchFamily="34" charset="0"/>
                <a:ea typeface="Calibri" panose="020F0502020204030204" pitchFamily="34" charset="0"/>
                <a:cs typeface="Calibri" panose="020F0502020204030204" pitchFamily="34" charset="0"/>
              </a:rPr>
              <a:t>1155) </a:t>
            </a:r>
            <a:r>
              <a:rPr lang="en-US" sz="1800" dirty="0">
                <a:latin typeface="Calibri" panose="020F0502020204030204" pitchFamily="34" charset="0"/>
                <a:ea typeface="Calibri" panose="020F0502020204030204" pitchFamily="34" charset="0"/>
                <a:cs typeface="Calibri" panose="020F0502020204030204" pitchFamily="34" charset="0"/>
              </a:rPr>
              <a:t>is the latest standard for creating non-fungible tokens, offers certain advantages, including:</a:t>
            </a:r>
          </a:p>
          <a:p>
            <a:r>
              <a:rPr lang="en-US" sz="1800" dirty="0">
                <a:latin typeface="Calibri" panose="020F0502020204030204" pitchFamily="34" charset="0"/>
                <a:ea typeface="Calibri" panose="020F0502020204030204" pitchFamily="34" charset="0"/>
                <a:cs typeface="Calibri" panose="020F0502020204030204" pitchFamily="34" charset="0"/>
              </a:rPr>
              <a:t>             - More flexibility.</a:t>
            </a:r>
          </a:p>
          <a:p>
            <a:r>
              <a:rPr lang="en-US" sz="1800" dirty="0">
                <a:latin typeface="Calibri" panose="020F0502020204030204" pitchFamily="34" charset="0"/>
                <a:ea typeface="Calibri" panose="020F0502020204030204" pitchFamily="34" charset="0"/>
                <a:cs typeface="Calibri" panose="020F0502020204030204" pitchFamily="34" charset="0"/>
              </a:rPr>
              <a:t>             - Ability to create and use both </a:t>
            </a:r>
            <a:r>
              <a:rPr lang="en-US" sz="1800" b="1" dirty="0">
                <a:latin typeface="Calibri" panose="020F0502020204030204" pitchFamily="34" charset="0"/>
                <a:ea typeface="Calibri" panose="020F0502020204030204" pitchFamily="34" charset="0"/>
                <a:cs typeface="Calibri" panose="020F0502020204030204" pitchFamily="34" charset="0"/>
              </a:rPr>
              <a:t>fungible</a:t>
            </a:r>
            <a:r>
              <a:rPr lang="en-US" sz="1800" dirty="0">
                <a:latin typeface="Calibri" panose="020F0502020204030204" pitchFamily="34" charset="0"/>
                <a:ea typeface="Calibri" panose="020F0502020204030204" pitchFamily="34" charset="0"/>
                <a:cs typeface="Calibri" panose="020F0502020204030204" pitchFamily="34" charset="0"/>
              </a:rPr>
              <a:t>  </a:t>
            </a:r>
          </a:p>
          <a:p>
            <a:r>
              <a:rPr lang="en-US" sz="1800" dirty="0">
                <a:latin typeface="Calibri" panose="020F0502020204030204" pitchFamily="34" charset="0"/>
                <a:ea typeface="Calibri" panose="020F0502020204030204" pitchFamily="34" charset="0"/>
                <a:cs typeface="Calibri" panose="020F0502020204030204" pitchFamily="34" charset="0"/>
              </a:rPr>
              <a:t>               and </a:t>
            </a:r>
            <a:r>
              <a:rPr lang="en-US" sz="1800" b="1" dirty="0">
                <a:latin typeface="Calibri" panose="020F0502020204030204" pitchFamily="34" charset="0"/>
                <a:ea typeface="Calibri" panose="020F0502020204030204" pitchFamily="34" charset="0"/>
                <a:cs typeface="Calibri" panose="020F0502020204030204" pitchFamily="34" charset="0"/>
              </a:rPr>
              <a:t>non-fungible</a:t>
            </a:r>
            <a:r>
              <a:rPr lang="en-US" sz="1800" dirty="0">
                <a:latin typeface="Calibri" panose="020F0502020204030204" pitchFamily="34" charset="0"/>
                <a:ea typeface="Calibri" panose="020F0502020204030204" pitchFamily="34" charset="0"/>
                <a:cs typeface="Calibri" panose="020F0502020204030204" pitchFamily="34" charset="0"/>
              </a:rPr>
              <a:t> tokens in the same  </a:t>
            </a:r>
          </a:p>
          <a:p>
            <a:r>
              <a:rPr lang="en-US" sz="1800" dirty="0">
                <a:latin typeface="Calibri" panose="020F0502020204030204" pitchFamily="34" charset="0"/>
                <a:ea typeface="Calibri" panose="020F0502020204030204" pitchFamily="34" charset="0"/>
                <a:cs typeface="Calibri" panose="020F0502020204030204" pitchFamily="34" charset="0"/>
              </a:rPr>
              <a:t>                contract.</a:t>
            </a:r>
          </a:p>
          <a:p>
            <a:r>
              <a:rPr lang="en-US" sz="1800" dirty="0">
                <a:latin typeface="Calibri" panose="020F0502020204030204" pitchFamily="34" charset="0"/>
                <a:ea typeface="Calibri" panose="020F0502020204030204" pitchFamily="34" charset="0"/>
                <a:cs typeface="Calibri" panose="020F0502020204030204" pitchFamily="34" charset="0"/>
              </a:rPr>
              <a:t>              - Doing batch transfers.</a:t>
            </a:r>
          </a:p>
          <a:p>
            <a:r>
              <a:rPr lang="en-US" sz="1800" dirty="0">
                <a:latin typeface="Calibri" panose="020F0502020204030204" pitchFamily="34" charset="0"/>
                <a:ea typeface="Calibri" panose="020F0502020204030204" pitchFamily="34" charset="0"/>
                <a:cs typeface="Calibri" panose="020F0502020204030204" pitchFamily="34" charset="0"/>
              </a:rPr>
              <a:t>              - Better effectiveness in setting and    </a:t>
            </a:r>
          </a:p>
          <a:p>
            <a:r>
              <a:rPr lang="en-US" sz="1800" dirty="0">
                <a:latin typeface="Calibri" panose="020F0502020204030204" pitchFamily="34" charset="0"/>
                <a:ea typeface="Calibri" panose="020F0502020204030204" pitchFamily="34" charset="0"/>
                <a:cs typeface="Calibri" panose="020F0502020204030204" pitchFamily="34" charset="0"/>
              </a:rPr>
              <a:t>                managing parameters.</a:t>
            </a:r>
          </a:p>
          <a:p>
            <a:endParaRPr lang="en-US" dirty="0"/>
          </a:p>
          <a:p>
            <a:endParaRPr lang="en-US" dirty="0"/>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958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CAC5DA-9914-BBA6-31BA-FAD109804310}"/>
              </a:ext>
            </a:extLst>
          </p:cNvPr>
          <p:cNvSpPr>
            <a:spLocks noGrp="1"/>
          </p:cNvSpPr>
          <p:nvPr>
            <p:ph idx="1"/>
          </p:nvPr>
        </p:nvSpPr>
        <p:spPr>
          <a:xfrm>
            <a:off x="420624" y="60960"/>
            <a:ext cx="7321296" cy="6731726"/>
          </a:xfrm>
        </p:spPr>
        <p:txBody>
          <a:bodyPr/>
          <a:lstStyle/>
          <a:p>
            <a:pPr marL="0" indent="0">
              <a:buNone/>
            </a:pPr>
            <a:r>
              <a:rPr lang="en-IN" dirty="0">
                <a:latin typeface="Aptos Narrow" panose="020B0004020202020204" pitchFamily="34" charset="0"/>
              </a:rPr>
              <a:t>                          </a:t>
            </a:r>
            <a:r>
              <a:rPr lang="en-IN" b="1" dirty="0">
                <a:latin typeface="Aptos Narrow" panose="020B0004020202020204" pitchFamily="34" charset="0"/>
              </a:rPr>
              <a:t>PROJECT OVERVIEW</a:t>
            </a:r>
          </a:p>
          <a:p>
            <a:pPr marL="0" indent="0">
              <a:buNone/>
            </a:pPr>
            <a:r>
              <a:rPr lang="en-IN" sz="1600" dirty="0">
                <a:latin typeface="Aptos Narrow" panose="020B0004020202020204" pitchFamily="34" charset="0"/>
              </a:rPr>
              <a:t> </a:t>
            </a:r>
          </a:p>
          <a:p>
            <a:pPr marL="0" indent="0">
              <a:buNone/>
            </a:pPr>
            <a:r>
              <a:rPr lang="en-US" sz="1600" dirty="0">
                <a:latin typeface="Aptos Narrow" panose="020B0004020202020204" pitchFamily="34" charset="0"/>
              </a:rPr>
              <a:t>NFT-based solution uses blockchain smart contracts , tokenization protocols, and decentralized storage for an efficient medical device traceability and ownership management system. In this model, NFTs serve as digital twins, capturing essential attributes and metadata across the entire life cycle of the medical device, from production to current use.</a:t>
            </a:r>
          </a:p>
          <a:p>
            <a:pPr marL="0" lvl="0" indent="0">
              <a:lnSpc>
                <a:spcPct val="107000"/>
              </a:lnSpc>
              <a:spcAft>
                <a:spcPts val="800"/>
              </a:spcAft>
              <a:buSzPts val="1000"/>
              <a:buNone/>
              <a:tabLst>
                <a:tab pos="457200" algn="l"/>
              </a:tabLst>
            </a:pPr>
            <a:r>
              <a:rPr lang="en-IN" sz="1800" kern="100" dirty="0">
                <a:effectLst/>
                <a:latin typeface="Calibri" panose="020F0502020204030204" pitchFamily="34" charset="0"/>
                <a:ea typeface="Calibri" panose="020F0502020204030204" pitchFamily="34" charset="0"/>
                <a:cs typeface="Calibri" panose="020F0502020204030204" pitchFamily="34" charset="0"/>
              </a:rPr>
              <a:t>1. We used NFTs as carriers for sensitive data in cross-border transfers,     ensuring </a:t>
            </a:r>
            <a:r>
              <a:rPr lang="en-IN" sz="1800" dirty="0">
                <a:effectLst/>
                <a:latin typeface="Calibri" panose="020F0502020204030204" pitchFamily="34" charset="0"/>
                <a:ea typeface="Calibri" panose="020F0502020204030204" pitchFamily="34" charset="0"/>
              </a:rPr>
              <a:t>secure and authorized access. Harnessing the unique properties of NFTs, we employ the immutable NFT data as a tamperproof pointer, guaranteeing the authenticity and provenance of the sensitive information.</a:t>
            </a:r>
          </a:p>
          <a:p>
            <a:pPr marL="0" indent="0">
              <a:lnSpc>
                <a:spcPct val="107000"/>
              </a:lnSpc>
              <a:spcAft>
                <a:spcPts val="800"/>
              </a:spcAft>
              <a:buNone/>
            </a:pPr>
            <a:r>
              <a:rPr lang="en-IN" sz="1800" dirty="0">
                <a:latin typeface="Calibri" panose="020F0502020204030204" pitchFamily="34" charset="0"/>
                <a:ea typeface="Calibri" panose="020F0502020204030204" pitchFamily="34" charset="0"/>
              </a:rPr>
              <a:t>2. </a:t>
            </a:r>
            <a:r>
              <a:rPr lang="en-IN" sz="1800" kern="100" dirty="0">
                <a:effectLst/>
                <a:latin typeface="Calibri" panose="020F0502020204030204" pitchFamily="34" charset="0"/>
                <a:ea typeface="Calibri" panose="020F0502020204030204" pitchFamily="34" charset="0"/>
                <a:cs typeface="Calibri" panose="020F0502020204030204" pitchFamily="34" charset="0"/>
              </a:rPr>
              <a:t>To address the public accessibility of NFT metadata, we propose leveraging the power of </a:t>
            </a:r>
            <a:r>
              <a:rPr lang="en-IN" sz="1800" b="1" kern="100" dirty="0">
                <a:effectLst/>
                <a:highlight>
                  <a:srgbClr val="FFFF00"/>
                </a:highlight>
                <a:latin typeface="Bookman Old Style" panose="02050604050505020204" pitchFamily="18" charset="0"/>
                <a:ea typeface="Calibri" panose="020F0502020204030204" pitchFamily="34" charset="0"/>
                <a:cs typeface="Calibri" panose="020F0502020204030204" pitchFamily="34" charset="0"/>
              </a:rPr>
              <a:t>Steganography</a:t>
            </a:r>
            <a:r>
              <a:rPr lang="en-IN" sz="1800" kern="100" dirty="0">
                <a:effectLst/>
                <a:latin typeface="Calibri" panose="020F0502020204030204" pitchFamily="34" charset="0"/>
                <a:ea typeface="Calibri" panose="020F0502020204030204" pitchFamily="34" charset="0"/>
                <a:cs typeface="Calibri" panose="020F0502020204030204" pitchFamily="34" charset="0"/>
              </a:rPr>
              <a:t>. This </a:t>
            </a:r>
            <a:r>
              <a:rPr lang="en-IN" sz="1800" u="sng" kern="100" dirty="0">
                <a:solidFill>
                  <a:srgbClr val="C45911"/>
                </a:solidFill>
                <a:effectLst/>
                <a:latin typeface="Calibri" panose="020F0502020204030204" pitchFamily="34" charset="0"/>
                <a:ea typeface="Calibri" panose="020F0502020204030204" pitchFamily="34" charset="0"/>
                <a:cs typeface="Calibri" panose="020F0502020204030204" pitchFamily="34" charset="0"/>
              </a:rPr>
              <a:t>enables us to both conceal sensitive information and enhance its protection, offering an effective solution for privacy-conscious users.</a:t>
            </a:r>
          </a:p>
          <a:p>
            <a:pPr marL="0" indent="0">
              <a:lnSpc>
                <a:spcPct val="107000"/>
              </a:lnSpc>
              <a:spcAft>
                <a:spcPts val="800"/>
              </a:spcAft>
              <a:buNone/>
            </a:pPr>
            <a:r>
              <a:rPr lang="en-IN" sz="1800" kern="1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3.  </a:t>
            </a:r>
            <a:r>
              <a:rPr lang="en-IN" sz="1800" kern="100" dirty="0">
                <a:effectLst/>
                <a:latin typeface="Calibri" panose="020F0502020204030204" pitchFamily="34" charset="0"/>
                <a:ea typeface="Calibri" panose="020F0502020204030204" pitchFamily="34" charset="0"/>
                <a:cs typeface="Calibri" panose="020F0502020204030204" pitchFamily="34" charset="0"/>
              </a:rPr>
              <a:t>To ensure </a:t>
            </a:r>
            <a:r>
              <a:rPr lang="en-IN" sz="1800" b="1"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secure and private user mobility </a:t>
            </a:r>
            <a:r>
              <a:rPr lang="en-IN" sz="1800" kern="100" dirty="0">
                <a:effectLst/>
                <a:latin typeface="Calibri" panose="020F0502020204030204" pitchFamily="34" charset="0"/>
                <a:ea typeface="Calibri" panose="020F0502020204030204" pitchFamily="34" charset="0"/>
                <a:cs typeface="Calibri" panose="020F0502020204030204" pitchFamily="34" charset="0"/>
              </a:rPr>
              <a:t>across businesses, we propose an approach that </a:t>
            </a:r>
            <a:r>
              <a:rPr lang="en-IN" sz="1800" u="sng" kern="100" dirty="0">
                <a:effectLst/>
                <a:latin typeface="Calibri" panose="020F0502020204030204" pitchFamily="34" charset="0"/>
                <a:ea typeface="Calibri" panose="020F0502020204030204" pitchFamily="34" charset="0"/>
                <a:cs typeface="Calibri" panose="020F0502020204030204" pitchFamily="34" charset="0"/>
              </a:rPr>
              <a:t>prioritizes user data privacy and integrity during transitions</a:t>
            </a:r>
            <a:r>
              <a:rPr lang="en-IN" sz="1800" kern="100" dirty="0">
                <a:effectLst/>
                <a:latin typeface="Calibri" panose="020F0502020204030204" pitchFamily="34" charset="0"/>
                <a:ea typeface="Calibri" panose="020F0502020204030204" pitchFamily="34" charset="0"/>
                <a:cs typeface="Calibri" panose="020F0502020204030204" pitchFamily="34" charset="0"/>
              </a:rPr>
              <a:t>. This objective is achieved through the application of a strong cryptographic technique, specifically </a:t>
            </a:r>
            <a:r>
              <a:rPr lang="en-IN" sz="2000" b="1" kern="100" dirty="0">
                <a:effectLst/>
                <a:latin typeface="Calibri" panose="020F0502020204030204" pitchFamily="34" charset="0"/>
                <a:ea typeface="Calibri" panose="020F0502020204030204" pitchFamily="34" charset="0"/>
                <a:cs typeface="Calibri" panose="020F0502020204030204" pitchFamily="34" charset="0"/>
              </a:rPr>
              <a:t>OTP</a:t>
            </a:r>
            <a:r>
              <a:rPr lang="en-IN" sz="1800" kern="100" dirty="0">
                <a:effectLst/>
                <a:latin typeface="Calibri" panose="020F0502020204030204" pitchFamily="34" charset="0"/>
                <a:ea typeface="Calibri" panose="020F0502020204030204" pitchFamily="34" charset="0"/>
                <a:cs typeface="Calibri" panose="020F0502020204030204" pitchFamily="34" charset="0"/>
              </a:rPr>
              <a:t>, which aligns with our model’s security requirements.</a:t>
            </a:r>
            <a:endParaRPr lang="en-IN" sz="1800"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SzPts val="1000"/>
              <a:buNone/>
              <a:tabLst>
                <a:tab pos="457200" algn="l"/>
              </a:tabLst>
            </a:pPr>
            <a:endParaRPr lang="en-IN" dirty="0">
              <a:latin typeface="Aptos Narrow" panose="020B0004020202020204" pitchFamily="34" charset="0"/>
            </a:endParaRPr>
          </a:p>
        </p:txBody>
      </p:sp>
      <p:sp>
        <p:nvSpPr>
          <p:cNvPr id="4" name="Slide Number Placeholder 3">
            <a:extLst>
              <a:ext uri="{FF2B5EF4-FFF2-40B4-BE49-F238E27FC236}">
                <a16:creationId xmlns:a16="http://schemas.microsoft.com/office/drawing/2014/main" id="{F96F6460-E8BB-3630-74DF-938DA5CF3E10}"/>
              </a:ext>
            </a:extLst>
          </p:cNvPr>
          <p:cNvSpPr>
            <a:spLocks noGrp="1"/>
          </p:cNvSpPr>
          <p:nvPr>
            <p:ph type="sldNum" sz="quarter" idx="11"/>
          </p:nvPr>
        </p:nvSpPr>
        <p:spPr/>
        <p:txBody>
          <a:bodyPr/>
          <a:lstStyle/>
          <a:p>
            <a:fld id="{75DF2D63-3FF5-D547-96B9-BE9CCD1ABA58}" type="slidenum">
              <a:rPr lang="en-US" smtClean="0"/>
              <a:t>7</a:t>
            </a:fld>
            <a:endParaRPr lang="en-US" dirty="0"/>
          </a:p>
        </p:txBody>
      </p:sp>
      <p:pic>
        <p:nvPicPr>
          <p:cNvPr id="5" name="Picture 4">
            <a:extLst>
              <a:ext uri="{FF2B5EF4-FFF2-40B4-BE49-F238E27FC236}">
                <a16:creationId xmlns:a16="http://schemas.microsoft.com/office/drawing/2014/main" id="{14F7CD5B-AE9F-E475-84E3-6E128C3F95D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583385" y="531223"/>
            <a:ext cx="3386451" cy="50248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65734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CAC5DA-9914-BBA6-31BA-FAD109804310}"/>
              </a:ext>
            </a:extLst>
          </p:cNvPr>
          <p:cNvSpPr>
            <a:spLocks noGrp="1"/>
          </p:cNvSpPr>
          <p:nvPr>
            <p:ph idx="1"/>
          </p:nvPr>
        </p:nvSpPr>
        <p:spPr>
          <a:xfrm>
            <a:off x="420624" y="226423"/>
            <a:ext cx="5492496" cy="4045131"/>
          </a:xfrm>
        </p:spPr>
        <p:txBody>
          <a:bodyPr/>
          <a:lstStyle/>
          <a:p>
            <a:pPr marL="0" indent="0">
              <a:buNone/>
            </a:pPr>
            <a:r>
              <a:rPr lang="en-US" dirty="0"/>
              <a:t>                  </a:t>
            </a:r>
            <a:r>
              <a:rPr lang="en-US" dirty="0">
                <a:latin typeface="Arial Rounded MT Bold" panose="020F0704030504030204" pitchFamily="34" charset="0"/>
              </a:rPr>
              <a:t>Techniques used -</a:t>
            </a:r>
          </a:p>
          <a:p>
            <a:pPr marL="0" indent="0">
              <a:buNone/>
            </a:pP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Stages involved in transforming an NFT into a data exchange mechanism</a:t>
            </a:r>
            <a:endParaRPr lang="en-IN" sz="1800"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Arial Rounded MT Bold" panose="020F0704030504030204" pitchFamily="34" charset="0"/>
            </a:endParaRP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figure outlines the four stages involved in transforming an NFT into a data exchange mechanism. </a:t>
            </a:r>
          </a:p>
          <a:p>
            <a:pPr marL="342900" indent="-342900">
              <a:lnSpc>
                <a:spcPct val="107000"/>
              </a:lnSpc>
              <a:spcAft>
                <a:spcPts val="800"/>
              </a:spcAft>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foundry stage focuses on data generation and user verification.</a:t>
            </a:r>
          </a:p>
          <a:p>
            <a:pPr marL="342900" indent="-342900">
              <a:lnSpc>
                <a:spcPct val="107000"/>
              </a:lnSpc>
              <a:spcAft>
                <a:spcPts val="800"/>
              </a:spcAft>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coding stage entails the development and verification of a smart contract. </a:t>
            </a:r>
            <a:endParaRPr lang="en-IN" dirty="0">
              <a:latin typeface="Aptos Narrow" panose="020B0004020202020204" pitchFamily="34" charset="0"/>
            </a:endParaRPr>
          </a:p>
          <a:p>
            <a:pPr marL="0" indent="0">
              <a:buNone/>
            </a:pPr>
            <a:endParaRPr lang="en-IN" dirty="0">
              <a:latin typeface="Aptos Narrow" panose="020B0004020202020204" pitchFamily="34" charset="0"/>
            </a:endParaRPr>
          </a:p>
        </p:txBody>
      </p:sp>
      <p:sp>
        <p:nvSpPr>
          <p:cNvPr id="4" name="Slide Number Placeholder 3">
            <a:extLst>
              <a:ext uri="{FF2B5EF4-FFF2-40B4-BE49-F238E27FC236}">
                <a16:creationId xmlns:a16="http://schemas.microsoft.com/office/drawing/2014/main" id="{F96F6460-E8BB-3630-74DF-938DA5CF3E10}"/>
              </a:ext>
            </a:extLst>
          </p:cNvPr>
          <p:cNvSpPr>
            <a:spLocks noGrp="1"/>
          </p:cNvSpPr>
          <p:nvPr>
            <p:ph type="sldNum" sz="quarter" idx="11"/>
          </p:nvPr>
        </p:nvSpPr>
        <p:spPr/>
        <p:txBody>
          <a:bodyPr/>
          <a:lstStyle/>
          <a:p>
            <a:fld id="{75DF2D63-3FF5-D547-96B9-BE9CCD1ABA58}" type="slidenum">
              <a:rPr lang="en-US" smtClean="0"/>
              <a:t>8</a:t>
            </a:fld>
            <a:endParaRPr lang="en-US" dirty="0"/>
          </a:p>
        </p:txBody>
      </p:sp>
      <p:pic>
        <p:nvPicPr>
          <p:cNvPr id="2" name="Picture 1">
            <a:extLst>
              <a:ext uri="{FF2B5EF4-FFF2-40B4-BE49-F238E27FC236}">
                <a16:creationId xmlns:a16="http://schemas.microsoft.com/office/drawing/2014/main" id="{6FDD76CC-2ACB-CDBE-64ED-3111E17F48E4}"/>
              </a:ext>
            </a:extLst>
          </p:cNvPr>
          <p:cNvPicPr>
            <a:picLocks noChangeAspect="1"/>
          </p:cNvPicPr>
          <p:nvPr/>
        </p:nvPicPr>
        <p:blipFill>
          <a:blip r:embed="rId2"/>
          <a:stretch>
            <a:fillRect/>
          </a:stretch>
        </p:blipFill>
        <p:spPr>
          <a:xfrm>
            <a:off x="1173916" y="4072687"/>
            <a:ext cx="8709570" cy="2785313"/>
          </a:xfrm>
          <a:prstGeom prst="rect">
            <a:avLst/>
          </a:prstGeom>
          <a:effectLst>
            <a:softEdge rad="0"/>
          </a:effectLst>
        </p:spPr>
      </p:pic>
      <p:sp>
        <p:nvSpPr>
          <p:cNvPr id="5" name="Content Placeholder 2">
            <a:extLst>
              <a:ext uri="{FF2B5EF4-FFF2-40B4-BE49-F238E27FC236}">
                <a16:creationId xmlns:a16="http://schemas.microsoft.com/office/drawing/2014/main" id="{B129E9BB-8827-F67C-3866-6BD20BFB7819}"/>
              </a:ext>
            </a:extLst>
          </p:cNvPr>
          <p:cNvSpPr txBox="1">
            <a:spLocks/>
          </p:cNvSpPr>
          <p:nvPr/>
        </p:nvSpPr>
        <p:spPr>
          <a:xfrm>
            <a:off x="6503561" y="2560319"/>
            <a:ext cx="5366222" cy="1711233"/>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3. the p</a:t>
            </a:r>
            <a:r>
              <a:rPr lang="en-IN" sz="1800" kern="100" dirty="0">
                <a:latin typeface="Calibri" panose="020F0502020204030204" pitchFamily="34" charset="0"/>
                <a:ea typeface="Calibri" panose="020F0502020204030204" pitchFamily="34" charset="0"/>
                <a:cs typeface="Times New Roman" panose="02020603050405020304" pitchFamily="18" charset="0"/>
              </a:rPr>
              <a:t>ublishing stage, the NFT is published, and specific user data is linked to it. </a:t>
            </a:r>
          </a:p>
          <a:p>
            <a:pPr marL="0" indent="0">
              <a:buFont typeface="Arial" panose="020B0604020202020204" pitchFamily="34" charset="0"/>
              <a:buNone/>
            </a:pPr>
            <a:r>
              <a:rPr lang="en-IN" sz="1800" kern="100" dirty="0">
                <a:latin typeface="Calibri" panose="020F0502020204030204" pitchFamily="34" charset="0"/>
                <a:ea typeface="Calibri" panose="020F0502020204030204" pitchFamily="34" charset="0"/>
                <a:cs typeface="Times New Roman" panose="02020603050405020304" pitchFamily="18" charset="0"/>
              </a:rPr>
              <a:t>4. the assignment stage grants the NFT to a user, enabling its function as a data exchange tool.</a:t>
            </a:r>
          </a:p>
          <a:p>
            <a:endParaRPr lang="en-IN" dirty="0">
              <a:latin typeface="Aptos Narrow" panose="020B0004020202020204" pitchFamily="34" charset="0"/>
            </a:endParaRPr>
          </a:p>
          <a:p>
            <a:pPr marL="0" indent="0">
              <a:buFont typeface="Arial" panose="020B0604020202020204" pitchFamily="34" charset="0"/>
              <a:buNone/>
            </a:pPr>
            <a:endParaRPr lang="en-IN" dirty="0">
              <a:latin typeface="Aptos Narrow" panose="020B0004020202020204" pitchFamily="34" charset="0"/>
            </a:endParaRPr>
          </a:p>
        </p:txBody>
      </p:sp>
    </p:spTree>
    <p:extLst>
      <p:ext uri="{BB962C8B-B14F-4D97-AF65-F5344CB8AC3E}">
        <p14:creationId xmlns:p14="http://schemas.microsoft.com/office/powerpoint/2010/main" val="3691157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CAC5DA-9914-BBA6-31BA-FAD109804310}"/>
              </a:ext>
            </a:extLst>
          </p:cNvPr>
          <p:cNvSpPr>
            <a:spLocks noGrp="1"/>
          </p:cNvSpPr>
          <p:nvPr>
            <p:ph idx="1"/>
          </p:nvPr>
        </p:nvSpPr>
        <p:spPr>
          <a:xfrm>
            <a:off x="420624" y="3596639"/>
            <a:ext cx="11675582" cy="3143793"/>
          </a:xfrm>
        </p:spPr>
        <p:txBody>
          <a:bodyPr/>
          <a:lstStyle/>
          <a:p>
            <a:pPr marL="0" indent="0" algn="ctr">
              <a:lnSpc>
                <a:spcPct val="107000"/>
              </a:lnSpc>
              <a:spcAft>
                <a:spcPts val="800"/>
              </a:spcAft>
              <a:buNone/>
            </a:pPr>
            <a:r>
              <a:rPr lang="en-IN" dirty="0">
                <a:latin typeface="Cascadia Code SemiBold" panose="020B0609020000020004" pitchFamily="49" charset="0"/>
                <a:cs typeface="Cascadia Code SemiBold" panose="020B0609020000020004" pitchFamily="49" charset="0"/>
              </a:rPr>
              <a:t>                                                                                                 </a:t>
            </a:r>
            <a:r>
              <a:rPr lang="en-IN" sz="4000" u="sng" kern="100" dirty="0">
                <a:solidFill>
                  <a:schemeClr val="accent6">
                    <a:lumMod val="75000"/>
                  </a:schemeClr>
                </a:solidFill>
                <a:effectLst/>
                <a:latin typeface="Cascadia Code SemiBold" panose="020B0609020000020004" pitchFamily="49" charset="0"/>
                <a:ea typeface="Calibri" panose="020F0502020204030204" pitchFamily="34" charset="0"/>
                <a:cs typeface="Cascadia Code SemiBold" panose="020B0609020000020004" pitchFamily="49" charset="0"/>
              </a:rPr>
              <a:t>Steganography</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Steganography is the art of covertly embedding private information within an ordinary and nonsensitive message, limiting awareness of the concealed content exclusively to the encoder and the intended decoder. Unlike encryption, which focuses on prohibiting data access, steganography is dedicated to </a:t>
            </a:r>
            <a:r>
              <a:rPr lang="en-IN" sz="1800" u="sng" dirty="0">
                <a:effectLst/>
                <a:latin typeface="Calibri" panose="020F0502020204030204" pitchFamily="34" charset="0"/>
                <a:ea typeface="Calibri" panose="020F0502020204030204" pitchFamily="34" charset="0"/>
                <a:cs typeface="Times New Roman" panose="02020603050405020304" pitchFamily="18" charset="0"/>
              </a:rPr>
              <a:t>masking the existence of the data itself</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figure illustrates the public nature of NFT metadata. Using steganography on this data can restrict access, granting them only to authorized individuals identified by a specific business</a:t>
            </a:r>
            <a:endParaRPr lang="en-IN" dirty="0">
              <a:latin typeface="Aptos Narrow" panose="020B0004020202020204" pitchFamily="34" charset="0"/>
            </a:endParaRPr>
          </a:p>
        </p:txBody>
      </p:sp>
      <p:sp>
        <p:nvSpPr>
          <p:cNvPr id="4" name="Slide Number Placeholder 3">
            <a:extLst>
              <a:ext uri="{FF2B5EF4-FFF2-40B4-BE49-F238E27FC236}">
                <a16:creationId xmlns:a16="http://schemas.microsoft.com/office/drawing/2014/main" id="{F96F6460-E8BB-3630-74DF-938DA5CF3E10}"/>
              </a:ext>
            </a:extLst>
          </p:cNvPr>
          <p:cNvSpPr>
            <a:spLocks noGrp="1"/>
          </p:cNvSpPr>
          <p:nvPr>
            <p:ph type="sldNum" sz="quarter" idx="11"/>
          </p:nvPr>
        </p:nvSpPr>
        <p:spPr/>
        <p:txBody>
          <a:bodyPr/>
          <a:lstStyle/>
          <a:p>
            <a:fld id="{75DF2D63-3FF5-D547-96B9-BE9CCD1ABA58}" type="slidenum">
              <a:rPr lang="en-US" smtClean="0"/>
              <a:t>9</a:t>
            </a:fld>
            <a:endParaRPr lang="en-US" dirty="0"/>
          </a:p>
        </p:txBody>
      </p:sp>
      <p:pic>
        <p:nvPicPr>
          <p:cNvPr id="2" name="Picture 1">
            <a:extLst>
              <a:ext uri="{FF2B5EF4-FFF2-40B4-BE49-F238E27FC236}">
                <a16:creationId xmlns:a16="http://schemas.microsoft.com/office/drawing/2014/main" id="{9430B581-C669-FF34-A20D-5F651485CD2E}"/>
              </a:ext>
            </a:extLst>
          </p:cNvPr>
          <p:cNvPicPr>
            <a:picLocks noChangeAspect="1"/>
          </p:cNvPicPr>
          <p:nvPr/>
        </p:nvPicPr>
        <p:blipFill>
          <a:blip r:embed="rId2"/>
          <a:stretch>
            <a:fillRect/>
          </a:stretch>
        </p:blipFill>
        <p:spPr>
          <a:xfrm>
            <a:off x="1567543" y="201022"/>
            <a:ext cx="9544594" cy="371783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63195575"/>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{A4DA4994-2440-453F-941E-DB4E238A6388}tf67061901_win32</Template>
  <TotalTime>1468</TotalTime>
  <Words>1316</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Aptos Narrow</vt:lpstr>
      <vt:lpstr>Arial</vt:lpstr>
      <vt:lpstr>Arial Black</vt:lpstr>
      <vt:lpstr>Arial Rounded MT Bold</vt:lpstr>
      <vt:lpstr>Bookman Old Style</vt:lpstr>
      <vt:lpstr>Calibri</vt:lpstr>
      <vt:lpstr>Cascadia Code SemiBold</vt:lpstr>
      <vt:lpstr>Daytona Condensed Light</vt:lpstr>
      <vt:lpstr>Posterama</vt:lpstr>
      <vt:lpstr>Office Theme</vt:lpstr>
      <vt:lpstr>NFT IN HEALTHCARE </vt:lpstr>
      <vt:lpstr>index</vt:lpstr>
      <vt:lpstr>Introduction</vt:lpstr>
      <vt:lpstr>PowerPoint Presentation</vt:lpstr>
      <vt:lpstr>PowerPoint Presentation</vt:lpstr>
      <vt:lpstr>TYPES OF tokens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NFT IN HEALTHCARE </dc:title>
  <dc:creator>Devyani gautam</dc:creator>
  <cp:lastModifiedBy>Devyani gautam</cp:lastModifiedBy>
  <cp:revision>2</cp:revision>
  <dcterms:created xsi:type="dcterms:W3CDTF">2024-05-25T14:53:46Z</dcterms:created>
  <dcterms:modified xsi:type="dcterms:W3CDTF">2024-05-26T15:22:20Z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