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67748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/>
      <a:tcStyle>
        <a:tcBdr/>
        <a:fill>
          <a:solidFill>
            <a:srgbClr val="E7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/>
      <a:tcStyle>
        <a:tcBdr/>
        <a:fill>
          <a:solidFill>
            <a:srgbClr val="FCE6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/>
      <a:tcStyle>
        <a:tcBdr/>
        <a:fill>
          <a:solidFill>
            <a:srgbClr val="EAEB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2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86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0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74;p10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Google Shape;75;p10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76;p10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7" name="logo-2.png" descr="logo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11" y="195485"/>
            <a:ext cx="2470718" cy="58716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Box 4"/>
          <p:cNvSpPr txBox="1"/>
          <p:nvPr/>
        </p:nvSpPr>
        <p:spPr>
          <a:xfrm>
            <a:off x="2025431" y="877821"/>
            <a:ext cx="57767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 u="sng">
                <a:solidFill>
                  <a:srgbClr val="1317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Load Balancing In Fog Network </a:t>
            </a:r>
          </a:p>
        </p:txBody>
      </p:sp>
      <p:sp>
        <p:nvSpPr>
          <p:cNvPr id="39" name="TextBox 6"/>
          <p:cNvSpPr txBox="1"/>
          <p:nvPr/>
        </p:nvSpPr>
        <p:spPr>
          <a:xfrm>
            <a:off x="3393583" y="1496216"/>
            <a:ext cx="2716873" cy="69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000000"/>
                </a:solidFill>
              </a:defRPr>
            </a:pPr>
            <a:r>
              <a:t>VI Sem Minor Project Review - 2</a:t>
            </a:r>
          </a:p>
          <a:p>
            <a:pPr algn="ctr">
              <a:defRPr sz="1100">
                <a:solidFill>
                  <a:srgbClr val="000000"/>
                </a:solidFill>
              </a:defRPr>
            </a:pPr>
            <a:r>
              <a:t>Course Code:</a:t>
            </a:r>
            <a:r>
              <a:rPr>
                <a:solidFill>
                  <a:srgbClr val="13171A"/>
                </a:solidFill>
              </a:rPr>
              <a:t>15ECSW302</a:t>
            </a:r>
          </a:p>
          <a:p>
            <a:pPr algn="ctr">
              <a:defRPr sz="1100">
                <a:solidFill>
                  <a:srgbClr val="13171A"/>
                </a:solidFill>
              </a:defRPr>
            </a:pPr>
            <a:endParaRPr>
              <a:solidFill>
                <a:srgbClr val="13171A"/>
              </a:solidFill>
            </a:endParaRPr>
          </a:p>
          <a:p>
            <a:pPr algn="ctr">
              <a:defRPr sz="1100">
                <a:solidFill>
                  <a:srgbClr val="000000"/>
                </a:solidFill>
              </a:defRPr>
            </a:pPr>
            <a:r>
              <a:t>Team Number: N11</a:t>
            </a:r>
          </a:p>
        </p:txBody>
      </p:sp>
      <p:graphicFrame>
        <p:nvGraphicFramePr>
          <p:cNvPr id="40" name="Table 8"/>
          <p:cNvGraphicFramePr/>
          <p:nvPr/>
        </p:nvGraphicFramePr>
        <p:xfrm>
          <a:off x="2699791" y="2571750"/>
          <a:ext cx="4752528" cy="13681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Manisha Belagal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01FE19BCS207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Mehar Anjum Soudagar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01FE19BCS208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Devyansh Agrawal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01FE19BCS245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Chetan N Shet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13171A"/>
                          </a:solidFill>
                          <a:sym typeface="Arial"/>
                        </a:rPr>
                        <a:t>01FE19BCS255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10"/>
          <p:cNvSpPr txBox="1"/>
          <p:nvPr/>
        </p:nvSpPr>
        <p:spPr>
          <a:xfrm>
            <a:off x="3537599" y="4083918"/>
            <a:ext cx="2330544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b="1" u="sng">
                <a:solidFill>
                  <a:srgbClr val="13171A"/>
                </a:solidFill>
              </a:defRPr>
            </a:pPr>
            <a:r>
              <a:t>Under the guidance of</a:t>
            </a:r>
            <a:endParaRPr>
              <a:solidFill>
                <a:srgbClr val="000000"/>
              </a:solidFill>
            </a:endParaRPr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Dr. Vijeth Kotagi</a:t>
            </a:r>
          </a:p>
        </p:txBody>
      </p:sp>
      <p:sp>
        <p:nvSpPr>
          <p:cNvPr id="42" name="TextBox 12"/>
          <p:cNvSpPr txBox="1"/>
          <p:nvPr/>
        </p:nvSpPr>
        <p:spPr>
          <a:xfrm>
            <a:off x="3249568" y="4609460"/>
            <a:ext cx="3076913" cy="79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 spc="-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2021 – 2022 Even semester</a:t>
            </a:r>
            <a:endParaRPr sz="2200"/>
          </a:p>
          <a:p>
            <a:pPr algn="ctr">
              <a:defRPr sz="1200" spc="-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SoCSE, KLE TECHNOLOGICAL UNIVERSITY-HUBLI</a:t>
            </a:r>
            <a:endParaRPr sz="22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139" name="Google Shape;1237;p48"/>
          <p:cNvGrpSpPr/>
          <p:nvPr/>
        </p:nvGrpSpPr>
        <p:grpSpPr>
          <a:xfrm>
            <a:off x="2084296" y="195485"/>
            <a:ext cx="445580" cy="442750"/>
            <a:chOff x="0" y="0"/>
            <a:chExt cx="445578" cy="442748"/>
          </a:xfrm>
        </p:grpSpPr>
        <p:sp>
          <p:nvSpPr>
            <p:cNvPr id="135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8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40" name="Google Shape;103;p14"/>
          <p:cNvSpPr txBox="1"/>
          <p:nvPr/>
        </p:nvSpPr>
        <p:spPr>
          <a:xfrm>
            <a:off x="2539668" y="84135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Proposed Algorithm</a:t>
            </a:r>
          </a:p>
        </p:txBody>
      </p:sp>
      <p:sp>
        <p:nvSpPr>
          <p:cNvPr id="141" name="TextBox 8"/>
          <p:cNvSpPr txBox="1"/>
          <p:nvPr/>
        </p:nvSpPr>
        <p:spPr>
          <a:xfrm>
            <a:off x="801295" y="1232922"/>
            <a:ext cx="7829442" cy="272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 learning algorithm</a:t>
            </a:r>
          </a:p>
          <a:p>
            <a:pPr>
              <a:defRPr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Steps :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Q(s , a)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</a:t>
            </a:r>
            <a:r>
              <a:t>0, </a:t>
            </a:r>
            <a:r>
              <a:rPr>
                <a:solidFill>
                  <a:srgbClr val="13171A"/>
                </a:solidFill>
              </a:rPr>
              <a:t>∀ </a:t>
            </a:r>
            <a:r>
              <a:t>s </a:t>
            </a:r>
            <a:r>
              <a:rPr>
                <a:solidFill>
                  <a:srgbClr val="13171A"/>
                </a:solidFill>
              </a:rPr>
              <a:t>∈</a:t>
            </a:r>
            <a:r>
              <a:t> S, </a:t>
            </a:r>
            <a:r>
              <a:rPr>
                <a:solidFill>
                  <a:srgbClr val="13171A"/>
                </a:solidFill>
              </a:rPr>
              <a:t>∀ </a:t>
            </a:r>
            <a:r>
              <a:t>a </a:t>
            </a:r>
            <a:r>
              <a:rPr>
                <a:solidFill>
                  <a:srgbClr val="13171A"/>
                </a:solidFill>
              </a:rPr>
              <a:t>∈ </a:t>
            </a:r>
            <a:r>
              <a:t>A    </a:t>
            </a:r>
            <a:r>
              <a:rPr i="1"/>
              <a:t>//initialize Q values states and actions.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Repeat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choose action a </a:t>
            </a:r>
            <a:r>
              <a:rPr>
                <a:solidFill>
                  <a:srgbClr val="13171A"/>
                </a:solidFill>
              </a:rPr>
              <a:t>∈</a:t>
            </a:r>
            <a:r>
              <a:t> A based on epsilon greedy algorithm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offload packets to neighbours based on chosen action a.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Receive D from neighbours 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Calculate reward R(s,a) = tanh(D)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Update Q table using Q(s , a) = ∝ [R(s , a)+𝚪 ⨉ max Q(s`,*)]+(1- ∝)Q(s , a) 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|     move to next state 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s`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44" name="Google Shape;103;p14"/>
          <p:cNvSpPr txBox="1"/>
          <p:nvPr/>
        </p:nvSpPr>
        <p:spPr>
          <a:xfrm>
            <a:off x="266896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162" name="Google Shape;1014;p48"/>
          <p:cNvGrpSpPr/>
          <p:nvPr/>
        </p:nvGrpSpPr>
        <p:grpSpPr>
          <a:xfrm>
            <a:off x="2208260" y="298014"/>
            <a:ext cx="460706" cy="491455"/>
            <a:chOff x="0" y="0"/>
            <a:chExt cx="460705" cy="491454"/>
          </a:xfrm>
        </p:grpSpPr>
        <p:grpSp>
          <p:nvGrpSpPr>
            <p:cNvPr id="155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45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6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9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0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1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56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63" name="TextBox 21"/>
          <p:cNvSpPr txBox="1"/>
          <p:nvPr/>
        </p:nvSpPr>
        <p:spPr>
          <a:xfrm>
            <a:off x="277532" y="925845"/>
            <a:ext cx="8765546" cy="69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Client and server architecture is implemented and data from .csv file is successfully sent from client to server.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packets are also offloaded from one server to another.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number of packets to be offloaded is determined using Poisson distribution.</a:t>
            </a:r>
          </a:p>
        </p:txBody>
      </p:sp>
      <p:pic>
        <p:nvPicPr>
          <p:cNvPr id="164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363308"/>
            <a:ext cx="7981950" cy="233362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24"/>
          <p:cNvSpPr txBox="1"/>
          <p:nvPr/>
        </p:nvSpPr>
        <p:spPr>
          <a:xfrm>
            <a:off x="3085845" y="1988957"/>
            <a:ext cx="314892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Sending data from client node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62256" y="4696933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8" name="Google Shape;103;p14"/>
          <p:cNvSpPr txBox="1"/>
          <p:nvPr/>
        </p:nvSpPr>
        <p:spPr>
          <a:xfrm>
            <a:off x="266896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186" name="Google Shape;1014;p48"/>
          <p:cNvGrpSpPr/>
          <p:nvPr/>
        </p:nvGrpSpPr>
        <p:grpSpPr>
          <a:xfrm>
            <a:off x="2208260" y="298014"/>
            <a:ext cx="460706" cy="491455"/>
            <a:chOff x="0" y="0"/>
            <a:chExt cx="460705" cy="491454"/>
          </a:xfrm>
        </p:grpSpPr>
        <p:grpSp>
          <p:nvGrpSpPr>
            <p:cNvPr id="179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69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1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2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6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7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80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2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3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4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5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87" name="TextBox 24"/>
          <p:cNvSpPr txBox="1"/>
          <p:nvPr/>
        </p:nvSpPr>
        <p:spPr>
          <a:xfrm>
            <a:off x="2763513" y="939868"/>
            <a:ext cx="361697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Server receiving the data from client node</a:t>
            </a:r>
          </a:p>
        </p:txBody>
      </p:sp>
      <p:pic>
        <p:nvPicPr>
          <p:cNvPr id="188" name="Picture 25" descr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6" y="1374709"/>
            <a:ext cx="8510277" cy="274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91" name="Google Shape;103;p14"/>
          <p:cNvSpPr txBox="1"/>
          <p:nvPr/>
        </p:nvSpPr>
        <p:spPr>
          <a:xfrm>
            <a:off x="2838506" y="107116"/>
            <a:ext cx="6480720" cy="6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Implementation</a:t>
            </a:r>
          </a:p>
        </p:txBody>
      </p:sp>
      <p:grpSp>
        <p:nvGrpSpPr>
          <p:cNvPr id="209" name="Google Shape;1014;p48"/>
          <p:cNvGrpSpPr/>
          <p:nvPr/>
        </p:nvGrpSpPr>
        <p:grpSpPr>
          <a:xfrm>
            <a:off x="2379285" y="308696"/>
            <a:ext cx="460706" cy="491455"/>
            <a:chOff x="0" y="0"/>
            <a:chExt cx="460705" cy="491454"/>
          </a:xfrm>
        </p:grpSpPr>
        <p:grpSp>
          <p:nvGrpSpPr>
            <p:cNvPr id="202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192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3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4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5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6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7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8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99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0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1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03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10" name="TextBox 24"/>
          <p:cNvSpPr txBox="1"/>
          <p:nvPr/>
        </p:nvSpPr>
        <p:spPr>
          <a:xfrm>
            <a:off x="2884225" y="1036051"/>
            <a:ext cx="4427064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Graph of Probability mass distribution</a:t>
            </a:r>
          </a:p>
        </p:txBody>
      </p:sp>
      <p:pic>
        <p:nvPicPr>
          <p:cNvPr id="211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6" y="1387164"/>
            <a:ext cx="6462601" cy="3615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92" y="1756883"/>
            <a:ext cx="1837894" cy="116195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robability mass (f(x))"/>
          <p:cNvSpPr txBox="1"/>
          <p:nvPr/>
        </p:nvSpPr>
        <p:spPr>
          <a:xfrm rot="16200000">
            <a:off x="-459506" y="3186094"/>
            <a:ext cx="15860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Probability mass (f(x))</a:t>
            </a:r>
          </a:p>
        </p:txBody>
      </p:sp>
      <p:sp>
        <p:nvSpPr>
          <p:cNvPr id="216" name="Number of packets"/>
          <p:cNvSpPr txBox="1"/>
          <p:nvPr/>
        </p:nvSpPr>
        <p:spPr>
          <a:xfrm>
            <a:off x="2988468" y="4822722"/>
            <a:ext cx="138317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Number of packets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98D69-24FE-4841-9812-66604F758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97" y="3005929"/>
            <a:ext cx="2152151" cy="1302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223" name="Google Shape;1237;p48"/>
          <p:cNvGrpSpPr/>
          <p:nvPr/>
        </p:nvGrpSpPr>
        <p:grpSpPr>
          <a:xfrm>
            <a:off x="2339751" y="267493"/>
            <a:ext cx="445579" cy="442750"/>
            <a:chOff x="0" y="0"/>
            <a:chExt cx="445578" cy="442748"/>
          </a:xfrm>
        </p:grpSpPr>
        <p:sp>
          <p:nvSpPr>
            <p:cNvPr id="219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0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1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2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24" name="Google Shape;103;p14"/>
          <p:cNvSpPr txBox="1"/>
          <p:nvPr/>
        </p:nvSpPr>
        <p:spPr>
          <a:xfrm>
            <a:off x="2839085" y="41403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Pending Work</a:t>
            </a:r>
          </a:p>
        </p:txBody>
      </p:sp>
      <p:sp>
        <p:nvSpPr>
          <p:cNvPr id="225" name="TextBox 8"/>
          <p:cNvSpPr txBox="1"/>
          <p:nvPr/>
        </p:nvSpPr>
        <p:spPr>
          <a:xfrm>
            <a:off x="2385471" y="1131590"/>
            <a:ext cx="4778816" cy="54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Implementing Q learning algorithm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/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Analysing 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06;p14"/>
          <p:cNvSpPr txBox="1">
            <a:spLocks noGrp="1"/>
          </p:cNvSpPr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8" name="Google Shape;103;p14"/>
          <p:cNvSpPr txBox="1">
            <a:spLocks noGrp="1"/>
          </p:cNvSpPr>
          <p:nvPr>
            <p:ph type="body" sz="quarter" idx="4294967295"/>
          </p:nvPr>
        </p:nvSpPr>
        <p:spPr>
          <a:xfrm>
            <a:off x="2857487" y="285733"/>
            <a:ext cx="2928960" cy="784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t>References</a:t>
            </a:r>
          </a:p>
        </p:txBody>
      </p:sp>
      <p:grpSp>
        <p:nvGrpSpPr>
          <p:cNvPr id="232" name="Google Shape;958;p48"/>
          <p:cNvGrpSpPr/>
          <p:nvPr/>
        </p:nvGrpSpPr>
        <p:grpSpPr>
          <a:xfrm>
            <a:off x="2214546" y="500048"/>
            <a:ext cx="446046" cy="445466"/>
            <a:chOff x="0" y="0"/>
            <a:chExt cx="446045" cy="445464"/>
          </a:xfrm>
        </p:grpSpPr>
        <p:sp>
          <p:nvSpPr>
            <p:cNvPr id="229" name="Google Shape;959;p48"/>
            <p:cNvSpPr/>
            <p:nvPr/>
          </p:nvSpPr>
          <p:spPr>
            <a:xfrm>
              <a:off x="31931" y="275173"/>
              <a:ext cx="378510" cy="17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9" y="720"/>
                  </a:moveTo>
                  <a:cubicBezTo>
                    <a:pt x="14422" y="3936"/>
                    <a:pt x="12714" y="5904"/>
                    <a:pt x="10919" y="5904"/>
                  </a:cubicBezTo>
                  <a:cubicBezTo>
                    <a:pt x="8995" y="5904"/>
                    <a:pt x="7178" y="3648"/>
                    <a:pt x="6141" y="96"/>
                  </a:cubicBezTo>
                  <a:cubicBezTo>
                    <a:pt x="2032" y="0"/>
                    <a:pt x="2032" y="0"/>
                    <a:pt x="2032" y="0"/>
                  </a:cubicBezTo>
                  <a:cubicBezTo>
                    <a:pt x="0" y="7920"/>
                    <a:pt x="0" y="7920"/>
                    <a:pt x="0" y="7920"/>
                  </a:cubicBezTo>
                  <a:cubicBezTo>
                    <a:pt x="2314" y="16368"/>
                    <a:pt x="6465" y="21600"/>
                    <a:pt x="10919" y="21600"/>
                  </a:cubicBezTo>
                  <a:cubicBezTo>
                    <a:pt x="15222" y="21600"/>
                    <a:pt x="19265" y="16656"/>
                    <a:pt x="21600" y="8688"/>
                  </a:cubicBezTo>
                  <a:cubicBezTo>
                    <a:pt x="17514" y="8736"/>
                    <a:pt x="17514" y="8736"/>
                    <a:pt x="17514" y="8736"/>
                  </a:cubicBezTo>
                  <a:lnTo>
                    <a:pt x="15459" y="72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0" name="Google Shape;960;p48"/>
            <p:cNvSpPr/>
            <p:nvPr/>
          </p:nvSpPr>
          <p:spPr>
            <a:xfrm>
              <a:off x="233407" y="422"/>
              <a:ext cx="212639" cy="33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9" y="21551"/>
                  </a:moveTo>
                  <a:cubicBezTo>
                    <a:pt x="20637" y="19425"/>
                    <a:pt x="21600" y="16978"/>
                    <a:pt x="21600" y="14532"/>
                  </a:cubicBezTo>
                  <a:cubicBezTo>
                    <a:pt x="21600" y="6747"/>
                    <a:pt x="12051" y="371"/>
                    <a:pt x="39" y="0"/>
                  </a:cubicBezTo>
                  <a:cubicBezTo>
                    <a:pt x="3735" y="4028"/>
                    <a:pt x="3735" y="4028"/>
                    <a:pt x="3735" y="4028"/>
                  </a:cubicBezTo>
                  <a:cubicBezTo>
                    <a:pt x="0" y="8106"/>
                    <a:pt x="0" y="8106"/>
                    <a:pt x="0" y="8106"/>
                  </a:cubicBezTo>
                  <a:cubicBezTo>
                    <a:pt x="5044" y="8452"/>
                    <a:pt x="8971" y="11195"/>
                    <a:pt x="8971" y="14532"/>
                  </a:cubicBezTo>
                  <a:cubicBezTo>
                    <a:pt x="8971" y="15570"/>
                    <a:pt x="8586" y="16583"/>
                    <a:pt x="7855" y="17497"/>
                  </a:cubicBezTo>
                  <a:cubicBezTo>
                    <a:pt x="11474" y="21600"/>
                    <a:pt x="11474" y="21600"/>
                    <a:pt x="11474" y="21600"/>
                  </a:cubicBezTo>
                  <a:lnTo>
                    <a:pt x="18789" y="2155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1" name="Google Shape;961;p48"/>
            <p:cNvSpPr/>
            <p:nvPr/>
          </p:nvSpPr>
          <p:spPr>
            <a:xfrm>
              <a:off x="0" y="0"/>
              <a:ext cx="255449" cy="32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33"/>
                  </a:moveTo>
                  <a:cubicBezTo>
                    <a:pt x="18523" y="0"/>
                    <a:pt x="18523" y="0"/>
                    <a:pt x="18523" y="0"/>
                  </a:cubicBezTo>
                  <a:cubicBezTo>
                    <a:pt x="8268" y="151"/>
                    <a:pt x="0" y="6755"/>
                    <a:pt x="0" y="14845"/>
                  </a:cubicBezTo>
                  <a:cubicBezTo>
                    <a:pt x="0" y="17189"/>
                    <a:pt x="705" y="19533"/>
                    <a:pt x="2083" y="21600"/>
                  </a:cubicBezTo>
                  <a:cubicBezTo>
                    <a:pt x="5064" y="17467"/>
                    <a:pt x="5064" y="17467"/>
                    <a:pt x="5064" y="17467"/>
                  </a:cubicBezTo>
                  <a:cubicBezTo>
                    <a:pt x="11217" y="17517"/>
                    <a:pt x="11217" y="17517"/>
                    <a:pt x="11217" y="17517"/>
                  </a:cubicBezTo>
                  <a:cubicBezTo>
                    <a:pt x="10736" y="16660"/>
                    <a:pt x="10512" y="15753"/>
                    <a:pt x="10512" y="14845"/>
                  </a:cubicBezTo>
                  <a:cubicBezTo>
                    <a:pt x="10512" y="11317"/>
                    <a:pt x="14069" y="8418"/>
                    <a:pt x="18491" y="8267"/>
                  </a:cubicBezTo>
                  <a:lnTo>
                    <a:pt x="21600" y="413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33" name="Google Shape;104;p14"/>
          <p:cNvSpPr txBox="1"/>
          <p:nvPr/>
        </p:nvSpPr>
        <p:spPr>
          <a:xfrm>
            <a:off x="392877" y="1086008"/>
            <a:ext cx="8358245" cy="3069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85750" indent="-285750">
              <a:buSzPct val="100000"/>
              <a:buChar char="➢"/>
              <a:defRPr>
                <a:solidFill>
                  <a:srgbClr val="333A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M. Mukherjee, L. Shu and D. Wang, "Survey of Fog Computing: Fundamental, Network Applications, and Research Challenges," in </a:t>
            </a:r>
            <a:r>
              <a:rPr i="1"/>
              <a:t>IEEE Communications Surveys &amp; Tutorials</a:t>
            </a:r>
            <a:r>
              <a:t>, vol. 20, no. 3, pp. 1826-1857, thirdquarter 2018.</a:t>
            </a:r>
          </a:p>
          <a:p>
            <a:pPr marL="285750" indent="-285750">
              <a:buSzPct val="100000"/>
              <a:buChar char="➢"/>
              <a:defRPr>
                <a:solidFill>
                  <a:srgbClr val="333A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J. -y. Baek, G. Kaddoum, S. Garg, K. Kaur and V. Gravel, "Managing Fog Networks using Reinforcement Learning Based Load Balancing Algorithm," </a:t>
            </a:r>
            <a:r>
              <a:rPr i="1"/>
              <a:t>IEEE Wireless Communications and Networking Conference (WCNC)</a:t>
            </a:r>
            <a:r>
              <a:t>, 2019, pp. 1-7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SzPct val="100000"/>
              <a:buChar char="➢"/>
              <a:defRPr>
                <a:solidFill>
                  <a:srgbClr val="333A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V. Divya and R. L. Sri, "ReTra: Reinforcement based Traffic Load Balancer in Fog based Network," </a:t>
            </a:r>
            <a:r>
              <a:rPr i="1"/>
              <a:t>2019 10th International Conference on Computing, Communication and Networking Technologies (ICCCNT)</a:t>
            </a:r>
            <a:r>
              <a:t>, 2019, pp. 1-6</a:t>
            </a:r>
          </a:p>
          <a:p>
            <a:pPr marL="285750" indent="-285750">
              <a:buSzPct val="100000"/>
              <a:buChar char="➢"/>
              <a:defRPr>
                <a:solidFill>
                  <a:srgbClr val="333A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W. Bai and C. Qian, "Deep Reinforcement Learning for Joint Offloading and Resource Allocation in Fog Computing," </a:t>
            </a:r>
            <a:r>
              <a:rPr i="1"/>
              <a:t>2021 IEEE 12th International Conference on Software Engineering and Service Science (ICSESS)</a:t>
            </a:r>
            <a:r>
              <a:t>, 2021, pp. 131-134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SzPct val="100000"/>
              <a:buChar char="➢"/>
              <a:defRPr sz="1600"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645225" y="2762724"/>
            <a:ext cx="6736499" cy="1159801"/>
          </a:xfrm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6;p14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5" name="Google Shape;103;p14"/>
          <p:cNvSpPr txBox="1">
            <a:spLocks noGrp="1"/>
          </p:cNvSpPr>
          <p:nvPr>
            <p:ph type="body" sz="quarter" idx="4294967295"/>
          </p:nvPr>
        </p:nvSpPr>
        <p:spPr>
          <a:xfrm>
            <a:off x="1882814" y="601211"/>
            <a:ext cx="5378371" cy="636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67512">
              <a:spcBef>
                <a:spcPts val="400"/>
              </a:spcBef>
              <a:buSzTx/>
              <a:buNone/>
              <a:defRPr sz="2920">
                <a:solidFill>
                  <a:schemeClr val="accent1"/>
                </a:solidFill>
              </a:defRPr>
            </a:lvl1pPr>
          </a:lstStyle>
          <a:p>
            <a:r>
              <a:t>Problem Statement</a:t>
            </a:r>
          </a:p>
        </p:txBody>
      </p:sp>
      <p:sp>
        <p:nvSpPr>
          <p:cNvPr id="46" name="Google Shape;104;p14"/>
          <p:cNvSpPr txBox="1"/>
          <p:nvPr/>
        </p:nvSpPr>
        <p:spPr>
          <a:xfrm>
            <a:off x="1043607" y="1798264"/>
            <a:ext cx="7529492" cy="19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2400"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To design and implement an effective distributed load balancing algorithm in a fog network.</a:t>
            </a:r>
          </a:p>
        </p:txBody>
      </p:sp>
      <p:grpSp>
        <p:nvGrpSpPr>
          <p:cNvPr id="51" name="Google Shape;1387;p48"/>
          <p:cNvGrpSpPr/>
          <p:nvPr/>
        </p:nvGrpSpPr>
        <p:grpSpPr>
          <a:xfrm>
            <a:off x="1429738" y="794835"/>
            <a:ext cx="445739" cy="442951"/>
            <a:chOff x="0" y="0"/>
            <a:chExt cx="445738" cy="442949"/>
          </a:xfrm>
        </p:grpSpPr>
        <p:sp>
          <p:nvSpPr>
            <p:cNvPr id="47" name="Google Shape;1388;p48"/>
            <p:cNvSpPr/>
            <p:nvPr/>
          </p:nvSpPr>
          <p:spPr>
            <a:xfrm>
              <a:off x="-1" y="-1"/>
              <a:ext cx="445739" cy="3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512"/>
                    <a:pt x="0" y="1512"/>
                    <a:pt x="0" y="1512"/>
                  </a:cubicBezTo>
                  <a:cubicBezTo>
                    <a:pt x="0" y="648"/>
                    <a:pt x="441" y="0"/>
                    <a:pt x="1030" y="0"/>
                  </a:cubicBezTo>
                  <a:cubicBezTo>
                    <a:pt x="20570" y="0"/>
                    <a:pt x="20570" y="0"/>
                    <a:pt x="20570" y="0"/>
                  </a:cubicBezTo>
                  <a:cubicBezTo>
                    <a:pt x="21129" y="0"/>
                    <a:pt x="21600" y="648"/>
                    <a:pt x="21600" y="1512"/>
                  </a:cubicBezTo>
                  <a:cubicBezTo>
                    <a:pt x="21600" y="20088"/>
                    <a:pt x="21600" y="20088"/>
                    <a:pt x="21600" y="20088"/>
                  </a:cubicBezTo>
                  <a:cubicBezTo>
                    <a:pt x="21600" y="20909"/>
                    <a:pt x="21129" y="21600"/>
                    <a:pt x="20570" y="21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" name="Google Shape;1389;p48"/>
            <p:cNvSpPr/>
            <p:nvPr/>
          </p:nvSpPr>
          <p:spPr>
            <a:xfrm>
              <a:off x="0" y="303916"/>
              <a:ext cx="262365" cy="7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" name="Google Shape;1390;p48"/>
            <p:cNvSpPr/>
            <p:nvPr/>
          </p:nvSpPr>
          <p:spPr>
            <a:xfrm>
              <a:off x="98327" y="331164"/>
              <a:ext cx="164037" cy="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Google Shape;1391;p48"/>
            <p:cNvSpPr/>
            <p:nvPr/>
          </p:nvSpPr>
          <p:spPr>
            <a:xfrm>
              <a:off x="98327" y="376810"/>
              <a:ext cx="82020" cy="6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4" name="Google Shape;103;p14"/>
          <p:cNvSpPr txBox="1"/>
          <p:nvPr/>
        </p:nvSpPr>
        <p:spPr>
          <a:xfrm>
            <a:off x="1619672" y="195485"/>
            <a:ext cx="64807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Suggestions Given In Review 1</a:t>
            </a:r>
          </a:p>
        </p:txBody>
      </p:sp>
      <p:grpSp>
        <p:nvGrpSpPr>
          <p:cNvPr id="59" name="Google Shape;1387;p48"/>
          <p:cNvGrpSpPr/>
          <p:nvPr/>
        </p:nvGrpSpPr>
        <p:grpSpPr>
          <a:xfrm>
            <a:off x="1208426" y="357031"/>
            <a:ext cx="373731" cy="442951"/>
            <a:chOff x="0" y="0"/>
            <a:chExt cx="373730" cy="442949"/>
          </a:xfrm>
        </p:grpSpPr>
        <p:sp>
          <p:nvSpPr>
            <p:cNvPr id="55" name="Google Shape;1388;p48"/>
            <p:cNvSpPr/>
            <p:nvPr/>
          </p:nvSpPr>
          <p:spPr>
            <a:xfrm>
              <a:off x="0" y="-1"/>
              <a:ext cx="373731" cy="3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512"/>
                    <a:pt x="0" y="1512"/>
                    <a:pt x="0" y="1512"/>
                  </a:cubicBezTo>
                  <a:cubicBezTo>
                    <a:pt x="0" y="648"/>
                    <a:pt x="441" y="0"/>
                    <a:pt x="1030" y="0"/>
                  </a:cubicBezTo>
                  <a:cubicBezTo>
                    <a:pt x="20570" y="0"/>
                    <a:pt x="20570" y="0"/>
                    <a:pt x="20570" y="0"/>
                  </a:cubicBezTo>
                  <a:cubicBezTo>
                    <a:pt x="21129" y="0"/>
                    <a:pt x="21600" y="648"/>
                    <a:pt x="21600" y="1512"/>
                  </a:cubicBezTo>
                  <a:cubicBezTo>
                    <a:pt x="21600" y="20088"/>
                    <a:pt x="21600" y="20088"/>
                    <a:pt x="21600" y="20088"/>
                  </a:cubicBezTo>
                  <a:cubicBezTo>
                    <a:pt x="21600" y="20909"/>
                    <a:pt x="21129" y="21600"/>
                    <a:pt x="20570" y="2160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" name="Google Shape;1389;p48"/>
            <p:cNvSpPr/>
            <p:nvPr/>
          </p:nvSpPr>
          <p:spPr>
            <a:xfrm>
              <a:off x="-1" y="303916"/>
              <a:ext cx="219982" cy="7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" name="Google Shape;1390;p48"/>
            <p:cNvSpPr/>
            <p:nvPr/>
          </p:nvSpPr>
          <p:spPr>
            <a:xfrm>
              <a:off x="82443" y="331164"/>
              <a:ext cx="137537" cy="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" name="Google Shape;1391;p48"/>
            <p:cNvSpPr/>
            <p:nvPr/>
          </p:nvSpPr>
          <p:spPr>
            <a:xfrm>
              <a:off x="82443" y="376810"/>
              <a:ext cx="68769" cy="6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" name="TextBox 2"/>
          <p:cNvSpPr txBox="1"/>
          <p:nvPr/>
        </p:nvSpPr>
        <p:spPr>
          <a:xfrm>
            <a:off x="1419810" y="1644029"/>
            <a:ext cx="847751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000000"/>
              </a:buClr>
              <a:buSzPct val="100000"/>
              <a:defRPr sz="2400" baseline="41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Approach to solve the problem has to be decided</a:t>
            </a:r>
            <a:r>
              <a:rPr dirty="0">
                <a:latin typeface="+mj-lt"/>
                <a:ea typeface="+mj-ea"/>
                <a:cs typeface="+mj-cs"/>
                <a:sym typeface="Arial"/>
              </a:rPr>
              <a:t>.</a:t>
            </a:r>
          </a:p>
          <a:p>
            <a:pPr>
              <a:buClr>
                <a:srgbClr val="000000"/>
              </a:buClr>
              <a:buSzPct val="100000"/>
              <a:defRPr sz="2400" baseline="41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Methodology has to be designed.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3563888" y="20057"/>
            <a:ext cx="242889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Objectives</a:t>
            </a:r>
            <a:endParaRPr sz="3200" b="1" dirty="0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500034" y="1000114"/>
            <a:ext cx="8358246" cy="3643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overload probability.</a:t>
            </a:r>
          </a:p>
          <a:p>
            <a:pPr algn="just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an effective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offloading decisions. </a:t>
            </a:r>
          </a:p>
          <a:p>
            <a:pPr algn="just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number of tasks to be offloaded.</a:t>
            </a:r>
          </a:p>
          <a:p>
            <a:pPr algn="just"/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processing time and hence its latency.</a:t>
            </a:r>
          </a:p>
          <a:p>
            <a:pPr algn="just"/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oogle Shape;1224;p48"/>
          <p:cNvGrpSpPr/>
          <p:nvPr/>
        </p:nvGrpSpPr>
        <p:grpSpPr>
          <a:xfrm>
            <a:off x="3059832" y="233653"/>
            <a:ext cx="445768" cy="445697"/>
            <a:chOff x="1674084" y="3214987"/>
            <a:chExt cx="720142" cy="720027"/>
          </a:xfrm>
        </p:grpSpPr>
        <p:sp>
          <p:nvSpPr>
            <p:cNvPr id="6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79" name="Google Shape;1324;p48"/>
          <p:cNvGrpSpPr/>
          <p:nvPr/>
        </p:nvGrpSpPr>
        <p:grpSpPr>
          <a:xfrm>
            <a:off x="1259632" y="205755"/>
            <a:ext cx="373054" cy="445792"/>
            <a:chOff x="0" y="0"/>
            <a:chExt cx="373053" cy="445790"/>
          </a:xfrm>
        </p:grpSpPr>
        <p:grpSp>
          <p:nvGrpSpPr>
            <p:cNvPr id="66" name="Google Shape;1325;p48"/>
            <p:cNvGrpSpPr/>
            <p:nvPr/>
          </p:nvGrpSpPr>
          <p:grpSpPr>
            <a:xfrm>
              <a:off x="0" y="228327"/>
              <a:ext cx="373054" cy="217464"/>
              <a:chOff x="0" y="0"/>
              <a:chExt cx="373052" cy="217462"/>
            </a:xfrm>
          </p:grpSpPr>
          <p:sp>
            <p:nvSpPr>
              <p:cNvPr id="63" name="Google Shape;1326;p48"/>
              <p:cNvSpPr/>
              <p:nvPr/>
            </p:nvSpPr>
            <p:spPr>
              <a:xfrm>
                <a:off x="0" y="-1"/>
                <a:ext cx="373052" cy="186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1" y="5409"/>
                    </a:moveTo>
                    <a:lnTo>
                      <a:pt x="10800" y="0"/>
                    </a:lnTo>
                    <a:lnTo>
                      <a:pt x="5418" y="5409"/>
                    </a:lnTo>
                    <a:lnTo>
                      <a:pt x="0" y="10819"/>
                    </a:lnTo>
                    <a:lnTo>
                      <a:pt x="5418" y="16228"/>
                    </a:lnTo>
                    <a:lnTo>
                      <a:pt x="10800" y="21600"/>
                    </a:lnTo>
                    <a:lnTo>
                      <a:pt x="16191" y="16228"/>
                    </a:lnTo>
                    <a:lnTo>
                      <a:pt x="21600" y="10819"/>
                    </a:lnTo>
                    <a:lnTo>
                      <a:pt x="16191" y="5409"/>
                    </a:lnTo>
                    <a:close/>
                  </a:path>
                </a:pathLst>
              </a:custGeom>
              <a:solidFill>
                <a:srgbClr val="B4A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4" name="Google Shape;1327;p48"/>
              <p:cNvSpPr/>
              <p:nvPr/>
            </p:nvSpPr>
            <p:spPr>
              <a:xfrm>
                <a:off x="0" y="92673"/>
                <a:ext cx="186526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48"/>
                    </a:lnTo>
                    <a:lnTo>
                      <a:pt x="21600" y="21600"/>
                    </a:lnTo>
                    <a:lnTo>
                      <a:pt x="21600" y="160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5" name="Google Shape;1328;p48"/>
              <p:cNvSpPr/>
              <p:nvPr/>
            </p:nvSpPr>
            <p:spPr>
              <a:xfrm>
                <a:off x="186527" y="92673"/>
                <a:ext cx="186527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6096"/>
                    </a:lnTo>
                    <a:lnTo>
                      <a:pt x="0" y="21600"/>
                    </a:lnTo>
                    <a:lnTo>
                      <a:pt x="21600" y="544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74E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0" name="Google Shape;1329;p48"/>
            <p:cNvGrpSpPr/>
            <p:nvPr/>
          </p:nvGrpSpPr>
          <p:grpSpPr>
            <a:xfrm>
              <a:off x="0" y="152431"/>
              <a:ext cx="373054" cy="216984"/>
              <a:chOff x="0" y="0"/>
              <a:chExt cx="373052" cy="216983"/>
            </a:xfrm>
          </p:grpSpPr>
          <p:sp>
            <p:nvSpPr>
              <p:cNvPr id="67" name="Google Shape;1330;p48"/>
              <p:cNvSpPr/>
              <p:nvPr/>
            </p:nvSpPr>
            <p:spPr>
              <a:xfrm>
                <a:off x="0" y="-1"/>
                <a:ext cx="373052" cy="186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1" y="5414"/>
                    </a:moveTo>
                    <a:lnTo>
                      <a:pt x="10800" y="0"/>
                    </a:lnTo>
                    <a:lnTo>
                      <a:pt x="5418" y="5414"/>
                    </a:lnTo>
                    <a:lnTo>
                      <a:pt x="0" y="10772"/>
                    </a:lnTo>
                    <a:lnTo>
                      <a:pt x="5418" y="16186"/>
                    </a:lnTo>
                    <a:lnTo>
                      <a:pt x="10800" y="21600"/>
                    </a:lnTo>
                    <a:lnTo>
                      <a:pt x="16191" y="16186"/>
                    </a:lnTo>
                    <a:lnTo>
                      <a:pt x="21600" y="10772"/>
                    </a:lnTo>
                    <a:lnTo>
                      <a:pt x="16191" y="5414"/>
                    </a:lnTo>
                    <a:close/>
                  </a:path>
                </a:pathLst>
              </a:custGeom>
              <a:solidFill>
                <a:srgbClr val="A4C2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" name="Google Shape;1331;p48"/>
              <p:cNvSpPr/>
              <p:nvPr/>
            </p:nvSpPr>
            <p:spPr>
              <a:xfrm>
                <a:off x="0" y="92194"/>
                <a:ext cx="186526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504"/>
                    </a:lnTo>
                    <a:lnTo>
                      <a:pt x="21600" y="21600"/>
                    </a:lnTo>
                    <a:lnTo>
                      <a:pt x="21600" y="16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" name="Google Shape;1332;p48"/>
              <p:cNvSpPr/>
              <p:nvPr/>
            </p:nvSpPr>
            <p:spPr>
              <a:xfrm>
                <a:off x="186527" y="92194"/>
                <a:ext cx="186527" cy="124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6152"/>
                    </a:lnTo>
                    <a:lnTo>
                      <a:pt x="0" y="21600"/>
                    </a:lnTo>
                    <a:lnTo>
                      <a:pt x="21600" y="5504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C78D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4" name="Google Shape;1333;p48"/>
            <p:cNvGrpSpPr/>
            <p:nvPr/>
          </p:nvGrpSpPr>
          <p:grpSpPr>
            <a:xfrm>
              <a:off x="0" y="76055"/>
              <a:ext cx="373054" cy="216985"/>
              <a:chOff x="0" y="0"/>
              <a:chExt cx="373052" cy="216983"/>
            </a:xfrm>
          </p:grpSpPr>
          <p:sp>
            <p:nvSpPr>
              <p:cNvPr id="71" name="Google Shape;1334;p48"/>
              <p:cNvSpPr/>
              <p:nvPr/>
            </p:nvSpPr>
            <p:spPr>
              <a:xfrm>
                <a:off x="0" y="-1"/>
                <a:ext cx="373052" cy="186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1" y="5414"/>
                    </a:moveTo>
                    <a:lnTo>
                      <a:pt x="10800" y="0"/>
                    </a:lnTo>
                    <a:lnTo>
                      <a:pt x="5418" y="5414"/>
                    </a:lnTo>
                    <a:lnTo>
                      <a:pt x="0" y="10828"/>
                    </a:lnTo>
                    <a:lnTo>
                      <a:pt x="5418" y="16186"/>
                    </a:lnTo>
                    <a:lnTo>
                      <a:pt x="10800" y="21600"/>
                    </a:lnTo>
                    <a:lnTo>
                      <a:pt x="16191" y="16186"/>
                    </a:lnTo>
                    <a:lnTo>
                      <a:pt x="21600" y="10828"/>
                    </a:lnTo>
                    <a:lnTo>
                      <a:pt x="16191" y="5414"/>
                    </a:lnTo>
                    <a:close/>
                  </a:path>
                </a:pathLst>
              </a:custGeom>
              <a:solidFill>
                <a:srgbClr val="B6D7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" name="Google Shape;1335;p48"/>
              <p:cNvSpPr/>
              <p:nvPr/>
            </p:nvSpPr>
            <p:spPr>
              <a:xfrm>
                <a:off x="0" y="92673"/>
                <a:ext cx="186526" cy="124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42"/>
                    </a:lnTo>
                    <a:lnTo>
                      <a:pt x="21600" y="21600"/>
                    </a:lnTo>
                    <a:lnTo>
                      <a:pt x="21600" y="16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3" name="Google Shape;1336;p48"/>
              <p:cNvSpPr/>
              <p:nvPr/>
            </p:nvSpPr>
            <p:spPr>
              <a:xfrm>
                <a:off x="186527" y="92673"/>
                <a:ext cx="186527" cy="124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6131"/>
                    </a:lnTo>
                    <a:lnTo>
                      <a:pt x="0" y="21600"/>
                    </a:lnTo>
                    <a:lnTo>
                      <a:pt x="21600" y="544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AA8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8" name="Google Shape;1337;p48"/>
            <p:cNvGrpSpPr/>
            <p:nvPr/>
          </p:nvGrpSpPr>
          <p:grpSpPr>
            <a:xfrm>
              <a:off x="0" y="0"/>
              <a:ext cx="373054" cy="217622"/>
              <a:chOff x="0" y="0"/>
              <a:chExt cx="373052" cy="217621"/>
            </a:xfrm>
          </p:grpSpPr>
          <p:sp>
            <p:nvSpPr>
              <p:cNvPr id="75" name="Google Shape;1338;p48"/>
              <p:cNvSpPr/>
              <p:nvPr/>
            </p:nvSpPr>
            <p:spPr>
              <a:xfrm>
                <a:off x="0" y="0"/>
                <a:ext cx="373052" cy="186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1" y="5372"/>
                    </a:moveTo>
                    <a:lnTo>
                      <a:pt x="10800" y="0"/>
                    </a:lnTo>
                    <a:lnTo>
                      <a:pt x="5418" y="5372"/>
                    </a:lnTo>
                    <a:lnTo>
                      <a:pt x="0" y="10781"/>
                    </a:lnTo>
                    <a:lnTo>
                      <a:pt x="5418" y="16191"/>
                    </a:lnTo>
                    <a:lnTo>
                      <a:pt x="10800" y="21600"/>
                    </a:lnTo>
                    <a:lnTo>
                      <a:pt x="16191" y="16191"/>
                    </a:lnTo>
                    <a:lnTo>
                      <a:pt x="21600" y="10781"/>
                    </a:lnTo>
                    <a:lnTo>
                      <a:pt x="16191" y="5372"/>
                    </a:lnTo>
                    <a:close/>
                  </a:path>
                </a:pathLst>
              </a:custGeom>
              <a:solidFill>
                <a:srgbClr val="FFE5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" name="Google Shape;1339;p48"/>
              <p:cNvSpPr/>
              <p:nvPr/>
            </p:nvSpPr>
            <p:spPr>
              <a:xfrm>
                <a:off x="0" y="92992"/>
                <a:ext cx="186526" cy="124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28"/>
                    </a:lnTo>
                    <a:lnTo>
                      <a:pt x="21600" y="21600"/>
                    </a:lnTo>
                    <a:lnTo>
                      <a:pt x="21600" y="16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" name="Google Shape;1340;p48"/>
              <p:cNvSpPr/>
              <p:nvPr/>
            </p:nvSpPr>
            <p:spPr>
              <a:xfrm>
                <a:off x="186527" y="92992"/>
                <a:ext cx="186527" cy="124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6172"/>
                    </a:lnTo>
                    <a:lnTo>
                      <a:pt x="0" y="21600"/>
                    </a:lnTo>
                    <a:lnTo>
                      <a:pt x="21600" y="542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1C2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80" name="Google Shape;103;p14"/>
          <p:cNvSpPr txBox="1"/>
          <p:nvPr/>
        </p:nvSpPr>
        <p:spPr>
          <a:xfrm>
            <a:off x="1632684" y="5474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Dataset Collected From 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89AAC-7EA7-4096-B026-DC2208754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6" y="818744"/>
            <a:ext cx="5348432" cy="4026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8F811-68C4-4872-96FF-E82051F12EE6}"/>
              </a:ext>
            </a:extLst>
          </p:cNvPr>
          <p:cNvSpPr txBox="1"/>
          <p:nvPr/>
        </p:nvSpPr>
        <p:spPr>
          <a:xfrm>
            <a:off x="6015462" y="885588"/>
            <a:ext cx="312853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sng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Sensors used: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Temperature sensor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MQ135: Air quality sensor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MQ9: Carbon monoxide sensor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01" name="Google Shape;1014;p48"/>
          <p:cNvGrpSpPr/>
          <p:nvPr/>
        </p:nvGrpSpPr>
        <p:grpSpPr>
          <a:xfrm>
            <a:off x="2208260" y="235212"/>
            <a:ext cx="460706" cy="491456"/>
            <a:chOff x="0" y="0"/>
            <a:chExt cx="460705" cy="491454"/>
          </a:xfrm>
        </p:grpSpPr>
        <p:grpSp>
          <p:nvGrpSpPr>
            <p:cNvPr id="94" name="Google Shape;1015;p48"/>
            <p:cNvGrpSpPr/>
            <p:nvPr/>
          </p:nvGrpSpPr>
          <p:grpSpPr>
            <a:xfrm>
              <a:off x="0" y="-1"/>
              <a:ext cx="460706" cy="491456"/>
              <a:chOff x="0" y="0"/>
              <a:chExt cx="460705" cy="491454"/>
            </a:xfrm>
          </p:grpSpPr>
          <p:sp>
            <p:nvSpPr>
              <p:cNvPr id="84" name="Google Shape;1016;p48"/>
              <p:cNvSpPr/>
              <p:nvPr/>
            </p:nvSpPr>
            <p:spPr>
              <a:xfrm>
                <a:off x="348216" y="66246"/>
                <a:ext cx="46291" cy="46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787" y="21436"/>
                    </a:moveTo>
                    <a:cubicBezTo>
                      <a:pt x="1300" y="21436"/>
                      <a:pt x="812" y="21272"/>
                      <a:pt x="488" y="20781"/>
                    </a:cubicBezTo>
                    <a:cubicBezTo>
                      <a:pt x="-162" y="20127"/>
                      <a:pt x="-162" y="19145"/>
                      <a:pt x="488" y="18491"/>
                    </a:cubicBezTo>
                    <a:cubicBezTo>
                      <a:pt x="18190" y="491"/>
                      <a:pt x="18190" y="491"/>
                      <a:pt x="18190" y="491"/>
                    </a:cubicBezTo>
                    <a:cubicBezTo>
                      <a:pt x="19002" y="-164"/>
                      <a:pt x="19976" y="-164"/>
                      <a:pt x="20626" y="491"/>
                    </a:cubicBezTo>
                    <a:cubicBezTo>
                      <a:pt x="21438" y="1145"/>
                      <a:pt x="21438" y="2291"/>
                      <a:pt x="20626" y="2945"/>
                    </a:cubicBezTo>
                    <a:cubicBezTo>
                      <a:pt x="2924" y="20781"/>
                      <a:pt x="2924" y="20781"/>
                      <a:pt x="2924" y="20781"/>
                    </a:cubicBezTo>
                    <a:cubicBezTo>
                      <a:pt x="2599" y="21272"/>
                      <a:pt x="2112" y="21436"/>
                      <a:pt x="1787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" name="Google Shape;1017;p48"/>
              <p:cNvSpPr/>
              <p:nvPr/>
            </p:nvSpPr>
            <p:spPr>
              <a:xfrm>
                <a:off x="398792" y="224002"/>
                <a:ext cx="6191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7486"/>
                      <a:pt x="0" y="11314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1314"/>
                    </a:cubicBezTo>
                    <a:cubicBezTo>
                      <a:pt x="21600" y="17486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" name="Google Shape;1018;p48"/>
              <p:cNvSpPr/>
              <p:nvPr/>
            </p:nvSpPr>
            <p:spPr>
              <a:xfrm>
                <a:off x="348305" y="348353"/>
                <a:ext cx="46290" cy="4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6" extrusionOk="0">
                    <a:moveTo>
                      <a:pt x="19448" y="21436"/>
                    </a:moveTo>
                    <a:cubicBezTo>
                      <a:pt x="19123" y="21436"/>
                      <a:pt x="18636" y="21272"/>
                      <a:pt x="18311" y="20945"/>
                    </a:cubicBezTo>
                    <a:cubicBezTo>
                      <a:pt x="609" y="2945"/>
                      <a:pt x="609" y="2945"/>
                      <a:pt x="609" y="2945"/>
                    </a:cubicBezTo>
                    <a:cubicBezTo>
                      <a:pt x="-203" y="2291"/>
                      <a:pt x="-203" y="1145"/>
                      <a:pt x="609" y="491"/>
                    </a:cubicBezTo>
                    <a:cubicBezTo>
                      <a:pt x="1259" y="-164"/>
                      <a:pt x="2233" y="-164"/>
                      <a:pt x="3045" y="491"/>
                    </a:cubicBezTo>
                    <a:cubicBezTo>
                      <a:pt x="20747" y="18491"/>
                      <a:pt x="20747" y="18491"/>
                      <a:pt x="20747" y="18491"/>
                    </a:cubicBezTo>
                    <a:cubicBezTo>
                      <a:pt x="21397" y="19145"/>
                      <a:pt x="21397" y="20127"/>
                      <a:pt x="20747" y="20945"/>
                    </a:cubicBezTo>
                    <a:cubicBezTo>
                      <a:pt x="20423" y="21272"/>
                      <a:pt x="19935" y="21436"/>
                      <a:pt x="19448" y="21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7" name="Google Shape;1019;p48"/>
              <p:cNvSpPr/>
              <p:nvPr/>
            </p:nvSpPr>
            <p:spPr>
              <a:xfrm>
                <a:off x="66335" y="348765"/>
                <a:ext cx="46291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35" extrusionOk="0">
                    <a:moveTo>
                      <a:pt x="1746" y="21435"/>
                    </a:moveTo>
                    <a:cubicBezTo>
                      <a:pt x="1259" y="21435"/>
                      <a:pt x="934" y="21270"/>
                      <a:pt x="609" y="20940"/>
                    </a:cubicBezTo>
                    <a:cubicBezTo>
                      <a:pt x="-203" y="20281"/>
                      <a:pt x="-203" y="19127"/>
                      <a:pt x="609" y="18467"/>
                    </a:cubicBezTo>
                    <a:cubicBezTo>
                      <a:pt x="18311" y="495"/>
                      <a:pt x="18311" y="495"/>
                      <a:pt x="18311" y="495"/>
                    </a:cubicBezTo>
                    <a:cubicBezTo>
                      <a:pt x="18961" y="-165"/>
                      <a:pt x="20098" y="-165"/>
                      <a:pt x="20747" y="495"/>
                    </a:cubicBezTo>
                    <a:cubicBezTo>
                      <a:pt x="21397" y="1154"/>
                      <a:pt x="21397" y="2143"/>
                      <a:pt x="20747" y="2968"/>
                    </a:cubicBezTo>
                    <a:cubicBezTo>
                      <a:pt x="2883" y="20940"/>
                      <a:pt x="2883" y="20940"/>
                      <a:pt x="2883" y="20940"/>
                    </a:cubicBezTo>
                    <a:cubicBezTo>
                      <a:pt x="2558" y="21270"/>
                      <a:pt x="2233" y="21435"/>
                      <a:pt x="174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" name="Google Shape;1020;p48"/>
              <p:cNvSpPr/>
              <p:nvPr/>
            </p:nvSpPr>
            <p:spPr>
              <a:xfrm>
                <a:off x="0" y="224276"/>
                <a:ext cx="6191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66" y="21600"/>
                    </a:moveTo>
                    <a:cubicBezTo>
                      <a:pt x="1234" y="21600"/>
                      <a:pt x="1234" y="21600"/>
                      <a:pt x="1234" y="21600"/>
                    </a:cubicBezTo>
                    <a:cubicBezTo>
                      <a:pt x="494" y="21600"/>
                      <a:pt x="0" y="16457"/>
                      <a:pt x="0" y="10286"/>
                    </a:cubicBezTo>
                    <a:cubicBezTo>
                      <a:pt x="0" y="5143"/>
                      <a:pt x="494" y="0"/>
                      <a:pt x="1234" y="0"/>
                    </a:cubicBezTo>
                    <a:cubicBezTo>
                      <a:pt x="20366" y="0"/>
                      <a:pt x="20366" y="0"/>
                      <a:pt x="20366" y="0"/>
                    </a:cubicBezTo>
                    <a:cubicBezTo>
                      <a:pt x="21106" y="0"/>
                      <a:pt x="21600" y="5143"/>
                      <a:pt x="21600" y="10286"/>
                    </a:cubicBezTo>
                    <a:cubicBezTo>
                      <a:pt x="21600" y="16457"/>
                      <a:pt x="21106" y="21600"/>
                      <a:pt x="20366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" name="Google Shape;1021;p48"/>
              <p:cNvSpPr/>
              <p:nvPr/>
            </p:nvSpPr>
            <p:spPr>
              <a:xfrm>
                <a:off x="66246" y="66521"/>
                <a:ext cx="45969" cy="46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3" h="21435" extrusionOk="0">
                    <a:moveTo>
                      <a:pt x="19636" y="21435"/>
                    </a:moveTo>
                    <a:cubicBezTo>
                      <a:pt x="19145" y="21435"/>
                      <a:pt x="18654" y="21270"/>
                      <a:pt x="18327" y="20940"/>
                    </a:cubicBezTo>
                    <a:cubicBezTo>
                      <a:pt x="491" y="2968"/>
                      <a:pt x="491" y="2968"/>
                      <a:pt x="491" y="2968"/>
                    </a:cubicBezTo>
                    <a:cubicBezTo>
                      <a:pt x="-164" y="2143"/>
                      <a:pt x="-164" y="1154"/>
                      <a:pt x="491" y="495"/>
                    </a:cubicBezTo>
                    <a:cubicBezTo>
                      <a:pt x="1145" y="-165"/>
                      <a:pt x="2291" y="-165"/>
                      <a:pt x="2945" y="495"/>
                    </a:cubicBezTo>
                    <a:cubicBezTo>
                      <a:pt x="20781" y="18467"/>
                      <a:pt x="20781" y="18467"/>
                      <a:pt x="20781" y="18467"/>
                    </a:cubicBezTo>
                    <a:cubicBezTo>
                      <a:pt x="21436" y="19127"/>
                      <a:pt x="21436" y="20281"/>
                      <a:pt x="20781" y="20940"/>
                    </a:cubicBezTo>
                    <a:cubicBezTo>
                      <a:pt x="20454" y="21270"/>
                      <a:pt x="20127" y="21435"/>
                      <a:pt x="19636" y="214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0" name="Google Shape;1022;p48"/>
              <p:cNvSpPr/>
              <p:nvPr/>
            </p:nvSpPr>
            <p:spPr>
              <a:xfrm>
                <a:off x="223865" y="-1"/>
                <a:ext cx="12701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4" y="21600"/>
                    </a:moveTo>
                    <a:cubicBezTo>
                      <a:pt x="5143" y="21600"/>
                      <a:pt x="0" y="21106"/>
                      <a:pt x="0" y="20366"/>
                    </a:cubicBezTo>
                    <a:cubicBezTo>
                      <a:pt x="0" y="1234"/>
                      <a:pt x="0" y="1234"/>
                      <a:pt x="0" y="1234"/>
                    </a:cubicBezTo>
                    <a:cubicBezTo>
                      <a:pt x="0" y="494"/>
                      <a:pt x="5143" y="0"/>
                      <a:pt x="11314" y="0"/>
                    </a:cubicBezTo>
                    <a:cubicBezTo>
                      <a:pt x="17486" y="0"/>
                      <a:pt x="21600" y="494"/>
                      <a:pt x="21600" y="1234"/>
                    </a:cubicBezTo>
                    <a:cubicBezTo>
                      <a:pt x="21600" y="20366"/>
                      <a:pt x="21600" y="20366"/>
                      <a:pt x="21600" y="20366"/>
                    </a:cubicBezTo>
                    <a:cubicBezTo>
                      <a:pt x="21600" y="21106"/>
                      <a:pt x="17486" y="21600"/>
                      <a:pt x="1131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" name="Google Shape;1023;p48"/>
              <p:cNvSpPr/>
              <p:nvPr/>
            </p:nvSpPr>
            <p:spPr>
              <a:xfrm>
                <a:off x="174480" y="428443"/>
                <a:ext cx="111470" cy="15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686" y="21600"/>
                      <a:pt x="1509" y="21600"/>
                    </a:cubicBezTo>
                    <a:cubicBezTo>
                      <a:pt x="20091" y="21600"/>
                      <a:pt x="20091" y="21600"/>
                      <a:pt x="20091" y="21600"/>
                    </a:cubicBezTo>
                    <a:cubicBezTo>
                      <a:pt x="20914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5280"/>
                      <a:pt x="20914" y="0"/>
                      <a:pt x="20091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686" y="0"/>
                      <a:pt x="0" y="528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2" name="Google Shape;1024;p48"/>
              <p:cNvSpPr/>
              <p:nvPr/>
            </p:nvSpPr>
            <p:spPr>
              <a:xfrm>
                <a:off x="177363" y="452193"/>
                <a:ext cx="105705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560"/>
                    </a:moveTo>
                    <a:cubicBezTo>
                      <a:pt x="0" y="16800"/>
                      <a:pt x="722" y="21600"/>
                      <a:pt x="1662" y="21600"/>
                    </a:cubicBezTo>
                    <a:cubicBezTo>
                      <a:pt x="20011" y="21600"/>
                      <a:pt x="20011" y="21600"/>
                      <a:pt x="20011" y="21600"/>
                    </a:cubicBezTo>
                    <a:cubicBezTo>
                      <a:pt x="20878" y="21600"/>
                      <a:pt x="21600" y="16800"/>
                      <a:pt x="21600" y="10560"/>
                    </a:cubicBezTo>
                    <a:cubicBezTo>
                      <a:pt x="21600" y="10560"/>
                      <a:pt x="21600" y="10560"/>
                      <a:pt x="21600" y="10560"/>
                    </a:cubicBezTo>
                    <a:cubicBezTo>
                      <a:pt x="21600" y="4800"/>
                      <a:pt x="20878" y="0"/>
                      <a:pt x="20011" y="0"/>
                    </a:cubicBezTo>
                    <a:cubicBezTo>
                      <a:pt x="1662" y="0"/>
                      <a:pt x="1662" y="0"/>
                      <a:pt x="1662" y="0"/>
                    </a:cubicBezTo>
                    <a:cubicBezTo>
                      <a:pt x="722" y="0"/>
                      <a:pt x="0" y="4800"/>
                      <a:pt x="0" y="10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" name="Google Shape;1025;p48"/>
              <p:cNvSpPr/>
              <p:nvPr/>
            </p:nvSpPr>
            <p:spPr>
              <a:xfrm>
                <a:off x="192463" y="475530"/>
                <a:ext cx="75779" cy="15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40"/>
                    </a:moveTo>
                    <a:cubicBezTo>
                      <a:pt x="0" y="16800"/>
                      <a:pt x="1009" y="21600"/>
                      <a:pt x="2221" y="21600"/>
                    </a:cubicBezTo>
                    <a:cubicBezTo>
                      <a:pt x="19379" y="21600"/>
                      <a:pt x="19379" y="21600"/>
                      <a:pt x="19379" y="21600"/>
                    </a:cubicBezTo>
                    <a:cubicBezTo>
                      <a:pt x="20591" y="21600"/>
                      <a:pt x="21600" y="16800"/>
                      <a:pt x="21600" y="11040"/>
                    </a:cubicBezTo>
                    <a:cubicBezTo>
                      <a:pt x="21600" y="11040"/>
                      <a:pt x="21600" y="11040"/>
                      <a:pt x="21600" y="11040"/>
                    </a:cubicBezTo>
                    <a:cubicBezTo>
                      <a:pt x="21600" y="4800"/>
                      <a:pt x="20591" y="0"/>
                      <a:pt x="19379" y="0"/>
                    </a:cubicBezTo>
                    <a:cubicBezTo>
                      <a:pt x="2221" y="0"/>
                      <a:pt x="2221" y="0"/>
                      <a:pt x="2221" y="0"/>
                    </a:cubicBezTo>
                    <a:cubicBezTo>
                      <a:pt x="1009" y="0"/>
                      <a:pt x="0" y="4800"/>
                      <a:pt x="0" y="11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95" name="Google Shape;1026;p48"/>
            <p:cNvSpPr/>
            <p:nvPr/>
          </p:nvSpPr>
          <p:spPr>
            <a:xfrm>
              <a:off x="94413" y="175303"/>
              <a:ext cx="130312" cy="1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extrusionOk="0">
                  <a:moveTo>
                    <a:pt x="2924" y="16125"/>
                  </a:moveTo>
                  <a:cubicBezTo>
                    <a:pt x="3777" y="17870"/>
                    <a:pt x="4686" y="19494"/>
                    <a:pt x="5482" y="21058"/>
                  </a:cubicBezTo>
                  <a:cubicBezTo>
                    <a:pt x="5766" y="21600"/>
                    <a:pt x="5766" y="21600"/>
                    <a:pt x="5766" y="21600"/>
                  </a:cubicBezTo>
                  <a:cubicBezTo>
                    <a:pt x="20943" y="12394"/>
                    <a:pt x="20943" y="12394"/>
                    <a:pt x="20943" y="12394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94" y="120"/>
                    <a:pt x="594" y="241"/>
                    <a:pt x="537" y="361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-657" y="5295"/>
                    <a:pt x="139" y="10469"/>
                    <a:pt x="2924" y="16125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Google Shape;1027;p48"/>
            <p:cNvSpPr/>
            <p:nvPr/>
          </p:nvSpPr>
          <p:spPr>
            <a:xfrm>
              <a:off x="99800" y="88818"/>
              <a:ext cx="127395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42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0440" y="148"/>
                    <a:pt x="2400" y="5770"/>
                    <a:pt x="0" y="113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" name="Google Shape;1028;p48"/>
            <p:cNvSpPr/>
            <p:nvPr/>
          </p:nvSpPr>
          <p:spPr>
            <a:xfrm>
              <a:off x="231862" y="88818"/>
              <a:ext cx="128768" cy="1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11244"/>
                    <a:pt x="21600" y="11244"/>
                    <a:pt x="21600" y="11244"/>
                  </a:cubicBezTo>
                  <a:cubicBezTo>
                    <a:pt x="19167" y="5671"/>
                    <a:pt x="11037" y="4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" name="Google Shape;1029;p48"/>
            <p:cNvSpPr/>
            <p:nvPr/>
          </p:nvSpPr>
          <p:spPr>
            <a:xfrm>
              <a:off x="234333" y="174205"/>
              <a:ext cx="131883" cy="1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extrusionOk="0">
                  <a:moveTo>
                    <a:pt x="18113" y="16037"/>
                  </a:moveTo>
                  <a:cubicBezTo>
                    <a:pt x="20869" y="10475"/>
                    <a:pt x="21600" y="5385"/>
                    <a:pt x="20475" y="533"/>
                  </a:cubicBezTo>
                  <a:cubicBezTo>
                    <a:pt x="20475" y="533"/>
                    <a:pt x="20475" y="533"/>
                    <a:pt x="20475" y="533"/>
                  </a:cubicBezTo>
                  <a:cubicBezTo>
                    <a:pt x="20419" y="355"/>
                    <a:pt x="20363" y="178"/>
                    <a:pt x="20306" y="0"/>
                  </a:cubicBezTo>
                  <a:cubicBezTo>
                    <a:pt x="0" y="12368"/>
                    <a:pt x="0" y="12368"/>
                    <a:pt x="0" y="12368"/>
                  </a:cubicBezTo>
                  <a:cubicBezTo>
                    <a:pt x="15188" y="21600"/>
                    <a:pt x="15188" y="21600"/>
                    <a:pt x="15188" y="21600"/>
                  </a:cubicBezTo>
                  <a:cubicBezTo>
                    <a:pt x="15581" y="20890"/>
                    <a:pt x="15581" y="20890"/>
                    <a:pt x="15581" y="20890"/>
                  </a:cubicBezTo>
                  <a:cubicBezTo>
                    <a:pt x="16369" y="19351"/>
                    <a:pt x="17269" y="17753"/>
                    <a:pt x="18113" y="1603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" name="Google Shape;1030;p48"/>
            <p:cNvSpPr/>
            <p:nvPr/>
          </p:nvSpPr>
          <p:spPr>
            <a:xfrm>
              <a:off x="132747" y="252453"/>
              <a:ext cx="94448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7062"/>
                    <a:pt x="0" y="7062"/>
                    <a:pt x="0" y="7062"/>
                  </a:cubicBezTo>
                  <a:cubicBezTo>
                    <a:pt x="1699" y="8769"/>
                    <a:pt x="3398" y="10569"/>
                    <a:pt x="4935" y="12554"/>
                  </a:cubicBezTo>
                  <a:cubicBezTo>
                    <a:pt x="6067" y="14031"/>
                    <a:pt x="6715" y="15969"/>
                    <a:pt x="7281" y="17677"/>
                  </a:cubicBezTo>
                  <a:cubicBezTo>
                    <a:pt x="7443" y="18369"/>
                    <a:pt x="7685" y="18969"/>
                    <a:pt x="7928" y="19569"/>
                  </a:cubicBezTo>
                  <a:cubicBezTo>
                    <a:pt x="8494" y="21092"/>
                    <a:pt x="9384" y="21508"/>
                    <a:pt x="12216" y="21554"/>
                  </a:cubicBezTo>
                  <a:cubicBezTo>
                    <a:pt x="12701" y="21600"/>
                    <a:pt x="12701" y="21600"/>
                    <a:pt x="12701" y="21600"/>
                  </a:cubicBezTo>
                  <a:cubicBezTo>
                    <a:pt x="14966" y="21600"/>
                    <a:pt x="14966" y="21600"/>
                    <a:pt x="14966" y="21600"/>
                  </a:cubicBezTo>
                  <a:cubicBezTo>
                    <a:pt x="19173" y="21600"/>
                    <a:pt x="19173" y="21600"/>
                    <a:pt x="19173" y="21600"/>
                  </a:cubicBezTo>
                  <a:cubicBezTo>
                    <a:pt x="19982" y="21600"/>
                    <a:pt x="20791" y="21600"/>
                    <a:pt x="21600" y="2160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0" name="Google Shape;1031;p48"/>
            <p:cNvSpPr/>
            <p:nvPr/>
          </p:nvSpPr>
          <p:spPr>
            <a:xfrm>
              <a:off x="231862" y="252453"/>
              <a:ext cx="95821" cy="1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69" y="19569"/>
                  </a:moveTo>
                  <a:cubicBezTo>
                    <a:pt x="14108" y="18969"/>
                    <a:pt x="14347" y="18369"/>
                    <a:pt x="14506" y="17677"/>
                  </a:cubicBezTo>
                  <a:cubicBezTo>
                    <a:pt x="15064" y="15969"/>
                    <a:pt x="15702" y="14031"/>
                    <a:pt x="16818" y="12554"/>
                  </a:cubicBezTo>
                  <a:cubicBezTo>
                    <a:pt x="18332" y="10569"/>
                    <a:pt x="20006" y="8815"/>
                    <a:pt x="21600" y="7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554"/>
                    <a:pt x="0" y="21554"/>
                    <a:pt x="0" y="21554"/>
                  </a:cubicBezTo>
                  <a:cubicBezTo>
                    <a:pt x="399" y="21554"/>
                    <a:pt x="399" y="21554"/>
                    <a:pt x="399" y="21554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399" y="21600"/>
                    <a:pt x="399" y="21600"/>
                    <a:pt x="399" y="21600"/>
                  </a:cubicBezTo>
                  <a:cubicBezTo>
                    <a:pt x="1196" y="21600"/>
                    <a:pt x="1993" y="21600"/>
                    <a:pt x="2869" y="21600"/>
                  </a:cubicBezTo>
                  <a:cubicBezTo>
                    <a:pt x="3348" y="21554"/>
                    <a:pt x="3348" y="21554"/>
                    <a:pt x="3348" y="21554"/>
                  </a:cubicBezTo>
                  <a:cubicBezTo>
                    <a:pt x="7492" y="21600"/>
                    <a:pt x="7492" y="21600"/>
                    <a:pt x="7492" y="21600"/>
                  </a:cubicBezTo>
                  <a:cubicBezTo>
                    <a:pt x="8050" y="21600"/>
                    <a:pt x="8608" y="21600"/>
                    <a:pt x="9166" y="21554"/>
                  </a:cubicBezTo>
                  <a:cubicBezTo>
                    <a:pt x="12514" y="21554"/>
                    <a:pt x="13311" y="21046"/>
                    <a:pt x="13869" y="1956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2" name="Google Shape;103;p14"/>
          <p:cNvSpPr txBox="1"/>
          <p:nvPr/>
        </p:nvSpPr>
        <p:spPr>
          <a:xfrm>
            <a:off x="2659138" y="148214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Architectural Design</a:t>
            </a:r>
          </a:p>
        </p:txBody>
      </p:sp>
      <p:pic>
        <p:nvPicPr>
          <p:cNvPr id="103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42878"/>
            <a:ext cx="6839293" cy="390708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1"/>
          <p:cNvSpPr txBox="1"/>
          <p:nvPr/>
        </p:nvSpPr>
        <p:spPr>
          <a:xfrm>
            <a:off x="466925" y="904755"/>
            <a:ext cx="348267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Client and server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11" name="Google Shape;1237;p48"/>
          <p:cNvGrpSpPr/>
          <p:nvPr/>
        </p:nvGrpSpPr>
        <p:grpSpPr>
          <a:xfrm>
            <a:off x="2481308" y="46652"/>
            <a:ext cx="445579" cy="442750"/>
            <a:chOff x="0" y="0"/>
            <a:chExt cx="445578" cy="442748"/>
          </a:xfrm>
        </p:grpSpPr>
        <p:sp>
          <p:nvSpPr>
            <p:cNvPr id="107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8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9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2" name="Google Shape;103;p14"/>
          <p:cNvSpPr txBox="1"/>
          <p:nvPr/>
        </p:nvSpPr>
        <p:spPr>
          <a:xfrm>
            <a:off x="2976755" y="-72206"/>
            <a:ext cx="64807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/>
              <a:t>System Design</a:t>
            </a:r>
          </a:p>
        </p:txBody>
      </p:sp>
      <p:sp>
        <p:nvSpPr>
          <p:cNvPr id="113" name="TextBox 8"/>
          <p:cNvSpPr txBox="1"/>
          <p:nvPr/>
        </p:nvSpPr>
        <p:spPr>
          <a:xfrm>
            <a:off x="408077" y="489403"/>
            <a:ext cx="8477513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proposed load balancing uses Q learning which consists the following tuples: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 : set of fog nodes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 : set of IoT devices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dₘ : maximum allowed delay for  </a:t>
            </a:r>
            <a:r>
              <a:rPr dirty="0" err="1"/>
              <a:t>m</a:t>
            </a:r>
            <a:r>
              <a:rPr baseline="30000" dirty="0" err="1"/>
              <a:t>th</a:t>
            </a:r>
            <a:r>
              <a:rPr dirty="0"/>
              <a:t> IoT device  ∀ m</a:t>
            </a:r>
            <a:r>
              <a:rPr b="1" dirty="0"/>
              <a:t> </a:t>
            </a:r>
            <a:r>
              <a:rPr dirty="0"/>
              <a:t>∈ M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tₘ : actual processing time for </a:t>
            </a:r>
            <a:r>
              <a:rPr dirty="0" err="1"/>
              <a:t>m</a:t>
            </a:r>
            <a:r>
              <a:rPr baseline="30000" dirty="0" err="1"/>
              <a:t>th</a:t>
            </a:r>
            <a:r>
              <a:rPr dirty="0"/>
              <a:t> IoT device </a:t>
            </a:r>
            <a:r>
              <a:rPr b="1" dirty="0"/>
              <a:t> </a:t>
            </a:r>
            <a:r>
              <a:rPr dirty="0"/>
              <a:t>∀ m</a:t>
            </a:r>
            <a:r>
              <a:rPr b="1" dirty="0"/>
              <a:t> </a:t>
            </a:r>
            <a:r>
              <a:rPr dirty="0"/>
              <a:t>∈ M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 : set of states. 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s1 : 0 – 0.6 ( low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s2 : 0.6 – 0.8 ( medium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s3 :  &gt; 0.8 ( high load state )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The states represent the load value of fog node f ∈ F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</a:t>
            </a: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 : set of actions defined as A = {(P(B) – </a:t>
            </a:r>
            <a:r>
              <a:rPr lang="en-US" dirty="0">
                <a:solidFill>
                  <a:srgbClr val="202124"/>
                </a:solidFill>
              </a:rPr>
              <a:t>Ø) ∪ a</a:t>
            </a:r>
            <a:r>
              <a:rPr lang="en-US" baseline="-5999" dirty="0">
                <a:solidFill>
                  <a:srgbClr val="232629"/>
                </a:solidFill>
              </a:rPr>
              <a:t>c</a:t>
            </a:r>
            <a:r>
              <a:rPr lang="en-US" dirty="0">
                <a:solidFill>
                  <a:srgbClr val="232629"/>
                </a:solidFill>
              </a:rPr>
              <a:t> } , where B</a:t>
            </a:r>
            <a:r>
              <a:rPr lang="en-US" dirty="0"/>
              <a:t> = { bᵢ : </a:t>
            </a:r>
            <a:r>
              <a:rPr lang="en-US" dirty="0" err="1"/>
              <a:t>i</a:t>
            </a:r>
            <a:r>
              <a:rPr lang="en-US" dirty="0"/>
              <a:t> =  1 to | F | }and</a:t>
            </a:r>
            <a:r>
              <a:rPr lang="en-US" dirty="0">
                <a:solidFill>
                  <a:srgbClr val="232629"/>
                </a:solidFill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a</a:t>
            </a:r>
            <a:r>
              <a:rPr lang="en-US" baseline="-5999" dirty="0">
                <a:solidFill>
                  <a:srgbClr val="232629"/>
                </a:solidFill>
              </a:rPr>
              <a:t>c</a:t>
            </a:r>
            <a:r>
              <a:rPr lang="en-US" dirty="0">
                <a:solidFill>
                  <a:srgbClr val="232629"/>
                </a:solidFill>
              </a:rPr>
              <a:t> is action representing offloading to cloud.</a:t>
            </a:r>
          </a:p>
          <a:p>
            <a:pPr>
              <a:buClr>
                <a:srgbClr val="000000"/>
              </a:buClr>
              <a:buSzPct val="100000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Clr>
                <a:srgbClr val="000000"/>
              </a:buClr>
              <a:buSzPct val="100000"/>
              <a:buFont typeface="Arial"/>
              <a:buChar char="•"/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R(s , a) : Reward function is calculated as,</a:t>
            </a:r>
            <a:endParaRPr dirty="0">
              <a:solidFill>
                <a:srgbClr val="000000"/>
              </a:solidFill>
            </a:endParaRPr>
          </a:p>
          <a:p>
            <a:pPr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R(s , a) = tanh(D) , where D = dₘ -  tₘ 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36" y="975575"/>
            <a:ext cx="5055284" cy="391341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Google Shape;103;p14"/>
          <p:cNvSpPr txBox="1"/>
          <p:nvPr/>
        </p:nvSpPr>
        <p:spPr>
          <a:xfrm>
            <a:off x="3199125" y="27113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Reward Function</a:t>
            </a:r>
          </a:p>
        </p:txBody>
      </p:sp>
      <p:grpSp>
        <p:nvGrpSpPr>
          <p:cNvPr id="122" name="Google Shape;1237;p48"/>
          <p:cNvGrpSpPr/>
          <p:nvPr/>
        </p:nvGrpSpPr>
        <p:grpSpPr>
          <a:xfrm>
            <a:off x="2699791" y="138464"/>
            <a:ext cx="445580" cy="442749"/>
            <a:chOff x="0" y="0"/>
            <a:chExt cx="445578" cy="442748"/>
          </a:xfrm>
        </p:grpSpPr>
        <p:sp>
          <p:nvSpPr>
            <p:cNvPr id="118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9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1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2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0" y="1961540"/>
            <a:ext cx="2471924" cy="1818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741904" y="4696933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30" name="Google Shape;1237;p48"/>
          <p:cNvGrpSpPr/>
          <p:nvPr/>
        </p:nvGrpSpPr>
        <p:grpSpPr>
          <a:xfrm>
            <a:off x="2084296" y="195485"/>
            <a:ext cx="445580" cy="442750"/>
            <a:chOff x="0" y="0"/>
            <a:chExt cx="445578" cy="442748"/>
          </a:xfrm>
        </p:grpSpPr>
        <p:sp>
          <p:nvSpPr>
            <p:cNvPr id="126" name="Google Shape;1238;p48"/>
            <p:cNvSpPr/>
            <p:nvPr/>
          </p:nvSpPr>
          <p:spPr>
            <a:xfrm>
              <a:off x="-1" y="-1"/>
              <a:ext cx="268526" cy="2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6669" y="21600"/>
                  </a:moveTo>
                  <a:cubicBezTo>
                    <a:pt x="6165" y="21076"/>
                    <a:pt x="5830" y="20342"/>
                    <a:pt x="5830" y="19555"/>
                  </a:cubicBezTo>
                  <a:cubicBezTo>
                    <a:pt x="5830" y="18769"/>
                    <a:pt x="6123" y="18035"/>
                    <a:pt x="6627" y="17511"/>
                  </a:cubicBezTo>
                  <a:cubicBezTo>
                    <a:pt x="7340" y="16724"/>
                    <a:pt x="8388" y="16357"/>
                    <a:pt x="9521" y="16357"/>
                  </a:cubicBezTo>
                  <a:cubicBezTo>
                    <a:pt x="10653" y="16357"/>
                    <a:pt x="11660" y="16724"/>
                    <a:pt x="12415" y="17511"/>
                  </a:cubicBezTo>
                  <a:cubicBezTo>
                    <a:pt x="12876" y="18035"/>
                    <a:pt x="13170" y="18769"/>
                    <a:pt x="13170" y="19555"/>
                  </a:cubicBezTo>
                  <a:cubicBezTo>
                    <a:pt x="13170" y="20342"/>
                    <a:pt x="12876" y="21076"/>
                    <a:pt x="12373" y="21600"/>
                  </a:cubicBezTo>
                  <a:cubicBezTo>
                    <a:pt x="16861" y="21600"/>
                    <a:pt x="16861" y="21600"/>
                    <a:pt x="16861" y="21600"/>
                  </a:cubicBezTo>
                  <a:cubicBezTo>
                    <a:pt x="17112" y="21600"/>
                    <a:pt x="17322" y="21338"/>
                    <a:pt x="17322" y="21023"/>
                  </a:cubicBezTo>
                  <a:cubicBezTo>
                    <a:pt x="17322" y="13736"/>
                    <a:pt x="17322" y="13736"/>
                    <a:pt x="17322" y="13736"/>
                  </a:cubicBezTo>
                  <a:cubicBezTo>
                    <a:pt x="17364" y="13526"/>
                    <a:pt x="17532" y="13264"/>
                    <a:pt x="17741" y="13264"/>
                  </a:cubicBezTo>
                  <a:cubicBezTo>
                    <a:pt x="18161" y="13264"/>
                    <a:pt x="18538" y="13264"/>
                    <a:pt x="18790" y="13736"/>
                  </a:cubicBezTo>
                  <a:cubicBezTo>
                    <a:pt x="18958" y="13998"/>
                    <a:pt x="19042" y="14260"/>
                    <a:pt x="19167" y="14522"/>
                  </a:cubicBezTo>
                  <a:cubicBezTo>
                    <a:pt x="19587" y="15361"/>
                    <a:pt x="20426" y="15414"/>
                    <a:pt x="20929" y="14680"/>
                  </a:cubicBezTo>
                  <a:cubicBezTo>
                    <a:pt x="21390" y="13946"/>
                    <a:pt x="21600" y="12897"/>
                    <a:pt x="21558" y="11953"/>
                  </a:cubicBezTo>
                  <a:cubicBezTo>
                    <a:pt x="21600" y="11010"/>
                    <a:pt x="21390" y="9961"/>
                    <a:pt x="20929" y="9227"/>
                  </a:cubicBezTo>
                  <a:cubicBezTo>
                    <a:pt x="20426" y="8441"/>
                    <a:pt x="19587" y="8493"/>
                    <a:pt x="19167" y="9332"/>
                  </a:cubicBezTo>
                  <a:cubicBezTo>
                    <a:pt x="19042" y="9594"/>
                    <a:pt x="18958" y="9909"/>
                    <a:pt x="18790" y="10171"/>
                  </a:cubicBezTo>
                  <a:cubicBezTo>
                    <a:pt x="18538" y="10643"/>
                    <a:pt x="18161" y="10643"/>
                    <a:pt x="17741" y="10643"/>
                  </a:cubicBezTo>
                  <a:cubicBezTo>
                    <a:pt x="17532" y="10590"/>
                    <a:pt x="17364" y="10381"/>
                    <a:pt x="17322" y="10171"/>
                  </a:cubicBezTo>
                  <a:cubicBezTo>
                    <a:pt x="17322" y="629"/>
                    <a:pt x="17322" y="629"/>
                    <a:pt x="17322" y="629"/>
                  </a:cubicBezTo>
                  <a:cubicBezTo>
                    <a:pt x="17322" y="262"/>
                    <a:pt x="17112" y="0"/>
                    <a:pt x="16861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210" y="0"/>
                    <a:pt x="0" y="262"/>
                    <a:pt x="0" y="629"/>
                  </a:cubicBezTo>
                  <a:cubicBezTo>
                    <a:pt x="0" y="21023"/>
                    <a:pt x="0" y="21023"/>
                    <a:pt x="0" y="21023"/>
                  </a:cubicBezTo>
                  <a:cubicBezTo>
                    <a:pt x="0" y="21338"/>
                    <a:pt x="210" y="21600"/>
                    <a:pt x="461" y="21600"/>
                  </a:cubicBezTo>
                  <a:lnTo>
                    <a:pt x="666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Google Shape;1239;p48"/>
            <p:cNvSpPr/>
            <p:nvPr/>
          </p:nvSpPr>
          <p:spPr>
            <a:xfrm>
              <a:off x="230351" y="-1"/>
              <a:ext cx="215227" cy="26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711"/>
                  </a:moveTo>
                  <a:cubicBezTo>
                    <a:pt x="524" y="6207"/>
                    <a:pt x="1258" y="5872"/>
                    <a:pt x="2045" y="5872"/>
                  </a:cubicBezTo>
                  <a:cubicBezTo>
                    <a:pt x="2831" y="5872"/>
                    <a:pt x="3565" y="6165"/>
                    <a:pt x="4089" y="6669"/>
                  </a:cubicBezTo>
                  <a:cubicBezTo>
                    <a:pt x="4876" y="7382"/>
                    <a:pt x="5243" y="8430"/>
                    <a:pt x="5243" y="9563"/>
                  </a:cubicBezTo>
                  <a:cubicBezTo>
                    <a:pt x="5243" y="10695"/>
                    <a:pt x="4876" y="11702"/>
                    <a:pt x="4089" y="12415"/>
                  </a:cubicBezTo>
                  <a:cubicBezTo>
                    <a:pt x="3565" y="12918"/>
                    <a:pt x="2831" y="13212"/>
                    <a:pt x="2045" y="13212"/>
                  </a:cubicBezTo>
                  <a:cubicBezTo>
                    <a:pt x="1258" y="13212"/>
                    <a:pt x="524" y="12918"/>
                    <a:pt x="0" y="12415"/>
                  </a:cubicBezTo>
                  <a:cubicBezTo>
                    <a:pt x="0" y="16861"/>
                    <a:pt x="0" y="16861"/>
                    <a:pt x="0" y="16861"/>
                  </a:cubicBezTo>
                  <a:cubicBezTo>
                    <a:pt x="0" y="17154"/>
                    <a:pt x="262" y="17364"/>
                    <a:pt x="577" y="17364"/>
                  </a:cubicBezTo>
                  <a:cubicBezTo>
                    <a:pt x="7864" y="17364"/>
                    <a:pt x="7864" y="17364"/>
                    <a:pt x="7864" y="17364"/>
                  </a:cubicBezTo>
                  <a:cubicBezTo>
                    <a:pt x="8074" y="17406"/>
                    <a:pt x="8336" y="17574"/>
                    <a:pt x="8336" y="17783"/>
                  </a:cubicBezTo>
                  <a:cubicBezTo>
                    <a:pt x="8336" y="18203"/>
                    <a:pt x="8336" y="18580"/>
                    <a:pt x="7864" y="18832"/>
                  </a:cubicBezTo>
                  <a:cubicBezTo>
                    <a:pt x="7602" y="18958"/>
                    <a:pt x="7340" y="19083"/>
                    <a:pt x="7078" y="19209"/>
                  </a:cubicBezTo>
                  <a:cubicBezTo>
                    <a:pt x="6239" y="19629"/>
                    <a:pt x="6186" y="20468"/>
                    <a:pt x="6920" y="20971"/>
                  </a:cubicBezTo>
                  <a:cubicBezTo>
                    <a:pt x="7654" y="21432"/>
                    <a:pt x="8703" y="21600"/>
                    <a:pt x="9647" y="21600"/>
                  </a:cubicBezTo>
                  <a:cubicBezTo>
                    <a:pt x="10590" y="21600"/>
                    <a:pt x="11639" y="21432"/>
                    <a:pt x="12373" y="20971"/>
                  </a:cubicBezTo>
                  <a:cubicBezTo>
                    <a:pt x="13159" y="20468"/>
                    <a:pt x="13107" y="19629"/>
                    <a:pt x="12268" y="19209"/>
                  </a:cubicBezTo>
                  <a:cubicBezTo>
                    <a:pt x="12006" y="19083"/>
                    <a:pt x="11691" y="18958"/>
                    <a:pt x="11429" y="18832"/>
                  </a:cubicBezTo>
                  <a:cubicBezTo>
                    <a:pt x="10957" y="18580"/>
                    <a:pt x="10957" y="18203"/>
                    <a:pt x="10957" y="17783"/>
                  </a:cubicBezTo>
                  <a:cubicBezTo>
                    <a:pt x="11010" y="17574"/>
                    <a:pt x="11219" y="17406"/>
                    <a:pt x="11429" y="17364"/>
                  </a:cubicBezTo>
                  <a:cubicBezTo>
                    <a:pt x="20971" y="17364"/>
                    <a:pt x="20971" y="17364"/>
                    <a:pt x="20971" y="17364"/>
                  </a:cubicBezTo>
                  <a:cubicBezTo>
                    <a:pt x="21338" y="17364"/>
                    <a:pt x="21600" y="17154"/>
                    <a:pt x="21600" y="16861"/>
                  </a:cubicBezTo>
                  <a:cubicBezTo>
                    <a:pt x="21600" y="503"/>
                    <a:pt x="21600" y="503"/>
                    <a:pt x="21600" y="503"/>
                  </a:cubicBezTo>
                  <a:cubicBezTo>
                    <a:pt x="21600" y="210"/>
                    <a:pt x="21338" y="0"/>
                    <a:pt x="20971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62" y="0"/>
                    <a:pt x="0" y="210"/>
                    <a:pt x="0" y="503"/>
                  </a:cubicBezTo>
                  <a:lnTo>
                    <a:pt x="0" y="6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Google Shape;1240;p48"/>
            <p:cNvSpPr/>
            <p:nvPr/>
          </p:nvSpPr>
          <p:spPr>
            <a:xfrm>
              <a:off x="-1" y="175970"/>
              <a:ext cx="214819" cy="26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14894"/>
                  </a:moveTo>
                  <a:cubicBezTo>
                    <a:pt x="21074" y="15398"/>
                    <a:pt x="20339" y="15733"/>
                    <a:pt x="19550" y="15733"/>
                  </a:cubicBezTo>
                  <a:cubicBezTo>
                    <a:pt x="18762" y="15733"/>
                    <a:pt x="18026" y="15440"/>
                    <a:pt x="17501" y="14936"/>
                  </a:cubicBezTo>
                  <a:cubicBezTo>
                    <a:pt x="16712" y="14223"/>
                    <a:pt x="16345" y="13175"/>
                    <a:pt x="16345" y="12042"/>
                  </a:cubicBezTo>
                  <a:cubicBezTo>
                    <a:pt x="16345" y="10910"/>
                    <a:pt x="16712" y="9903"/>
                    <a:pt x="17501" y="9148"/>
                  </a:cubicBezTo>
                  <a:cubicBezTo>
                    <a:pt x="18026" y="8645"/>
                    <a:pt x="18762" y="8393"/>
                    <a:pt x="19550" y="8393"/>
                  </a:cubicBezTo>
                  <a:cubicBezTo>
                    <a:pt x="20339" y="8393"/>
                    <a:pt x="21074" y="8687"/>
                    <a:pt x="21600" y="9190"/>
                  </a:cubicBezTo>
                  <a:cubicBezTo>
                    <a:pt x="21600" y="4702"/>
                    <a:pt x="21600" y="4702"/>
                    <a:pt x="21600" y="4702"/>
                  </a:cubicBezTo>
                  <a:cubicBezTo>
                    <a:pt x="21600" y="4451"/>
                    <a:pt x="21337" y="4241"/>
                    <a:pt x="21022" y="4241"/>
                  </a:cubicBezTo>
                  <a:cubicBezTo>
                    <a:pt x="13717" y="4241"/>
                    <a:pt x="13717" y="4241"/>
                    <a:pt x="13717" y="4241"/>
                  </a:cubicBezTo>
                  <a:cubicBezTo>
                    <a:pt x="13507" y="4157"/>
                    <a:pt x="13244" y="4031"/>
                    <a:pt x="13244" y="3822"/>
                  </a:cubicBezTo>
                  <a:cubicBezTo>
                    <a:pt x="13244" y="3402"/>
                    <a:pt x="13244" y="3025"/>
                    <a:pt x="13717" y="2773"/>
                  </a:cubicBezTo>
                  <a:cubicBezTo>
                    <a:pt x="13980" y="2605"/>
                    <a:pt x="14242" y="2521"/>
                    <a:pt x="14505" y="2396"/>
                  </a:cubicBezTo>
                  <a:cubicBezTo>
                    <a:pt x="15399" y="1976"/>
                    <a:pt x="15451" y="1137"/>
                    <a:pt x="14663" y="634"/>
                  </a:cubicBezTo>
                  <a:cubicBezTo>
                    <a:pt x="13927" y="173"/>
                    <a:pt x="12876" y="-37"/>
                    <a:pt x="11930" y="5"/>
                  </a:cubicBezTo>
                  <a:cubicBezTo>
                    <a:pt x="10984" y="-37"/>
                    <a:pt x="9933" y="173"/>
                    <a:pt x="9197" y="634"/>
                  </a:cubicBezTo>
                  <a:cubicBezTo>
                    <a:pt x="8409" y="1137"/>
                    <a:pt x="8461" y="1976"/>
                    <a:pt x="9302" y="2396"/>
                  </a:cubicBezTo>
                  <a:cubicBezTo>
                    <a:pt x="9565" y="2521"/>
                    <a:pt x="9880" y="2605"/>
                    <a:pt x="10143" y="2773"/>
                  </a:cubicBezTo>
                  <a:cubicBezTo>
                    <a:pt x="10616" y="3025"/>
                    <a:pt x="10616" y="3402"/>
                    <a:pt x="10616" y="3822"/>
                  </a:cubicBezTo>
                  <a:cubicBezTo>
                    <a:pt x="10564" y="4031"/>
                    <a:pt x="10353" y="4157"/>
                    <a:pt x="10143" y="4241"/>
                  </a:cubicBezTo>
                  <a:cubicBezTo>
                    <a:pt x="578" y="4241"/>
                    <a:pt x="578" y="4241"/>
                    <a:pt x="578" y="4241"/>
                  </a:cubicBezTo>
                  <a:cubicBezTo>
                    <a:pt x="263" y="4241"/>
                    <a:pt x="0" y="4451"/>
                    <a:pt x="0" y="4702"/>
                  </a:cubicBezTo>
                  <a:cubicBezTo>
                    <a:pt x="0" y="21102"/>
                    <a:pt x="0" y="21102"/>
                    <a:pt x="0" y="21102"/>
                  </a:cubicBezTo>
                  <a:cubicBezTo>
                    <a:pt x="0" y="21353"/>
                    <a:pt x="263" y="21563"/>
                    <a:pt x="578" y="21563"/>
                  </a:cubicBezTo>
                  <a:cubicBezTo>
                    <a:pt x="21022" y="21563"/>
                    <a:pt x="21022" y="21563"/>
                    <a:pt x="21022" y="21563"/>
                  </a:cubicBezTo>
                  <a:cubicBezTo>
                    <a:pt x="21337" y="21563"/>
                    <a:pt x="21600" y="21353"/>
                    <a:pt x="21600" y="21102"/>
                  </a:cubicBezTo>
                  <a:lnTo>
                    <a:pt x="21600" y="1489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9" name="Google Shape;1241;p48"/>
            <p:cNvSpPr/>
            <p:nvPr/>
          </p:nvSpPr>
          <p:spPr>
            <a:xfrm>
              <a:off x="176596" y="229490"/>
              <a:ext cx="268982" cy="2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9" y="0"/>
                  </a:moveTo>
                  <a:cubicBezTo>
                    <a:pt x="15393" y="526"/>
                    <a:pt x="15728" y="1261"/>
                    <a:pt x="15728" y="2050"/>
                  </a:cubicBezTo>
                  <a:cubicBezTo>
                    <a:pt x="15728" y="2838"/>
                    <a:pt x="15435" y="3574"/>
                    <a:pt x="14931" y="4099"/>
                  </a:cubicBezTo>
                  <a:cubicBezTo>
                    <a:pt x="14218" y="4888"/>
                    <a:pt x="13170" y="5255"/>
                    <a:pt x="12037" y="5255"/>
                  </a:cubicBezTo>
                  <a:cubicBezTo>
                    <a:pt x="10905" y="5255"/>
                    <a:pt x="9898" y="4888"/>
                    <a:pt x="9185" y="4099"/>
                  </a:cubicBezTo>
                  <a:cubicBezTo>
                    <a:pt x="8682" y="3574"/>
                    <a:pt x="8388" y="2838"/>
                    <a:pt x="8388" y="2050"/>
                  </a:cubicBezTo>
                  <a:cubicBezTo>
                    <a:pt x="8388" y="1261"/>
                    <a:pt x="8682" y="526"/>
                    <a:pt x="9185" y="0"/>
                  </a:cubicBezTo>
                  <a:cubicBezTo>
                    <a:pt x="4739" y="0"/>
                    <a:pt x="4739" y="0"/>
                    <a:pt x="4739" y="0"/>
                  </a:cubicBezTo>
                  <a:cubicBezTo>
                    <a:pt x="4446" y="0"/>
                    <a:pt x="4236" y="263"/>
                    <a:pt x="4236" y="578"/>
                  </a:cubicBezTo>
                  <a:cubicBezTo>
                    <a:pt x="4236" y="7883"/>
                    <a:pt x="4236" y="7883"/>
                    <a:pt x="4236" y="7883"/>
                  </a:cubicBezTo>
                  <a:cubicBezTo>
                    <a:pt x="4194" y="8093"/>
                    <a:pt x="4026" y="8356"/>
                    <a:pt x="3817" y="8356"/>
                  </a:cubicBezTo>
                  <a:cubicBezTo>
                    <a:pt x="3397" y="8356"/>
                    <a:pt x="3020" y="8356"/>
                    <a:pt x="2768" y="7883"/>
                  </a:cubicBezTo>
                  <a:cubicBezTo>
                    <a:pt x="2642" y="7620"/>
                    <a:pt x="2517" y="7358"/>
                    <a:pt x="2391" y="7095"/>
                  </a:cubicBezTo>
                  <a:cubicBezTo>
                    <a:pt x="1971" y="6201"/>
                    <a:pt x="1132" y="6149"/>
                    <a:pt x="629" y="6937"/>
                  </a:cubicBezTo>
                  <a:cubicBezTo>
                    <a:pt x="168" y="7673"/>
                    <a:pt x="0" y="8724"/>
                    <a:pt x="0" y="9670"/>
                  </a:cubicBezTo>
                  <a:cubicBezTo>
                    <a:pt x="0" y="10616"/>
                    <a:pt x="168" y="11667"/>
                    <a:pt x="629" y="12403"/>
                  </a:cubicBezTo>
                  <a:cubicBezTo>
                    <a:pt x="1132" y="13191"/>
                    <a:pt x="1971" y="13139"/>
                    <a:pt x="2391" y="12298"/>
                  </a:cubicBezTo>
                  <a:cubicBezTo>
                    <a:pt x="2517" y="12035"/>
                    <a:pt x="2642" y="11720"/>
                    <a:pt x="2768" y="11457"/>
                  </a:cubicBezTo>
                  <a:cubicBezTo>
                    <a:pt x="3020" y="10984"/>
                    <a:pt x="3397" y="10984"/>
                    <a:pt x="3817" y="10984"/>
                  </a:cubicBezTo>
                  <a:cubicBezTo>
                    <a:pt x="4026" y="11036"/>
                    <a:pt x="4194" y="11247"/>
                    <a:pt x="4236" y="11457"/>
                  </a:cubicBezTo>
                  <a:cubicBezTo>
                    <a:pt x="4236" y="21022"/>
                    <a:pt x="4236" y="21022"/>
                    <a:pt x="4236" y="21022"/>
                  </a:cubicBezTo>
                  <a:cubicBezTo>
                    <a:pt x="4236" y="21337"/>
                    <a:pt x="4446" y="21600"/>
                    <a:pt x="4739" y="21600"/>
                  </a:cubicBezTo>
                  <a:cubicBezTo>
                    <a:pt x="21097" y="21600"/>
                    <a:pt x="21097" y="21600"/>
                    <a:pt x="21097" y="21600"/>
                  </a:cubicBezTo>
                  <a:cubicBezTo>
                    <a:pt x="21390" y="21600"/>
                    <a:pt x="21600" y="21337"/>
                    <a:pt x="21600" y="21022"/>
                  </a:cubicBezTo>
                  <a:cubicBezTo>
                    <a:pt x="21600" y="578"/>
                    <a:pt x="21600" y="578"/>
                    <a:pt x="21600" y="578"/>
                  </a:cubicBezTo>
                  <a:cubicBezTo>
                    <a:pt x="21600" y="263"/>
                    <a:pt x="21390" y="0"/>
                    <a:pt x="21097" y="0"/>
                  </a:cubicBezTo>
                  <a:lnTo>
                    <a:pt x="14889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31" name="Google Shape;103;p14"/>
          <p:cNvSpPr txBox="1"/>
          <p:nvPr/>
        </p:nvSpPr>
        <p:spPr>
          <a:xfrm>
            <a:off x="2548554" y="84135"/>
            <a:ext cx="648072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spcBef>
                <a:spcPts val="600"/>
              </a:spcBef>
              <a:defRPr sz="3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Proposed Algorithm</a:t>
            </a:r>
          </a:p>
        </p:txBody>
      </p:sp>
      <p:sp>
        <p:nvSpPr>
          <p:cNvPr id="132" name="TextBox 8"/>
          <p:cNvSpPr txBox="1"/>
          <p:nvPr/>
        </p:nvSpPr>
        <p:spPr>
          <a:xfrm>
            <a:off x="801295" y="1203598"/>
            <a:ext cx="7829442" cy="264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: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3">
              <a:defRPr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λ</a:t>
            </a:r>
            <a:r>
              <a:rPr baseline="-5999"/>
              <a:t>f    </a:t>
            </a:r>
            <a:r>
              <a:rPr>
                <a:solidFill>
                  <a:srgbClr val="000000"/>
                </a:solidFill>
              </a:rPr>
              <a:t>(Arrival rate of the packets in the fog node f </a:t>
            </a:r>
            <a:r>
              <a:rPr>
                <a:solidFill>
                  <a:srgbClr val="13171A"/>
                </a:solidFill>
              </a:rPr>
              <a:t>∈ F</a:t>
            </a:r>
            <a:r>
              <a:rPr>
                <a:solidFill>
                  <a:srgbClr val="000000"/>
                </a:solidFill>
              </a:rPr>
              <a:t> following Poisson distribution)</a:t>
            </a:r>
          </a:p>
          <a:p>
            <a:pPr lvl="3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∝   (Learning rate 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ε</a:t>
            </a:r>
            <a:r>
              <a:rPr>
                <a:solidFill>
                  <a:srgbClr val="000000"/>
                </a:solidFill>
              </a:rPr>
              <a:t>    (Exploration policy)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𝚪   (discount factor)</a:t>
            </a:r>
          </a:p>
          <a:p>
            <a:pPr lvl="3">
              <a:defRPr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μ   </a:t>
            </a:r>
            <a:r>
              <a:rPr>
                <a:solidFill>
                  <a:srgbClr val="000000"/>
                </a:solidFill>
              </a:rPr>
              <a:t>(Processing rate of the server following exponential distribution)</a:t>
            </a:r>
          </a:p>
          <a:p>
            <a:pPr lvl="3">
              <a:defRPr>
                <a:solidFill>
                  <a:srgbClr val="1317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dₘ</a:t>
            </a:r>
            <a:r>
              <a:rPr>
                <a:solidFill>
                  <a:srgbClr val="000000"/>
                </a:solidFill>
              </a:rPr>
              <a:t> (Allowed latency constraint of a sensor)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 :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Fog nodes selected for offloading and the percentage of packets served within latency constraint.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67748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814</Words>
  <Application>Microsoft Office PowerPoint</Application>
  <PresentationFormat>On-screen Show (16:9)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</vt:lpstr>
      <vt:lpstr>Lato</vt:lpstr>
      <vt:lpstr>Raleway</vt:lpstr>
      <vt:lpstr>Times New Roman</vt:lpstr>
      <vt:lpstr>Trebuchet MS</vt:lpstr>
      <vt:lpstr>Wingdings</vt:lpstr>
      <vt:lpstr>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Nafeesa Soudagar</cp:lastModifiedBy>
  <cp:revision>7</cp:revision>
  <dcterms:modified xsi:type="dcterms:W3CDTF">2022-03-10T09:27:31Z</dcterms:modified>
</cp:coreProperties>
</file>