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F7F6EF-A867-4693-9DA5-6BBE7E27E12A}"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1217F-7DA4-457D-9F44-03BB110615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1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7F6EF-A867-4693-9DA5-6BBE7E27E12A}"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1217F-7DA4-457D-9F44-03BB110615D6}" type="slidenum">
              <a:rPr lang="en-US" smtClean="0"/>
              <a:t>‹#›</a:t>
            </a:fld>
            <a:endParaRPr lang="en-US"/>
          </a:p>
        </p:txBody>
      </p:sp>
    </p:spTree>
    <p:extLst>
      <p:ext uri="{BB962C8B-B14F-4D97-AF65-F5344CB8AC3E}">
        <p14:creationId xmlns:p14="http://schemas.microsoft.com/office/powerpoint/2010/main" val="126735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7F6EF-A867-4693-9DA5-6BBE7E27E12A}"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1217F-7DA4-457D-9F44-03BB110615D6}" type="slidenum">
              <a:rPr lang="en-US" smtClean="0"/>
              <a:t>‹#›</a:t>
            </a:fld>
            <a:endParaRPr lang="en-US"/>
          </a:p>
        </p:txBody>
      </p:sp>
    </p:spTree>
    <p:extLst>
      <p:ext uri="{BB962C8B-B14F-4D97-AF65-F5344CB8AC3E}">
        <p14:creationId xmlns:p14="http://schemas.microsoft.com/office/powerpoint/2010/main" val="191874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7F6EF-A867-4693-9DA5-6BBE7E27E12A}"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1217F-7DA4-457D-9F44-03BB110615D6}" type="slidenum">
              <a:rPr lang="en-US" smtClean="0"/>
              <a:t>‹#›</a:t>
            </a:fld>
            <a:endParaRPr lang="en-US"/>
          </a:p>
        </p:txBody>
      </p:sp>
    </p:spTree>
    <p:extLst>
      <p:ext uri="{BB962C8B-B14F-4D97-AF65-F5344CB8AC3E}">
        <p14:creationId xmlns:p14="http://schemas.microsoft.com/office/powerpoint/2010/main" val="130830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F7F6EF-A867-4693-9DA5-6BBE7E27E12A}"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1217F-7DA4-457D-9F44-03BB110615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7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F7F6EF-A867-4693-9DA5-6BBE7E27E12A}"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1217F-7DA4-457D-9F44-03BB110615D6}" type="slidenum">
              <a:rPr lang="en-US" smtClean="0"/>
              <a:t>‹#›</a:t>
            </a:fld>
            <a:endParaRPr lang="en-US"/>
          </a:p>
        </p:txBody>
      </p:sp>
    </p:spTree>
    <p:extLst>
      <p:ext uri="{BB962C8B-B14F-4D97-AF65-F5344CB8AC3E}">
        <p14:creationId xmlns:p14="http://schemas.microsoft.com/office/powerpoint/2010/main" val="355509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F7F6EF-A867-4693-9DA5-6BBE7E27E12A}"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1217F-7DA4-457D-9F44-03BB110615D6}" type="slidenum">
              <a:rPr lang="en-US" smtClean="0"/>
              <a:t>‹#›</a:t>
            </a:fld>
            <a:endParaRPr lang="en-US"/>
          </a:p>
        </p:txBody>
      </p:sp>
    </p:spTree>
    <p:extLst>
      <p:ext uri="{BB962C8B-B14F-4D97-AF65-F5344CB8AC3E}">
        <p14:creationId xmlns:p14="http://schemas.microsoft.com/office/powerpoint/2010/main" val="354449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F7F6EF-A867-4693-9DA5-6BBE7E27E12A}"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1217F-7DA4-457D-9F44-03BB110615D6}" type="slidenum">
              <a:rPr lang="en-US" smtClean="0"/>
              <a:t>‹#›</a:t>
            </a:fld>
            <a:endParaRPr lang="en-US"/>
          </a:p>
        </p:txBody>
      </p:sp>
    </p:spTree>
    <p:extLst>
      <p:ext uri="{BB962C8B-B14F-4D97-AF65-F5344CB8AC3E}">
        <p14:creationId xmlns:p14="http://schemas.microsoft.com/office/powerpoint/2010/main" val="153298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F7F6EF-A867-4693-9DA5-6BBE7E27E12A}" type="datetimeFigureOut">
              <a:rPr lang="en-US" smtClean="0"/>
              <a:t>9/24/2017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781217F-7DA4-457D-9F44-03BB110615D6}" type="slidenum">
              <a:rPr lang="en-US" smtClean="0"/>
              <a:t>‹#›</a:t>
            </a:fld>
            <a:endParaRPr lang="en-US"/>
          </a:p>
        </p:txBody>
      </p:sp>
    </p:spTree>
    <p:extLst>
      <p:ext uri="{BB962C8B-B14F-4D97-AF65-F5344CB8AC3E}">
        <p14:creationId xmlns:p14="http://schemas.microsoft.com/office/powerpoint/2010/main" val="329668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F7F6EF-A867-4693-9DA5-6BBE7E27E12A}" type="datetimeFigureOut">
              <a:rPr lang="en-US" smtClean="0"/>
              <a:t>9/24/2017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81217F-7DA4-457D-9F44-03BB110615D6}" type="slidenum">
              <a:rPr lang="en-US" smtClean="0"/>
              <a:t>‹#›</a:t>
            </a:fld>
            <a:endParaRPr lang="en-US"/>
          </a:p>
        </p:txBody>
      </p:sp>
    </p:spTree>
    <p:extLst>
      <p:ext uri="{BB962C8B-B14F-4D97-AF65-F5344CB8AC3E}">
        <p14:creationId xmlns:p14="http://schemas.microsoft.com/office/powerpoint/2010/main" val="326638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F7F6EF-A867-4693-9DA5-6BBE7E27E12A}"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1217F-7DA4-457D-9F44-03BB110615D6}" type="slidenum">
              <a:rPr lang="en-US" smtClean="0"/>
              <a:t>‹#›</a:t>
            </a:fld>
            <a:endParaRPr lang="en-US"/>
          </a:p>
        </p:txBody>
      </p:sp>
    </p:spTree>
    <p:extLst>
      <p:ext uri="{BB962C8B-B14F-4D97-AF65-F5344CB8AC3E}">
        <p14:creationId xmlns:p14="http://schemas.microsoft.com/office/powerpoint/2010/main" val="197134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F7F6EF-A867-4693-9DA5-6BBE7E27E12A}" type="datetimeFigureOut">
              <a:rPr lang="en-US" smtClean="0"/>
              <a:t>9/24/2017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81217F-7DA4-457D-9F44-03BB110615D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789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A1E1D2-8D48-4A49-AB2B-9B58C0915C49}"/>
              </a:ext>
            </a:extLst>
          </p:cNvPr>
          <p:cNvSpPr txBox="1"/>
          <p:nvPr/>
        </p:nvSpPr>
        <p:spPr>
          <a:xfrm>
            <a:off x="8895425" y="6479762"/>
            <a:ext cx="3151573" cy="338554"/>
          </a:xfrm>
          <a:prstGeom prst="rect">
            <a:avLst/>
          </a:prstGeom>
          <a:noFill/>
        </p:spPr>
        <p:txBody>
          <a:bodyPr wrap="square" rtlCol="0">
            <a:spAutoFit/>
          </a:bodyPr>
          <a:lstStyle/>
          <a:p>
            <a:r>
              <a:rPr lang="en-US" sz="1600" dirty="0" err="1"/>
              <a:t>Devyash</a:t>
            </a:r>
            <a:r>
              <a:rPr lang="en-US" sz="1600" dirty="0"/>
              <a:t> </a:t>
            </a:r>
            <a:r>
              <a:rPr lang="en-US" sz="1600" dirty="0" err="1"/>
              <a:t>Sanghai</a:t>
            </a:r>
            <a:r>
              <a:rPr lang="en-US" sz="1600" dirty="0"/>
              <a:t>, </a:t>
            </a:r>
            <a:r>
              <a:rPr lang="en-US" sz="1600" dirty="0" err="1"/>
              <a:t>Ruturaj</a:t>
            </a:r>
            <a:r>
              <a:rPr lang="en-US" sz="1600" dirty="0"/>
              <a:t> </a:t>
            </a:r>
            <a:r>
              <a:rPr lang="en-US" sz="1600" dirty="0" err="1"/>
              <a:t>Zadbuke</a:t>
            </a:r>
            <a:endParaRPr lang="en-US" sz="1600" dirty="0"/>
          </a:p>
        </p:txBody>
      </p:sp>
      <p:sp>
        <p:nvSpPr>
          <p:cNvPr id="6" name="TextBox 5">
            <a:extLst>
              <a:ext uri="{FF2B5EF4-FFF2-40B4-BE49-F238E27FC236}">
                <a16:creationId xmlns:a16="http://schemas.microsoft.com/office/drawing/2014/main" id="{368F2312-7194-4678-9CBE-E062CA476B89}"/>
              </a:ext>
            </a:extLst>
          </p:cNvPr>
          <p:cNvSpPr txBox="1"/>
          <p:nvPr/>
        </p:nvSpPr>
        <p:spPr>
          <a:xfrm>
            <a:off x="2867488" y="108770"/>
            <a:ext cx="6693762" cy="707886"/>
          </a:xfrm>
          <a:prstGeom prst="rect">
            <a:avLst/>
          </a:prstGeom>
          <a:noFill/>
        </p:spPr>
        <p:txBody>
          <a:bodyPr wrap="square" rtlCol="0">
            <a:spAutoFit/>
          </a:bodyPr>
          <a:lstStyle/>
          <a:p>
            <a:pPr algn="ctr"/>
            <a:r>
              <a:rPr lang="en-US" sz="4000" dirty="0"/>
              <a:t>Track My Money Maker</a:t>
            </a:r>
          </a:p>
        </p:txBody>
      </p:sp>
      <p:sp>
        <p:nvSpPr>
          <p:cNvPr id="7" name="TextBox 6">
            <a:extLst>
              <a:ext uri="{FF2B5EF4-FFF2-40B4-BE49-F238E27FC236}">
                <a16:creationId xmlns:a16="http://schemas.microsoft.com/office/drawing/2014/main" id="{99209F9D-44B6-410D-93A4-7B9678C28410}"/>
              </a:ext>
            </a:extLst>
          </p:cNvPr>
          <p:cNvSpPr txBox="1"/>
          <p:nvPr/>
        </p:nvSpPr>
        <p:spPr>
          <a:xfrm>
            <a:off x="3697549" y="866668"/>
            <a:ext cx="5033639" cy="892552"/>
          </a:xfrm>
          <a:prstGeom prst="rect">
            <a:avLst/>
          </a:prstGeom>
          <a:noFill/>
        </p:spPr>
        <p:txBody>
          <a:bodyPr wrap="square" rtlCol="0">
            <a:spAutoFit/>
          </a:bodyPr>
          <a:lstStyle/>
          <a:p>
            <a:r>
              <a:rPr lang="en-US" sz="2000" dirty="0">
                <a:solidFill>
                  <a:schemeClr val="accent1"/>
                </a:solidFill>
              </a:rPr>
              <a:t>Purpose: </a:t>
            </a:r>
            <a:r>
              <a:rPr lang="en-US" sz="1600" dirty="0"/>
              <a:t>Track My Money Maker tracks the price of bitcoin and the sentiments about bitcoins on twitter and checks whether there is a correlation between them.</a:t>
            </a:r>
          </a:p>
        </p:txBody>
      </p:sp>
      <p:sp>
        <p:nvSpPr>
          <p:cNvPr id="8" name="TextBox 7">
            <a:extLst>
              <a:ext uri="{FF2B5EF4-FFF2-40B4-BE49-F238E27FC236}">
                <a16:creationId xmlns:a16="http://schemas.microsoft.com/office/drawing/2014/main" id="{E9C13432-78D5-4864-9BE9-B29ED3E240E6}"/>
              </a:ext>
            </a:extLst>
          </p:cNvPr>
          <p:cNvSpPr txBox="1"/>
          <p:nvPr/>
        </p:nvSpPr>
        <p:spPr>
          <a:xfrm>
            <a:off x="7043616" y="3504346"/>
            <a:ext cx="4802819" cy="2616101"/>
          </a:xfrm>
          <a:prstGeom prst="rect">
            <a:avLst/>
          </a:prstGeom>
          <a:noFill/>
        </p:spPr>
        <p:txBody>
          <a:bodyPr wrap="square" rtlCol="0">
            <a:spAutoFit/>
          </a:bodyPr>
          <a:lstStyle/>
          <a:p>
            <a:r>
              <a:rPr lang="en-US" sz="2000" dirty="0">
                <a:solidFill>
                  <a:schemeClr val="accent1"/>
                </a:solidFill>
              </a:rPr>
              <a:t>Built With: </a:t>
            </a:r>
            <a:r>
              <a:rPr lang="en-US" sz="1600" dirty="0"/>
              <a:t>Google App Engine, Google Cloud Natural Language API, </a:t>
            </a:r>
            <a:r>
              <a:rPr lang="en-US" sz="1600" dirty="0" err="1"/>
              <a:t>Coinbase</a:t>
            </a:r>
            <a:r>
              <a:rPr lang="en-US" sz="1600" dirty="0"/>
              <a:t> API, </a:t>
            </a:r>
            <a:r>
              <a:rPr lang="en-US" sz="1600" dirty="0" err="1"/>
              <a:t>Giphy</a:t>
            </a:r>
            <a:r>
              <a:rPr lang="en-US" sz="1600" dirty="0"/>
              <a:t> API, React.JS, Twitter API, </a:t>
            </a:r>
            <a:r>
              <a:rPr lang="en-US" sz="1600" dirty="0" err="1"/>
              <a:t>Tweepy</a:t>
            </a:r>
            <a:r>
              <a:rPr lang="en-US" sz="1600" dirty="0"/>
              <a:t>, Flask, </a:t>
            </a:r>
            <a:r>
              <a:rPr lang="en-US" sz="1600" dirty="0" err="1"/>
              <a:t>javascript</a:t>
            </a:r>
            <a:r>
              <a:rPr lang="en-US" sz="1600" dirty="0"/>
              <a:t>, python.</a:t>
            </a:r>
          </a:p>
          <a:p>
            <a:r>
              <a:rPr lang="en-US" sz="1400" dirty="0"/>
              <a:t>We get tweet data using the twitter API for each cryptocurrency and its related terms. We clean the data, put in placeholders for </a:t>
            </a:r>
            <a:r>
              <a:rPr lang="en-US" sz="1400" dirty="0" err="1"/>
              <a:t>urls</a:t>
            </a:r>
            <a:r>
              <a:rPr lang="en-US" sz="1400" dirty="0"/>
              <a:t>, images, users and then send it to Google Cloud’s Natural Language API. Natural Language API gives us sentiments for tweets in a certain interval. We weigh these sentiments by salience and produce a sentiment score for that interval and use it as a model to predict bitcoin price. We deploy this model on the server and allow access to it via a REST API.</a:t>
            </a:r>
          </a:p>
        </p:txBody>
      </p:sp>
      <p:pic>
        <p:nvPicPr>
          <p:cNvPr id="2" name="Picture 1">
            <a:extLst>
              <a:ext uri="{FF2B5EF4-FFF2-40B4-BE49-F238E27FC236}">
                <a16:creationId xmlns:a16="http://schemas.microsoft.com/office/drawing/2014/main" id="{7AAE5686-2423-4F5B-9EA1-42947418D703}"/>
              </a:ext>
            </a:extLst>
          </p:cNvPr>
          <p:cNvPicPr>
            <a:picLocks noChangeAspect="1"/>
          </p:cNvPicPr>
          <p:nvPr/>
        </p:nvPicPr>
        <p:blipFill>
          <a:blip r:embed="rId2"/>
          <a:stretch>
            <a:fillRect/>
          </a:stretch>
        </p:blipFill>
        <p:spPr>
          <a:xfrm>
            <a:off x="184319" y="6445643"/>
            <a:ext cx="409575" cy="409575"/>
          </a:xfrm>
          <a:prstGeom prst="rect">
            <a:avLst/>
          </a:prstGeom>
        </p:spPr>
      </p:pic>
      <p:pic>
        <p:nvPicPr>
          <p:cNvPr id="3" name="Picture 2">
            <a:extLst>
              <a:ext uri="{FF2B5EF4-FFF2-40B4-BE49-F238E27FC236}">
                <a16:creationId xmlns:a16="http://schemas.microsoft.com/office/drawing/2014/main" id="{66BDFA1E-C0E9-4EEE-87CA-7F8550329AA8}"/>
              </a:ext>
            </a:extLst>
          </p:cNvPr>
          <p:cNvPicPr>
            <a:picLocks noChangeAspect="1"/>
          </p:cNvPicPr>
          <p:nvPr/>
        </p:nvPicPr>
        <p:blipFill>
          <a:blip r:embed="rId3"/>
          <a:stretch>
            <a:fillRect/>
          </a:stretch>
        </p:blipFill>
        <p:spPr>
          <a:xfrm>
            <a:off x="714987" y="6442861"/>
            <a:ext cx="412357" cy="412357"/>
          </a:xfrm>
          <a:prstGeom prst="rect">
            <a:avLst/>
          </a:prstGeom>
        </p:spPr>
      </p:pic>
      <p:pic>
        <p:nvPicPr>
          <p:cNvPr id="4" name="Picture 3">
            <a:extLst>
              <a:ext uri="{FF2B5EF4-FFF2-40B4-BE49-F238E27FC236}">
                <a16:creationId xmlns:a16="http://schemas.microsoft.com/office/drawing/2014/main" id="{2DC8D350-80C9-4271-A80F-5735CB62ED04}"/>
              </a:ext>
            </a:extLst>
          </p:cNvPr>
          <p:cNvPicPr>
            <a:picLocks noChangeAspect="1"/>
          </p:cNvPicPr>
          <p:nvPr/>
        </p:nvPicPr>
        <p:blipFill>
          <a:blip r:embed="rId4"/>
          <a:stretch>
            <a:fillRect/>
          </a:stretch>
        </p:blipFill>
        <p:spPr>
          <a:xfrm>
            <a:off x="1236778" y="6442861"/>
            <a:ext cx="415139" cy="415139"/>
          </a:xfrm>
          <a:prstGeom prst="rect">
            <a:avLst/>
          </a:prstGeom>
        </p:spPr>
      </p:pic>
      <p:pic>
        <p:nvPicPr>
          <p:cNvPr id="12" name="Picture 11">
            <a:extLst>
              <a:ext uri="{FF2B5EF4-FFF2-40B4-BE49-F238E27FC236}">
                <a16:creationId xmlns:a16="http://schemas.microsoft.com/office/drawing/2014/main" id="{5CDB9138-92B8-4647-9B83-71AB1E2F98D2}"/>
              </a:ext>
            </a:extLst>
          </p:cNvPr>
          <p:cNvPicPr>
            <a:picLocks noChangeAspect="1"/>
          </p:cNvPicPr>
          <p:nvPr/>
        </p:nvPicPr>
        <p:blipFill>
          <a:blip r:embed="rId5"/>
          <a:stretch>
            <a:fillRect/>
          </a:stretch>
        </p:blipFill>
        <p:spPr>
          <a:xfrm>
            <a:off x="1761351" y="6442861"/>
            <a:ext cx="740769" cy="415139"/>
          </a:xfrm>
          <a:prstGeom prst="rect">
            <a:avLst/>
          </a:prstGeom>
        </p:spPr>
      </p:pic>
      <p:pic>
        <p:nvPicPr>
          <p:cNvPr id="9" name="Picture 8">
            <a:extLst>
              <a:ext uri="{FF2B5EF4-FFF2-40B4-BE49-F238E27FC236}">
                <a16:creationId xmlns:a16="http://schemas.microsoft.com/office/drawing/2014/main" id="{6062746E-D52D-4D58-BF64-19BAD1DB9AF9}"/>
              </a:ext>
            </a:extLst>
          </p:cNvPr>
          <p:cNvPicPr>
            <a:picLocks noChangeAspect="1"/>
          </p:cNvPicPr>
          <p:nvPr/>
        </p:nvPicPr>
        <p:blipFill rotWithShape="1">
          <a:blip r:embed="rId6"/>
          <a:srcRect l="10144" t="14575" r="11151" b="15587"/>
          <a:stretch/>
        </p:blipFill>
        <p:spPr>
          <a:xfrm>
            <a:off x="633167" y="3302017"/>
            <a:ext cx="4468642" cy="2818430"/>
          </a:xfrm>
          <a:prstGeom prst="rect">
            <a:avLst/>
          </a:prstGeom>
        </p:spPr>
      </p:pic>
      <p:pic>
        <p:nvPicPr>
          <p:cNvPr id="16" name="Picture 15">
            <a:extLst>
              <a:ext uri="{FF2B5EF4-FFF2-40B4-BE49-F238E27FC236}">
                <a16:creationId xmlns:a16="http://schemas.microsoft.com/office/drawing/2014/main" id="{FE32101D-3405-4791-BDAF-6A946300CDAE}"/>
              </a:ext>
            </a:extLst>
          </p:cNvPr>
          <p:cNvPicPr>
            <a:picLocks noChangeAspect="1"/>
          </p:cNvPicPr>
          <p:nvPr/>
        </p:nvPicPr>
        <p:blipFill rotWithShape="1">
          <a:blip r:embed="rId7"/>
          <a:srcRect t="12777" b="29404"/>
          <a:stretch/>
        </p:blipFill>
        <p:spPr>
          <a:xfrm>
            <a:off x="7203414" y="1885951"/>
            <a:ext cx="3937875" cy="1618395"/>
          </a:xfrm>
          <a:prstGeom prst="rect">
            <a:avLst/>
          </a:prstGeom>
        </p:spPr>
      </p:pic>
      <p:sp>
        <p:nvSpPr>
          <p:cNvPr id="17" name="TextBox 16">
            <a:extLst>
              <a:ext uri="{FF2B5EF4-FFF2-40B4-BE49-F238E27FC236}">
                <a16:creationId xmlns:a16="http://schemas.microsoft.com/office/drawing/2014/main" id="{DA99F96F-47C6-4C58-AD1E-357F0CD3059C}"/>
              </a:ext>
            </a:extLst>
          </p:cNvPr>
          <p:cNvSpPr txBox="1"/>
          <p:nvPr/>
        </p:nvSpPr>
        <p:spPr>
          <a:xfrm>
            <a:off x="795768" y="1759715"/>
            <a:ext cx="4218498" cy="1631216"/>
          </a:xfrm>
          <a:prstGeom prst="rect">
            <a:avLst/>
          </a:prstGeom>
          <a:noFill/>
        </p:spPr>
        <p:txBody>
          <a:bodyPr wrap="square" rtlCol="0">
            <a:spAutoFit/>
          </a:bodyPr>
          <a:lstStyle/>
          <a:p>
            <a:r>
              <a:rPr lang="en-US" sz="2000" dirty="0">
                <a:solidFill>
                  <a:schemeClr val="accent1"/>
                </a:solidFill>
              </a:rPr>
              <a:t>Inspiration: </a:t>
            </a:r>
            <a:r>
              <a:rPr lang="en-US" sz="1600" dirty="0"/>
              <a:t>We were inspired by the decentralized nature of bitcoin and its potential to disrupt the global financial markets. We wanted to work with bitcoins and correlating bitcoin exchange rates with twitter sentiment seemed like a great program to work with.</a:t>
            </a:r>
          </a:p>
        </p:txBody>
      </p:sp>
    </p:spTree>
    <p:extLst>
      <p:ext uri="{BB962C8B-B14F-4D97-AF65-F5344CB8AC3E}">
        <p14:creationId xmlns:p14="http://schemas.microsoft.com/office/powerpoint/2010/main" val="49373870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98</TotalTime>
  <Words>211</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Calibri Light</vt:lpstr>
      <vt:lpstr>Retrospect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Zoe Zager</dc:creator>
  <cp:lastModifiedBy>Zoe Zager</cp:lastModifiedBy>
  <cp:revision>13</cp:revision>
  <dcterms:created xsi:type="dcterms:W3CDTF">2017-09-23T16:00:23Z</dcterms:created>
  <dcterms:modified xsi:type="dcterms:W3CDTF">2017-09-24T13:54:26Z</dcterms:modified>
</cp:coreProperties>
</file>