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82" r:id="rId3"/>
    <p:sldId id="277" r:id="rId4"/>
    <p:sldId id="330" r:id="rId5"/>
    <p:sldId id="297" r:id="rId6"/>
    <p:sldId id="312" r:id="rId7"/>
    <p:sldId id="325" r:id="rId8"/>
    <p:sldId id="326" r:id="rId9"/>
    <p:sldId id="334" r:id="rId10"/>
    <p:sldId id="329" r:id="rId11"/>
    <p:sldId id="307" r:id="rId12"/>
    <p:sldId id="308" r:id="rId13"/>
    <p:sldId id="310" r:id="rId14"/>
    <p:sldId id="324" r:id="rId15"/>
    <p:sldId id="314" r:id="rId16"/>
    <p:sldId id="317" r:id="rId17"/>
    <p:sldId id="321" r:id="rId18"/>
    <p:sldId id="322" r:id="rId19"/>
    <p:sldId id="323" r:id="rId20"/>
    <p:sldId id="311" r:id="rId21"/>
    <p:sldId id="302" r:id="rId22"/>
    <p:sldId id="332" r:id="rId23"/>
    <p:sldId id="331" r:id="rId24"/>
    <p:sldId id="33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4275"/>
    <a:srgbClr val="2E508E"/>
    <a:srgbClr val="3C69BA"/>
    <a:srgbClr val="305494"/>
    <a:srgbClr val="4874C4"/>
    <a:srgbClr val="697F9F"/>
    <a:srgbClr val="33CCFF"/>
    <a:srgbClr val="586C8A"/>
    <a:srgbClr val="292929"/>
    <a:srgbClr val="CCB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33" autoAdjust="0"/>
    <p:restoredTop sz="94660"/>
  </p:normalViewPr>
  <p:slideViewPr>
    <p:cSldViewPr snapToGrid="0">
      <p:cViewPr>
        <p:scale>
          <a:sx n="75" d="100"/>
          <a:sy n="75" d="100"/>
        </p:scale>
        <p:origin x="2074"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07E31-24C9-4594-96EA-619513B075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8AFFD9F-9F65-4020-995C-81A9CF9592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84FDDFA-D7DC-4457-A654-0184B4CEF888}"/>
              </a:ext>
            </a:extLst>
          </p:cNvPr>
          <p:cNvSpPr>
            <a:spLocks noGrp="1"/>
          </p:cNvSpPr>
          <p:nvPr>
            <p:ph type="dt" sz="half" idx="10"/>
          </p:nvPr>
        </p:nvSpPr>
        <p:spPr/>
        <p:txBody>
          <a:bodyPr/>
          <a:lstStyle/>
          <a:p>
            <a:fld id="{F1119C66-AC7D-46C7-97CA-7A085F088B59}" type="datetimeFigureOut">
              <a:rPr lang="en-IN" smtClean="0"/>
              <a:t>25-11-2021</a:t>
            </a:fld>
            <a:endParaRPr lang="en-IN"/>
          </a:p>
        </p:txBody>
      </p:sp>
      <p:sp>
        <p:nvSpPr>
          <p:cNvPr id="5" name="Footer Placeholder 4">
            <a:extLst>
              <a:ext uri="{FF2B5EF4-FFF2-40B4-BE49-F238E27FC236}">
                <a16:creationId xmlns:a16="http://schemas.microsoft.com/office/drawing/2014/main" id="{A637A3BA-F36D-4F8C-AAF0-DA1363DA15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EC2F8B-ECB7-490C-B8BE-55BDDA31CDA2}"/>
              </a:ext>
            </a:extLst>
          </p:cNvPr>
          <p:cNvSpPr>
            <a:spLocks noGrp="1"/>
          </p:cNvSpPr>
          <p:nvPr>
            <p:ph type="sldNum" sz="quarter" idx="12"/>
          </p:nvPr>
        </p:nvSpPr>
        <p:spPr/>
        <p:txBody>
          <a:bodyPr/>
          <a:lstStyle/>
          <a:p>
            <a:fld id="{620AB2B3-8674-4EB8-8452-D51A617B324C}" type="slidenum">
              <a:rPr lang="en-IN" smtClean="0"/>
              <a:t>‹#›</a:t>
            </a:fld>
            <a:endParaRPr lang="en-IN"/>
          </a:p>
        </p:txBody>
      </p:sp>
    </p:spTree>
    <p:extLst>
      <p:ext uri="{BB962C8B-B14F-4D97-AF65-F5344CB8AC3E}">
        <p14:creationId xmlns:p14="http://schemas.microsoft.com/office/powerpoint/2010/main" val="41381386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5AA56-0660-4FBC-83AC-803F12BA34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A2B5F4-3014-4607-8DD2-9F9D419258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C90877-9DBF-4B10-A4D0-27B3A7A160EC}"/>
              </a:ext>
            </a:extLst>
          </p:cNvPr>
          <p:cNvSpPr>
            <a:spLocks noGrp="1"/>
          </p:cNvSpPr>
          <p:nvPr>
            <p:ph type="dt" sz="half" idx="10"/>
          </p:nvPr>
        </p:nvSpPr>
        <p:spPr/>
        <p:txBody>
          <a:bodyPr/>
          <a:lstStyle/>
          <a:p>
            <a:fld id="{F1119C66-AC7D-46C7-97CA-7A085F088B59}" type="datetimeFigureOut">
              <a:rPr lang="en-IN" smtClean="0"/>
              <a:t>25-11-2021</a:t>
            </a:fld>
            <a:endParaRPr lang="en-IN"/>
          </a:p>
        </p:txBody>
      </p:sp>
      <p:sp>
        <p:nvSpPr>
          <p:cNvPr id="5" name="Footer Placeholder 4">
            <a:extLst>
              <a:ext uri="{FF2B5EF4-FFF2-40B4-BE49-F238E27FC236}">
                <a16:creationId xmlns:a16="http://schemas.microsoft.com/office/drawing/2014/main" id="{1E78B306-B031-4A28-BCCA-8FA641D5D8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BABA8B-A907-47E5-A8A1-F7EE2B3DC779}"/>
              </a:ext>
            </a:extLst>
          </p:cNvPr>
          <p:cNvSpPr>
            <a:spLocks noGrp="1"/>
          </p:cNvSpPr>
          <p:nvPr>
            <p:ph type="sldNum" sz="quarter" idx="12"/>
          </p:nvPr>
        </p:nvSpPr>
        <p:spPr/>
        <p:txBody>
          <a:bodyPr/>
          <a:lstStyle/>
          <a:p>
            <a:fld id="{620AB2B3-8674-4EB8-8452-D51A617B324C}" type="slidenum">
              <a:rPr lang="en-IN" smtClean="0"/>
              <a:t>‹#›</a:t>
            </a:fld>
            <a:endParaRPr lang="en-IN"/>
          </a:p>
        </p:txBody>
      </p:sp>
    </p:spTree>
    <p:extLst>
      <p:ext uri="{BB962C8B-B14F-4D97-AF65-F5344CB8AC3E}">
        <p14:creationId xmlns:p14="http://schemas.microsoft.com/office/powerpoint/2010/main" val="12962637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6F24B7-961B-4B1A-96C3-5304E15B54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1AB5B1-9CCA-4D5B-A3F4-71D0300EF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6DA93C-38FD-488C-A5E7-28E320AE6CD7}"/>
              </a:ext>
            </a:extLst>
          </p:cNvPr>
          <p:cNvSpPr>
            <a:spLocks noGrp="1"/>
          </p:cNvSpPr>
          <p:nvPr>
            <p:ph type="dt" sz="half" idx="10"/>
          </p:nvPr>
        </p:nvSpPr>
        <p:spPr/>
        <p:txBody>
          <a:bodyPr/>
          <a:lstStyle/>
          <a:p>
            <a:fld id="{F1119C66-AC7D-46C7-97CA-7A085F088B59}" type="datetimeFigureOut">
              <a:rPr lang="en-IN" smtClean="0"/>
              <a:t>25-11-2021</a:t>
            </a:fld>
            <a:endParaRPr lang="en-IN"/>
          </a:p>
        </p:txBody>
      </p:sp>
      <p:sp>
        <p:nvSpPr>
          <p:cNvPr id="5" name="Footer Placeholder 4">
            <a:extLst>
              <a:ext uri="{FF2B5EF4-FFF2-40B4-BE49-F238E27FC236}">
                <a16:creationId xmlns:a16="http://schemas.microsoft.com/office/drawing/2014/main" id="{FFE64E01-6D50-4DE6-A4CC-4592587309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844B3F-2F1F-4FB5-9496-351BBFFA7A68}"/>
              </a:ext>
            </a:extLst>
          </p:cNvPr>
          <p:cNvSpPr>
            <a:spLocks noGrp="1"/>
          </p:cNvSpPr>
          <p:nvPr>
            <p:ph type="sldNum" sz="quarter" idx="12"/>
          </p:nvPr>
        </p:nvSpPr>
        <p:spPr/>
        <p:txBody>
          <a:bodyPr/>
          <a:lstStyle/>
          <a:p>
            <a:fld id="{620AB2B3-8674-4EB8-8452-D51A617B324C}" type="slidenum">
              <a:rPr lang="en-IN" smtClean="0"/>
              <a:t>‹#›</a:t>
            </a:fld>
            <a:endParaRPr lang="en-IN"/>
          </a:p>
        </p:txBody>
      </p:sp>
    </p:spTree>
    <p:extLst>
      <p:ext uri="{BB962C8B-B14F-4D97-AF65-F5344CB8AC3E}">
        <p14:creationId xmlns:p14="http://schemas.microsoft.com/office/powerpoint/2010/main" val="1014037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039DC-861B-4AF2-8355-0E6E5BB490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AADCB5-BE0C-4928-8704-CDF805ACD9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3EB17A-66AF-4244-AC5F-95112D4F8384}"/>
              </a:ext>
            </a:extLst>
          </p:cNvPr>
          <p:cNvSpPr>
            <a:spLocks noGrp="1"/>
          </p:cNvSpPr>
          <p:nvPr>
            <p:ph type="dt" sz="half" idx="10"/>
          </p:nvPr>
        </p:nvSpPr>
        <p:spPr/>
        <p:txBody>
          <a:bodyPr/>
          <a:lstStyle/>
          <a:p>
            <a:fld id="{F1119C66-AC7D-46C7-97CA-7A085F088B59}" type="datetimeFigureOut">
              <a:rPr lang="en-IN" smtClean="0"/>
              <a:t>25-11-2021</a:t>
            </a:fld>
            <a:endParaRPr lang="en-IN"/>
          </a:p>
        </p:txBody>
      </p:sp>
      <p:sp>
        <p:nvSpPr>
          <p:cNvPr id="5" name="Footer Placeholder 4">
            <a:extLst>
              <a:ext uri="{FF2B5EF4-FFF2-40B4-BE49-F238E27FC236}">
                <a16:creationId xmlns:a16="http://schemas.microsoft.com/office/drawing/2014/main" id="{6EB7D095-2592-4165-892D-CCC00054A5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0F66B3-CFB1-40EA-90D5-2C90A356C298}"/>
              </a:ext>
            </a:extLst>
          </p:cNvPr>
          <p:cNvSpPr>
            <a:spLocks noGrp="1"/>
          </p:cNvSpPr>
          <p:nvPr>
            <p:ph type="sldNum" sz="quarter" idx="12"/>
          </p:nvPr>
        </p:nvSpPr>
        <p:spPr/>
        <p:txBody>
          <a:bodyPr/>
          <a:lstStyle/>
          <a:p>
            <a:fld id="{620AB2B3-8674-4EB8-8452-D51A617B324C}" type="slidenum">
              <a:rPr lang="en-IN" smtClean="0"/>
              <a:t>‹#›</a:t>
            </a:fld>
            <a:endParaRPr lang="en-IN"/>
          </a:p>
        </p:txBody>
      </p:sp>
    </p:spTree>
    <p:extLst>
      <p:ext uri="{BB962C8B-B14F-4D97-AF65-F5344CB8AC3E}">
        <p14:creationId xmlns:p14="http://schemas.microsoft.com/office/powerpoint/2010/main" val="40762598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29327-FE4E-4EE8-AA1C-61BC699771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0E1FB44-2B13-489C-8FC6-91A9B08095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D4FFC6-2669-462D-BAC6-ECA5CAA7DCA3}"/>
              </a:ext>
            </a:extLst>
          </p:cNvPr>
          <p:cNvSpPr>
            <a:spLocks noGrp="1"/>
          </p:cNvSpPr>
          <p:nvPr>
            <p:ph type="dt" sz="half" idx="10"/>
          </p:nvPr>
        </p:nvSpPr>
        <p:spPr/>
        <p:txBody>
          <a:bodyPr/>
          <a:lstStyle/>
          <a:p>
            <a:fld id="{F1119C66-AC7D-46C7-97CA-7A085F088B59}" type="datetimeFigureOut">
              <a:rPr lang="en-IN" smtClean="0"/>
              <a:t>25-11-2021</a:t>
            </a:fld>
            <a:endParaRPr lang="en-IN"/>
          </a:p>
        </p:txBody>
      </p:sp>
      <p:sp>
        <p:nvSpPr>
          <p:cNvPr id="5" name="Footer Placeholder 4">
            <a:extLst>
              <a:ext uri="{FF2B5EF4-FFF2-40B4-BE49-F238E27FC236}">
                <a16:creationId xmlns:a16="http://schemas.microsoft.com/office/drawing/2014/main" id="{3A1BDB93-456D-4F3D-A1A8-9B829ABA8A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5424C8-7136-4478-8A33-5447EA0AB0F0}"/>
              </a:ext>
            </a:extLst>
          </p:cNvPr>
          <p:cNvSpPr>
            <a:spLocks noGrp="1"/>
          </p:cNvSpPr>
          <p:nvPr>
            <p:ph type="sldNum" sz="quarter" idx="12"/>
          </p:nvPr>
        </p:nvSpPr>
        <p:spPr/>
        <p:txBody>
          <a:bodyPr/>
          <a:lstStyle/>
          <a:p>
            <a:fld id="{620AB2B3-8674-4EB8-8452-D51A617B324C}" type="slidenum">
              <a:rPr lang="en-IN" smtClean="0"/>
              <a:t>‹#›</a:t>
            </a:fld>
            <a:endParaRPr lang="en-IN"/>
          </a:p>
        </p:txBody>
      </p:sp>
    </p:spTree>
    <p:extLst>
      <p:ext uri="{BB962C8B-B14F-4D97-AF65-F5344CB8AC3E}">
        <p14:creationId xmlns:p14="http://schemas.microsoft.com/office/powerpoint/2010/main" val="16991551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BB73C-24B0-4228-8DBE-4595FB01B3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D2FDD7-D4B1-4802-BCCA-EE40FE2FFB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9A12827-B88A-4667-AEDB-9953415DAC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D5774A-8733-4F04-8577-243E4C94C079}"/>
              </a:ext>
            </a:extLst>
          </p:cNvPr>
          <p:cNvSpPr>
            <a:spLocks noGrp="1"/>
          </p:cNvSpPr>
          <p:nvPr>
            <p:ph type="dt" sz="half" idx="10"/>
          </p:nvPr>
        </p:nvSpPr>
        <p:spPr/>
        <p:txBody>
          <a:bodyPr/>
          <a:lstStyle/>
          <a:p>
            <a:fld id="{F1119C66-AC7D-46C7-97CA-7A085F088B59}" type="datetimeFigureOut">
              <a:rPr lang="en-IN" smtClean="0"/>
              <a:t>25-11-2021</a:t>
            </a:fld>
            <a:endParaRPr lang="en-IN"/>
          </a:p>
        </p:txBody>
      </p:sp>
      <p:sp>
        <p:nvSpPr>
          <p:cNvPr id="6" name="Footer Placeholder 5">
            <a:extLst>
              <a:ext uri="{FF2B5EF4-FFF2-40B4-BE49-F238E27FC236}">
                <a16:creationId xmlns:a16="http://schemas.microsoft.com/office/drawing/2014/main" id="{01962E2B-257E-4374-878B-C7A365C3F6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CF35C3-B98C-48D6-809F-17AC79470C12}"/>
              </a:ext>
            </a:extLst>
          </p:cNvPr>
          <p:cNvSpPr>
            <a:spLocks noGrp="1"/>
          </p:cNvSpPr>
          <p:nvPr>
            <p:ph type="sldNum" sz="quarter" idx="12"/>
          </p:nvPr>
        </p:nvSpPr>
        <p:spPr/>
        <p:txBody>
          <a:bodyPr/>
          <a:lstStyle/>
          <a:p>
            <a:fld id="{620AB2B3-8674-4EB8-8452-D51A617B324C}" type="slidenum">
              <a:rPr lang="en-IN" smtClean="0"/>
              <a:t>‹#›</a:t>
            </a:fld>
            <a:endParaRPr lang="en-IN"/>
          </a:p>
        </p:txBody>
      </p:sp>
    </p:spTree>
    <p:extLst>
      <p:ext uri="{BB962C8B-B14F-4D97-AF65-F5344CB8AC3E}">
        <p14:creationId xmlns:p14="http://schemas.microsoft.com/office/powerpoint/2010/main" val="15767599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47B9C-6078-4DD1-BF4B-E190645AF3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EC9295-7509-44A9-86CF-1CFED95581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48832C-028D-4D72-A4A2-F41471FA1E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E8BBA6-FDB1-4820-A332-F3F6F46056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824052-5125-48DE-B943-73068686AE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787CE00-64CC-487C-8936-F38C77920CDF}"/>
              </a:ext>
            </a:extLst>
          </p:cNvPr>
          <p:cNvSpPr>
            <a:spLocks noGrp="1"/>
          </p:cNvSpPr>
          <p:nvPr>
            <p:ph type="dt" sz="half" idx="10"/>
          </p:nvPr>
        </p:nvSpPr>
        <p:spPr/>
        <p:txBody>
          <a:bodyPr/>
          <a:lstStyle/>
          <a:p>
            <a:fld id="{F1119C66-AC7D-46C7-97CA-7A085F088B59}" type="datetimeFigureOut">
              <a:rPr lang="en-IN" smtClean="0"/>
              <a:t>25-11-2021</a:t>
            </a:fld>
            <a:endParaRPr lang="en-IN"/>
          </a:p>
        </p:txBody>
      </p:sp>
      <p:sp>
        <p:nvSpPr>
          <p:cNvPr id="8" name="Footer Placeholder 7">
            <a:extLst>
              <a:ext uri="{FF2B5EF4-FFF2-40B4-BE49-F238E27FC236}">
                <a16:creationId xmlns:a16="http://schemas.microsoft.com/office/drawing/2014/main" id="{67AF1804-A8E3-4FEB-8C0B-5E6E0094BF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62CBAE-5C2F-482D-B0F8-17CE1E3B450F}"/>
              </a:ext>
            </a:extLst>
          </p:cNvPr>
          <p:cNvSpPr>
            <a:spLocks noGrp="1"/>
          </p:cNvSpPr>
          <p:nvPr>
            <p:ph type="sldNum" sz="quarter" idx="12"/>
          </p:nvPr>
        </p:nvSpPr>
        <p:spPr/>
        <p:txBody>
          <a:bodyPr/>
          <a:lstStyle/>
          <a:p>
            <a:fld id="{620AB2B3-8674-4EB8-8452-D51A617B324C}" type="slidenum">
              <a:rPr lang="en-IN" smtClean="0"/>
              <a:t>‹#›</a:t>
            </a:fld>
            <a:endParaRPr lang="en-IN"/>
          </a:p>
        </p:txBody>
      </p:sp>
    </p:spTree>
    <p:extLst>
      <p:ext uri="{BB962C8B-B14F-4D97-AF65-F5344CB8AC3E}">
        <p14:creationId xmlns:p14="http://schemas.microsoft.com/office/powerpoint/2010/main" val="35413745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61D0B-D465-4F2F-8182-E9E76FD3F0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483F9C-D422-46A2-BE39-A142755D57F4}"/>
              </a:ext>
            </a:extLst>
          </p:cNvPr>
          <p:cNvSpPr>
            <a:spLocks noGrp="1"/>
          </p:cNvSpPr>
          <p:nvPr>
            <p:ph type="dt" sz="half" idx="10"/>
          </p:nvPr>
        </p:nvSpPr>
        <p:spPr/>
        <p:txBody>
          <a:bodyPr/>
          <a:lstStyle/>
          <a:p>
            <a:fld id="{F1119C66-AC7D-46C7-97CA-7A085F088B59}" type="datetimeFigureOut">
              <a:rPr lang="en-IN" smtClean="0"/>
              <a:t>25-11-2021</a:t>
            </a:fld>
            <a:endParaRPr lang="en-IN"/>
          </a:p>
        </p:txBody>
      </p:sp>
      <p:sp>
        <p:nvSpPr>
          <p:cNvPr id="4" name="Footer Placeholder 3">
            <a:extLst>
              <a:ext uri="{FF2B5EF4-FFF2-40B4-BE49-F238E27FC236}">
                <a16:creationId xmlns:a16="http://schemas.microsoft.com/office/drawing/2014/main" id="{1E1EFF5B-71D4-4448-902D-AD9E0C96E88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E9ECDBA-D59D-4FAC-AA88-4ED0190AFEFC}"/>
              </a:ext>
            </a:extLst>
          </p:cNvPr>
          <p:cNvSpPr>
            <a:spLocks noGrp="1"/>
          </p:cNvSpPr>
          <p:nvPr>
            <p:ph type="sldNum" sz="quarter" idx="12"/>
          </p:nvPr>
        </p:nvSpPr>
        <p:spPr/>
        <p:txBody>
          <a:bodyPr/>
          <a:lstStyle/>
          <a:p>
            <a:fld id="{620AB2B3-8674-4EB8-8452-D51A617B324C}" type="slidenum">
              <a:rPr lang="en-IN" smtClean="0"/>
              <a:t>‹#›</a:t>
            </a:fld>
            <a:endParaRPr lang="en-IN"/>
          </a:p>
        </p:txBody>
      </p:sp>
    </p:spTree>
    <p:extLst>
      <p:ext uri="{BB962C8B-B14F-4D97-AF65-F5344CB8AC3E}">
        <p14:creationId xmlns:p14="http://schemas.microsoft.com/office/powerpoint/2010/main" val="38418674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412A2D-9544-4CF5-A991-2E7E5F551389}"/>
              </a:ext>
            </a:extLst>
          </p:cNvPr>
          <p:cNvSpPr>
            <a:spLocks noGrp="1"/>
          </p:cNvSpPr>
          <p:nvPr>
            <p:ph type="dt" sz="half" idx="10"/>
          </p:nvPr>
        </p:nvSpPr>
        <p:spPr/>
        <p:txBody>
          <a:bodyPr/>
          <a:lstStyle/>
          <a:p>
            <a:fld id="{F1119C66-AC7D-46C7-97CA-7A085F088B59}" type="datetimeFigureOut">
              <a:rPr lang="en-IN" smtClean="0"/>
              <a:t>25-11-2021</a:t>
            </a:fld>
            <a:endParaRPr lang="en-IN"/>
          </a:p>
        </p:txBody>
      </p:sp>
      <p:sp>
        <p:nvSpPr>
          <p:cNvPr id="3" name="Footer Placeholder 2">
            <a:extLst>
              <a:ext uri="{FF2B5EF4-FFF2-40B4-BE49-F238E27FC236}">
                <a16:creationId xmlns:a16="http://schemas.microsoft.com/office/drawing/2014/main" id="{51C934D1-5F96-46BB-830F-6D1DB36EF42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671A38-8CC7-4389-83BF-83C25300E62D}"/>
              </a:ext>
            </a:extLst>
          </p:cNvPr>
          <p:cNvSpPr>
            <a:spLocks noGrp="1"/>
          </p:cNvSpPr>
          <p:nvPr>
            <p:ph type="sldNum" sz="quarter" idx="12"/>
          </p:nvPr>
        </p:nvSpPr>
        <p:spPr/>
        <p:txBody>
          <a:bodyPr/>
          <a:lstStyle/>
          <a:p>
            <a:fld id="{620AB2B3-8674-4EB8-8452-D51A617B324C}" type="slidenum">
              <a:rPr lang="en-IN" smtClean="0"/>
              <a:t>‹#›</a:t>
            </a:fld>
            <a:endParaRPr lang="en-IN"/>
          </a:p>
        </p:txBody>
      </p:sp>
    </p:spTree>
    <p:extLst>
      <p:ext uri="{BB962C8B-B14F-4D97-AF65-F5344CB8AC3E}">
        <p14:creationId xmlns:p14="http://schemas.microsoft.com/office/powerpoint/2010/main" val="42532885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E7A58-0935-4E1A-83A8-5876FC87A2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367BBC-EC51-49B8-84F7-0A82F63FE8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99F063-F280-4974-B727-70F762A870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3C02C2-0B00-493B-A821-7A11FF4EC1CE}"/>
              </a:ext>
            </a:extLst>
          </p:cNvPr>
          <p:cNvSpPr>
            <a:spLocks noGrp="1"/>
          </p:cNvSpPr>
          <p:nvPr>
            <p:ph type="dt" sz="half" idx="10"/>
          </p:nvPr>
        </p:nvSpPr>
        <p:spPr/>
        <p:txBody>
          <a:bodyPr/>
          <a:lstStyle/>
          <a:p>
            <a:fld id="{F1119C66-AC7D-46C7-97CA-7A085F088B59}" type="datetimeFigureOut">
              <a:rPr lang="en-IN" smtClean="0"/>
              <a:t>25-11-2021</a:t>
            </a:fld>
            <a:endParaRPr lang="en-IN"/>
          </a:p>
        </p:txBody>
      </p:sp>
      <p:sp>
        <p:nvSpPr>
          <p:cNvPr id="6" name="Footer Placeholder 5">
            <a:extLst>
              <a:ext uri="{FF2B5EF4-FFF2-40B4-BE49-F238E27FC236}">
                <a16:creationId xmlns:a16="http://schemas.microsoft.com/office/drawing/2014/main" id="{758D9165-BEA6-474D-883A-F640EE11AD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66ACEC-9D0E-4404-B4FF-51A291940A58}"/>
              </a:ext>
            </a:extLst>
          </p:cNvPr>
          <p:cNvSpPr>
            <a:spLocks noGrp="1"/>
          </p:cNvSpPr>
          <p:nvPr>
            <p:ph type="sldNum" sz="quarter" idx="12"/>
          </p:nvPr>
        </p:nvSpPr>
        <p:spPr/>
        <p:txBody>
          <a:bodyPr/>
          <a:lstStyle/>
          <a:p>
            <a:fld id="{620AB2B3-8674-4EB8-8452-D51A617B324C}" type="slidenum">
              <a:rPr lang="en-IN" smtClean="0"/>
              <a:t>‹#›</a:t>
            </a:fld>
            <a:endParaRPr lang="en-IN"/>
          </a:p>
        </p:txBody>
      </p:sp>
    </p:spTree>
    <p:extLst>
      <p:ext uri="{BB962C8B-B14F-4D97-AF65-F5344CB8AC3E}">
        <p14:creationId xmlns:p14="http://schemas.microsoft.com/office/powerpoint/2010/main" val="23010354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A51DD-66A6-496A-A652-BACF91523B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3DA0B50-D156-464E-86FF-14D5CD8B50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125C752-E643-4124-A640-61F79B22A3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A5DB37-1BAC-44DF-AA54-C9F3076F2CE6}"/>
              </a:ext>
            </a:extLst>
          </p:cNvPr>
          <p:cNvSpPr>
            <a:spLocks noGrp="1"/>
          </p:cNvSpPr>
          <p:nvPr>
            <p:ph type="dt" sz="half" idx="10"/>
          </p:nvPr>
        </p:nvSpPr>
        <p:spPr/>
        <p:txBody>
          <a:bodyPr/>
          <a:lstStyle/>
          <a:p>
            <a:fld id="{F1119C66-AC7D-46C7-97CA-7A085F088B59}" type="datetimeFigureOut">
              <a:rPr lang="en-IN" smtClean="0"/>
              <a:t>25-11-2021</a:t>
            </a:fld>
            <a:endParaRPr lang="en-IN"/>
          </a:p>
        </p:txBody>
      </p:sp>
      <p:sp>
        <p:nvSpPr>
          <p:cNvPr id="6" name="Footer Placeholder 5">
            <a:extLst>
              <a:ext uri="{FF2B5EF4-FFF2-40B4-BE49-F238E27FC236}">
                <a16:creationId xmlns:a16="http://schemas.microsoft.com/office/drawing/2014/main" id="{5D9E0DC8-C7EB-4E40-B869-119F227CB1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ADE11E-8665-41D5-8A01-3BD305BD6AA4}"/>
              </a:ext>
            </a:extLst>
          </p:cNvPr>
          <p:cNvSpPr>
            <a:spLocks noGrp="1"/>
          </p:cNvSpPr>
          <p:nvPr>
            <p:ph type="sldNum" sz="quarter" idx="12"/>
          </p:nvPr>
        </p:nvSpPr>
        <p:spPr/>
        <p:txBody>
          <a:bodyPr/>
          <a:lstStyle/>
          <a:p>
            <a:fld id="{620AB2B3-8674-4EB8-8452-D51A617B324C}" type="slidenum">
              <a:rPr lang="en-IN" smtClean="0"/>
              <a:t>‹#›</a:t>
            </a:fld>
            <a:endParaRPr lang="en-IN"/>
          </a:p>
        </p:txBody>
      </p:sp>
    </p:spTree>
    <p:extLst>
      <p:ext uri="{BB962C8B-B14F-4D97-AF65-F5344CB8AC3E}">
        <p14:creationId xmlns:p14="http://schemas.microsoft.com/office/powerpoint/2010/main" val="1438435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9216C0-92EA-4C9D-92E5-3A16116B87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1659C7-9130-4299-B065-30328BC302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55F0C0-D834-462E-B694-8538176060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119C66-AC7D-46C7-97CA-7A085F088B59}" type="datetimeFigureOut">
              <a:rPr lang="en-IN" smtClean="0"/>
              <a:t>25-11-2021</a:t>
            </a:fld>
            <a:endParaRPr lang="en-IN"/>
          </a:p>
        </p:txBody>
      </p:sp>
      <p:sp>
        <p:nvSpPr>
          <p:cNvPr id="5" name="Footer Placeholder 4">
            <a:extLst>
              <a:ext uri="{FF2B5EF4-FFF2-40B4-BE49-F238E27FC236}">
                <a16:creationId xmlns:a16="http://schemas.microsoft.com/office/drawing/2014/main" id="{5788138A-3E05-4972-8C61-5C2F47D17A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A6D6D15-3450-4653-94A3-53A4608F75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0AB2B3-8674-4EB8-8452-D51A617B324C}" type="slidenum">
              <a:rPr lang="en-IN" smtClean="0"/>
              <a:t>‹#›</a:t>
            </a:fld>
            <a:endParaRPr lang="en-IN"/>
          </a:p>
        </p:txBody>
      </p:sp>
    </p:spTree>
    <p:extLst>
      <p:ext uri="{BB962C8B-B14F-4D97-AF65-F5344CB8AC3E}">
        <p14:creationId xmlns:p14="http://schemas.microsoft.com/office/powerpoint/2010/main" val="243471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youtube.com/watch?v=Q2aEzeMDHMA&amp;t=463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cs.stanford.edu/people/eroberts/courses/soco/projects/data-compression/lossy/jpeg/coeff.htm" TargetMode="Externa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www.javatpoint.com/jpeg-compression" TargetMode="External"/><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7.jp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hyperlink" Target="https://aminoapps.com/c/potter-amino-em-portugues/page/item/harry-james-potter/0vmx_65TZIYKRP3gqaG2pwo74QWWpm4GEk" TargetMode="External"/><Relationship Id="rId3" Type="http://schemas.openxmlformats.org/officeDocument/2006/relationships/image" Target="../media/image2.svg"/><Relationship Id="rId7" Type="http://schemas.openxmlformats.org/officeDocument/2006/relationships/hyperlink" Target="https://cs.stanford.edu/people/eroberts/courses/soco/projects/data-compression/lossy/jpeg/coeff.htm"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javatpoint.com/jpeg-compression" TargetMode="External"/><Relationship Id="rId5" Type="http://schemas.openxmlformats.org/officeDocument/2006/relationships/hyperlink" Target="https://www.youtube.com/watch?v=Q2aEzeMDHMA&amp;t=463s" TargetMode="External"/><Relationship Id="rId4" Type="http://schemas.openxmlformats.org/officeDocument/2006/relationships/hyperlink" Target="https://www.geeksforgeeks.org/lzw-lempel-ziv-welch-compression-techniqu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geeksforgeeks.org/lzw-lempel-ziv-welch-compression-techniqu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tiff"/></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www.geeksforgeeks.org/lzw-lempel-ziv-welch-compression-technique/" TargetMode="Externa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www.geeksforgeeks.org/lzw-lempel-ziv-welch-compression-technique/" TargetMode="Externa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0C666-726F-4245-9010-3EE17AF884D8}"/>
              </a:ext>
            </a:extLst>
          </p:cNvPr>
          <p:cNvSpPr/>
          <p:nvPr/>
        </p:nvSpPr>
        <p:spPr>
          <a:xfrm>
            <a:off x="0" y="0"/>
            <a:ext cx="12192000"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Graphic 8" descr="Camera with solid fill">
            <a:extLst>
              <a:ext uri="{FF2B5EF4-FFF2-40B4-BE49-F238E27FC236}">
                <a16:creationId xmlns:a16="http://schemas.microsoft.com/office/drawing/2014/main" id="{55090DEC-C3CE-4E1E-A1D4-4F00A08248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05097">
            <a:off x="2220772" y="4025782"/>
            <a:ext cx="1024194" cy="1024194"/>
          </a:xfrm>
          <a:prstGeom prst="rect">
            <a:avLst/>
          </a:prstGeom>
        </p:spPr>
      </p:pic>
      <p:sp>
        <p:nvSpPr>
          <p:cNvPr id="17" name="Rectangle 16">
            <a:extLst>
              <a:ext uri="{FF2B5EF4-FFF2-40B4-BE49-F238E27FC236}">
                <a16:creationId xmlns:a16="http://schemas.microsoft.com/office/drawing/2014/main" id="{118165AD-73C9-4B8C-BCB7-CE3910975DE6}"/>
              </a:ext>
            </a:extLst>
          </p:cNvPr>
          <p:cNvSpPr/>
          <p:nvPr/>
        </p:nvSpPr>
        <p:spPr>
          <a:xfrm rot="19178166">
            <a:off x="-568961" y="195112"/>
            <a:ext cx="2471714" cy="6424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latin typeface="Aharoni" panose="02010803020104030203" pitchFamily="2" charset="-79"/>
                <a:cs typeface="Aharoni" panose="02010803020104030203" pitchFamily="2" charset="-79"/>
              </a:rPr>
              <a:t>JPEG</a:t>
            </a:r>
            <a:endParaRPr lang="en-IN" sz="1600" b="1" dirty="0">
              <a:latin typeface="Aharoni" panose="02010803020104030203" pitchFamily="2" charset="-79"/>
              <a:cs typeface="Aharoni" panose="02010803020104030203" pitchFamily="2" charset="-79"/>
            </a:endParaRPr>
          </a:p>
        </p:txBody>
      </p:sp>
      <p:sp>
        <p:nvSpPr>
          <p:cNvPr id="13" name="Rectangle 12">
            <a:extLst>
              <a:ext uri="{FF2B5EF4-FFF2-40B4-BE49-F238E27FC236}">
                <a16:creationId xmlns:a16="http://schemas.microsoft.com/office/drawing/2014/main" id="{DD088475-2C53-4F07-B950-36BE418E3083}"/>
              </a:ext>
            </a:extLst>
          </p:cNvPr>
          <p:cNvSpPr/>
          <p:nvPr/>
        </p:nvSpPr>
        <p:spPr>
          <a:xfrm rot="2155983">
            <a:off x="10136681" y="254912"/>
            <a:ext cx="2471714" cy="6424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latin typeface="Aharoni" panose="02010803020104030203" pitchFamily="2" charset="-79"/>
                <a:cs typeface="Aharoni" panose="02010803020104030203" pitchFamily="2" charset="-79"/>
              </a:rPr>
              <a:t>PNG</a:t>
            </a:r>
            <a:endParaRPr lang="en-IN" sz="1600" b="1" dirty="0">
              <a:latin typeface="Aharoni" panose="02010803020104030203" pitchFamily="2" charset="-79"/>
              <a:cs typeface="Aharoni" panose="02010803020104030203" pitchFamily="2" charset="-79"/>
            </a:endParaRPr>
          </a:p>
        </p:txBody>
      </p:sp>
      <p:pic>
        <p:nvPicPr>
          <p:cNvPr id="10" name="Graphic 9" descr="Camera with solid fill">
            <a:extLst>
              <a:ext uri="{FF2B5EF4-FFF2-40B4-BE49-F238E27FC236}">
                <a16:creationId xmlns:a16="http://schemas.microsoft.com/office/drawing/2014/main" id="{81B71CE1-8F1B-4FAC-AFD4-D27388734E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302361">
            <a:off x="8951872" y="1458621"/>
            <a:ext cx="1024194" cy="1024194"/>
          </a:xfrm>
          <a:prstGeom prst="rect">
            <a:avLst/>
          </a:prstGeom>
        </p:spPr>
      </p:pic>
      <p:pic>
        <p:nvPicPr>
          <p:cNvPr id="3" name="Picture 2" descr="A cat in front of a bookshelf&#10;&#10;Description automatically generated with medium confidence">
            <a:extLst>
              <a:ext uri="{FF2B5EF4-FFF2-40B4-BE49-F238E27FC236}">
                <a16:creationId xmlns:a16="http://schemas.microsoft.com/office/drawing/2014/main" id="{94AF5C5E-11E4-4D5B-89BC-17ED470853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7850" y="1291226"/>
            <a:ext cx="5956300" cy="3970867"/>
          </a:xfrm>
          <a:prstGeom prst="rect">
            <a:avLst/>
          </a:prstGeom>
          <a:ln w="228600" cap="sq" cmpd="thickThin">
            <a:solidFill>
              <a:srgbClr val="000000"/>
            </a:solidFill>
            <a:prstDash val="solid"/>
            <a:miter lim="800000"/>
          </a:ln>
          <a:effectLst>
            <a:innerShdw blurRad="76200">
              <a:srgbClr val="000000"/>
            </a:innerShdw>
          </a:effectLst>
        </p:spPr>
      </p:pic>
      <p:grpSp>
        <p:nvGrpSpPr>
          <p:cNvPr id="19" name="Group 18">
            <a:extLst>
              <a:ext uri="{FF2B5EF4-FFF2-40B4-BE49-F238E27FC236}">
                <a16:creationId xmlns:a16="http://schemas.microsoft.com/office/drawing/2014/main" id="{21D780CE-B63F-4C85-9071-2BC835669F86}"/>
              </a:ext>
            </a:extLst>
          </p:cNvPr>
          <p:cNvGrpSpPr/>
          <p:nvPr/>
        </p:nvGrpSpPr>
        <p:grpSpPr>
          <a:xfrm>
            <a:off x="-4573985" y="5806321"/>
            <a:ext cx="4573985" cy="746998"/>
            <a:chOff x="213361" y="5806321"/>
            <a:chExt cx="4573985" cy="746998"/>
          </a:xfrm>
        </p:grpSpPr>
        <p:sp>
          <p:nvSpPr>
            <p:cNvPr id="20" name="Arrow: Chevron 19">
              <a:extLst>
                <a:ext uri="{FF2B5EF4-FFF2-40B4-BE49-F238E27FC236}">
                  <a16:creationId xmlns:a16="http://schemas.microsoft.com/office/drawing/2014/main" id="{C36529B9-459A-4B5D-B380-3BAE8DF0F1C7}"/>
                </a:ext>
              </a:extLst>
            </p:cNvPr>
            <p:cNvSpPr/>
            <p:nvPr/>
          </p:nvSpPr>
          <p:spPr>
            <a:xfrm>
              <a:off x="213361" y="5953760"/>
              <a:ext cx="4277360" cy="599559"/>
            </a:xfrm>
            <a:prstGeom prst="chevron">
              <a:avLst/>
            </a:prstGeom>
            <a:solidFill>
              <a:srgbClr val="4874C4">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Arrow: Chevron 20">
              <a:extLst>
                <a:ext uri="{FF2B5EF4-FFF2-40B4-BE49-F238E27FC236}">
                  <a16:creationId xmlns:a16="http://schemas.microsoft.com/office/drawing/2014/main" id="{513D94E2-E1FB-4659-9635-1C9C96ED8A10}"/>
                </a:ext>
              </a:extLst>
            </p:cNvPr>
            <p:cNvSpPr/>
            <p:nvPr/>
          </p:nvSpPr>
          <p:spPr>
            <a:xfrm>
              <a:off x="509986" y="5806321"/>
              <a:ext cx="4277360" cy="599559"/>
            </a:xfrm>
            <a:prstGeom prst="chevron">
              <a:avLst/>
            </a:prstGeom>
            <a:solidFill>
              <a:schemeClr val="accent1">
                <a:lumMod val="50000"/>
                <a:alpha val="9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latin typeface="Aharoni" panose="02010803020104030203" pitchFamily="2" charset="-79"/>
                  <a:cs typeface="Aharoni" panose="02010803020104030203" pitchFamily="2" charset="-79"/>
                </a:rPr>
                <a:t>JPEG Vs PNG</a:t>
              </a:r>
            </a:p>
          </p:txBody>
        </p:sp>
      </p:grpSp>
    </p:spTree>
    <p:extLst>
      <p:ext uri="{BB962C8B-B14F-4D97-AF65-F5344CB8AC3E}">
        <p14:creationId xmlns:p14="http://schemas.microsoft.com/office/powerpoint/2010/main" val="24160825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fltVal val="0"/>
                                          </p:val>
                                        </p:tav>
                                        <p:tav tm="100000">
                                          <p:val>
                                            <p:strVal val="#ppt_w"/>
                                          </p:val>
                                        </p:tav>
                                      </p:tavLst>
                                    </p:anim>
                                    <p:anim calcmode="lin" valueType="num">
                                      <p:cBhvr>
                                        <p:cTn id="13" dur="1000" fill="hold"/>
                                        <p:tgtEl>
                                          <p:spTgt spid="9"/>
                                        </p:tgtEl>
                                        <p:attrNameLst>
                                          <p:attrName>ppt_h</p:attrName>
                                        </p:attrNameLst>
                                      </p:cBhvr>
                                      <p:tavLst>
                                        <p:tav tm="0">
                                          <p:val>
                                            <p:fltVal val="0"/>
                                          </p:val>
                                        </p:tav>
                                        <p:tav tm="100000">
                                          <p:val>
                                            <p:strVal val="#ppt_h"/>
                                          </p:val>
                                        </p:tav>
                                      </p:tavLst>
                                    </p:anim>
                                    <p:anim calcmode="lin" valueType="num">
                                      <p:cBhvr>
                                        <p:cTn id="14" dur="1000" fill="hold"/>
                                        <p:tgtEl>
                                          <p:spTgt spid="9"/>
                                        </p:tgtEl>
                                        <p:attrNameLst>
                                          <p:attrName>style.rotation</p:attrName>
                                        </p:attrNameLst>
                                      </p:cBhvr>
                                      <p:tavLst>
                                        <p:tav tm="0">
                                          <p:val>
                                            <p:fltVal val="90"/>
                                          </p:val>
                                        </p:tav>
                                        <p:tav tm="100000">
                                          <p:val>
                                            <p:fltVal val="0"/>
                                          </p:val>
                                        </p:tav>
                                      </p:tavLst>
                                    </p:anim>
                                    <p:animEffect transition="in" filter="fade">
                                      <p:cBhvr>
                                        <p:cTn id="15" dur="1000"/>
                                        <p:tgtEl>
                                          <p:spTgt spid="9"/>
                                        </p:tgtEl>
                                      </p:cBhvr>
                                    </p:animEffect>
                                  </p:childTnLst>
                                </p:cTn>
                              </p:par>
                              <p:par>
                                <p:cTn id="16" presetID="31"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1000" fill="hold"/>
                                        <p:tgtEl>
                                          <p:spTgt spid="10"/>
                                        </p:tgtEl>
                                        <p:attrNameLst>
                                          <p:attrName>ppt_w</p:attrName>
                                        </p:attrNameLst>
                                      </p:cBhvr>
                                      <p:tavLst>
                                        <p:tav tm="0">
                                          <p:val>
                                            <p:fltVal val="0"/>
                                          </p:val>
                                        </p:tav>
                                        <p:tav tm="100000">
                                          <p:val>
                                            <p:strVal val="#ppt_w"/>
                                          </p:val>
                                        </p:tav>
                                      </p:tavLst>
                                    </p:anim>
                                    <p:anim calcmode="lin" valueType="num">
                                      <p:cBhvr>
                                        <p:cTn id="19" dur="1000" fill="hold"/>
                                        <p:tgtEl>
                                          <p:spTgt spid="10"/>
                                        </p:tgtEl>
                                        <p:attrNameLst>
                                          <p:attrName>ppt_h</p:attrName>
                                        </p:attrNameLst>
                                      </p:cBhvr>
                                      <p:tavLst>
                                        <p:tav tm="0">
                                          <p:val>
                                            <p:fltVal val="0"/>
                                          </p:val>
                                        </p:tav>
                                        <p:tav tm="100000">
                                          <p:val>
                                            <p:strVal val="#ppt_h"/>
                                          </p:val>
                                        </p:tav>
                                      </p:tavLst>
                                    </p:anim>
                                    <p:anim calcmode="lin" valueType="num">
                                      <p:cBhvr>
                                        <p:cTn id="20" dur="1000" fill="hold"/>
                                        <p:tgtEl>
                                          <p:spTgt spid="10"/>
                                        </p:tgtEl>
                                        <p:attrNameLst>
                                          <p:attrName>style.rotation</p:attrName>
                                        </p:attrNameLst>
                                      </p:cBhvr>
                                      <p:tavLst>
                                        <p:tav tm="0">
                                          <p:val>
                                            <p:fltVal val="90"/>
                                          </p:val>
                                        </p:tav>
                                        <p:tav tm="100000">
                                          <p:val>
                                            <p:fltVal val="0"/>
                                          </p:val>
                                        </p:tav>
                                      </p:tavLst>
                                    </p:anim>
                                    <p:animEffect transition="in" filter="fade">
                                      <p:cBhvr>
                                        <p:cTn id="21" dur="10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nodeType="clickEffect">
                                  <p:stCondLst>
                                    <p:cond delay="0"/>
                                  </p:stCondLst>
                                  <p:childTnLst>
                                    <p:animMotion origin="layout" path="M -2.77556E-17 2.59259E-6 L 0.39258 -0.00162 " pathEditMode="relative" rAng="0" ptsTypes="AA">
                                      <p:cBhvr>
                                        <p:cTn id="25" dur="2000" fill="hold"/>
                                        <p:tgtEl>
                                          <p:spTgt spid="19"/>
                                        </p:tgtEl>
                                        <p:attrNameLst>
                                          <p:attrName>ppt_x</p:attrName>
                                          <p:attrName>ppt_y</p:attrName>
                                        </p:attrNameLst>
                                      </p:cBhvr>
                                      <p:rCtr x="19622" y="-93"/>
                                    </p:animMotion>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barn(inVertical)">
                                      <p:cBhvr>
                                        <p:cTn id="30" dur="500"/>
                                        <p:tgtEl>
                                          <p:spTgt spid="17"/>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arn(inVertical)">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0C666-726F-4245-9010-3EE17AF884D8}"/>
              </a:ext>
            </a:extLst>
          </p:cNvPr>
          <p:cNvSpPr/>
          <p:nvPr/>
        </p:nvSpPr>
        <p:spPr>
          <a:xfrm>
            <a:off x="0" y="0"/>
            <a:ext cx="12192000"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Graphic 8" descr="Camera with solid fill">
            <a:extLst>
              <a:ext uri="{FF2B5EF4-FFF2-40B4-BE49-F238E27FC236}">
                <a16:creationId xmlns:a16="http://schemas.microsoft.com/office/drawing/2014/main" id="{55090DEC-C3CE-4E1E-A1D4-4F00A08248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05097">
            <a:off x="619460" y="4906769"/>
            <a:ext cx="981352" cy="981352"/>
          </a:xfrm>
          <a:prstGeom prst="rect">
            <a:avLst/>
          </a:prstGeom>
        </p:spPr>
      </p:pic>
      <p:grpSp>
        <p:nvGrpSpPr>
          <p:cNvPr id="4" name="Group 3">
            <a:extLst>
              <a:ext uri="{FF2B5EF4-FFF2-40B4-BE49-F238E27FC236}">
                <a16:creationId xmlns:a16="http://schemas.microsoft.com/office/drawing/2014/main" id="{F23DF9C3-CE4D-412D-B098-3F940E3BEC64}"/>
              </a:ext>
            </a:extLst>
          </p:cNvPr>
          <p:cNvGrpSpPr/>
          <p:nvPr/>
        </p:nvGrpSpPr>
        <p:grpSpPr>
          <a:xfrm>
            <a:off x="346526" y="447039"/>
            <a:ext cx="3870367" cy="609404"/>
            <a:chOff x="213361" y="5806321"/>
            <a:chExt cx="4573985" cy="746998"/>
          </a:xfrm>
        </p:grpSpPr>
        <p:sp>
          <p:nvSpPr>
            <p:cNvPr id="2" name="Arrow: Chevron 1">
              <a:extLst>
                <a:ext uri="{FF2B5EF4-FFF2-40B4-BE49-F238E27FC236}">
                  <a16:creationId xmlns:a16="http://schemas.microsoft.com/office/drawing/2014/main" id="{F840CF93-D72A-40DD-A48A-AF413281E6E4}"/>
                </a:ext>
              </a:extLst>
            </p:cNvPr>
            <p:cNvSpPr/>
            <p:nvPr/>
          </p:nvSpPr>
          <p:spPr>
            <a:xfrm>
              <a:off x="213361" y="5953760"/>
              <a:ext cx="4277360" cy="599559"/>
            </a:xfrm>
            <a:prstGeom prst="chevron">
              <a:avLst/>
            </a:prstGeom>
            <a:solidFill>
              <a:srgbClr val="4874C4">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F33A7E00-678F-461B-9016-B41B15DC8A41}"/>
                </a:ext>
              </a:extLst>
            </p:cNvPr>
            <p:cNvSpPr/>
            <p:nvPr/>
          </p:nvSpPr>
          <p:spPr>
            <a:xfrm>
              <a:off x="509986" y="5806321"/>
              <a:ext cx="4277360" cy="599559"/>
            </a:xfrm>
            <a:prstGeom prst="chevron">
              <a:avLst/>
            </a:prstGeom>
            <a:solidFill>
              <a:schemeClr val="accent1">
                <a:lumMod val="50000"/>
                <a:alpha val="9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Aharoni" panose="02010803020104030203" pitchFamily="2" charset="-79"/>
                  <a:cs typeface="Aharoni" panose="02010803020104030203" pitchFamily="2" charset="-79"/>
                </a:rPr>
                <a:t>DEMONSTRATION-JPEG</a:t>
              </a:r>
              <a:endParaRPr lang="en-IN" sz="2000" b="1" dirty="0">
                <a:solidFill>
                  <a:schemeClr val="bg1"/>
                </a:solidFill>
                <a:latin typeface="Aharoni" panose="02010803020104030203" pitchFamily="2" charset="-79"/>
                <a:cs typeface="Aharoni" panose="02010803020104030203" pitchFamily="2" charset="-79"/>
              </a:endParaRPr>
            </a:p>
          </p:txBody>
        </p:sp>
      </p:grpSp>
      <p:pic>
        <p:nvPicPr>
          <p:cNvPr id="10" name="Graphic 9" descr="Camera with solid fill">
            <a:extLst>
              <a:ext uri="{FF2B5EF4-FFF2-40B4-BE49-F238E27FC236}">
                <a16:creationId xmlns:a16="http://schemas.microsoft.com/office/drawing/2014/main" id="{81B71CE1-8F1B-4FAC-AFD4-D27388734E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302361">
            <a:off x="8282450" y="1780924"/>
            <a:ext cx="943161" cy="943161"/>
          </a:xfrm>
          <a:prstGeom prst="rect">
            <a:avLst/>
          </a:prstGeom>
        </p:spPr>
      </p:pic>
      <p:sp>
        <p:nvSpPr>
          <p:cNvPr id="5" name="Rectangle: Rounded Corners 4">
            <a:extLst>
              <a:ext uri="{FF2B5EF4-FFF2-40B4-BE49-F238E27FC236}">
                <a16:creationId xmlns:a16="http://schemas.microsoft.com/office/drawing/2014/main" id="{306DFA43-F8DD-4A26-A58C-138CB5196032}"/>
              </a:ext>
            </a:extLst>
          </p:cNvPr>
          <p:cNvSpPr/>
          <p:nvPr/>
        </p:nvSpPr>
        <p:spPr>
          <a:xfrm>
            <a:off x="1110136" y="1590045"/>
            <a:ext cx="7453065" cy="4580425"/>
          </a:xfrm>
          <a:prstGeom prst="roundRect">
            <a:avLst>
              <a:gd name="adj" fmla="val 641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D0D64F5D-DD07-4FFD-8339-1B29F58E4069}"/>
              </a:ext>
            </a:extLst>
          </p:cNvPr>
          <p:cNvSpPr/>
          <p:nvPr/>
        </p:nvSpPr>
        <p:spPr>
          <a:xfrm>
            <a:off x="1260013" y="1710326"/>
            <a:ext cx="7128769" cy="4318118"/>
          </a:xfrm>
          <a:prstGeom prst="roundRect">
            <a:avLst>
              <a:gd name="adj" fmla="val 28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https://www.youtube.com/watch?v=Q2aEzeMDHMA&amp;t=463s</a:t>
            </a:r>
            <a:endParaRPr lang="en-IN" dirty="0"/>
          </a:p>
        </p:txBody>
      </p:sp>
      <p:sp>
        <p:nvSpPr>
          <p:cNvPr id="11" name="Rectangle 10">
            <a:extLst>
              <a:ext uri="{FF2B5EF4-FFF2-40B4-BE49-F238E27FC236}">
                <a16:creationId xmlns:a16="http://schemas.microsoft.com/office/drawing/2014/main" id="{E0847338-2BE8-4F04-A385-BA711EA097C6}"/>
              </a:ext>
            </a:extLst>
          </p:cNvPr>
          <p:cNvSpPr/>
          <p:nvPr/>
        </p:nvSpPr>
        <p:spPr>
          <a:xfrm rot="20229119">
            <a:off x="10895785" y="261415"/>
            <a:ext cx="2660009" cy="643702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D5DE6E1-04D1-4165-AF01-9D244D2CB32E}"/>
              </a:ext>
            </a:extLst>
          </p:cNvPr>
          <p:cNvSpPr/>
          <p:nvPr/>
        </p:nvSpPr>
        <p:spPr>
          <a:xfrm rot="20492677">
            <a:off x="11002549" y="159135"/>
            <a:ext cx="2660009" cy="7136946"/>
          </a:xfrm>
          <a:prstGeom prst="rect">
            <a:avLst/>
          </a:prstGeom>
          <a:solidFill>
            <a:srgbClr val="254275">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271E248C-1007-4F97-950A-EB8C31916F44}"/>
              </a:ext>
            </a:extLst>
          </p:cNvPr>
          <p:cNvSpPr/>
          <p:nvPr/>
        </p:nvSpPr>
        <p:spPr>
          <a:xfrm rot="20766750">
            <a:off x="10943070" y="48411"/>
            <a:ext cx="2660009" cy="6761177"/>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95B85066-33DD-4AD3-96F5-18A219E7649A}"/>
              </a:ext>
            </a:extLst>
          </p:cNvPr>
          <p:cNvSpPr/>
          <p:nvPr/>
        </p:nvSpPr>
        <p:spPr>
          <a:xfrm rot="20766750">
            <a:off x="-369276" y="4473348"/>
            <a:ext cx="574267" cy="2565003"/>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889B46B-FBC4-4AAD-9D5D-EBF2ACD8830A}"/>
              </a:ext>
            </a:extLst>
          </p:cNvPr>
          <p:cNvSpPr txBox="1"/>
          <p:nvPr/>
        </p:nvSpPr>
        <p:spPr>
          <a:xfrm>
            <a:off x="1524961" y="2764567"/>
            <a:ext cx="6586862" cy="2231380"/>
          </a:xfrm>
          <a:prstGeom prst="rect">
            <a:avLst/>
          </a:prstGeom>
          <a:noFill/>
        </p:spPr>
        <p:txBody>
          <a:bodyPr wrap="square" rtlCol="0">
            <a:spAutoFit/>
          </a:bodyPr>
          <a:lstStyle/>
          <a:p>
            <a:pPr marL="342900" lvl="0" indent="-342900">
              <a:lnSpc>
                <a:spcPct val="150000"/>
              </a:lnSpc>
              <a:spcAft>
                <a:spcPts val="800"/>
              </a:spcAft>
              <a:buFont typeface="Wingdings" panose="05000000000000000000" pitchFamily="2" charset="2"/>
              <a:buChar char="Ø"/>
              <a:tabLst>
                <a:tab pos="457200" algn="l"/>
              </a:tabLst>
            </a:pPr>
            <a:r>
              <a:rPr lang="en-IN" sz="1400" dirty="0">
                <a:effectLst/>
                <a:latin typeface="Arial" panose="020B0604020202020204" pitchFamily="34" charset="0"/>
                <a:ea typeface="Calibri" panose="020F0502020204030204" pitchFamily="34" charset="0"/>
                <a:cs typeface="Arial" panose="020B0604020202020204" pitchFamily="34" charset="0"/>
              </a:rPr>
              <a:t>The way that DCT works, is we take some data, in this case our image data and we try and represent it as the sum of lots of cosine waves.</a:t>
            </a:r>
          </a:p>
          <a:p>
            <a:pPr marL="342900" lvl="0" indent="-342900">
              <a:lnSpc>
                <a:spcPct val="150000"/>
              </a:lnSpc>
              <a:spcAft>
                <a:spcPts val="800"/>
              </a:spcAft>
              <a:buFont typeface="Wingdings" panose="05000000000000000000" pitchFamily="2" charset="2"/>
              <a:buChar char="Ø"/>
              <a:tabLst>
                <a:tab pos="457200" algn="l"/>
              </a:tabLst>
            </a:pPr>
            <a:r>
              <a:rPr lang="en-IN" sz="1400" dirty="0">
                <a:effectLst/>
                <a:latin typeface="Arial" panose="020B0604020202020204" pitchFamily="34" charset="0"/>
                <a:ea typeface="Calibri" panose="020F0502020204030204" pitchFamily="34" charset="0"/>
                <a:cs typeface="Arial" panose="020B0604020202020204" pitchFamily="34" charset="0"/>
              </a:rPr>
              <a:t>Each wave represents a small constituent of the output.</a:t>
            </a:r>
          </a:p>
          <a:p>
            <a:pPr marL="342900" lvl="0" indent="-342900">
              <a:lnSpc>
                <a:spcPct val="150000"/>
              </a:lnSpc>
              <a:spcAft>
                <a:spcPts val="800"/>
              </a:spcAft>
              <a:buFont typeface="Wingdings" panose="05000000000000000000" pitchFamily="2" charset="2"/>
              <a:buChar char="Ø"/>
              <a:tabLst>
                <a:tab pos="457200" algn="l"/>
              </a:tabLst>
            </a:pPr>
            <a:r>
              <a:rPr lang="en-IN" sz="1400" dirty="0">
                <a:effectLst/>
                <a:latin typeface="Arial" panose="020B0604020202020204" pitchFamily="34" charset="0"/>
                <a:ea typeface="Calibri" panose="020F0502020204030204" pitchFamily="34" charset="0"/>
                <a:cs typeface="Arial" panose="020B0604020202020204" pitchFamily="34" charset="0"/>
              </a:rPr>
              <a:t>The aim to get rid of some of the high frequency signals and the general gist of the image would still be there.</a:t>
            </a:r>
          </a:p>
          <a:p>
            <a:endParaRPr lang="en-IN" sz="1400" dirty="0"/>
          </a:p>
        </p:txBody>
      </p:sp>
      <p:sp>
        <p:nvSpPr>
          <p:cNvPr id="15" name="TextBox 14">
            <a:extLst>
              <a:ext uri="{FF2B5EF4-FFF2-40B4-BE49-F238E27FC236}">
                <a16:creationId xmlns:a16="http://schemas.microsoft.com/office/drawing/2014/main" id="{11A11146-E341-4885-9E66-580E9DAF49D4}"/>
              </a:ext>
            </a:extLst>
          </p:cNvPr>
          <p:cNvSpPr txBox="1"/>
          <p:nvPr/>
        </p:nvSpPr>
        <p:spPr>
          <a:xfrm>
            <a:off x="1573915" y="5699760"/>
            <a:ext cx="4674395" cy="430887"/>
          </a:xfrm>
          <a:prstGeom prst="rect">
            <a:avLst/>
          </a:prstGeom>
          <a:noFill/>
        </p:spPr>
        <p:txBody>
          <a:bodyPr wrap="square" rtlCol="0">
            <a:spAutoFit/>
          </a:bodyPr>
          <a:lstStyle/>
          <a:p>
            <a:r>
              <a:rPr lang="en-IN" sz="1100" dirty="0">
                <a:hlinkClick r:id="rId4"/>
              </a:rPr>
              <a:t>https://www.youtube.com/watch?v=Q2aEzeMDHMA&amp;t=463s</a:t>
            </a:r>
            <a:endParaRPr lang="en-IN" sz="1100" dirty="0"/>
          </a:p>
          <a:p>
            <a:endParaRPr lang="en-IN" sz="1100" dirty="0"/>
          </a:p>
        </p:txBody>
      </p:sp>
    </p:spTree>
    <p:extLst>
      <p:ext uri="{BB962C8B-B14F-4D97-AF65-F5344CB8AC3E}">
        <p14:creationId xmlns:p14="http://schemas.microsoft.com/office/powerpoint/2010/main" val="23878303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0C666-726F-4245-9010-3EE17AF884D8}"/>
              </a:ext>
            </a:extLst>
          </p:cNvPr>
          <p:cNvSpPr/>
          <p:nvPr/>
        </p:nvSpPr>
        <p:spPr>
          <a:xfrm>
            <a:off x="0" y="0"/>
            <a:ext cx="12192000"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Graphic 8" descr="Camera with solid fill">
            <a:extLst>
              <a:ext uri="{FF2B5EF4-FFF2-40B4-BE49-F238E27FC236}">
                <a16:creationId xmlns:a16="http://schemas.microsoft.com/office/drawing/2014/main" id="{55090DEC-C3CE-4E1E-A1D4-4F00A08248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05097">
            <a:off x="619460" y="4906769"/>
            <a:ext cx="981352" cy="981352"/>
          </a:xfrm>
          <a:prstGeom prst="rect">
            <a:avLst/>
          </a:prstGeom>
        </p:spPr>
      </p:pic>
      <p:grpSp>
        <p:nvGrpSpPr>
          <p:cNvPr id="4" name="Group 3">
            <a:extLst>
              <a:ext uri="{FF2B5EF4-FFF2-40B4-BE49-F238E27FC236}">
                <a16:creationId xmlns:a16="http://schemas.microsoft.com/office/drawing/2014/main" id="{F23DF9C3-CE4D-412D-B098-3F940E3BEC64}"/>
              </a:ext>
            </a:extLst>
          </p:cNvPr>
          <p:cNvGrpSpPr/>
          <p:nvPr/>
        </p:nvGrpSpPr>
        <p:grpSpPr>
          <a:xfrm>
            <a:off x="346526" y="447039"/>
            <a:ext cx="3870367" cy="609404"/>
            <a:chOff x="213361" y="5806321"/>
            <a:chExt cx="4573985" cy="746998"/>
          </a:xfrm>
        </p:grpSpPr>
        <p:sp>
          <p:nvSpPr>
            <p:cNvPr id="2" name="Arrow: Chevron 1">
              <a:extLst>
                <a:ext uri="{FF2B5EF4-FFF2-40B4-BE49-F238E27FC236}">
                  <a16:creationId xmlns:a16="http://schemas.microsoft.com/office/drawing/2014/main" id="{F840CF93-D72A-40DD-A48A-AF413281E6E4}"/>
                </a:ext>
              </a:extLst>
            </p:cNvPr>
            <p:cNvSpPr/>
            <p:nvPr/>
          </p:nvSpPr>
          <p:spPr>
            <a:xfrm>
              <a:off x="213361" y="5953760"/>
              <a:ext cx="4277360" cy="599559"/>
            </a:xfrm>
            <a:prstGeom prst="chevron">
              <a:avLst/>
            </a:prstGeom>
            <a:solidFill>
              <a:srgbClr val="4874C4">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F33A7E00-678F-461B-9016-B41B15DC8A41}"/>
                </a:ext>
              </a:extLst>
            </p:cNvPr>
            <p:cNvSpPr/>
            <p:nvPr/>
          </p:nvSpPr>
          <p:spPr>
            <a:xfrm>
              <a:off x="509986" y="5806321"/>
              <a:ext cx="4277360" cy="599559"/>
            </a:xfrm>
            <a:prstGeom prst="chevron">
              <a:avLst/>
            </a:prstGeom>
            <a:solidFill>
              <a:schemeClr val="accent1">
                <a:lumMod val="50000"/>
                <a:alpha val="9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Aharoni" panose="02010803020104030203" pitchFamily="2" charset="-79"/>
                  <a:cs typeface="Aharoni" panose="02010803020104030203" pitchFamily="2" charset="-79"/>
                </a:rPr>
                <a:t>JPEG-SAMPLE IMAGE</a:t>
              </a:r>
              <a:endParaRPr lang="en-IN" sz="2000" b="1" dirty="0">
                <a:solidFill>
                  <a:schemeClr val="bg1"/>
                </a:solidFill>
                <a:latin typeface="Aharoni" panose="02010803020104030203" pitchFamily="2" charset="-79"/>
                <a:cs typeface="Aharoni" panose="02010803020104030203" pitchFamily="2" charset="-79"/>
              </a:endParaRPr>
            </a:p>
          </p:txBody>
        </p:sp>
      </p:grpSp>
      <p:pic>
        <p:nvPicPr>
          <p:cNvPr id="10" name="Graphic 9" descr="Camera with solid fill">
            <a:extLst>
              <a:ext uri="{FF2B5EF4-FFF2-40B4-BE49-F238E27FC236}">
                <a16:creationId xmlns:a16="http://schemas.microsoft.com/office/drawing/2014/main" id="{81B71CE1-8F1B-4FAC-AFD4-D27388734E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302361">
            <a:off x="8282450" y="1780924"/>
            <a:ext cx="943161" cy="943161"/>
          </a:xfrm>
          <a:prstGeom prst="rect">
            <a:avLst/>
          </a:prstGeom>
        </p:spPr>
      </p:pic>
      <p:sp>
        <p:nvSpPr>
          <p:cNvPr id="5" name="Rectangle: Rounded Corners 4">
            <a:extLst>
              <a:ext uri="{FF2B5EF4-FFF2-40B4-BE49-F238E27FC236}">
                <a16:creationId xmlns:a16="http://schemas.microsoft.com/office/drawing/2014/main" id="{306DFA43-F8DD-4A26-A58C-138CB5196032}"/>
              </a:ext>
            </a:extLst>
          </p:cNvPr>
          <p:cNvSpPr/>
          <p:nvPr/>
        </p:nvSpPr>
        <p:spPr>
          <a:xfrm>
            <a:off x="1110136" y="1590045"/>
            <a:ext cx="7453065" cy="4580425"/>
          </a:xfrm>
          <a:prstGeom prst="roundRect">
            <a:avLst>
              <a:gd name="adj" fmla="val 641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D0D64F5D-DD07-4FFD-8339-1B29F58E4069}"/>
              </a:ext>
            </a:extLst>
          </p:cNvPr>
          <p:cNvSpPr/>
          <p:nvPr/>
        </p:nvSpPr>
        <p:spPr>
          <a:xfrm>
            <a:off x="1272283" y="1721198"/>
            <a:ext cx="7128769" cy="4318118"/>
          </a:xfrm>
          <a:prstGeom prst="roundRect">
            <a:avLst>
              <a:gd name="adj" fmla="val 28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INOUT</a:t>
            </a:r>
          </a:p>
        </p:txBody>
      </p:sp>
      <p:sp>
        <p:nvSpPr>
          <p:cNvPr id="11" name="Rectangle 10">
            <a:extLst>
              <a:ext uri="{FF2B5EF4-FFF2-40B4-BE49-F238E27FC236}">
                <a16:creationId xmlns:a16="http://schemas.microsoft.com/office/drawing/2014/main" id="{E0847338-2BE8-4F04-A385-BA711EA097C6}"/>
              </a:ext>
            </a:extLst>
          </p:cNvPr>
          <p:cNvSpPr/>
          <p:nvPr/>
        </p:nvSpPr>
        <p:spPr>
          <a:xfrm rot="20229119">
            <a:off x="10895785" y="261415"/>
            <a:ext cx="2660009" cy="643702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D5DE6E1-04D1-4165-AF01-9D244D2CB32E}"/>
              </a:ext>
            </a:extLst>
          </p:cNvPr>
          <p:cNvSpPr/>
          <p:nvPr/>
        </p:nvSpPr>
        <p:spPr>
          <a:xfrm rot="20492677">
            <a:off x="11002549" y="159135"/>
            <a:ext cx="2660009" cy="7136946"/>
          </a:xfrm>
          <a:prstGeom prst="rect">
            <a:avLst/>
          </a:prstGeom>
          <a:solidFill>
            <a:srgbClr val="254275">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271E248C-1007-4F97-950A-EB8C31916F44}"/>
              </a:ext>
            </a:extLst>
          </p:cNvPr>
          <p:cNvSpPr/>
          <p:nvPr/>
        </p:nvSpPr>
        <p:spPr>
          <a:xfrm rot="20766750">
            <a:off x="10943070" y="48411"/>
            <a:ext cx="2660009" cy="6761177"/>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95B85066-33DD-4AD3-96F5-18A219E7649A}"/>
              </a:ext>
            </a:extLst>
          </p:cNvPr>
          <p:cNvSpPr/>
          <p:nvPr/>
        </p:nvSpPr>
        <p:spPr>
          <a:xfrm rot="20766750">
            <a:off x="-369276" y="4473348"/>
            <a:ext cx="574267" cy="2565003"/>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3866C81F-1D5B-4813-AFC2-8F4DC3018A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4555" y="1945849"/>
            <a:ext cx="3810000" cy="3810000"/>
          </a:xfrm>
          <a:prstGeom prst="rect">
            <a:avLst/>
          </a:prstGeom>
        </p:spPr>
      </p:pic>
      <p:sp>
        <p:nvSpPr>
          <p:cNvPr id="15" name="TextBox 14">
            <a:extLst>
              <a:ext uri="{FF2B5EF4-FFF2-40B4-BE49-F238E27FC236}">
                <a16:creationId xmlns:a16="http://schemas.microsoft.com/office/drawing/2014/main" id="{BAA97D29-FBCA-4838-A23E-FE9AB15ED9FD}"/>
              </a:ext>
            </a:extLst>
          </p:cNvPr>
          <p:cNvSpPr txBox="1"/>
          <p:nvPr/>
        </p:nvSpPr>
        <p:spPr>
          <a:xfrm>
            <a:off x="5445800" y="3681572"/>
            <a:ext cx="3070433" cy="323165"/>
          </a:xfrm>
          <a:prstGeom prst="rect">
            <a:avLst/>
          </a:prstGeom>
          <a:noFill/>
        </p:spPr>
        <p:txBody>
          <a:bodyPr wrap="square" rtlCol="0">
            <a:spAutoFit/>
          </a:bodyPr>
          <a:lstStyle/>
          <a:p>
            <a:r>
              <a:rPr lang="en-IN" sz="1500" b="1" dirty="0">
                <a:latin typeface="Arial" panose="020B0604020202020204" pitchFamily="34" charset="0"/>
                <a:cs typeface="Arial" panose="020B0604020202020204" pitchFamily="34" charset="0"/>
              </a:rPr>
              <a:t>INPUT IMAGE SIZE = 29.7KB</a:t>
            </a:r>
          </a:p>
        </p:txBody>
      </p:sp>
    </p:spTree>
    <p:extLst>
      <p:ext uri="{BB962C8B-B14F-4D97-AF65-F5344CB8AC3E}">
        <p14:creationId xmlns:p14="http://schemas.microsoft.com/office/powerpoint/2010/main" val="37060973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0C666-726F-4245-9010-3EE17AF884D8}"/>
              </a:ext>
            </a:extLst>
          </p:cNvPr>
          <p:cNvSpPr/>
          <p:nvPr/>
        </p:nvSpPr>
        <p:spPr>
          <a:xfrm>
            <a:off x="0" y="0"/>
            <a:ext cx="12192000"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Graphic 8" descr="Camera with solid fill">
            <a:extLst>
              <a:ext uri="{FF2B5EF4-FFF2-40B4-BE49-F238E27FC236}">
                <a16:creationId xmlns:a16="http://schemas.microsoft.com/office/drawing/2014/main" id="{55090DEC-C3CE-4E1E-A1D4-4F00A08248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05097">
            <a:off x="619460" y="4906769"/>
            <a:ext cx="981352" cy="981352"/>
          </a:xfrm>
          <a:prstGeom prst="rect">
            <a:avLst/>
          </a:prstGeom>
        </p:spPr>
      </p:pic>
      <p:grpSp>
        <p:nvGrpSpPr>
          <p:cNvPr id="4" name="Group 3">
            <a:extLst>
              <a:ext uri="{FF2B5EF4-FFF2-40B4-BE49-F238E27FC236}">
                <a16:creationId xmlns:a16="http://schemas.microsoft.com/office/drawing/2014/main" id="{F23DF9C3-CE4D-412D-B098-3F940E3BEC64}"/>
              </a:ext>
            </a:extLst>
          </p:cNvPr>
          <p:cNvGrpSpPr/>
          <p:nvPr/>
        </p:nvGrpSpPr>
        <p:grpSpPr>
          <a:xfrm>
            <a:off x="346526" y="461933"/>
            <a:ext cx="3870367" cy="609404"/>
            <a:chOff x="213361" y="5806321"/>
            <a:chExt cx="4573985" cy="746998"/>
          </a:xfrm>
        </p:grpSpPr>
        <p:sp>
          <p:nvSpPr>
            <p:cNvPr id="2" name="Arrow: Chevron 1">
              <a:extLst>
                <a:ext uri="{FF2B5EF4-FFF2-40B4-BE49-F238E27FC236}">
                  <a16:creationId xmlns:a16="http://schemas.microsoft.com/office/drawing/2014/main" id="{F840CF93-D72A-40DD-A48A-AF413281E6E4}"/>
                </a:ext>
              </a:extLst>
            </p:cNvPr>
            <p:cNvSpPr/>
            <p:nvPr/>
          </p:nvSpPr>
          <p:spPr>
            <a:xfrm>
              <a:off x="213361" y="5953760"/>
              <a:ext cx="4277360" cy="599559"/>
            </a:xfrm>
            <a:prstGeom prst="chevron">
              <a:avLst/>
            </a:prstGeom>
            <a:solidFill>
              <a:srgbClr val="4874C4">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F33A7E00-678F-461B-9016-B41B15DC8A41}"/>
                </a:ext>
              </a:extLst>
            </p:cNvPr>
            <p:cNvSpPr/>
            <p:nvPr/>
          </p:nvSpPr>
          <p:spPr>
            <a:xfrm>
              <a:off x="509986" y="5806321"/>
              <a:ext cx="4277360" cy="599559"/>
            </a:xfrm>
            <a:prstGeom prst="chevron">
              <a:avLst/>
            </a:prstGeom>
            <a:solidFill>
              <a:schemeClr val="accent1">
                <a:lumMod val="50000"/>
                <a:alpha val="9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Aharoni" panose="02010803020104030203" pitchFamily="2" charset="-79"/>
                  <a:cs typeface="Aharoni" panose="02010803020104030203" pitchFamily="2" charset="-79"/>
                </a:rPr>
                <a:t>JPEG-PROCESS</a:t>
              </a:r>
              <a:endParaRPr lang="en-IN" sz="2000" b="1" dirty="0">
                <a:solidFill>
                  <a:schemeClr val="bg1"/>
                </a:solidFill>
                <a:latin typeface="Aharoni" panose="02010803020104030203" pitchFamily="2" charset="-79"/>
                <a:cs typeface="Aharoni" panose="02010803020104030203" pitchFamily="2" charset="-79"/>
              </a:endParaRPr>
            </a:p>
          </p:txBody>
        </p:sp>
      </p:grpSp>
      <p:pic>
        <p:nvPicPr>
          <p:cNvPr id="10" name="Graphic 9" descr="Camera with solid fill">
            <a:extLst>
              <a:ext uri="{FF2B5EF4-FFF2-40B4-BE49-F238E27FC236}">
                <a16:creationId xmlns:a16="http://schemas.microsoft.com/office/drawing/2014/main" id="{81B71CE1-8F1B-4FAC-AFD4-D27388734E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302361">
            <a:off x="8282450" y="1780924"/>
            <a:ext cx="943161" cy="943161"/>
          </a:xfrm>
          <a:prstGeom prst="rect">
            <a:avLst/>
          </a:prstGeom>
        </p:spPr>
      </p:pic>
      <p:sp>
        <p:nvSpPr>
          <p:cNvPr id="5" name="Rectangle: Rounded Corners 4">
            <a:extLst>
              <a:ext uri="{FF2B5EF4-FFF2-40B4-BE49-F238E27FC236}">
                <a16:creationId xmlns:a16="http://schemas.microsoft.com/office/drawing/2014/main" id="{306DFA43-F8DD-4A26-A58C-138CB5196032}"/>
              </a:ext>
            </a:extLst>
          </p:cNvPr>
          <p:cNvSpPr/>
          <p:nvPr/>
        </p:nvSpPr>
        <p:spPr>
          <a:xfrm>
            <a:off x="1110136" y="1590045"/>
            <a:ext cx="7453065" cy="4580425"/>
          </a:xfrm>
          <a:prstGeom prst="roundRect">
            <a:avLst>
              <a:gd name="adj" fmla="val 641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D0D64F5D-DD07-4FFD-8339-1B29F58E4069}"/>
              </a:ext>
            </a:extLst>
          </p:cNvPr>
          <p:cNvSpPr/>
          <p:nvPr/>
        </p:nvSpPr>
        <p:spPr>
          <a:xfrm>
            <a:off x="1272283" y="1721198"/>
            <a:ext cx="7128769" cy="4318118"/>
          </a:xfrm>
          <a:prstGeom prst="roundRect">
            <a:avLst>
              <a:gd name="adj" fmla="val 28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0847338-2BE8-4F04-A385-BA711EA097C6}"/>
              </a:ext>
            </a:extLst>
          </p:cNvPr>
          <p:cNvSpPr/>
          <p:nvPr/>
        </p:nvSpPr>
        <p:spPr>
          <a:xfrm rot="20229119">
            <a:off x="10895785" y="261415"/>
            <a:ext cx="2660009" cy="643702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D5DE6E1-04D1-4165-AF01-9D244D2CB32E}"/>
              </a:ext>
            </a:extLst>
          </p:cNvPr>
          <p:cNvSpPr/>
          <p:nvPr/>
        </p:nvSpPr>
        <p:spPr>
          <a:xfrm rot="20492677">
            <a:off x="11002549" y="159135"/>
            <a:ext cx="2660009" cy="7136946"/>
          </a:xfrm>
          <a:prstGeom prst="rect">
            <a:avLst/>
          </a:prstGeom>
          <a:solidFill>
            <a:srgbClr val="254275">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271E248C-1007-4F97-950A-EB8C31916F44}"/>
              </a:ext>
            </a:extLst>
          </p:cNvPr>
          <p:cNvSpPr/>
          <p:nvPr/>
        </p:nvSpPr>
        <p:spPr>
          <a:xfrm rot="20766750">
            <a:off x="10943070" y="48411"/>
            <a:ext cx="2660009" cy="6761177"/>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95B85066-33DD-4AD3-96F5-18A219E7649A}"/>
              </a:ext>
            </a:extLst>
          </p:cNvPr>
          <p:cNvSpPr/>
          <p:nvPr/>
        </p:nvSpPr>
        <p:spPr>
          <a:xfrm rot="20766750">
            <a:off x="-369276" y="4473348"/>
            <a:ext cx="574267" cy="2565003"/>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BDD38A37-47AB-4D54-AB5E-6F7508321D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7884" y="1929067"/>
            <a:ext cx="6937566" cy="3902380"/>
          </a:xfrm>
          <a:prstGeom prst="rect">
            <a:avLst/>
          </a:prstGeom>
        </p:spPr>
      </p:pic>
    </p:spTree>
    <p:extLst>
      <p:ext uri="{BB962C8B-B14F-4D97-AF65-F5344CB8AC3E}">
        <p14:creationId xmlns:p14="http://schemas.microsoft.com/office/powerpoint/2010/main" val="3206615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0C666-726F-4245-9010-3EE17AF884D8}"/>
              </a:ext>
            </a:extLst>
          </p:cNvPr>
          <p:cNvSpPr/>
          <p:nvPr/>
        </p:nvSpPr>
        <p:spPr>
          <a:xfrm>
            <a:off x="0" y="0"/>
            <a:ext cx="12192000"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Graphic 8" descr="Camera with solid fill">
            <a:extLst>
              <a:ext uri="{FF2B5EF4-FFF2-40B4-BE49-F238E27FC236}">
                <a16:creationId xmlns:a16="http://schemas.microsoft.com/office/drawing/2014/main" id="{55090DEC-C3CE-4E1E-A1D4-4F00A08248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05097">
            <a:off x="148458" y="3993308"/>
            <a:ext cx="981352" cy="981352"/>
          </a:xfrm>
          <a:prstGeom prst="rect">
            <a:avLst/>
          </a:prstGeom>
        </p:spPr>
      </p:pic>
      <p:grpSp>
        <p:nvGrpSpPr>
          <p:cNvPr id="4" name="Group 3">
            <a:extLst>
              <a:ext uri="{FF2B5EF4-FFF2-40B4-BE49-F238E27FC236}">
                <a16:creationId xmlns:a16="http://schemas.microsoft.com/office/drawing/2014/main" id="{F23DF9C3-CE4D-412D-B098-3F940E3BEC64}"/>
              </a:ext>
            </a:extLst>
          </p:cNvPr>
          <p:cNvGrpSpPr/>
          <p:nvPr/>
        </p:nvGrpSpPr>
        <p:grpSpPr>
          <a:xfrm>
            <a:off x="346526" y="447039"/>
            <a:ext cx="3870367" cy="609404"/>
            <a:chOff x="213361" y="5806321"/>
            <a:chExt cx="4573986" cy="746998"/>
          </a:xfrm>
        </p:grpSpPr>
        <p:sp>
          <p:nvSpPr>
            <p:cNvPr id="2" name="Arrow: Chevron 1">
              <a:extLst>
                <a:ext uri="{FF2B5EF4-FFF2-40B4-BE49-F238E27FC236}">
                  <a16:creationId xmlns:a16="http://schemas.microsoft.com/office/drawing/2014/main" id="{F840CF93-D72A-40DD-A48A-AF413281E6E4}"/>
                </a:ext>
              </a:extLst>
            </p:cNvPr>
            <p:cNvSpPr/>
            <p:nvPr/>
          </p:nvSpPr>
          <p:spPr>
            <a:xfrm>
              <a:off x="213361" y="5953760"/>
              <a:ext cx="4277360" cy="599559"/>
            </a:xfrm>
            <a:prstGeom prst="chevron">
              <a:avLst/>
            </a:prstGeom>
            <a:solidFill>
              <a:srgbClr val="4874C4">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F33A7E00-678F-461B-9016-B41B15DC8A41}"/>
                </a:ext>
              </a:extLst>
            </p:cNvPr>
            <p:cNvSpPr/>
            <p:nvPr/>
          </p:nvSpPr>
          <p:spPr>
            <a:xfrm>
              <a:off x="509986" y="5806321"/>
              <a:ext cx="4277361" cy="599559"/>
            </a:xfrm>
            <a:prstGeom prst="chevron">
              <a:avLst/>
            </a:prstGeom>
            <a:solidFill>
              <a:schemeClr val="accent1">
                <a:lumMod val="50000"/>
                <a:alpha val="9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Aharoni" panose="02010803020104030203" pitchFamily="2" charset="-79"/>
                  <a:cs typeface="Aharoni" panose="02010803020104030203" pitchFamily="2" charset="-79"/>
                </a:rPr>
                <a:t>JPEG-DCT</a:t>
              </a:r>
              <a:endParaRPr lang="en-IN" sz="2000" b="1" dirty="0">
                <a:solidFill>
                  <a:schemeClr val="bg1"/>
                </a:solidFill>
                <a:latin typeface="Aharoni" panose="02010803020104030203" pitchFamily="2" charset="-79"/>
                <a:cs typeface="Aharoni" panose="02010803020104030203" pitchFamily="2" charset="-79"/>
              </a:endParaRPr>
            </a:p>
          </p:txBody>
        </p:sp>
      </p:grpSp>
      <p:pic>
        <p:nvPicPr>
          <p:cNvPr id="10" name="Graphic 9" descr="Camera with solid fill">
            <a:extLst>
              <a:ext uri="{FF2B5EF4-FFF2-40B4-BE49-F238E27FC236}">
                <a16:creationId xmlns:a16="http://schemas.microsoft.com/office/drawing/2014/main" id="{81B71CE1-8F1B-4FAC-AFD4-D27388734E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302361">
            <a:off x="9183418" y="1359290"/>
            <a:ext cx="943161" cy="943161"/>
          </a:xfrm>
          <a:prstGeom prst="rect">
            <a:avLst/>
          </a:prstGeom>
        </p:spPr>
      </p:pic>
      <p:sp>
        <p:nvSpPr>
          <p:cNvPr id="11" name="Rectangle 10">
            <a:extLst>
              <a:ext uri="{FF2B5EF4-FFF2-40B4-BE49-F238E27FC236}">
                <a16:creationId xmlns:a16="http://schemas.microsoft.com/office/drawing/2014/main" id="{E0847338-2BE8-4F04-A385-BA711EA097C6}"/>
              </a:ext>
            </a:extLst>
          </p:cNvPr>
          <p:cNvSpPr/>
          <p:nvPr/>
        </p:nvSpPr>
        <p:spPr>
          <a:xfrm rot="20229119">
            <a:off x="10895785" y="261415"/>
            <a:ext cx="2660009" cy="643702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D5DE6E1-04D1-4165-AF01-9D244D2CB32E}"/>
              </a:ext>
            </a:extLst>
          </p:cNvPr>
          <p:cNvSpPr/>
          <p:nvPr/>
        </p:nvSpPr>
        <p:spPr>
          <a:xfrm rot="20492677">
            <a:off x="11002549" y="159135"/>
            <a:ext cx="2660009" cy="7136946"/>
          </a:xfrm>
          <a:prstGeom prst="rect">
            <a:avLst/>
          </a:prstGeom>
          <a:solidFill>
            <a:srgbClr val="254275">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271E248C-1007-4F97-950A-EB8C31916F44}"/>
              </a:ext>
            </a:extLst>
          </p:cNvPr>
          <p:cNvSpPr/>
          <p:nvPr/>
        </p:nvSpPr>
        <p:spPr>
          <a:xfrm rot="20766750">
            <a:off x="10943070" y="48411"/>
            <a:ext cx="2660009" cy="6761177"/>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95B85066-33DD-4AD3-96F5-18A219E7649A}"/>
              </a:ext>
            </a:extLst>
          </p:cNvPr>
          <p:cNvSpPr/>
          <p:nvPr/>
        </p:nvSpPr>
        <p:spPr>
          <a:xfrm rot="20766750">
            <a:off x="-369276" y="4473348"/>
            <a:ext cx="574267" cy="2565003"/>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 name="Table 6">
            <a:extLst>
              <a:ext uri="{FF2B5EF4-FFF2-40B4-BE49-F238E27FC236}">
                <a16:creationId xmlns:a16="http://schemas.microsoft.com/office/drawing/2014/main" id="{F96F0D41-41AD-4B43-92D6-142873E6E233}"/>
              </a:ext>
            </a:extLst>
          </p:cNvPr>
          <p:cNvGraphicFramePr>
            <a:graphicFrameLocks noGrp="1"/>
          </p:cNvGraphicFramePr>
          <p:nvPr>
            <p:extLst>
              <p:ext uri="{D42A27DB-BD31-4B8C-83A1-F6EECF244321}">
                <p14:modId xmlns:p14="http://schemas.microsoft.com/office/powerpoint/2010/main" val="2277899929"/>
              </p:ext>
            </p:extLst>
          </p:nvPr>
        </p:nvGraphicFramePr>
        <p:xfrm>
          <a:off x="661799" y="1623763"/>
          <a:ext cx="3961936" cy="3261888"/>
        </p:xfrm>
        <a:graphic>
          <a:graphicData uri="http://schemas.openxmlformats.org/drawingml/2006/table">
            <a:tbl>
              <a:tblPr firstRow="1" bandRow="1">
                <a:tableStyleId>{5C22544A-7EE6-4342-B048-85BDC9FD1C3A}</a:tableStyleId>
              </a:tblPr>
              <a:tblGrid>
                <a:gridCol w="495242">
                  <a:extLst>
                    <a:ext uri="{9D8B030D-6E8A-4147-A177-3AD203B41FA5}">
                      <a16:colId xmlns:a16="http://schemas.microsoft.com/office/drawing/2014/main" val="2965416051"/>
                    </a:ext>
                  </a:extLst>
                </a:gridCol>
                <a:gridCol w="495242">
                  <a:extLst>
                    <a:ext uri="{9D8B030D-6E8A-4147-A177-3AD203B41FA5}">
                      <a16:colId xmlns:a16="http://schemas.microsoft.com/office/drawing/2014/main" val="77427033"/>
                    </a:ext>
                  </a:extLst>
                </a:gridCol>
                <a:gridCol w="495242">
                  <a:extLst>
                    <a:ext uri="{9D8B030D-6E8A-4147-A177-3AD203B41FA5}">
                      <a16:colId xmlns:a16="http://schemas.microsoft.com/office/drawing/2014/main" val="2144489996"/>
                    </a:ext>
                  </a:extLst>
                </a:gridCol>
                <a:gridCol w="495242">
                  <a:extLst>
                    <a:ext uri="{9D8B030D-6E8A-4147-A177-3AD203B41FA5}">
                      <a16:colId xmlns:a16="http://schemas.microsoft.com/office/drawing/2014/main" val="1846093922"/>
                    </a:ext>
                  </a:extLst>
                </a:gridCol>
                <a:gridCol w="495242">
                  <a:extLst>
                    <a:ext uri="{9D8B030D-6E8A-4147-A177-3AD203B41FA5}">
                      <a16:colId xmlns:a16="http://schemas.microsoft.com/office/drawing/2014/main" val="1413894928"/>
                    </a:ext>
                  </a:extLst>
                </a:gridCol>
                <a:gridCol w="495242">
                  <a:extLst>
                    <a:ext uri="{9D8B030D-6E8A-4147-A177-3AD203B41FA5}">
                      <a16:colId xmlns:a16="http://schemas.microsoft.com/office/drawing/2014/main" val="3048990565"/>
                    </a:ext>
                  </a:extLst>
                </a:gridCol>
                <a:gridCol w="495242">
                  <a:extLst>
                    <a:ext uri="{9D8B030D-6E8A-4147-A177-3AD203B41FA5}">
                      <a16:colId xmlns:a16="http://schemas.microsoft.com/office/drawing/2014/main" val="357588576"/>
                    </a:ext>
                  </a:extLst>
                </a:gridCol>
                <a:gridCol w="495242">
                  <a:extLst>
                    <a:ext uri="{9D8B030D-6E8A-4147-A177-3AD203B41FA5}">
                      <a16:colId xmlns:a16="http://schemas.microsoft.com/office/drawing/2014/main" val="1035342545"/>
                    </a:ext>
                  </a:extLst>
                </a:gridCol>
              </a:tblGrid>
              <a:tr h="407736">
                <a:tc>
                  <a:txBody>
                    <a:bodyPr/>
                    <a:lstStyle/>
                    <a:p>
                      <a:pPr algn="ctr"/>
                      <a:r>
                        <a:rPr lang="en-US" sz="1400" b="1" dirty="0">
                          <a:solidFill>
                            <a:schemeClr val="tx1"/>
                          </a:solidFill>
                        </a:rPr>
                        <a:t>62</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55</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55</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54</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49</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48</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47</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55</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5902376"/>
                  </a:ext>
                </a:extLst>
              </a:tr>
              <a:tr h="407736">
                <a:tc>
                  <a:txBody>
                    <a:bodyPr/>
                    <a:lstStyle/>
                    <a:p>
                      <a:pPr algn="ctr"/>
                      <a:r>
                        <a:rPr lang="en-US" sz="1400" b="1" dirty="0">
                          <a:solidFill>
                            <a:schemeClr val="tx1"/>
                          </a:solidFill>
                        </a:rPr>
                        <a:t>62</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57</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54</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52</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48</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47</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48</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53</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82627462"/>
                  </a:ext>
                </a:extLst>
              </a:tr>
              <a:tr h="407736">
                <a:tc>
                  <a:txBody>
                    <a:bodyPr/>
                    <a:lstStyle/>
                    <a:p>
                      <a:pPr algn="ctr"/>
                      <a:r>
                        <a:rPr lang="en-US" sz="1400" b="1" dirty="0">
                          <a:solidFill>
                            <a:schemeClr val="tx1"/>
                          </a:solidFill>
                        </a:rPr>
                        <a:t>61</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60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52</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49</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48</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47</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49</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54</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8487375"/>
                  </a:ext>
                </a:extLst>
              </a:tr>
              <a:tr h="407736">
                <a:tc>
                  <a:txBody>
                    <a:bodyPr/>
                    <a:lstStyle/>
                    <a:p>
                      <a:pPr algn="ctr"/>
                      <a:r>
                        <a:rPr lang="en-US" sz="1400" b="1" dirty="0">
                          <a:solidFill>
                            <a:schemeClr val="tx1"/>
                          </a:solidFill>
                        </a:rPr>
                        <a:t>63</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61</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60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60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63</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65</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68</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65</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53009971"/>
                  </a:ext>
                </a:extLst>
              </a:tr>
              <a:tr h="407736">
                <a:tc>
                  <a:txBody>
                    <a:bodyPr/>
                    <a:lstStyle/>
                    <a:p>
                      <a:pPr algn="ctr"/>
                      <a:r>
                        <a:rPr lang="en-US" sz="1400" b="1" dirty="0">
                          <a:solidFill>
                            <a:schemeClr val="tx1"/>
                          </a:solidFill>
                        </a:rPr>
                        <a:t>67</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67</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70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74</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79</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85</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91</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92</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69377281"/>
                  </a:ext>
                </a:extLst>
              </a:tr>
              <a:tr h="407736">
                <a:tc>
                  <a:txBody>
                    <a:bodyPr/>
                    <a:lstStyle/>
                    <a:p>
                      <a:pPr algn="ctr"/>
                      <a:r>
                        <a:rPr lang="en-US" sz="1400" b="1" dirty="0">
                          <a:solidFill>
                            <a:schemeClr val="tx1"/>
                          </a:solidFill>
                        </a:rPr>
                        <a:t>82</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95</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101</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106</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114</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115</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112</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117</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3601202"/>
                  </a:ext>
                </a:extLst>
              </a:tr>
              <a:tr h="407736">
                <a:tc>
                  <a:txBody>
                    <a:bodyPr/>
                    <a:lstStyle/>
                    <a:p>
                      <a:pPr algn="ctr"/>
                      <a:r>
                        <a:rPr lang="en-US" sz="1400" b="1" dirty="0">
                          <a:solidFill>
                            <a:schemeClr val="tx1"/>
                          </a:solidFill>
                        </a:rPr>
                        <a:t>96</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111</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115</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119</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128</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128</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130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127</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13132313"/>
                  </a:ext>
                </a:extLst>
              </a:tr>
              <a:tr h="407736">
                <a:tc>
                  <a:txBody>
                    <a:bodyPr/>
                    <a:lstStyle/>
                    <a:p>
                      <a:pPr algn="ctr"/>
                      <a:r>
                        <a:rPr lang="en-US" sz="1400" b="1" dirty="0">
                          <a:solidFill>
                            <a:schemeClr val="tx1"/>
                          </a:solidFill>
                        </a:rPr>
                        <a:t>109</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121</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127</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133</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139</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141</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140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133</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132574"/>
                  </a:ext>
                </a:extLst>
              </a:tr>
            </a:tbl>
          </a:graphicData>
        </a:graphic>
      </p:graphicFrame>
      <p:graphicFrame>
        <p:nvGraphicFramePr>
          <p:cNvPr id="7" name="Table 13">
            <a:extLst>
              <a:ext uri="{FF2B5EF4-FFF2-40B4-BE49-F238E27FC236}">
                <a16:creationId xmlns:a16="http://schemas.microsoft.com/office/drawing/2014/main" id="{EECD2E21-5F73-434C-AB5F-C4723DB0144C}"/>
              </a:ext>
            </a:extLst>
          </p:cNvPr>
          <p:cNvGraphicFramePr>
            <a:graphicFrameLocks noGrp="1"/>
          </p:cNvGraphicFramePr>
          <p:nvPr>
            <p:extLst>
              <p:ext uri="{D42A27DB-BD31-4B8C-83A1-F6EECF244321}">
                <p14:modId xmlns:p14="http://schemas.microsoft.com/office/powerpoint/2010/main" val="2410366235"/>
              </p:ext>
            </p:extLst>
          </p:nvPr>
        </p:nvGraphicFramePr>
        <p:xfrm>
          <a:off x="6477458" y="1573402"/>
          <a:ext cx="3961936" cy="3261888"/>
        </p:xfrm>
        <a:graphic>
          <a:graphicData uri="http://schemas.openxmlformats.org/drawingml/2006/table">
            <a:tbl>
              <a:tblPr firstRow="1" bandRow="1">
                <a:tableStyleId>{5C22544A-7EE6-4342-B048-85BDC9FD1C3A}</a:tableStyleId>
              </a:tblPr>
              <a:tblGrid>
                <a:gridCol w="495242">
                  <a:extLst>
                    <a:ext uri="{9D8B030D-6E8A-4147-A177-3AD203B41FA5}">
                      <a16:colId xmlns:a16="http://schemas.microsoft.com/office/drawing/2014/main" val="814735968"/>
                    </a:ext>
                  </a:extLst>
                </a:gridCol>
                <a:gridCol w="495242">
                  <a:extLst>
                    <a:ext uri="{9D8B030D-6E8A-4147-A177-3AD203B41FA5}">
                      <a16:colId xmlns:a16="http://schemas.microsoft.com/office/drawing/2014/main" val="894535959"/>
                    </a:ext>
                  </a:extLst>
                </a:gridCol>
                <a:gridCol w="495242">
                  <a:extLst>
                    <a:ext uri="{9D8B030D-6E8A-4147-A177-3AD203B41FA5}">
                      <a16:colId xmlns:a16="http://schemas.microsoft.com/office/drawing/2014/main" val="3442585777"/>
                    </a:ext>
                  </a:extLst>
                </a:gridCol>
                <a:gridCol w="495242">
                  <a:extLst>
                    <a:ext uri="{9D8B030D-6E8A-4147-A177-3AD203B41FA5}">
                      <a16:colId xmlns:a16="http://schemas.microsoft.com/office/drawing/2014/main" val="1389533398"/>
                    </a:ext>
                  </a:extLst>
                </a:gridCol>
                <a:gridCol w="495242">
                  <a:extLst>
                    <a:ext uri="{9D8B030D-6E8A-4147-A177-3AD203B41FA5}">
                      <a16:colId xmlns:a16="http://schemas.microsoft.com/office/drawing/2014/main" val="3459510627"/>
                    </a:ext>
                  </a:extLst>
                </a:gridCol>
                <a:gridCol w="495242">
                  <a:extLst>
                    <a:ext uri="{9D8B030D-6E8A-4147-A177-3AD203B41FA5}">
                      <a16:colId xmlns:a16="http://schemas.microsoft.com/office/drawing/2014/main" val="3372561539"/>
                    </a:ext>
                  </a:extLst>
                </a:gridCol>
                <a:gridCol w="495242">
                  <a:extLst>
                    <a:ext uri="{9D8B030D-6E8A-4147-A177-3AD203B41FA5}">
                      <a16:colId xmlns:a16="http://schemas.microsoft.com/office/drawing/2014/main" val="3240899378"/>
                    </a:ext>
                  </a:extLst>
                </a:gridCol>
                <a:gridCol w="495242">
                  <a:extLst>
                    <a:ext uri="{9D8B030D-6E8A-4147-A177-3AD203B41FA5}">
                      <a16:colId xmlns:a16="http://schemas.microsoft.com/office/drawing/2014/main" val="963550798"/>
                    </a:ext>
                  </a:extLst>
                </a:gridCol>
              </a:tblGrid>
              <a:tr h="407663">
                <a:tc>
                  <a:txBody>
                    <a:bodyPr/>
                    <a:lstStyle/>
                    <a:p>
                      <a:pPr algn="ctr"/>
                      <a:r>
                        <a:rPr lang="en-US" sz="1400" b="1" dirty="0">
                          <a:solidFill>
                            <a:schemeClr val="tx1"/>
                          </a:solidFill>
                        </a:rPr>
                        <a:t>-66</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-73</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-73</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-74</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-79</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-80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-81</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-73</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66547324"/>
                  </a:ext>
                </a:extLst>
              </a:tr>
              <a:tr h="407663">
                <a:tc>
                  <a:txBody>
                    <a:bodyPr/>
                    <a:lstStyle/>
                    <a:p>
                      <a:pPr algn="ctr"/>
                      <a:r>
                        <a:rPr lang="en-US" sz="1400" b="1" dirty="0">
                          <a:solidFill>
                            <a:schemeClr val="tx1"/>
                          </a:solidFill>
                        </a:rPr>
                        <a:t>-66</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-71</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-74</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-76</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-80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-81</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-80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-75</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8376713"/>
                  </a:ext>
                </a:extLst>
              </a:tr>
              <a:tr h="407663">
                <a:tc>
                  <a:txBody>
                    <a:bodyPr/>
                    <a:lstStyle/>
                    <a:p>
                      <a:pPr algn="ctr"/>
                      <a:r>
                        <a:rPr lang="en-US" sz="1400" b="1" dirty="0">
                          <a:solidFill>
                            <a:schemeClr val="tx1"/>
                          </a:solidFill>
                        </a:rPr>
                        <a:t>-67</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-68</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-76</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-79</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-80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-81</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-79</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-74</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23784830"/>
                  </a:ext>
                </a:extLst>
              </a:tr>
              <a:tr h="408247">
                <a:tc>
                  <a:txBody>
                    <a:bodyPr/>
                    <a:lstStyle/>
                    <a:p>
                      <a:pPr algn="ctr"/>
                      <a:r>
                        <a:rPr lang="en-US" sz="1400" b="1" dirty="0">
                          <a:solidFill>
                            <a:schemeClr val="tx1"/>
                          </a:solidFill>
                        </a:rPr>
                        <a:t>-65</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-67</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-68</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-68</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-65</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-63</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-60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-63</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21740515"/>
                  </a:ext>
                </a:extLst>
              </a:tr>
              <a:tr h="407663">
                <a:tc>
                  <a:txBody>
                    <a:bodyPr/>
                    <a:lstStyle/>
                    <a:p>
                      <a:pPr algn="ctr"/>
                      <a:r>
                        <a:rPr lang="en-US" sz="1400" b="1" dirty="0">
                          <a:solidFill>
                            <a:schemeClr val="tx1"/>
                          </a:solidFill>
                        </a:rPr>
                        <a:t>-61</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-61</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-58</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-54</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-49</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-43</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-37</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-36</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01064493"/>
                  </a:ext>
                </a:extLst>
              </a:tr>
              <a:tr h="407663">
                <a:tc>
                  <a:txBody>
                    <a:bodyPr/>
                    <a:lstStyle/>
                    <a:p>
                      <a:pPr algn="ctr"/>
                      <a:r>
                        <a:rPr lang="en-US" sz="1400" b="1" dirty="0">
                          <a:solidFill>
                            <a:schemeClr val="tx1"/>
                          </a:solidFill>
                        </a:rPr>
                        <a:t>-46</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-33</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-27</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-22</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-14</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-13</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-16</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-11</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6628823"/>
                  </a:ext>
                </a:extLst>
              </a:tr>
              <a:tr h="407663">
                <a:tc>
                  <a:txBody>
                    <a:bodyPr/>
                    <a:lstStyle/>
                    <a:p>
                      <a:pPr algn="ctr"/>
                      <a:r>
                        <a:rPr lang="en-US" sz="1400" b="1" dirty="0">
                          <a:solidFill>
                            <a:schemeClr val="tx1"/>
                          </a:solidFill>
                        </a:rPr>
                        <a:t>-32</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-17</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-13</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-9</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2</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-1</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12127579"/>
                  </a:ext>
                </a:extLst>
              </a:tr>
              <a:tr h="407663">
                <a:tc>
                  <a:txBody>
                    <a:bodyPr/>
                    <a:lstStyle/>
                    <a:p>
                      <a:pPr algn="ctr"/>
                      <a:r>
                        <a:rPr lang="en-US" sz="1400" b="1" dirty="0">
                          <a:solidFill>
                            <a:schemeClr val="tx1"/>
                          </a:solidFill>
                        </a:rPr>
                        <a:t>-19</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-7</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-1</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5</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11</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13</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12</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5</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88394846"/>
                  </a:ext>
                </a:extLst>
              </a:tr>
            </a:tbl>
          </a:graphicData>
        </a:graphic>
      </p:graphicFrame>
      <p:sp>
        <p:nvSpPr>
          <p:cNvPr id="14" name="Arrow: Right 13">
            <a:extLst>
              <a:ext uri="{FF2B5EF4-FFF2-40B4-BE49-F238E27FC236}">
                <a16:creationId xmlns:a16="http://schemas.microsoft.com/office/drawing/2014/main" id="{9E0D2D07-0165-4923-942D-2AA39C064A56}"/>
              </a:ext>
            </a:extLst>
          </p:cNvPr>
          <p:cNvSpPr/>
          <p:nvPr/>
        </p:nvSpPr>
        <p:spPr>
          <a:xfrm>
            <a:off x="5198066" y="3193602"/>
            <a:ext cx="705061" cy="387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66C74D4A-CBC6-4572-96A5-9F9672A51E81}"/>
              </a:ext>
            </a:extLst>
          </p:cNvPr>
          <p:cNvSpPr txBox="1"/>
          <p:nvPr/>
        </p:nvSpPr>
        <p:spPr>
          <a:xfrm>
            <a:off x="1066986" y="4846507"/>
            <a:ext cx="3149907" cy="369332"/>
          </a:xfrm>
          <a:prstGeom prst="rect">
            <a:avLst/>
          </a:prstGeom>
          <a:noFill/>
        </p:spPr>
        <p:txBody>
          <a:bodyPr wrap="square" rtlCol="0">
            <a:spAutoFit/>
          </a:bodyPr>
          <a:lstStyle/>
          <a:p>
            <a:r>
              <a:rPr lang="en-US" dirty="0">
                <a:solidFill>
                  <a:schemeClr val="bg1"/>
                </a:solidFill>
              </a:rPr>
              <a:t>An 8x8 Sample Matrix of pixels. </a:t>
            </a:r>
            <a:endParaRPr lang="en-IN" dirty="0">
              <a:solidFill>
                <a:schemeClr val="bg1"/>
              </a:solidFill>
            </a:endParaRPr>
          </a:p>
        </p:txBody>
      </p:sp>
      <p:sp>
        <p:nvSpPr>
          <p:cNvPr id="19" name="TextBox 18">
            <a:extLst>
              <a:ext uri="{FF2B5EF4-FFF2-40B4-BE49-F238E27FC236}">
                <a16:creationId xmlns:a16="http://schemas.microsoft.com/office/drawing/2014/main" id="{36515B05-9E5D-4406-B3CB-DC93DF059B0B}"/>
              </a:ext>
            </a:extLst>
          </p:cNvPr>
          <p:cNvSpPr txBox="1"/>
          <p:nvPr/>
        </p:nvSpPr>
        <p:spPr>
          <a:xfrm>
            <a:off x="6805119" y="4846507"/>
            <a:ext cx="3214719" cy="369332"/>
          </a:xfrm>
          <a:prstGeom prst="rect">
            <a:avLst/>
          </a:prstGeom>
          <a:noFill/>
        </p:spPr>
        <p:txBody>
          <a:bodyPr wrap="square" rtlCol="0">
            <a:spAutoFit/>
          </a:bodyPr>
          <a:lstStyle/>
          <a:p>
            <a:r>
              <a:rPr lang="en-US" dirty="0">
                <a:solidFill>
                  <a:schemeClr val="bg1"/>
                </a:solidFill>
              </a:rPr>
              <a:t>Values of pixels rounded to 128</a:t>
            </a:r>
            <a:endParaRPr lang="en-IN" dirty="0">
              <a:solidFill>
                <a:schemeClr val="bg1"/>
              </a:solidFill>
            </a:endParaRPr>
          </a:p>
        </p:txBody>
      </p:sp>
    </p:spTree>
    <p:extLst>
      <p:ext uri="{BB962C8B-B14F-4D97-AF65-F5344CB8AC3E}">
        <p14:creationId xmlns:p14="http://schemas.microsoft.com/office/powerpoint/2010/main" val="100263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0C666-726F-4245-9010-3EE17AF884D8}"/>
              </a:ext>
            </a:extLst>
          </p:cNvPr>
          <p:cNvSpPr/>
          <p:nvPr/>
        </p:nvSpPr>
        <p:spPr>
          <a:xfrm>
            <a:off x="0" y="0"/>
            <a:ext cx="12192000"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Graphic 8" descr="Camera with solid fill">
            <a:extLst>
              <a:ext uri="{FF2B5EF4-FFF2-40B4-BE49-F238E27FC236}">
                <a16:creationId xmlns:a16="http://schemas.microsoft.com/office/drawing/2014/main" id="{55090DEC-C3CE-4E1E-A1D4-4F00A08248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05097">
            <a:off x="204606" y="3980166"/>
            <a:ext cx="981352" cy="981352"/>
          </a:xfrm>
          <a:prstGeom prst="rect">
            <a:avLst/>
          </a:prstGeom>
        </p:spPr>
      </p:pic>
      <p:grpSp>
        <p:nvGrpSpPr>
          <p:cNvPr id="4" name="Group 3">
            <a:extLst>
              <a:ext uri="{FF2B5EF4-FFF2-40B4-BE49-F238E27FC236}">
                <a16:creationId xmlns:a16="http://schemas.microsoft.com/office/drawing/2014/main" id="{F23DF9C3-CE4D-412D-B098-3F940E3BEC64}"/>
              </a:ext>
            </a:extLst>
          </p:cNvPr>
          <p:cNvGrpSpPr/>
          <p:nvPr/>
        </p:nvGrpSpPr>
        <p:grpSpPr>
          <a:xfrm>
            <a:off x="346526" y="447039"/>
            <a:ext cx="3870367" cy="609404"/>
            <a:chOff x="213361" y="5806321"/>
            <a:chExt cx="4573986" cy="746998"/>
          </a:xfrm>
        </p:grpSpPr>
        <p:sp>
          <p:nvSpPr>
            <p:cNvPr id="2" name="Arrow: Chevron 1">
              <a:extLst>
                <a:ext uri="{FF2B5EF4-FFF2-40B4-BE49-F238E27FC236}">
                  <a16:creationId xmlns:a16="http://schemas.microsoft.com/office/drawing/2014/main" id="{F840CF93-D72A-40DD-A48A-AF413281E6E4}"/>
                </a:ext>
              </a:extLst>
            </p:cNvPr>
            <p:cNvSpPr/>
            <p:nvPr/>
          </p:nvSpPr>
          <p:spPr>
            <a:xfrm>
              <a:off x="213361" y="5953760"/>
              <a:ext cx="4277360" cy="599559"/>
            </a:xfrm>
            <a:prstGeom prst="chevron">
              <a:avLst/>
            </a:prstGeom>
            <a:solidFill>
              <a:srgbClr val="4874C4">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F33A7E00-678F-461B-9016-B41B15DC8A41}"/>
                </a:ext>
              </a:extLst>
            </p:cNvPr>
            <p:cNvSpPr/>
            <p:nvPr/>
          </p:nvSpPr>
          <p:spPr>
            <a:xfrm>
              <a:off x="509986" y="5806321"/>
              <a:ext cx="4277361" cy="599559"/>
            </a:xfrm>
            <a:prstGeom prst="chevron">
              <a:avLst/>
            </a:prstGeom>
            <a:solidFill>
              <a:schemeClr val="accent1">
                <a:lumMod val="50000"/>
                <a:alpha val="9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Aharoni" panose="02010803020104030203" pitchFamily="2" charset="-79"/>
                  <a:cs typeface="Aharoni" panose="02010803020104030203" pitchFamily="2" charset="-79"/>
                </a:rPr>
                <a:t>JPEG-DCT</a:t>
              </a:r>
              <a:endParaRPr lang="en-IN" sz="2000" b="1" dirty="0">
                <a:solidFill>
                  <a:schemeClr val="bg1"/>
                </a:solidFill>
                <a:latin typeface="Aharoni" panose="02010803020104030203" pitchFamily="2" charset="-79"/>
                <a:cs typeface="Aharoni" panose="02010803020104030203" pitchFamily="2" charset="-79"/>
              </a:endParaRPr>
            </a:p>
          </p:txBody>
        </p:sp>
      </p:grpSp>
      <p:sp>
        <p:nvSpPr>
          <p:cNvPr id="11" name="Rectangle 10">
            <a:extLst>
              <a:ext uri="{FF2B5EF4-FFF2-40B4-BE49-F238E27FC236}">
                <a16:creationId xmlns:a16="http://schemas.microsoft.com/office/drawing/2014/main" id="{E0847338-2BE8-4F04-A385-BA711EA097C6}"/>
              </a:ext>
            </a:extLst>
          </p:cNvPr>
          <p:cNvSpPr/>
          <p:nvPr/>
        </p:nvSpPr>
        <p:spPr>
          <a:xfrm rot="20229119">
            <a:off x="10895785" y="261415"/>
            <a:ext cx="2660009" cy="643702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D5DE6E1-04D1-4165-AF01-9D244D2CB32E}"/>
              </a:ext>
            </a:extLst>
          </p:cNvPr>
          <p:cNvSpPr/>
          <p:nvPr/>
        </p:nvSpPr>
        <p:spPr>
          <a:xfrm rot="20492677">
            <a:off x="11002549" y="159135"/>
            <a:ext cx="2660009" cy="7136946"/>
          </a:xfrm>
          <a:prstGeom prst="rect">
            <a:avLst/>
          </a:prstGeom>
          <a:solidFill>
            <a:srgbClr val="254275">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271E248C-1007-4F97-950A-EB8C31916F44}"/>
              </a:ext>
            </a:extLst>
          </p:cNvPr>
          <p:cNvSpPr/>
          <p:nvPr/>
        </p:nvSpPr>
        <p:spPr>
          <a:xfrm rot="20766750">
            <a:off x="10943070" y="48411"/>
            <a:ext cx="2660009" cy="6761177"/>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95B85066-33DD-4AD3-96F5-18A219E7649A}"/>
              </a:ext>
            </a:extLst>
          </p:cNvPr>
          <p:cNvSpPr/>
          <p:nvPr/>
        </p:nvSpPr>
        <p:spPr>
          <a:xfrm rot="20766750">
            <a:off x="-369276" y="4473348"/>
            <a:ext cx="574267" cy="2565003"/>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7" name="Table 6">
            <a:extLst>
              <a:ext uri="{FF2B5EF4-FFF2-40B4-BE49-F238E27FC236}">
                <a16:creationId xmlns:a16="http://schemas.microsoft.com/office/drawing/2014/main" id="{743B2C0B-AA88-444A-870F-80C32D4462AF}"/>
              </a:ext>
            </a:extLst>
          </p:cNvPr>
          <p:cNvGraphicFramePr>
            <a:graphicFrameLocks noGrp="1"/>
          </p:cNvGraphicFramePr>
          <p:nvPr>
            <p:extLst>
              <p:ext uri="{D42A27DB-BD31-4B8C-83A1-F6EECF244321}">
                <p14:modId xmlns:p14="http://schemas.microsoft.com/office/powerpoint/2010/main" val="4264164632"/>
              </p:ext>
            </p:extLst>
          </p:nvPr>
        </p:nvGraphicFramePr>
        <p:xfrm>
          <a:off x="853823" y="1573402"/>
          <a:ext cx="4504104" cy="3388248"/>
        </p:xfrm>
        <a:graphic>
          <a:graphicData uri="http://schemas.openxmlformats.org/drawingml/2006/table">
            <a:tbl>
              <a:tblPr firstRow="1" bandRow="1">
                <a:tableStyleId>{5C22544A-7EE6-4342-B048-85BDC9FD1C3A}</a:tableStyleId>
              </a:tblPr>
              <a:tblGrid>
                <a:gridCol w="563013">
                  <a:extLst>
                    <a:ext uri="{9D8B030D-6E8A-4147-A177-3AD203B41FA5}">
                      <a16:colId xmlns:a16="http://schemas.microsoft.com/office/drawing/2014/main" val="2965416051"/>
                    </a:ext>
                  </a:extLst>
                </a:gridCol>
                <a:gridCol w="563013">
                  <a:extLst>
                    <a:ext uri="{9D8B030D-6E8A-4147-A177-3AD203B41FA5}">
                      <a16:colId xmlns:a16="http://schemas.microsoft.com/office/drawing/2014/main" val="77427033"/>
                    </a:ext>
                  </a:extLst>
                </a:gridCol>
                <a:gridCol w="563013">
                  <a:extLst>
                    <a:ext uri="{9D8B030D-6E8A-4147-A177-3AD203B41FA5}">
                      <a16:colId xmlns:a16="http://schemas.microsoft.com/office/drawing/2014/main" val="2144489996"/>
                    </a:ext>
                  </a:extLst>
                </a:gridCol>
                <a:gridCol w="563013">
                  <a:extLst>
                    <a:ext uri="{9D8B030D-6E8A-4147-A177-3AD203B41FA5}">
                      <a16:colId xmlns:a16="http://schemas.microsoft.com/office/drawing/2014/main" val="1846093922"/>
                    </a:ext>
                  </a:extLst>
                </a:gridCol>
                <a:gridCol w="563013">
                  <a:extLst>
                    <a:ext uri="{9D8B030D-6E8A-4147-A177-3AD203B41FA5}">
                      <a16:colId xmlns:a16="http://schemas.microsoft.com/office/drawing/2014/main" val="1413894928"/>
                    </a:ext>
                  </a:extLst>
                </a:gridCol>
                <a:gridCol w="563013">
                  <a:extLst>
                    <a:ext uri="{9D8B030D-6E8A-4147-A177-3AD203B41FA5}">
                      <a16:colId xmlns:a16="http://schemas.microsoft.com/office/drawing/2014/main" val="3048990565"/>
                    </a:ext>
                  </a:extLst>
                </a:gridCol>
                <a:gridCol w="563013">
                  <a:extLst>
                    <a:ext uri="{9D8B030D-6E8A-4147-A177-3AD203B41FA5}">
                      <a16:colId xmlns:a16="http://schemas.microsoft.com/office/drawing/2014/main" val="357588576"/>
                    </a:ext>
                  </a:extLst>
                </a:gridCol>
                <a:gridCol w="563013">
                  <a:extLst>
                    <a:ext uri="{9D8B030D-6E8A-4147-A177-3AD203B41FA5}">
                      <a16:colId xmlns:a16="http://schemas.microsoft.com/office/drawing/2014/main" val="1035342545"/>
                    </a:ext>
                  </a:extLst>
                </a:gridCol>
              </a:tblGrid>
              <a:tr h="423531">
                <a:tc>
                  <a:txBody>
                    <a:bodyPr/>
                    <a:lstStyle/>
                    <a:p>
                      <a:pPr algn="ctr"/>
                      <a:r>
                        <a:rPr lang="en-US" sz="1400" b="1" dirty="0">
                          <a:solidFill>
                            <a:schemeClr val="tx1"/>
                          </a:solidFill>
                        </a:rPr>
                        <a:t>-370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-29.7</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-2.6</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-2.5</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-1.1</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-3.7</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-1.5</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-0.08</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5902376"/>
                  </a:ext>
                </a:extLst>
              </a:tr>
              <a:tr h="423531">
                <a:tc>
                  <a:txBody>
                    <a:bodyPr/>
                    <a:lstStyle/>
                    <a:p>
                      <a:pPr algn="ctr"/>
                      <a:r>
                        <a:rPr lang="en-US" sz="1400" b="1" dirty="0">
                          <a:solidFill>
                            <a:schemeClr val="tx1"/>
                          </a:solidFill>
                        </a:rPr>
                        <a:t>-231</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44.9</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24.5</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-0.3</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9.3</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3.9</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4.3</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-1.4</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82627462"/>
                  </a:ext>
                </a:extLst>
              </a:tr>
              <a:tr h="423531">
                <a:tc>
                  <a:txBody>
                    <a:bodyPr/>
                    <a:lstStyle/>
                    <a:p>
                      <a:pPr algn="ctr"/>
                      <a:r>
                        <a:rPr lang="en-US" sz="1400" b="1" dirty="0">
                          <a:solidFill>
                            <a:schemeClr val="tx1"/>
                          </a:solidFill>
                        </a:rPr>
                        <a:t>62.8</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8.5</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-7.6</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-2.7</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0.3</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-0.4</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0.5</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-0.8</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8487375"/>
                  </a:ext>
                </a:extLst>
              </a:tr>
              <a:tr h="423531">
                <a:tc>
                  <a:txBody>
                    <a:bodyPr/>
                    <a:lstStyle/>
                    <a:p>
                      <a:pPr algn="ctr"/>
                      <a:r>
                        <a:rPr lang="en-US" sz="1400" b="1" dirty="0">
                          <a:solidFill>
                            <a:schemeClr val="tx1"/>
                          </a:solidFill>
                        </a:rPr>
                        <a:t>12.5</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-14.6</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-3.5</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-3.4</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2.4</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-1.3</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2.7</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-0.4</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53009971"/>
                  </a:ext>
                </a:extLst>
              </a:tr>
              <a:tr h="423531">
                <a:tc>
                  <a:txBody>
                    <a:bodyPr/>
                    <a:lstStyle/>
                    <a:p>
                      <a:pPr algn="ctr"/>
                      <a:r>
                        <a:rPr lang="en-US" sz="1400" b="1" dirty="0">
                          <a:solidFill>
                            <a:schemeClr val="tx1"/>
                          </a:solidFill>
                        </a:rPr>
                        <a:t>-4.9</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-3.9</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0.9</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3.6</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0.1</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5.1</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1.1</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0.5</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69377281"/>
                  </a:ext>
                </a:extLst>
              </a:tr>
              <a:tr h="423531">
                <a:tc>
                  <a:txBody>
                    <a:bodyPr/>
                    <a:lstStyle/>
                    <a:p>
                      <a:pPr algn="ctr"/>
                      <a:r>
                        <a:rPr lang="en-US" sz="1400" b="1" dirty="0">
                          <a:solidFill>
                            <a:schemeClr val="tx1"/>
                          </a:solidFill>
                        </a:rPr>
                        <a:t>-0.5</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3.1</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-1.4</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0.2</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-1.1</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-1.5</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-1.1</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0.9</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3601202"/>
                  </a:ext>
                </a:extLst>
              </a:tr>
              <a:tr h="423531">
                <a:tc>
                  <a:txBody>
                    <a:bodyPr/>
                    <a:lstStyle/>
                    <a:p>
                      <a:pPr algn="ctr"/>
                      <a:r>
                        <a:rPr lang="en-US" sz="1400" b="1" dirty="0">
                          <a:solidFill>
                            <a:schemeClr val="tx1"/>
                          </a:solidFill>
                        </a:rPr>
                        <a:t>4.4</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2.3</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-1.7</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-1.6</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1.1</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-2.7</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1.1</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-1.4</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13132313"/>
                  </a:ext>
                </a:extLst>
              </a:tr>
              <a:tr h="423531">
                <a:tc>
                  <a:txBody>
                    <a:bodyPr/>
                    <a:lstStyle/>
                    <a:p>
                      <a:pPr algn="ctr"/>
                      <a:r>
                        <a:rPr lang="en-US" sz="1400" b="1" dirty="0">
                          <a:solidFill>
                            <a:schemeClr val="tx1"/>
                          </a:solidFill>
                        </a:rPr>
                        <a:t>-10.2</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-1.8</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5.9</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-0.4</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0.3</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0.4</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-1</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132574"/>
                  </a:ext>
                </a:extLst>
              </a:tr>
            </a:tbl>
          </a:graphicData>
        </a:graphic>
      </p:graphicFrame>
      <p:sp>
        <p:nvSpPr>
          <p:cNvPr id="18" name="Arrow: Right 17">
            <a:extLst>
              <a:ext uri="{FF2B5EF4-FFF2-40B4-BE49-F238E27FC236}">
                <a16:creationId xmlns:a16="http://schemas.microsoft.com/office/drawing/2014/main" id="{D5F11E47-65D7-44BA-B0CD-4E5D33083C55}"/>
              </a:ext>
            </a:extLst>
          </p:cNvPr>
          <p:cNvSpPr/>
          <p:nvPr/>
        </p:nvSpPr>
        <p:spPr>
          <a:xfrm>
            <a:off x="5743469" y="3108297"/>
            <a:ext cx="705061" cy="387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0" name="Picture 19">
            <a:extLst>
              <a:ext uri="{FF2B5EF4-FFF2-40B4-BE49-F238E27FC236}">
                <a16:creationId xmlns:a16="http://schemas.microsoft.com/office/drawing/2014/main" id="{976772A5-268A-40EA-82B2-751C2472A7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4742" y="1573402"/>
            <a:ext cx="4515338" cy="3454539"/>
          </a:xfrm>
          <a:prstGeom prst="rect">
            <a:avLst/>
          </a:prstGeom>
        </p:spPr>
      </p:pic>
      <p:sp>
        <p:nvSpPr>
          <p:cNvPr id="23" name="Arrow: Right 22">
            <a:extLst>
              <a:ext uri="{FF2B5EF4-FFF2-40B4-BE49-F238E27FC236}">
                <a16:creationId xmlns:a16="http://schemas.microsoft.com/office/drawing/2014/main" id="{B17012E3-34F3-43AE-9BF6-3F39A18002C4}"/>
              </a:ext>
            </a:extLst>
          </p:cNvPr>
          <p:cNvSpPr/>
          <p:nvPr/>
        </p:nvSpPr>
        <p:spPr>
          <a:xfrm>
            <a:off x="53190" y="3108297"/>
            <a:ext cx="705061" cy="387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TextBox 23">
            <a:extLst>
              <a:ext uri="{FF2B5EF4-FFF2-40B4-BE49-F238E27FC236}">
                <a16:creationId xmlns:a16="http://schemas.microsoft.com/office/drawing/2014/main" id="{F4C6704F-4F7B-4162-873A-848A9D1960C9}"/>
              </a:ext>
            </a:extLst>
          </p:cNvPr>
          <p:cNvSpPr txBox="1"/>
          <p:nvPr/>
        </p:nvSpPr>
        <p:spPr>
          <a:xfrm>
            <a:off x="993573" y="4949865"/>
            <a:ext cx="3870036" cy="369332"/>
          </a:xfrm>
          <a:prstGeom prst="rect">
            <a:avLst/>
          </a:prstGeom>
          <a:noFill/>
        </p:spPr>
        <p:txBody>
          <a:bodyPr wrap="square" rtlCol="0">
            <a:spAutoFit/>
          </a:bodyPr>
          <a:lstStyle/>
          <a:p>
            <a:r>
              <a:rPr lang="en-US" dirty="0">
                <a:solidFill>
                  <a:schemeClr val="bg1"/>
                </a:solidFill>
              </a:rPr>
              <a:t>Coefficient Matrix after performing DCT</a:t>
            </a:r>
            <a:endParaRPr lang="en-IN" dirty="0">
              <a:solidFill>
                <a:schemeClr val="bg1"/>
              </a:solidFill>
            </a:endParaRPr>
          </a:p>
        </p:txBody>
      </p:sp>
      <p:sp>
        <p:nvSpPr>
          <p:cNvPr id="25" name="TextBox 24">
            <a:extLst>
              <a:ext uri="{FF2B5EF4-FFF2-40B4-BE49-F238E27FC236}">
                <a16:creationId xmlns:a16="http://schemas.microsoft.com/office/drawing/2014/main" id="{78B1446C-1B10-449E-9E3C-389D1E20CC3B}"/>
              </a:ext>
            </a:extLst>
          </p:cNvPr>
          <p:cNvSpPr txBox="1"/>
          <p:nvPr/>
        </p:nvSpPr>
        <p:spPr>
          <a:xfrm>
            <a:off x="6800109" y="4944236"/>
            <a:ext cx="3870036" cy="369332"/>
          </a:xfrm>
          <a:prstGeom prst="rect">
            <a:avLst/>
          </a:prstGeom>
          <a:noFill/>
        </p:spPr>
        <p:txBody>
          <a:bodyPr wrap="square" rtlCol="0">
            <a:spAutoFit/>
          </a:bodyPr>
          <a:lstStyle/>
          <a:p>
            <a:r>
              <a:rPr lang="en-US" dirty="0">
                <a:solidFill>
                  <a:schemeClr val="bg1"/>
                </a:solidFill>
              </a:rPr>
              <a:t>Cosine waves of different frequencies</a:t>
            </a:r>
            <a:endParaRPr lang="en-IN" dirty="0">
              <a:solidFill>
                <a:schemeClr val="bg1"/>
              </a:solidFill>
            </a:endParaRPr>
          </a:p>
        </p:txBody>
      </p:sp>
    </p:spTree>
    <p:extLst>
      <p:ext uri="{BB962C8B-B14F-4D97-AF65-F5344CB8AC3E}">
        <p14:creationId xmlns:p14="http://schemas.microsoft.com/office/powerpoint/2010/main" val="1044912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0C666-726F-4245-9010-3EE17AF884D8}"/>
              </a:ext>
            </a:extLst>
          </p:cNvPr>
          <p:cNvSpPr/>
          <p:nvPr/>
        </p:nvSpPr>
        <p:spPr>
          <a:xfrm>
            <a:off x="0" y="0"/>
            <a:ext cx="12192000"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Graphic 8" descr="Camera with solid fill">
            <a:extLst>
              <a:ext uri="{FF2B5EF4-FFF2-40B4-BE49-F238E27FC236}">
                <a16:creationId xmlns:a16="http://schemas.microsoft.com/office/drawing/2014/main" id="{55090DEC-C3CE-4E1E-A1D4-4F00A08248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05097">
            <a:off x="619460" y="4906769"/>
            <a:ext cx="981352" cy="981352"/>
          </a:xfrm>
          <a:prstGeom prst="rect">
            <a:avLst/>
          </a:prstGeom>
        </p:spPr>
      </p:pic>
      <p:grpSp>
        <p:nvGrpSpPr>
          <p:cNvPr id="4" name="Group 3">
            <a:extLst>
              <a:ext uri="{FF2B5EF4-FFF2-40B4-BE49-F238E27FC236}">
                <a16:creationId xmlns:a16="http://schemas.microsoft.com/office/drawing/2014/main" id="{F23DF9C3-CE4D-412D-B098-3F940E3BEC64}"/>
              </a:ext>
            </a:extLst>
          </p:cNvPr>
          <p:cNvGrpSpPr/>
          <p:nvPr/>
        </p:nvGrpSpPr>
        <p:grpSpPr>
          <a:xfrm>
            <a:off x="346526" y="447039"/>
            <a:ext cx="3870367" cy="609404"/>
            <a:chOff x="213361" y="5806321"/>
            <a:chExt cx="4573985" cy="746998"/>
          </a:xfrm>
        </p:grpSpPr>
        <p:sp>
          <p:nvSpPr>
            <p:cNvPr id="2" name="Arrow: Chevron 1">
              <a:extLst>
                <a:ext uri="{FF2B5EF4-FFF2-40B4-BE49-F238E27FC236}">
                  <a16:creationId xmlns:a16="http://schemas.microsoft.com/office/drawing/2014/main" id="{F840CF93-D72A-40DD-A48A-AF413281E6E4}"/>
                </a:ext>
              </a:extLst>
            </p:cNvPr>
            <p:cNvSpPr/>
            <p:nvPr/>
          </p:nvSpPr>
          <p:spPr>
            <a:xfrm>
              <a:off x="213361" y="5953760"/>
              <a:ext cx="4277360" cy="599559"/>
            </a:xfrm>
            <a:prstGeom prst="chevron">
              <a:avLst/>
            </a:prstGeom>
            <a:solidFill>
              <a:srgbClr val="4874C4">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F33A7E00-678F-461B-9016-B41B15DC8A41}"/>
                </a:ext>
              </a:extLst>
            </p:cNvPr>
            <p:cNvSpPr/>
            <p:nvPr/>
          </p:nvSpPr>
          <p:spPr>
            <a:xfrm>
              <a:off x="509986" y="5806321"/>
              <a:ext cx="4277360" cy="599559"/>
            </a:xfrm>
            <a:prstGeom prst="chevron">
              <a:avLst/>
            </a:prstGeom>
            <a:solidFill>
              <a:schemeClr val="accent1">
                <a:lumMod val="50000"/>
                <a:alpha val="9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Aharoni" panose="02010803020104030203" pitchFamily="2" charset="-79"/>
                  <a:cs typeface="Aharoni" panose="02010803020104030203" pitchFamily="2" charset="-79"/>
                </a:rPr>
                <a:t>JPEG-QUANTIZATION</a:t>
              </a:r>
              <a:endParaRPr lang="en-IN" sz="2000" b="1" dirty="0">
                <a:solidFill>
                  <a:schemeClr val="bg1"/>
                </a:solidFill>
                <a:latin typeface="Aharoni" panose="02010803020104030203" pitchFamily="2" charset="-79"/>
                <a:cs typeface="Aharoni" panose="02010803020104030203" pitchFamily="2" charset="-79"/>
              </a:endParaRPr>
            </a:p>
          </p:txBody>
        </p:sp>
      </p:grpSp>
      <p:pic>
        <p:nvPicPr>
          <p:cNvPr id="10" name="Graphic 9" descr="Camera with solid fill">
            <a:extLst>
              <a:ext uri="{FF2B5EF4-FFF2-40B4-BE49-F238E27FC236}">
                <a16:creationId xmlns:a16="http://schemas.microsoft.com/office/drawing/2014/main" id="{81B71CE1-8F1B-4FAC-AFD4-D27388734E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302361">
            <a:off x="8282450" y="1780924"/>
            <a:ext cx="943161" cy="943161"/>
          </a:xfrm>
          <a:prstGeom prst="rect">
            <a:avLst/>
          </a:prstGeom>
        </p:spPr>
      </p:pic>
      <p:sp>
        <p:nvSpPr>
          <p:cNvPr id="5" name="Rectangle: Rounded Corners 4">
            <a:extLst>
              <a:ext uri="{FF2B5EF4-FFF2-40B4-BE49-F238E27FC236}">
                <a16:creationId xmlns:a16="http://schemas.microsoft.com/office/drawing/2014/main" id="{306DFA43-F8DD-4A26-A58C-138CB5196032}"/>
              </a:ext>
            </a:extLst>
          </p:cNvPr>
          <p:cNvSpPr/>
          <p:nvPr/>
        </p:nvSpPr>
        <p:spPr>
          <a:xfrm>
            <a:off x="1110136" y="1590045"/>
            <a:ext cx="7453065" cy="4580425"/>
          </a:xfrm>
          <a:prstGeom prst="roundRect">
            <a:avLst>
              <a:gd name="adj" fmla="val 641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D0D64F5D-DD07-4FFD-8339-1B29F58E4069}"/>
              </a:ext>
            </a:extLst>
          </p:cNvPr>
          <p:cNvSpPr/>
          <p:nvPr/>
        </p:nvSpPr>
        <p:spPr>
          <a:xfrm>
            <a:off x="1272283" y="1721198"/>
            <a:ext cx="7128769" cy="4318118"/>
          </a:xfrm>
          <a:prstGeom prst="roundRect">
            <a:avLst>
              <a:gd name="adj" fmla="val 28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0847338-2BE8-4F04-A385-BA711EA097C6}"/>
              </a:ext>
            </a:extLst>
          </p:cNvPr>
          <p:cNvSpPr/>
          <p:nvPr/>
        </p:nvSpPr>
        <p:spPr>
          <a:xfrm rot="20229119">
            <a:off x="10895785" y="261415"/>
            <a:ext cx="2660009" cy="643702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D5DE6E1-04D1-4165-AF01-9D244D2CB32E}"/>
              </a:ext>
            </a:extLst>
          </p:cNvPr>
          <p:cNvSpPr/>
          <p:nvPr/>
        </p:nvSpPr>
        <p:spPr>
          <a:xfrm rot="20492677">
            <a:off x="11002549" y="159135"/>
            <a:ext cx="2660009" cy="7136946"/>
          </a:xfrm>
          <a:prstGeom prst="rect">
            <a:avLst/>
          </a:prstGeom>
          <a:solidFill>
            <a:srgbClr val="254275">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271E248C-1007-4F97-950A-EB8C31916F44}"/>
              </a:ext>
            </a:extLst>
          </p:cNvPr>
          <p:cNvSpPr/>
          <p:nvPr/>
        </p:nvSpPr>
        <p:spPr>
          <a:xfrm rot="20766750">
            <a:off x="10943070" y="48411"/>
            <a:ext cx="2660009" cy="6761177"/>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95B85066-33DD-4AD3-96F5-18A219E7649A}"/>
              </a:ext>
            </a:extLst>
          </p:cNvPr>
          <p:cNvSpPr/>
          <p:nvPr/>
        </p:nvSpPr>
        <p:spPr>
          <a:xfrm rot="20766750">
            <a:off x="-369276" y="4473348"/>
            <a:ext cx="574267" cy="2565003"/>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08CD25E-53ED-4E04-A8A2-45E48F902698}"/>
              </a:ext>
            </a:extLst>
          </p:cNvPr>
          <p:cNvSpPr txBox="1"/>
          <p:nvPr/>
        </p:nvSpPr>
        <p:spPr>
          <a:xfrm>
            <a:off x="1675598" y="2252504"/>
            <a:ext cx="6320541" cy="646331"/>
          </a:xfrm>
          <a:prstGeom prst="rect">
            <a:avLst/>
          </a:prstGeom>
          <a:noFill/>
        </p:spPr>
        <p:txBody>
          <a:bodyPr wrap="square" rtlCol="0">
            <a:spAutoFit/>
          </a:bodyPr>
          <a:lstStyle/>
          <a:p>
            <a:r>
              <a:rPr lang="en-IN" sz="1200" dirty="0">
                <a:latin typeface="Arial" panose="020B0604020202020204" pitchFamily="34" charset="0"/>
                <a:cs typeface="Arial" panose="020B0604020202020204" pitchFamily="34" charset="0"/>
              </a:rPr>
              <a:t>Quantization is a process performed on transformed matrix to round off each element in the 8x8 matrix so that we can remove values with higher frequency and who’s contribution is significantly low in our data</a:t>
            </a:r>
          </a:p>
        </p:txBody>
      </p:sp>
      <p:pic>
        <p:nvPicPr>
          <p:cNvPr id="14" name="Picture 13">
            <a:extLst>
              <a:ext uri="{FF2B5EF4-FFF2-40B4-BE49-F238E27FC236}">
                <a16:creationId xmlns:a16="http://schemas.microsoft.com/office/drawing/2014/main" id="{CB9F5553-D632-4435-9086-B8AD68EC1E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2515" y="3319902"/>
            <a:ext cx="6123875" cy="815411"/>
          </a:xfrm>
          <a:prstGeom prst="rect">
            <a:avLst/>
          </a:prstGeom>
        </p:spPr>
      </p:pic>
      <p:sp>
        <p:nvSpPr>
          <p:cNvPr id="18" name="TextBox 17">
            <a:extLst>
              <a:ext uri="{FF2B5EF4-FFF2-40B4-BE49-F238E27FC236}">
                <a16:creationId xmlns:a16="http://schemas.microsoft.com/office/drawing/2014/main" id="{0C4E25B1-B3F2-4426-B91D-3E9CE48FAF51}"/>
              </a:ext>
            </a:extLst>
          </p:cNvPr>
          <p:cNvSpPr txBox="1"/>
          <p:nvPr/>
        </p:nvSpPr>
        <p:spPr>
          <a:xfrm>
            <a:off x="1665849" y="4488880"/>
            <a:ext cx="6320541" cy="646331"/>
          </a:xfrm>
          <a:prstGeom prst="rect">
            <a:avLst/>
          </a:prstGeom>
          <a:noFill/>
        </p:spPr>
        <p:txBody>
          <a:bodyPr wrap="square" rtlCol="0">
            <a:spAutoFit/>
          </a:bodyPr>
          <a:lstStyle/>
          <a:p>
            <a:r>
              <a:rPr lang="en-IN" sz="1200" dirty="0">
                <a:latin typeface="Arial" panose="020B0604020202020204" pitchFamily="34" charset="0"/>
                <a:cs typeface="Arial" panose="020B0604020202020204" pitchFamily="34" charset="0"/>
              </a:rPr>
              <a:t>Process of quantization is achieved by dividing 8x8 DCT transformed  matrix element by element and rounding off them so that the low contributing data rounds off to zero as described in the figure above.</a:t>
            </a:r>
          </a:p>
        </p:txBody>
      </p:sp>
      <p:sp>
        <p:nvSpPr>
          <p:cNvPr id="17" name="TextBox 16">
            <a:extLst>
              <a:ext uri="{FF2B5EF4-FFF2-40B4-BE49-F238E27FC236}">
                <a16:creationId xmlns:a16="http://schemas.microsoft.com/office/drawing/2014/main" id="{21AEA3B6-A8D3-423C-93E3-12898DD68850}"/>
              </a:ext>
            </a:extLst>
          </p:cNvPr>
          <p:cNvSpPr txBox="1"/>
          <p:nvPr/>
        </p:nvSpPr>
        <p:spPr>
          <a:xfrm>
            <a:off x="1573915" y="5699760"/>
            <a:ext cx="6320541" cy="430887"/>
          </a:xfrm>
          <a:prstGeom prst="rect">
            <a:avLst/>
          </a:prstGeom>
          <a:noFill/>
        </p:spPr>
        <p:txBody>
          <a:bodyPr wrap="square" rtlCol="0">
            <a:spAutoFit/>
          </a:bodyPr>
          <a:lstStyle/>
          <a:p>
            <a:r>
              <a:rPr lang="en-IN" sz="1100" dirty="0">
                <a:hlinkClick r:id="rId5"/>
              </a:rPr>
              <a:t>https://cs.stanford.edu/people/eroberts/courses/soco/projects/data-compression/lossy/jpeg/coeff.htm</a:t>
            </a:r>
            <a:endParaRPr lang="en-IN" sz="1100" dirty="0"/>
          </a:p>
          <a:p>
            <a:endParaRPr lang="en-IN" sz="1100" dirty="0"/>
          </a:p>
        </p:txBody>
      </p:sp>
    </p:spTree>
    <p:extLst>
      <p:ext uri="{BB962C8B-B14F-4D97-AF65-F5344CB8AC3E}">
        <p14:creationId xmlns:p14="http://schemas.microsoft.com/office/powerpoint/2010/main" val="38273997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0C666-726F-4245-9010-3EE17AF884D8}"/>
              </a:ext>
            </a:extLst>
          </p:cNvPr>
          <p:cNvSpPr/>
          <p:nvPr/>
        </p:nvSpPr>
        <p:spPr>
          <a:xfrm>
            <a:off x="0" y="0"/>
            <a:ext cx="12192000"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Graphic 8" descr="Camera with solid fill">
            <a:extLst>
              <a:ext uri="{FF2B5EF4-FFF2-40B4-BE49-F238E27FC236}">
                <a16:creationId xmlns:a16="http://schemas.microsoft.com/office/drawing/2014/main" id="{55090DEC-C3CE-4E1E-A1D4-4F00A08248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05097">
            <a:off x="619460" y="4906769"/>
            <a:ext cx="981352" cy="981352"/>
          </a:xfrm>
          <a:prstGeom prst="rect">
            <a:avLst/>
          </a:prstGeom>
        </p:spPr>
      </p:pic>
      <p:grpSp>
        <p:nvGrpSpPr>
          <p:cNvPr id="4" name="Group 3">
            <a:extLst>
              <a:ext uri="{FF2B5EF4-FFF2-40B4-BE49-F238E27FC236}">
                <a16:creationId xmlns:a16="http://schemas.microsoft.com/office/drawing/2014/main" id="{F23DF9C3-CE4D-412D-B098-3F940E3BEC64}"/>
              </a:ext>
            </a:extLst>
          </p:cNvPr>
          <p:cNvGrpSpPr/>
          <p:nvPr/>
        </p:nvGrpSpPr>
        <p:grpSpPr>
          <a:xfrm>
            <a:off x="346526" y="447039"/>
            <a:ext cx="3870367" cy="609404"/>
            <a:chOff x="213361" y="5806321"/>
            <a:chExt cx="4573985" cy="746998"/>
          </a:xfrm>
        </p:grpSpPr>
        <p:sp>
          <p:nvSpPr>
            <p:cNvPr id="2" name="Arrow: Chevron 1">
              <a:extLst>
                <a:ext uri="{FF2B5EF4-FFF2-40B4-BE49-F238E27FC236}">
                  <a16:creationId xmlns:a16="http://schemas.microsoft.com/office/drawing/2014/main" id="{F840CF93-D72A-40DD-A48A-AF413281E6E4}"/>
                </a:ext>
              </a:extLst>
            </p:cNvPr>
            <p:cNvSpPr/>
            <p:nvPr/>
          </p:nvSpPr>
          <p:spPr>
            <a:xfrm>
              <a:off x="213361" y="5953760"/>
              <a:ext cx="4277360" cy="599559"/>
            </a:xfrm>
            <a:prstGeom prst="chevron">
              <a:avLst/>
            </a:prstGeom>
            <a:solidFill>
              <a:srgbClr val="4874C4">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F33A7E00-678F-461B-9016-B41B15DC8A41}"/>
                </a:ext>
              </a:extLst>
            </p:cNvPr>
            <p:cNvSpPr/>
            <p:nvPr/>
          </p:nvSpPr>
          <p:spPr>
            <a:xfrm>
              <a:off x="509986" y="5806321"/>
              <a:ext cx="4277360" cy="599559"/>
            </a:xfrm>
            <a:prstGeom prst="chevron">
              <a:avLst/>
            </a:prstGeom>
            <a:solidFill>
              <a:schemeClr val="accent1">
                <a:lumMod val="50000"/>
                <a:alpha val="9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Aharoni" panose="02010803020104030203" pitchFamily="2" charset="-79"/>
                  <a:cs typeface="Aharoni" panose="02010803020104030203" pitchFamily="2" charset="-79"/>
                </a:rPr>
                <a:t>JPEG-QUANTIZATION</a:t>
              </a:r>
              <a:endParaRPr lang="en-IN" sz="2000" b="1" dirty="0">
                <a:solidFill>
                  <a:schemeClr val="bg1"/>
                </a:solidFill>
                <a:latin typeface="Aharoni" panose="02010803020104030203" pitchFamily="2" charset="-79"/>
                <a:cs typeface="Aharoni" panose="02010803020104030203" pitchFamily="2" charset="-79"/>
              </a:endParaRPr>
            </a:p>
          </p:txBody>
        </p:sp>
      </p:grpSp>
      <p:pic>
        <p:nvPicPr>
          <p:cNvPr id="10" name="Graphic 9" descr="Camera with solid fill">
            <a:extLst>
              <a:ext uri="{FF2B5EF4-FFF2-40B4-BE49-F238E27FC236}">
                <a16:creationId xmlns:a16="http://schemas.microsoft.com/office/drawing/2014/main" id="{81B71CE1-8F1B-4FAC-AFD4-D27388734E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302361">
            <a:off x="8282450" y="1780924"/>
            <a:ext cx="943161" cy="943161"/>
          </a:xfrm>
          <a:prstGeom prst="rect">
            <a:avLst/>
          </a:prstGeom>
        </p:spPr>
      </p:pic>
      <p:sp>
        <p:nvSpPr>
          <p:cNvPr id="5" name="Rectangle: Rounded Corners 4">
            <a:extLst>
              <a:ext uri="{FF2B5EF4-FFF2-40B4-BE49-F238E27FC236}">
                <a16:creationId xmlns:a16="http://schemas.microsoft.com/office/drawing/2014/main" id="{306DFA43-F8DD-4A26-A58C-138CB5196032}"/>
              </a:ext>
            </a:extLst>
          </p:cNvPr>
          <p:cNvSpPr/>
          <p:nvPr/>
        </p:nvSpPr>
        <p:spPr>
          <a:xfrm>
            <a:off x="1110136" y="1590045"/>
            <a:ext cx="7453065" cy="4580425"/>
          </a:xfrm>
          <a:prstGeom prst="roundRect">
            <a:avLst>
              <a:gd name="adj" fmla="val 641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D0D64F5D-DD07-4FFD-8339-1B29F58E4069}"/>
              </a:ext>
            </a:extLst>
          </p:cNvPr>
          <p:cNvSpPr/>
          <p:nvPr/>
        </p:nvSpPr>
        <p:spPr>
          <a:xfrm>
            <a:off x="1272283" y="1721198"/>
            <a:ext cx="7128769" cy="4318118"/>
          </a:xfrm>
          <a:prstGeom prst="roundRect">
            <a:avLst>
              <a:gd name="adj" fmla="val 28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0847338-2BE8-4F04-A385-BA711EA097C6}"/>
              </a:ext>
            </a:extLst>
          </p:cNvPr>
          <p:cNvSpPr/>
          <p:nvPr/>
        </p:nvSpPr>
        <p:spPr>
          <a:xfrm rot="20229119">
            <a:off x="10895785" y="261415"/>
            <a:ext cx="2660009" cy="643702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D5DE6E1-04D1-4165-AF01-9D244D2CB32E}"/>
              </a:ext>
            </a:extLst>
          </p:cNvPr>
          <p:cNvSpPr/>
          <p:nvPr/>
        </p:nvSpPr>
        <p:spPr>
          <a:xfrm rot="20492677">
            <a:off x="11002549" y="159135"/>
            <a:ext cx="2660009" cy="7136946"/>
          </a:xfrm>
          <a:prstGeom prst="rect">
            <a:avLst/>
          </a:prstGeom>
          <a:solidFill>
            <a:srgbClr val="254275">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271E248C-1007-4F97-950A-EB8C31916F44}"/>
              </a:ext>
            </a:extLst>
          </p:cNvPr>
          <p:cNvSpPr/>
          <p:nvPr/>
        </p:nvSpPr>
        <p:spPr>
          <a:xfrm rot="20766750">
            <a:off x="10943070" y="48411"/>
            <a:ext cx="2660009" cy="6761177"/>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95B85066-33DD-4AD3-96F5-18A219E7649A}"/>
              </a:ext>
            </a:extLst>
          </p:cNvPr>
          <p:cNvSpPr/>
          <p:nvPr/>
        </p:nvSpPr>
        <p:spPr>
          <a:xfrm rot="20766750">
            <a:off x="-369276" y="4473348"/>
            <a:ext cx="574267" cy="2565003"/>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08CD25E-53ED-4E04-A8A2-45E48F902698}"/>
              </a:ext>
            </a:extLst>
          </p:cNvPr>
          <p:cNvSpPr txBox="1"/>
          <p:nvPr/>
        </p:nvSpPr>
        <p:spPr>
          <a:xfrm>
            <a:off x="1675598" y="2252504"/>
            <a:ext cx="6320541" cy="461665"/>
          </a:xfrm>
          <a:prstGeom prst="rect">
            <a:avLst/>
          </a:prstGeom>
          <a:noFill/>
        </p:spPr>
        <p:txBody>
          <a:bodyPr wrap="square" rtlCol="0">
            <a:spAutoFit/>
          </a:bodyPr>
          <a:lstStyle/>
          <a:p>
            <a:r>
              <a:rPr lang="en-IN" sz="1200" dirty="0">
                <a:latin typeface="Arial" panose="020B0604020202020204" pitchFamily="34" charset="0"/>
                <a:cs typeface="Arial" panose="020B0604020202020204" pitchFamily="34" charset="0"/>
              </a:rPr>
              <a:t>In this demonstration for performing quantization process we have used the default JPEG 8x8 quantization table called Luminance Quantization Table shown below</a:t>
            </a:r>
          </a:p>
        </p:txBody>
      </p:sp>
      <p:graphicFrame>
        <p:nvGraphicFramePr>
          <p:cNvPr id="15" name="Table 15">
            <a:extLst>
              <a:ext uri="{FF2B5EF4-FFF2-40B4-BE49-F238E27FC236}">
                <a16:creationId xmlns:a16="http://schemas.microsoft.com/office/drawing/2014/main" id="{194F08BB-3EE3-456B-A485-A4492ADE70E1}"/>
              </a:ext>
            </a:extLst>
          </p:cNvPr>
          <p:cNvGraphicFramePr>
            <a:graphicFrameLocks noGrp="1"/>
          </p:cNvGraphicFramePr>
          <p:nvPr/>
        </p:nvGraphicFramePr>
        <p:xfrm>
          <a:off x="2616880" y="2853778"/>
          <a:ext cx="4437976" cy="2926080"/>
        </p:xfrm>
        <a:graphic>
          <a:graphicData uri="http://schemas.openxmlformats.org/drawingml/2006/table">
            <a:tbl>
              <a:tblPr firstRow="1" bandRow="1">
                <a:tableStyleId>{5C22544A-7EE6-4342-B048-85BDC9FD1C3A}</a:tableStyleId>
              </a:tblPr>
              <a:tblGrid>
                <a:gridCol w="554747">
                  <a:extLst>
                    <a:ext uri="{9D8B030D-6E8A-4147-A177-3AD203B41FA5}">
                      <a16:colId xmlns:a16="http://schemas.microsoft.com/office/drawing/2014/main" val="2434756206"/>
                    </a:ext>
                  </a:extLst>
                </a:gridCol>
                <a:gridCol w="554747">
                  <a:extLst>
                    <a:ext uri="{9D8B030D-6E8A-4147-A177-3AD203B41FA5}">
                      <a16:colId xmlns:a16="http://schemas.microsoft.com/office/drawing/2014/main" val="2970128190"/>
                    </a:ext>
                  </a:extLst>
                </a:gridCol>
                <a:gridCol w="554747">
                  <a:extLst>
                    <a:ext uri="{9D8B030D-6E8A-4147-A177-3AD203B41FA5}">
                      <a16:colId xmlns:a16="http://schemas.microsoft.com/office/drawing/2014/main" val="3748783198"/>
                    </a:ext>
                  </a:extLst>
                </a:gridCol>
                <a:gridCol w="554747">
                  <a:extLst>
                    <a:ext uri="{9D8B030D-6E8A-4147-A177-3AD203B41FA5}">
                      <a16:colId xmlns:a16="http://schemas.microsoft.com/office/drawing/2014/main" val="2247466391"/>
                    </a:ext>
                  </a:extLst>
                </a:gridCol>
                <a:gridCol w="554747">
                  <a:extLst>
                    <a:ext uri="{9D8B030D-6E8A-4147-A177-3AD203B41FA5}">
                      <a16:colId xmlns:a16="http://schemas.microsoft.com/office/drawing/2014/main" val="3087860543"/>
                    </a:ext>
                  </a:extLst>
                </a:gridCol>
                <a:gridCol w="554747">
                  <a:extLst>
                    <a:ext uri="{9D8B030D-6E8A-4147-A177-3AD203B41FA5}">
                      <a16:colId xmlns:a16="http://schemas.microsoft.com/office/drawing/2014/main" val="2374149908"/>
                    </a:ext>
                  </a:extLst>
                </a:gridCol>
                <a:gridCol w="554747">
                  <a:extLst>
                    <a:ext uri="{9D8B030D-6E8A-4147-A177-3AD203B41FA5}">
                      <a16:colId xmlns:a16="http://schemas.microsoft.com/office/drawing/2014/main" val="3613934641"/>
                    </a:ext>
                  </a:extLst>
                </a:gridCol>
                <a:gridCol w="554747">
                  <a:extLst>
                    <a:ext uri="{9D8B030D-6E8A-4147-A177-3AD203B41FA5}">
                      <a16:colId xmlns:a16="http://schemas.microsoft.com/office/drawing/2014/main" val="996605523"/>
                    </a:ext>
                  </a:extLst>
                </a:gridCol>
              </a:tblGrid>
              <a:tr h="329044">
                <a:tc>
                  <a:txBody>
                    <a:bodyPr/>
                    <a:lstStyle/>
                    <a:p>
                      <a:pPr algn="ctr"/>
                      <a:r>
                        <a:rPr lang="en-IN" dirty="0">
                          <a:solidFill>
                            <a:schemeClr val="tx1"/>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rPr>
                        <a:t>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rPr>
                        <a:t>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60998090"/>
                  </a:ext>
                </a:extLst>
              </a:tr>
              <a:tr h="329044">
                <a:tc>
                  <a:txBody>
                    <a:bodyPr/>
                    <a:lstStyle/>
                    <a:p>
                      <a:pPr algn="ctr"/>
                      <a:r>
                        <a:rPr lang="en-IN" b="1"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82254710"/>
                  </a:ext>
                </a:extLst>
              </a:tr>
              <a:tr h="329044">
                <a:tc>
                  <a:txBody>
                    <a:bodyPr/>
                    <a:lstStyle/>
                    <a:p>
                      <a:pPr algn="ctr"/>
                      <a:r>
                        <a:rPr lang="en-IN" b="1"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67550473"/>
                  </a:ext>
                </a:extLst>
              </a:tr>
              <a:tr h="329044">
                <a:tc>
                  <a:txBody>
                    <a:bodyPr/>
                    <a:lstStyle/>
                    <a:p>
                      <a:pPr algn="ctr"/>
                      <a:r>
                        <a:rPr lang="en-IN" b="1"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4676127"/>
                  </a:ext>
                </a:extLst>
              </a:tr>
              <a:tr h="329044">
                <a:tc>
                  <a:txBody>
                    <a:bodyPr/>
                    <a:lstStyle/>
                    <a:p>
                      <a:pPr algn="ctr"/>
                      <a:r>
                        <a:rPr lang="en-IN" b="1"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109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103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25231252"/>
                  </a:ext>
                </a:extLst>
              </a:tr>
              <a:tr h="329044">
                <a:tc>
                  <a:txBody>
                    <a:bodyPr/>
                    <a:lstStyle/>
                    <a:p>
                      <a:pPr algn="ctr"/>
                      <a:r>
                        <a:rPr lang="en-IN" b="1" dirty="0"/>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104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113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0655656"/>
                  </a:ext>
                </a:extLst>
              </a:tr>
              <a:tr h="329044">
                <a:tc>
                  <a:txBody>
                    <a:bodyPr/>
                    <a:lstStyle/>
                    <a:p>
                      <a:pPr algn="ctr"/>
                      <a:r>
                        <a:rPr lang="en-IN" b="1" dirty="0"/>
                        <a:t>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103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121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95743051"/>
                  </a:ext>
                </a:extLst>
              </a:tr>
              <a:tr h="329044">
                <a:tc>
                  <a:txBody>
                    <a:bodyPr/>
                    <a:lstStyle/>
                    <a:p>
                      <a:pPr algn="ctr"/>
                      <a:r>
                        <a:rPr lang="en-IN" b="1" dirty="0"/>
                        <a:t>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103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50126988"/>
                  </a:ext>
                </a:extLst>
              </a:tr>
            </a:tbl>
          </a:graphicData>
        </a:graphic>
      </p:graphicFrame>
    </p:spTree>
    <p:extLst>
      <p:ext uri="{BB962C8B-B14F-4D97-AF65-F5344CB8AC3E}">
        <p14:creationId xmlns:p14="http://schemas.microsoft.com/office/powerpoint/2010/main" val="9210737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0C666-726F-4245-9010-3EE17AF884D8}"/>
              </a:ext>
            </a:extLst>
          </p:cNvPr>
          <p:cNvSpPr/>
          <p:nvPr/>
        </p:nvSpPr>
        <p:spPr>
          <a:xfrm>
            <a:off x="0" y="0"/>
            <a:ext cx="12192000"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 name="Group 3">
            <a:extLst>
              <a:ext uri="{FF2B5EF4-FFF2-40B4-BE49-F238E27FC236}">
                <a16:creationId xmlns:a16="http://schemas.microsoft.com/office/drawing/2014/main" id="{F23DF9C3-CE4D-412D-B098-3F940E3BEC64}"/>
              </a:ext>
            </a:extLst>
          </p:cNvPr>
          <p:cNvGrpSpPr/>
          <p:nvPr/>
        </p:nvGrpSpPr>
        <p:grpSpPr>
          <a:xfrm>
            <a:off x="346526" y="447039"/>
            <a:ext cx="3870367" cy="609404"/>
            <a:chOff x="213361" y="5806321"/>
            <a:chExt cx="4573985" cy="746998"/>
          </a:xfrm>
        </p:grpSpPr>
        <p:sp>
          <p:nvSpPr>
            <p:cNvPr id="2" name="Arrow: Chevron 1">
              <a:extLst>
                <a:ext uri="{FF2B5EF4-FFF2-40B4-BE49-F238E27FC236}">
                  <a16:creationId xmlns:a16="http://schemas.microsoft.com/office/drawing/2014/main" id="{F840CF93-D72A-40DD-A48A-AF413281E6E4}"/>
                </a:ext>
              </a:extLst>
            </p:cNvPr>
            <p:cNvSpPr/>
            <p:nvPr/>
          </p:nvSpPr>
          <p:spPr>
            <a:xfrm>
              <a:off x="213361" y="5953760"/>
              <a:ext cx="4277360" cy="599559"/>
            </a:xfrm>
            <a:prstGeom prst="chevron">
              <a:avLst/>
            </a:prstGeom>
            <a:solidFill>
              <a:srgbClr val="4874C4">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F33A7E00-678F-461B-9016-B41B15DC8A41}"/>
                </a:ext>
              </a:extLst>
            </p:cNvPr>
            <p:cNvSpPr/>
            <p:nvPr/>
          </p:nvSpPr>
          <p:spPr>
            <a:xfrm>
              <a:off x="509986" y="5806321"/>
              <a:ext cx="4277360" cy="599559"/>
            </a:xfrm>
            <a:prstGeom prst="chevron">
              <a:avLst/>
            </a:prstGeom>
            <a:solidFill>
              <a:schemeClr val="accent1">
                <a:lumMod val="50000"/>
                <a:alpha val="9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Aharoni" panose="02010803020104030203" pitchFamily="2" charset="-79"/>
                  <a:cs typeface="Aharoni" panose="02010803020104030203" pitchFamily="2" charset="-79"/>
                </a:rPr>
                <a:t>JPEG-QUANTIZATION</a:t>
              </a:r>
              <a:endParaRPr lang="en-IN" sz="2000" b="1" dirty="0">
                <a:solidFill>
                  <a:schemeClr val="bg1"/>
                </a:solidFill>
                <a:latin typeface="Aharoni" panose="02010803020104030203" pitchFamily="2" charset="-79"/>
                <a:cs typeface="Aharoni" panose="02010803020104030203" pitchFamily="2" charset="-79"/>
              </a:endParaRPr>
            </a:p>
          </p:txBody>
        </p:sp>
      </p:grpSp>
      <p:sp>
        <p:nvSpPr>
          <p:cNvPr id="11" name="Rectangle 10">
            <a:extLst>
              <a:ext uri="{FF2B5EF4-FFF2-40B4-BE49-F238E27FC236}">
                <a16:creationId xmlns:a16="http://schemas.microsoft.com/office/drawing/2014/main" id="{E0847338-2BE8-4F04-A385-BA711EA097C6}"/>
              </a:ext>
            </a:extLst>
          </p:cNvPr>
          <p:cNvSpPr/>
          <p:nvPr/>
        </p:nvSpPr>
        <p:spPr>
          <a:xfrm rot="20229119">
            <a:off x="10895785" y="261415"/>
            <a:ext cx="2660009" cy="643702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D5DE6E1-04D1-4165-AF01-9D244D2CB32E}"/>
              </a:ext>
            </a:extLst>
          </p:cNvPr>
          <p:cNvSpPr/>
          <p:nvPr/>
        </p:nvSpPr>
        <p:spPr>
          <a:xfrm rot="20492677">
            <a:off x="11002549" y="159135"/>
            <a:ext cx="2660009" cy="7136946"/>
          </a:xfrm>
          <a:prstGeom prst="rect">
            <a:avLst/>
          </a:prstGeom>
          <a:solidFill>
            <a:srgbClr val="254275">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271E248C-1007-4F97-950A-EB8C31916F44}"/>
              </a:ext>
            </a:extLst>
          </p:cNvPr>
          <p:cNvSpPr/>
          <p:nvPr/>
        </p:nvSpPr>
        <p:spPr>
          <a:xfrm rot="20766750">
            <a:off x="10943070" y="48411"/>
            <a:ext cx="2660009" cy="6761177"/>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95B85066-33DD-4AD3-96F5-18A219E7649A}"/>
              </a:ext>
            </a:extLst>
          </p:cNvPr>
          <p:cNvSpPr/>
          <p:nvPr/>
        </p:nvSpPr>
        <p:spPr>
          <a:xfrm rot="20766750">
            <a:off x="-369276" y="4473348"/>
            <a:ext cx="574267" cy="2565003"/>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 name="Table 6">
            <a:extLst>
              <a:ext uri="{FF2B5EF4-FFF2-40B4-BE49-F238E27FC236}">
                <a16:creationId xmlns:a16="http://schemas.microsoft.com/office/drawing/2014/main" id="{F96F0D41-41AD-4B43-92D6-142873E6E233}"/>
              </a:ext>
            </a:extLst>
          </p:cNvPr>
          <p:cNvGraphicFramePr>
            <a:graphicFrameLocks noGrp="1"/>
          </p:cNvGraphicFramePr>
          <p:nvPr/>
        </p:nvGraphicFramePr>
        <p:xfrm>
          <a:off x="3089705" y="1734876"/>
          <a:ext cx="4504104" cy="3388248"/>
        </p:xfrm>
        <a:graphic>
          <a:graphicData uri="http://schemas.openxmlformats.org/drawingml/2006/table">
            <a:tbl>
              <a:tblPr firstRow="1" bandRow="1">
                <a:tableStyleId>{5C22544A-7EE6-4342-B048-85BDC9FD1C3A}</a:tableStyleId>
              </a:tblPr>
              <a:tblGrid>
                <a:gridCol w="563013">
                  <a:extLst>
                    <a:ext uri="{9D8B030D-6E8A-4147-A177-3AD203B41FA5}">
                      <a16:colId xmlns:a16="http://schemas.microsoft.com/office/drawing/2014/main" val="2965416051"/>
                    </a:ext>
                  </a:extLst>
                </a:gridCol>
                <a:gridCol w="563013">
                  <a:extLst>
                    <a:ext uri="{9D8B030D-6E8A-4147-A177-3AD203B41FA5}">
                      <a16:colId xmlns:a16="http://schemas.microsoft.com/office/drawing/2014/main" val="77427033"/>
                    </a:ext>
                  </a:extLst>
                </a:gridCol>
                <a:gridCol w="563013">
                  <a:extLst>
                    <a:ext uri="{9D8B030D-6E8A-4147-A177-3AD203B41FA5}">
                      <a16:colId xmlns:a16="http://schemas.microsoft.com/office/drawing/2014/main" val="2144489996"/>
                    </a:ext>
                  </a:extLst>
                </a:gridCol>
                <a:gridCol w="563013">
                  <a:extLst>
                    <a:ext uri="{9D8B030D-6E8A-4147-A177-3AD203B41FA5}">
                      <a16:colId xmlns:a16="http://schemas.microsoft.com/office/drawing/2014/main" val="1846093922"/>
                    </a:ext>
                  </a:extLst>
                </a:gridCol>
                <a:gridCol w="563013">
                  <a:extLst>
                    <a:ext uri="{9D8B030D-6E8A-4147-A177-3AD203B41FA5}">
                      <a16:colId xmlns:a16="http://schemas.microsoft.com/office/drawing/2014/main" val="1413894928"/>
                    </a:ext>
                  </a:extLst>
                </a:gridCol>
                <a:gridCol w="563013">
                  <a:extLst>
                    <a:ext uri="{9D8B030D-6E8A-4147-A177-3AD203B41FA5}">
                      <a16:colId xmlns:a16="http://schemas.microsoft.com/office/drawing/2014/main" val="3048990565"/>
                    </a:ext>
                  </a:extLst>
                </a:gridCol>
                <a:gridCol w="563013">
                  <a:extLst>
                    <a:ext uri="{9D8B030D-6E8A-4147-A177-3AD203B41FA5}">
                      <a16:colId xmlns:a16="http://schemas.microsoft.com/office/drawing/2014/main" val="357588576"/>
                    </a:ext>
                  </a:extLst>
                </a:gridCol>
                <a:gridCol w="563013">
                  <a:extLst>
                    <a:ext uri="{9D8B030D-6E8A-4147-A177-3AD203B41FA5}">
                      <a16:colId xmlns:a16="http://schemas.microsoft.com/office/drawing/2014/main" val="1035342545"/>
                    </a:ext>
                  </a:extLst>
                </a:gridCol>
              </a:tblGrid>
              <a:tr h="423531">
                <a:tc>
                  <a:txBody>
                    <a:bodyPr/>
                    <a:lstStyle/>
                    <a:p>
                      <a:pPr algn="ctr"/>
                      <a:r>
                        <a:rPr lang="en-US" sz="1400" b="1" dirty="0">
                          <a:solidFill>
                            <a:schemeClr val="tx1"/>
                          </a:solidFill>
                        </a:rPr>
                        <a:t>-23</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-2</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5902376"/>
                  </a:ext>
                </a:extLst>
              </a:tr>
              <a:tr h="423531">
                <a:tc>
                  <a:txBody>
                    <a:bodyPr/>
                    <a:lstStyle/>
                    <a:p>
                      <a:pPr algn="ctr"/>
                      <a:r>
                        <a:rPr lang="en-US" sz="1400" b="1" dirty="0">
                          <a:solidFill>
                            <a:schemeClr val="tx1"/>
                          </a:solidFill>
                        </a:rPr>
                        <a:t>-21</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4</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2</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82627462"/>
                  </a:ext>
                </a:extLst>
              </a:tr>
              <a:tr h="423531">
                <a:tc>
                  <a:txBody>
                    <a:bodyPr/>
                    <a:lstStyle/>
                    <a:p>
                      <a:pPr algn="ctr"/>
                      <a:r>
                        <a:rPr lang="en-US" sz="1400" b="1" dirty="0">
                          <a:solidFill>
                            <a:schemeClr val="tx1"/>
                          </a:solidFill>
                        </a:rPr>
                        <a:t>6</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1</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8487375"/>
                  </a:ext>
                </a:extLst>
              </a:tr>
              <a:tr h="423531">
                <a:tc>
                  <a:txBody>
                    <a:bodyPr/>
                    <a:lstStyle/>
                    <a:p>
                      <a:pPr algn="ctr"/>
                      <a:r>
                        <a:rPr lang="en-US" sz="1400" b="1" dirty="0">
                          <a:solidFill>
                            <a:schemeClr val="tx1"/>
                          </a:solidFill>
                        </a:rPr>
                        <a:t>1</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-1</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53009971"/>
                  </a:ext>
                </a:extLst>
              </a:tr>
              <a:tr h="423531">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69377281"/>
                  </a:ext>
                </a:extLst>
              </a:tr>
              <a:tr h="423531">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3601202"/>
                  </a:ext>
                </a:extLst>
              </a:tr>
              <a:tr h="423531">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13132313"/>
                  </a:ext>
                </a:extLst>
              </a:tr>
              <a:tr h="423531">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132574"/>
                  </a:ext>
                </a:extLst>
              </a:tr>
            </a:tbl>
          </a:graphicData>
        </a:graphic>
      </p:graphicFrame>
      <p:sp>
        <p:nvSpPr>
          <p:cNvPr id="15" name="TextBox 14">
            <a:extLst>
              <a:ext uri="{FF2B5EF4-FFF2-40B4-BE49-F238E27FC236}">
                <a16:creationId xmlns:a16="http://schemas.microsoft.com/office/drawing/2014/main" id="{976F1853-03BE-46DE-B161-97AC0F239785}"/>
              </a:ext>
            </a:extLst>
          </p:cNvPr>
          <p:cNvSpPr txBox="1"/>
          <p:nvPr/>
        </p:nvSpPr>
        <p:spPr>
          <a:xfrm>
            <a:off x="3197733" y="5123124"/>
            <a:ext cx="4288047" cy="369332"/>
          </a:xfrm>
          <a:prstGeom prst="rect">
            <a:avLst/>
          </a:prstGeom>
          <a:noFill/>
        </p:spPr>
        <p:txBody>
          <a:bodyPr wrap="square" rtlCol="0">
            <a:spAutoFit/>
          </a:bodyPr>
          <a:lstStyle/>
          <a:p>
            <a:r>
              <a:rPr lang="en-US" dirty="0">
                <a:solidFill>
                  <a:schemeClr val="bg1"/>
                </a:solidFill>
              </a:rPr>
              <a:t>Sample matrix obtained after quantization</a:t>
            </a:r>
            <a:endParaRPr lang="en-IN" dirty="0">
              <a:solidFill>
                <a:schemeClr val="bg1"/>
              </a:solidFill>
            </a:endParaRPr>
          </a:p>
        </p:txBody>
      </p:sp>
      <p:pic>
        <p:nvPicPr>
          <p:cNvPr id="14" name="Graphic 13" descr="Camera with solid fill">
            <a:extLst>
              <a:ext uri="{FF2B5EF4-FFF2-40B4-BE49-F238E27FC236}">
                <a16:creationId xmlns:a16="http://schemas.microsoft.com/office/drawing/2014/main" id="{4DA827AB-660E-4C5B-B85A-EE2181891A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05097">
            <a:off x="619460" y="4906769"/>
            <a:ext cx="981352" cy="981352"/>
          </a:xfrm>
          <a:prstGeom prst="rect">
            <a:avLst/>
          </a:prstGeom>
        </p:spPr>
      </p:pic>
      <p:pic>
        <p:nvPicPr>
          <p:cNvPr id="16" name="Graphic 15" descr="Camera with solid fill">
            <a:extLst>
              <a:ext uri="{FF2B5EF4-FFF2-40B4-BE49-F238E27FC236}">
                <a16:creationId xmlns:a16="http://schemas.microsoft.com/office/drawing/2014/main" id="{94C97BED-518F-4510-900D-7FECC86613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302361">
            <a:off x="8282450" y="1780924"/>
            <a:ext cx="943161" cy="943161"/>
          </a:xfrm>
          <a:prstGeom prst="rect">
            <a:avLst/>
          </a:prstGeom>
        </p:spPr>
      </p:pic>
      <p:sp>
        <p:nvSpPr>
          <p:cNvPr id="17" name="Rectangle: Rounded Corners 16">
            <a:extLst>
              <a:ext uri="{FF2B5EF4-FFF2-40B4-BE49-F238E27FC236}">
                <a16:creationId xmlns:a16="http://schemas.microsoft.com/office/drawing/2014/main" id="{28585D7E-A25D-4B12-AC31-012C76158769}"/>
              </a:ext>
            </a:extLst>
          </p:cNvPr>
          <p:cNvSpPr/>
          <p:nvPr/>
        </p:nvSpPr>
        <p:spPr>
          <a:xfrm>
            <a:off x="1110136" y="1590045"/>
            <a:ext cx="7453065" cy="4580425"/>
          </a:xfrm>
          <a:prstGeom prst="roundRect">
            <a:avLst>
              <a:gd name="adj" fmla="val 641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A3A76025-FFDF-445F-A412-F21B8494385B}"/>
              </a:ext>
            </a:extLst>
          </p:cNvPr>
          <p:cNvSpPr/>
          <p:nvPr/>
        </p:nvSpPr>
        <p:spPr>
          <a:xfrm>
            <a:off x="1272283" y="1721198"/>
            <a:ext cx="7128769" cy="4318118"/>
          </a:xfrm>
          <a:prstGeom prst="roundRect">
            <a:avLst>
              <a:gd name="adj" fmla="val 28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19" name="Table 6">
            <a:extLst>
              <a:ext uri="{FF2B5EF4-FFF2-40B4-BE49-F238E27FC236}">
                <a16:creationId xmlns:a16="http://schemas.microsoft.com/office/drawing/2014/main" id="{3F10BFE4-CE33-43B7-AEDD-32D3E784EDD5}"/>
              </a:ext>
            </a:extLst>
          </p:cNvPr>
          <p:cNvGraphicFramePr>
            <a:graphicFrameLocks noGrp="1"/>
          </p:cNvGraphicFramePr>
          <p:nvPr>
            <p:extLst>
              <p:ext uri="{D42A27DB-BD31-4B8C-83A1-F6EECF244321}">
                <p14:modId xmlns:p14="http://schemas.microsoft.com/office/powerpoint/2010/main" val="582319860"/>
              </p:ext>
            </p:extLst>
          </p:nvPr>
        </p:nvGraphicFramePr>
        <p:xfrm>
          <a:off x="2479557" y="2049058"/>
          <a:ext cx="4504104" cy="3388248"/>
        </p:xfrm>
        <a:graphic>
          <a:graphicData uri="http://schemas.openxmlformats.org/drawingml/2006/table">
            <a:tbl>
              <a:tblPr firstRow="1" bandRow="1">
                <a:tableStyleId>{5C22544A-7EE6-4342-B048-85BDC9FD1C3A}</a:tableStyleId>
              </a:tblPr>
              <a:tblGrid>
                <a:gridCol w="563013">
                  <a:extLst>
                    <a:ext uri="{9D8B030D-6E8A-4147-A177-3AD203B41FA5}">
                      <a16:colId xmlns:a16="http://schemas.microsoft.com/office/drawing/2014/main" val="2965416051"/>
                    </a:ext>
                  </a:extLst>
                </a:gridCol>
                <a:gridCol w="563013">
                  <a:extLst>
                    <a:ext uri="{9D8B030D-6E8A-4147-A177-3AD203B41FA5}">
                      <a16:colId xmlns:a16="http://schemas.microsoft.com/office/drawing/2014/main" val="77427033"/>
                    </a:ext>
                  </a:extLst>
                </a:gridCol>
                <a:gridCol w="563013">
                  <a:extLst>
                    <a:ext uri="{9D8B030D-6E8A-4147-A177-3AD203B41FA5}">
                      <a16:colId xmlns:a16="http://schemas.microsoft.com/office/drawing/2014/main" val="2144489996"/>
                    </a:ext>
                  </a:extLst>
                </a:gridCol>
                <a:gridCol w="563013">
                  <a:extLst>
                    <a:ext uri="{9D8B030D-6E8A-4147-A177-3AD203B41FA5}">
                      <a16:colId xmlns:a16="http://schemas.microsoft.com/office/drawing/2014/main" val="1846093922"/>
                    </a:ext>
                  </a:extLst>
                </a:gridCol>
                <a:gridCol w="563013">
                  <a:extLst>
                    <a:ext uri="{9D8B030D-6E8A-4147-A177-3AD203B41FA5}">
                      <a16:colId xmlns:a16="http://schemas.microsoft.com/office/drawing/2014/main" val="1413894928"/>
                    </a:ext>
                  </a:extLst>
                </a:gridCol>
                <a:gridCol w="563013">
                  <a:extLst>
                    <a:ext uri="{9D8B030D-6E8A-4147-A177-3AD203B41FA5}">
                      <a16:colId xmlns:a16="http://schemas.microsoft.com/office/drawing/2014/main" val="3048990565"/>
                    </a:ext>
                  </a:extLst>
                </a:gridCol>
                <a:gridCol w="563013">
                  <a:extLst>
                    <a:ext uri="{9D8B030D-6E8A-4147-A177-3AD203B41FA5}">
                      <a16:colId xmlns:a16="http://schemas.microsoft.com/office/drawing/2014/main" val="357588576"/>
                    </a:ext>
                  </a:extLst>
                </a:gridCol>
                <a:gridCol w="563013">
                  <a:extLst>
                    <a:ext uri="{9D8B030D-6E8A-4147-A177-3AD203B41FA5}">
                      <a16:colId xmlns:a16="http://schemas.microsoft.com/office/drawing/2014/main" val="1035342545"/>
                    </a:ext>
                  </a:extLst>
                </a:gridCol>
              </a:tblGrid>
              <a:tr h="423531">
                <a:tc>
                  <a:txBody>
                    <a:bodyPr/>
                    <a:lstStyle/>
                    <a:p>
                      <a:pPr algn="ctr"/>
                      <a:r>
                        <a:rPr lang="en-US" sz="1400" b="1" dirty="0">
                          <a:solidFill>
                            <a:schemeClr val="tx1"/>
                          </a:solidFill>
                        </a:rPr>
                        <a:t>-23</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-2</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5902376"/>
                  </a:ext>
                </a:extLst>
              </a:tr>
              <a:tr h="423531">
                <a:tc>
                  <a:txBody>
                    <a:bodyPr/>
                    <a:lstStyle/>
                    <a:p>
                      <a:pPr algn="ctr"/>
                      <a:r>
                        <a:rPr lang="en-US" sz="1400" b="1" dirty="0">
                          <a:solidFill>
                            <a:schemeClr val="tx1"/>
                          </a:solidFill>
                        </a:rPr>
                        <a:t>-21</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4</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2</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82627462"/>
                  </a:ext>
                </a:extLst>
              </a:tr>
              <a:tr h="423531">
                <a:tc>
                  <a:txBody>
                    <a:bodyPr/>
                    <a:lstStyle/>
                    <a:p>
                      <a:pPr algn="ctr"/>
                      <a:r>
                        <a:rPr lang="en-US" sz="1400" b="1" dirty="0">
                          <a:solidFill>
                            <a:schemeClr val="tx1"/>
                          </a:solidFill>
                        </a:rPr>
                        <a:t>6</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1</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8487375"/>
                  </a:ext>
                </a:extLst>
              </a:tr>
              <a:tr h="423531">
                <a:tc>
                  <a:txBody>
                    <a:bodyPr/>
                    <a:lstStyle/>
                    <a:p>
                      <a:pPr algn="ctr"/>
                      <a:r>
                        <a:rPr lang="en-US" sz="1400" b="1" dirty="0">
                          <a:solidFill>
                            <a:schemeClr val="tx1"/>
                          </a:solidFill>
                        </a:rPr>
                        <a:t>1</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-1</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53009971"/>
                  </a:ext>
                </a:extLst>
              </a:tr>
              <a:tr h="423531">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69377281"/>
                  </a:ext>
                </a:extLst>
              </a:tr>
              <a:tr h="423531">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3601202"/>
                  </a:ext>
                </a:extLst>
              </a:tr>
              <a:tr h="423531">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13132313"/>
                  </a:ext>
                </a:extLst>
              </a:tr>
              <a:tr h="423531">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solidFill>
                            <a:schemeClr val="tx1"/>
                          </a:solidFill>
                        </a:rPr>
                        <a:t>0</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132574"/>
                  </a:ext>
                </a:extLst>
              </a:tr>
            </a:tbl>
          </a:graphicData>
        </a:graphic>
      </p:graphicFrame>
      <p:sp>
        <p:nvSpPr>
          <p:cNvPr id="20" name="TextBox 19">
            <a:extLst>
              <a:ext uri="{FF2B5EF4-FFF2-40B4-BE49-F238E27FC236}">
                <a16:creationId xmlns:a16="http://schemas.microsoft.com/office/drawing/2014/main" id="{E3F1EA30-405D-4E67-A157-D67F34521650}"/>
              </a:ext>
            </a:extLst>
          </p:cNvPr>
          <p:cNvSpPr txBox="1"/>
          <p:nvPr/>
        </p:nvSpPr>
        <p:spPr>
          <a:xfrm>
            <a:off x="2587585" y="5437306"/>
            <a:ext cx="4288047" cy="369332"/>
          </a:xfrm>
          <a:prstGeom prst="rect">
            <a:avLst/>
          </a:prstGeom>
          <a:noFill/>
        </p:spPr>
        <p:txBody>
          <a:bodyPr wrap="square" rtlCol="0">
            <a:spAutoFit/>
          </a:bodyPr>
          <a:lstStyle/>
          <a:p>
            <a:r>
              <a:rPr lang="en-US" b="1" dirty="0"/>
              <a:t>Sample matrix obtained after quantization</a:t>
            </a:r>
            <a:endParaRPr lang="en-IN" b="1" dirty="0"/>
          </a:p>
        </p:txBody>
      </p:sp>
    </p:spTree>
    <p:extLst>
      <p:ext uri="{BB962C8B-B14F-4D97-AF65-F5344CB8AC3E}">
        <p14:creationId xmlns:p14="http://schemas.microsoft.com/office/powerpoint/2010/main" val="4145447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0C666-726F-4245-9010-3EE17AF884D8}"/>
              </a:ext>
            </a:extLst>
          </p:cNvPr>
          <p:cNvSpPr/>
          <p:nvPr/>
        </p:nvSpPr>
        <p:spPr>
          <a:xfrm>
            <a:off x="0" y="0"/>
            <a:ext cx="12192000"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Camera with solid fill">
            <a:extLst>
              <a:ext uri="{FF2B5EF4-FFF2-40B4-BE49-F238E27FC236}">
                <a16:creationId xmlns:a16="http://schemas.microsoft.com/office/drawing/2014/main" id="{55090DEC-C3CE-4E1E-A1D4-4F00A08248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05097">
            <a:off x="619460" y="4906769"/>
            <a:ext cx="981352" cy="981352"/>
          </a:xfrm>
          <a:prstGeom prst="rect">
            <a:avLst/>
          </a:prstGeom>
        </p:spPr>
      </p:pic>
      <p:grpSp>
        <p:nvGrpSpPr>
          <p:cNvPr id="4" name="Group 3">
            <a:extLst>
              <a:ext uri="{FF2B5EF4-FFF2-40B4-BE49-F238E27FC236}">
                <a16:creationId xmlns:a16="http://schemas.microsoft.com/office/drawing/2014/main" id="{F23DF9C3-CE4D-412D-B098-3F940E3BEC64}"/>
              </a:ext>
            </a:extLst>
          </p:cNvPr>
          <p:cNvGrpSpPr/>
          <p:nvPr/>
        </p:nvGrpSpPr>
        <p:grpSpPr>
          <a:xfrm>
            <a:off x="346526" y="447039"/>
            <a:ext cx="3870367" cy="609404"/>
            <a:chOff x="213361" y="5806321"/>
            <a:chExt cx="4573985" cy="746998"/>
          </a:xfrm>
        </p:grpSpPr>
        <p:sp>
          <p:nvSpPr>
            <p:cNvPr id="2" name="Arrow: Chevron 1">
              <a:extLst>
                <a:ext uri="{FF2B5EF4-FFF2-40B4-BE49-F238E27FC236}">
                  <a16:creationId xmlns:a16="http://schemas.microsoft.com/office/drawing/2014/main" id="{F840CF93-D72A-40DD-A48A-AF413281E6E4}"/>
                </a:ext>
              </a:extLst>
            </p:cNvPr>
            <p:cNvSpPr/>
            <p:nvPr/>
          </p:nvSpPr>
          <p:spPr>
            <a:xfrm>
              <a:off x="213361" y="5953760"/>
              <a:ext cx="4277360" cy="599559"/>
            </a:xfrm>
            <a:prstGeom prst="chevron">
              <a:avLst/>
            </a:prstGeom>
            <a:solidFill>
              <a:srgbClr val="4874C4">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Arrow: Chevron 7">
              <a:extLst>
                <a:ext uri="{FF2B5EF4-FFF2-40B4-BE49-F238E27FC236}">
                  <a16:creationId xmlns:a16="http://schemas.microsoft.com/office/drawing/2014/main" id="{F33A7E00-678F-461B-9016-B41B15DC8A41}"/>
                </a:ext>
              </a:extLst>
            </p:cNvPr>
            <p:cNvSpPr/>
            <p:nvPr/>
          </p:nvSpPr>
          <p:spPr>
            <a:xfrm>
              <a:off x="509986" y="5806321"/>
              <a:ext cx="4277360" cy="599559"/>
            </a:xfrm>
            <a:prstGeom prst="chevron">
              <a:avLst/>
            </a:prstGeom>
            <a:solidFill>
              <a:schemeClr val="accent1">
                <a:lumMod val="50000"/>
                <a:alpha val="9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haroni" panose="02010803020104030203" pitchFamily="2" charset="-79"/>
                  <a:ea typeface="+mn-ea"/>
                  <a:cs typeface="Aharoni" panose="02010803020104030203" pitchFamily="2" charset="-79"/>
                </a:rPr>
                <a:t>JPEG-ENCODING</a:t>
              </a:r>
              <a:endParaRPr kumimoji="0" lang="en-IN" sz="2000" b="1" i="0" u="none" strike="noStrike" kern="1200" cap="none" spc="0" normalizeH="0" baseline="0" noProof="0" dirty="0">
                <a:ln>
                  <a:noFill/>
                </a:ln>
                <a:solidFill>
                  <a:prstClr val="white"/>
                </a:solidFill>
                <a:effectLst/>
                <a:uLnTx/>
                <a:uFillTx/>
                <a:latin typeface="Aharoni" panose="02010803020104030203" pitchFamily="2" charset="-79"/>
                <a:ea typeface="+mn-ea"/>
                <a:cs typeface="Aharoni" panose="02010803020104030203" pitchFamily="2" charset="-79"/>
              </a:endParaRPr>
            </a:p>
          </p:txBody>
        </p:sp>
      </p:grpSp>
      <p:pic>
        <p:nvPicPr>
          <p:cNvPr id="10" name="Graphic 9" descr="Camera with solid fill">
            <a:extLst>
              <a:ext uri="{FF2B5EF4-FFF2-40B4-BE49-F238E27FC236}">
                <a16:creationId xmlns:a16="http://schemas.microsoft.com/office/drawing/2014/main" id="{81B71CE1-8F1B-4FAC-AFD4-D27388734E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302361">
            <a:off x="8282450" y="1780924"/>
            <a:ext cx="943161" cy="943161"/>
          </a:xfrm>
          <a:prstGeom prst="rect">
            <a:avLst/>
          </a:prstGeom>
        </p:spPr>
      </p:pic>
      <p:sp>
        <p:nvSpPr>
          <p:cNvPr id="5" name="Rectangle: Rounded Corners 4">
            <a:extLst>
              <a:ext uri="{FF2B5EF4-FFF2-40B4-BE49-F238E27FC236}">
                <a16:creationId xmlns:a16="http://schemas.microsoft.com/office/drawing/2014/main" id="{306DFA43-F8DD-4A26-A58C-138CB5196032}"/>
              </a:ext>
            </a:extLst>
          </p:cNvPr>
          <p:cNvSpPr/>
          <p:nvPr/>
        </p:nvSpPr>
        <p:spPr>
          <a:xfrm>
            <a:off x="1110136" y="1590045"/>
            <a:ext cx="7453065" cy="4580425"/>
          </a:xfrm>
          <a:prstGeom prst="roundRect">
            <a:avLst>
              <a:gd name="adj" fmla="val 641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Rounded Corners 11">
            <a:extLst>
              <a:ext uri="{FF2B5EF4-FFF2-40B4-BE49-F238E27FC236}">
                <a16:creationId xmlns:a16="http://schemas.microsoft.com/office/drawing/2014/main" id="{D0D64F5D-DD07-4FFD-8339-1B29F58E4069}"/>
              </a:ext>
            </a:extLst>
          </p:cNvPr>
          <p:cNvSpPr/>
          <p:nvPr/>
        </p:nvSpPr>
        <p:spPr>
          <a:xfrm>
            <a:off x="1272283" y="1721198"/>
            <a:ext cx="7128769" cy="4318118"/>
          </a:xfrm>
          <a:prstGeom prst="roundRect">
            <a:avLst>
              <a:gd name="adj" fmla="val 28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Zigzag Scan: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Converts 8x8 matrix to 1x64 vector.</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Arranges the values with increasing order of frequency.</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Run Length Encoding (RLE):</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There will be lots of zeros in 1x64 vector.</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RLE will encode them as </a:t>
            </a:r>
            <a:r>
              <a:rPr kumimoji="0" lang="en-US" sz="1400" b="0" i="1"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(skip, value)</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where, </a:t>
            </a:r>
            <a:r>
              <a:rPr kumimoji="0" lang="en-US" sz="1400" b="0" i="1"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skip</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is the number of zeros and </a:t>
            </a:r>
            <a:r>
              <a:rPr kumimoji="0" lang="en-US" sz="1400" b="0" i="1"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value</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is the next non-zero value.</a:t>
            </a:r>
            <a:endParaRPr kumimoji="0" lang="en-US" sz="1400" b="0" i="1"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E0847338-2BE8-4F04-A385-BA711EA097C6}"/>
              </a:ext>
            </a:extLst>
          </p:cNvPr>
          <p:cNvSpPr/>
          <p:nvPr/>
        </p:nvSpPr>
        <p:spPr>
          <a:xfrm rot="20229119">
            <a:off x="10895785" y="261415"/>
            <a:ext cx="2660009" cy="643702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D5DE6E1-04D1-4165-AF01-9D244D2CB32E}"/>
              </a:ext>
            </a:extLst>
          </p:cNvPr>
          <p:cNvSpPr/>
          <p:nvPr/>
        </p:nvSpPr>
        <p:spPr>
          <a:xfrm rot="20492677">
            <a:off x="11002549" y="159135"/>
            <a:ext cx="2660009" cy="7136946"/>
          </a:xfrm>
          <a:prstGeom prst="rect">
            <a:avLst/>
          </a:prstGeom>
          <a:solidFill>
            <a:srgbClr val="254275">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271E248C-1007-4F97-950A-EB8C31916F44}"/>
              </a:ext>
            </a:extLst>
          </p:cNvPr>
          <p:cNvSpPr/>
          <p:nvPr/>
        </p:nvSpPr>
        <p:spPr>
          <a:xfrm rot="20766750">
            <a:off x="10943070" y="48411"/>
            <a:ext cx="2660009" cy="6761177"/>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5B85066-33DD-4AD3-96F5-18A219E7649A}"/>
              </a:ext>
            </a:extLst>
          </p:cNvPr>
          <p:cNvSpPr/>
          <p:nvPr/>
        </p:nvSpPr>
        <p:spPr>
          <a:xfrm rot="20766750">
            <a:off x="-369276" y="4473348"/>
            <a:ext cx="574267" cy="2565003"/>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5421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0C666-726F-4245-9010-3EE17AF884D8}"/>
              </a:ext>
            </a:extLst>
          </p:cNvPr>
          <p:cNvSpPr/>
          <p:nvPr/>
        </p:nvSpPr>
        <p:spPr>
          <a:xfrm>
            <a:off x="0" y="0"/>
            <a:ext cx="12192000"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Camera with solid fill">
            <a:extLst>
              <a:ext uri="{FF2B5EF4-FFF2-40B4-BE49-F238E27FC236}">
                <a16:creationId xmlns:a16="http://schemas.microsoft.com/office/drawing/2014/main" id="{55090DEC-C3CE-4E1E-A1D4-4F00A08248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05097">
            <a:off x="619460" y="4906769"/>
            <a:ext cx="981352" cy="981352"/>
          </a:xfrm>
          <a:prstGeom prst="rect">
            <a:avLst/>
          </a:prstGeom>
        </p:spPr>
      </p:pic>
      <p:grpSp>
        <p:nvGrpSpPr>
          <p:cNvPr id="4" name="Group 3">
            <a:extLst>
              <a:ext uri="{FF2B5EF4-FFF2-40B4-BE49-F238E27FC236}">
                <a16:creationId xmlns:a16="http://schemas.microsoft.com/office/drawing/2014/main" id="{F23DF9C3-CE4D-412D-B098-3F940E3BEC64}"/>
              </a:ext>
            </a:extLst>
          </p:cNvPr>
          <p:cNvGrpSpPr/>
          <p:nvPr/>
        </p:nvGrpSpPr>
        <p:grpSpPr>
          <a:xfrm>
            <a:off x="346526" y="447039"/>
            <a:ext cx="3870367" cy="609404"/>
            <a:chOff x="213361" y="5806321"/>
            <a:chExt cx="4573985" cy="746998"/>
          </a:xfrm>
        </p:grpSpPr>
        <p:sp>
          <p:nvSpPr>
            <p:cNvPr id="2" name="Arrow: Chevron 1">
              <a:extLst>
                <a:ext uri="{FF2B5EF4-FFF2-40B4-BE49-F238E27FC236}">
                  <a16:creationId xmlns:a16="http://schemas.microsoft.com/office/drawing/2014/main" id="{F840CF93-D72A-40DD-A48A-AF413281E6E4}"/>
                </a:ext>
              </a:extLst>
            </p:cNvPr>
            <p:cNvSpPr/>
            <p:nvPr/>
          </p:nvSpPr>
          <p:spPr>
            <a:xfrm>
              <a:off x="213361" y="5953760"/>
              <a:ext cx="4277360" cy="599559"/>
            </a:xfrm>
            <a:prstGeom prst="chevron">
              <a:avLst/>
            </a:prstGeom>
            <a:solidFill>
              <a:srgbClr val="4874C4">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Arrow: Chevron 7">
              <a:extLst>
                <a:ext uri="{FF2B5EF4-FFF2-40B4-BE49-F238E27FC236}">
                  <a16:creationId xmlns:a16="http://schemas.microsoft.com/office/drawing/2014/main" id="{F33A7E00-678F-461B-9016-B41B15DC8A41}"/>
                </a:ext>
              </a:extLst>
            </p:cNvPr>
            <p:cNvSpPr/>
            <p:nvPr/>
          </p:nvSpPr>
          <p:spPr>
            <a:xfrm>
              <a:off x="509986" y="5806321"/>
              <a:ext cx="4277360" cy="599559"/>
            </a:xfrm>
            <a:prstGeom prst="chevron">
              <a:avLst/>
            </a:prstGeom>
            <a:solidFill>
              <a:schemeClr val="accent1">
                <a:lumMod val="50000"/>
                <a:alpha val="9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haroni" panose="02010803020104030203" pitchFamily="2" charset="-79"/>
                  <a:ea typeface="+mn-ea"/>
                  <a:cs typeface="Aharoni" panose="02010803020104030203" pitchFamily="2" charset="-79"/>
                </a:rPr>
                <a:t>JPEG-ENCODING</a:t>
              </a:r>
              <a:endParaRPr kumimoji="0" lang="en-IN" sz="2000" b="1" i="0" u="none" strike="noStrike" kern="1200" cap="none" spc="0" normalizeH="0" baseline="0" noProof="0" dirty="0">
                <a:ln>
                  <a:noFill/>
                </a:ln>
                <a:solidFill>
                  <a:prstClr val="white"/>
                </a:solidFill>
                <a:effectLst/>
                <a:uLnTx/>
                <a:uFillTx/>
                <a:latin typeface="Aharoni" panose="02010803020104030203" pitchFamily="2" charset="-79"/>
                <a:ea typeface="+mn-ea"/>
                <a:cs typeface="Aharoni" panose="02010803020104030203" pitchFamily="2" charset="-79"/>
              </a:endParaRPr>
            </a:p>
          </p:txBody>
        </p:sp>
      </p:grpSp>
      <p:pic>
        <p:nvPicPr>
          <p:cNvPr id="10" name="Graphic 9" descr="Camera with solid fill">
            <a:extLst>
              <a:ext uri="{FF2B5EF4-FFF2-40B4-BE49-F238E27FC236}">
                <a16:creationId xmlns:a16="http://schemas.microsoft.com/office/drawing/2014/main" id="{81B71CE1-8F1B-4FAC-AFD4-D27388734E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302361">
            <a:off x="8282450" y="1780924"/>
            <a:ext cx="943161" cy="943161"/>
          </a:xfrm>
          <a:prstGeom prst="rect">
            <a:avLst/>
          </a:prstGeom>
        </p:spPr>
      </p:pic>
      <p:sp>
        <p:nvSpPr>
          <p:cNvPr id="5" name="Rectangle: Rounded Corners 4">
            <a:extLst>
              <a:ext uri="{FF2B5EF4-FFF2-40B4-BE49-F238E27FC236}">
                <a16:creationId xmlns:a16="http://schemas.microsoft.com/office/drawing/2014/main" id="{306DFA43-F8DD-4A26-A58C-138CB5196032}"/>
              </a:ext>
            </a:extLst>
          </p:cNvPr>
          <p:cNvSpPr/>
          <p:nvPr/>
        </p:nvSpPr>
        <p:spPr>
          <a:xfrm>
            <a:off x="1110136" y="1590045"/>
            <a:ext cx="7453065" cy="4580425"/>
          </a:xfrm>
          <a:prstGeom prst="roundRect">
            <a:avLst>
              <a:gd name="adj" fmla="val 641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Rounded Corners 11">
            <a:extLst>
              <a:ext uri="{FF2B5EF4-FFF2-40B4-BE49-F238E27FC236}">
                <a16:creationId xmlns:a16="http://schemas.microsoft.com/office/drawing/2014/main" id="{D0D64F5D-DD07-4FFD-8339-1B29F58E4069}"/>
              </a:ext>
            </a:extLst>
          </p:cNvPr>
          <p:cNvSpPr/>
          <p:nvPr/>
        </p:nvSpPr>
        <p:spPr>
          <a:xfrm>
            <a:off x="1272283" y="1721198"/>
            <a:ext cx="7128769" cy="4318118"/>
          </a:xfrm>
          <a:prstGeom prst="roundRect">
            <a:avLst>
              <a:gd name="adj" fmla="val 28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0847338-2BE8-4F04-A385-BA711EA097C6}"/>
              </a:ext>
            </a:extLst>
          </p:cNvPr>
          <p:cNvSpPr/>
          <p:nvPr/>
        </p:nvSpPr>
        <p:spPr>
          <a:xfrm rot="20229119">
            <a:off x="10895785" y="261415"/>
            <a:ext cx="2660009" cy="643702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D5DE6E1-04D1-4165-AF01-9D244D2CB32E}"/>
              </a:ext>
            </a:extLst>
          </p:cNvPr>
          <p:cNvSpPr/>
          <p:nvPr/>
        </p:nvSpPr>
        <p:spPr>
          <a:xfrm rot="20492677">
            <a:off x="11002549" y="159135"/>
            <a:ext cx="2660009" cy="7136946"/>
          </a:xfrm>
          <a:prstGeom prst="rect">
            <a:avLst/>
          </a:prstGeom>
          <a:solidFill>
            <a:srgbClr val="254275">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271E248C-1007-4F97-950A-EB8C31916F44}"/>
              </a:ext>
            </a:extLst>
          </p:cNvPr>
          <p:cNvSpPr/>
          <p:nvPr/>
        </p:nvSpPr>
        <p:spPr>
          <a:xfrm rot="20766750">
            <a:off x="10943070" y="48411"/>
            <a:ext cx="2660009" cy="6761177"/>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5B85066-33DD-4AD3-96F5-18A219E7649A}"/>
              </a:ext>
            </a:extLst>
          </p:cNvPr>
          <p:cNvSpPr/>
          <p:nvPr/>
        </p:nvSpPr>
        <p:spPr>
          <a:xfrm rot="20766750">
            <a:off x="-369276" y="4473348"/>
            <a:ext cx="574267" cy="2565003"/>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picture containing text, clock, screenshot&#10;&#10;Description automatically generated">
            <a:extLst>
              <a:ext uri="{FF2B5EF4-FFF2-40B4-BE49-F238E27FC236}">
                <a16:creationId xmlns:a16="http://schemas.microsoft.com/office/drawing/2014/main" id="{C54E7B60-8F7F-49C7-9D3F-2D41F11967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4457" y="2420231"/>
            <a:ext cx="6904419" cy="2920051"/>
          </a:xfrm>
          <a:prstGeom prst="rect">
            <a:avLst/>
          </a:prstGeom>
        </p:spPr>
      </p:pic>
      <p:sp>
        <p:nvSpPr>
          <p:cNvPr id="16" name="TextBox 15">
            <a:extLst>
              <a:ext uri="{FF2B5EF4-FFF2-40B4-BE49-F238E27FC236}">
                <a16:creationId xmlns:a16="http://schemas.microsoft.com/office/drawing/2014/main" id="{6D848769-A35C-4849-AC15-DF7C9180961D}"/>
              </a:ext>
            </a:extLst>
          </p:cNvPr>
          <p:cNvSpPr txBox="1"/>
          <p:nvPr/>
        </p:nvSpPr>
        <p:spPr>
          <a:xfrm>
            <a:off x="1573915" y="5699760"/>
            <a:ext cx="6320541" cy="430887"/>
          </a:xfrm>
          <a:prstGeom prst="rect">
            <a:avLst/>
          </a:prstGeom>
          <a:noFill/>
        </p:spPr>
        <p:txBody>
          <a:bodyPr wrap="square" rtlCol="0">
            <a:spAutoFit/>
          </a:bodyPr>
          <a:lstStyle/>
          <a:p>
            <a:r>
              <a:rPr lang="en-IN" sz="1100" dirty="0">
                <a:hlinkClick r:id="rId5"/>
              </a:rPr>
              <a:t>https://www.javatpoint.com/jpeg-compression</a:t>
            </a:r>
            <a:endParaRPr lang="en-IN" sz="1100" dirty="0"/>
          </a:p>
          <a:p>
            <a:endParaRPr lang="en-IN" sz="1100" dirty="0"/>
          </a:p>
        </p:txBody>
      </p:sp>
    </p:spTree>
    <p:extLst>
      <p:ext uri="{BB962C8B-B14F-4D97-AF65-F5344CB8AC3E}">
        <p14:creationId xmlns:p14="http://schemas.microsoft.com/office/powerpoint/2010/main" val="2138753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0C666-726F-4245-9010-3EE17AF884D8}"/>
              </a:ext>
            </a:extLst>
          </p:cNvPr>
          <p:cNvSpPr/>
          <p:nvPr/>
        </p:nvSpPr>
        <p:spPr>
          <a:xfrm>
            <a:off x="0" y="0"/>
            <a:ext cx="12192000"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9" name="Group 18">
            <a:extLst>
              <a:ext uri="{FF2B5EF4-FFF2-40B4-BE49-F238E27FC236}">
                <a16:creationId xmlns:a16="http://schemas.microsoft.com/office/drawing/2014/main" id="{21D780CE-B63F-4C85-9071-2BC835669F86}"/>
              </a:ext>
            </a:extLst>
          </p:cNvPr>
          <p:cNvGrpSpPr/>
          <p:nvPr/>
        </p:nvGrpSpPr>
        <p:grpSpPr>
          <a:xfrm>
            <a:off x="-4573985" y="829208"/>
            <a:ext cx="4573985" cy="746998"/>
            <a:chOff x="213361" y="5806321"/>
            <a:chExt cx="4573985" cy="746998"/>
          </a:xfrm>
        </p:grpSpPr>
        <p:sp>
          <p:nvSpPr>
            <p:cNvPr id="20" name="Arrow: Chevron 19">
              <a:extLst>
                <a:ext uri="{FF2B5EF4-FFF2-40B4-BE49-F238E27FC236}">
                  <a16:creationId xmlns:a16="http://schemas.microsoft.com/office/drawing/2014/main" id="{C36529B9-459A-4B5D-B380-3BAE8DF0F1C7}"/>
                </a:ext>
              </a:extLst>
            </p:cNvPr>
            <p:cNvSpPr/>
            <p:nvPr/>
          </p:nvSpPr>
          <p:spPr>
            <a:xfrm>
              <a:off x="213361" y="5953760"/>
              <a:ext cx="4277360" cy="599559"/>
            </a:xfrm>
            <a:prstGeom prst="chevron">
              <a:avLst/>
            </a:prstGeom>
            <a:solidFill>
              <a:srgbClr val="4874C4">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Arrow: Chevron 20">
              <a:extLst>
                <a:ext uri="{FF2B5EF4-FFF2-40B4-BE49-F238E27FC236}">
                  <a16:creationId xmlns:a16="http://schemas.microsoft.com/office/drawing/2014/main" id="{513D94E2-E1FB-4659-9635-1C9C96ED8A10}"/>
                </a:ext>
              </a:extLst>
            </p:cNvPr>
            <p:cNvSpPr/>
            <p:nvPr/>
          </p:nvSpPr>
          <p:spPr>
            <a:xfrm>
              <a:off x="509986" y="5806321"/>
              <a:ext cx="4277360" cy="599559"/>
            </a:xfrm>
            <a:prstGeom prst="chevron">
              <a:avLst/>
            </a:prstGeom>
            <a:solidFill>
              <a:schemeClr val="accent1">
                <a:lumMod val="50000"/>
                <a:alpha val="9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latin typeface="Aharoni" panose="02010803020104030203" pitchFamily="2" charset="-79"/>
                  <a:cs typeface="Aharoni" panose="02010803020104030203" pitchFamily="2" charset="-79"/>
                </a:rPr>
                <a:t>Group-7</a:t>
              </a:r>
            </a:p>
          </p:txBody>
        </p:sp>
      </p:grpSp>
      <p:grpSp>
        <p:nvGrpSpPr>
          <p:cNvPr id="11" name="Group 10">
            <a:extLst>
              <a:ext uri="{FF2B5EF4-FFF2-40B4-BE49-F238E27FC236}">
                <a16:creationId xmlns:a16="http://schemas.microsoft.com/office/drawing/2014/main" id="{55CC9418-5A2C-4AB4-8C2A-1C85D8173305}"/>
              </a:ext>
            </a:extLst>
          </p:cNvPr>
          <p:cNvGrpSpPr/>
          <p:nvPr/>
        </p:nvGrpSpPr>
        <p:grpSpPr>
          <a:xfrm>
            <a:off x="-4573985" y="2966013"/>
            <a:ext cx="4573985" cy="746998"/>
            <a:chOff x="213361" y="5806321"/>
            <a:chExt cx="4573985" cy="746998"/>
          </a:xfrm>
        </p:grpSpPr>
        <p:sp>
          <p:nvSpPr>
            <p:cNvPr id="12" name="Arrow: Chevron 11">
              <a:extLst>
                <a:ext uri="{FF2B5EF4-FFF2-40B4-BE49-F238E27FC236}">
                  <a16:creationId xmlns:a16="http://schemas.microsoft.com/office/drawing/2014/main" id="{CD71E492-CC4E-4377-8E15-818C0E868736}"/>
                </a:ext>
              </a:extLst>
            </p:cNvPr>
            <p:cNvSpPr/>
            <p:nvPr/>
          </p:nvSpPr>
          <p:spPr>
            <a:xfrm>
              <a:off x="213361" y="5953760"/>
              <a:ext cx="4277360" cy="599559"/>
            </a:xfrm>
            <a:prstGeom prst="chevron">
              <a:avLst/>
            </a:prstGeom>
            <a:solidFill>
              <a:srgbClr val="4874C4">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Arrow: Chevron 13">
              <a:extLst>
                <a:ext uri="{FF2B5EF4-FFF2-40B4-BE49-F238E27FC236}">
                  <a16:creationId xmlns:a16="http://schemas.microsoft.com/office/drawing/2014/main" id="{1C60EBB4-E3B9-48C5-8A23-DCF69048EEF5}"/>
                </a:ext>
              </a:extLst>
            </p:cNvPr>
            <p:cNvSpPr/>
            <p:nvPr/>
          </p:nvSpPr>
          <p:spPr>
            <a:xfrm>
              <a:off x="509986" y="5806321"/>
              <a:ext cx="4277360" cy="599559"/>
            </a:xfrm>
            <a:prstGeom prst="chevron">
              <a:avLst/>
            </a:prstGeom>
            <a:solidFill>
              <a:schemeClr val="accent1">
                <a:lumMod val="50000"/>
                <a:alpha val="9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latin typeface="Aharoni" panose="02010803020104030203" pitchFamily="2" charset="-79"/>
                  <a:cs typeface="Aharoni" panose="02010803020104030203" pitchFamily="2" charset="-79"/>
                </a:rPr>
                <a:t>IMAGE COMPRESSION</a:t>
              </a:r>
            </a:p>
          </p:txBody>
        </p:sp>
      </p:grpSp>
      <p:grpSp>
        <p:nvGrpSpPr>
          <p:cNvPr id="22" name="Group 21">
            <a:extLst>
              <a:ext uri="{FF2B5EF4-FFF2-40B4-BE49-F238E27FC236}">
                <a16:creationId xmlns:a16="http://schemas.microsoft.com/office/drawing/2014/main" id="{9E40784A-0FEA-450A-82B9-633CCE6F4973}"/>
              </a:ext>
            </a:extLst>
          </p:cNvPr>
          <p:cNvGrpSpPr/>
          <p:nvPr/>
        </p:nvGrpSpPr>
        <p:grpSpPr>
          <a:xfrm>
            <a:off x="-4573985" y="5250257"/>
            <a:ext cx="4573985" cy="746998"/>
            <a:chOff x="213361" y="5806321"/>
            <a:chExt cx="4573985" cy="746998"/>
          </a:xfrm>
        </p:grpSpPr>
        <p:sp>
          <p:nvSpPr>
            <p:cNvPr id="23" name="Arrow: Chevron 22">
              <a:extLst>
                <a:ext uri="{FF2B5EF4-FFF2-40B4-BE49-F238E27FC236}">
                  <a16:creationId xmlns:a16="http://schemas.microsoft.com/office/drawing/2014/main" id="{8F234EA8-033A-4838-AF0F-DD04E7AB2C8E}"/>
                </a:ext>
              </a:extLst>
            </p:cNvPr>
            <p:cNvSpPr/>
            <p:nvPr/>
          </p:nvSpPr>
          <p:spPr>
            <a:xfrm>
              <a:off x="213361" y="5953760"/>
              <a:ext cx="4277360" cy="599559"/>
            </a:xfrm>
            <a:prstGeom prst="chevron">
              <a:avLst/>
            </a:prstGeom>
            <a:solidFill>
              <a:srgbClr val="4874C4">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4" name="Arrow: Chevron 23">
              <a:extLst>
                <a:ext uri="{FF2B5EF4-FFF2-40B4-BE49-F238E27FC236}">
                  <a16:creationId xmlns:a16="http://schemas.microsoft.com/office/drawing/2014/main" id="{6F6723CE-9B6F-4CEB-9648-0DA0E92AC719}"/>
                </a:ext>
              </a:extLst>
            </p:cNvPr>
            <p:cNvSpPr/>
            <p:nvPr/>
          </p:nvSpPr>
          <p:spPr>
            <a:xfrm>
              <a:off x="509986" y="5806321"/>
              <a:ext cx="4277360" cy="599559"/>
            </a:xfrm>
            <a:prstGeom prst="chevron">
              <a:avLst/>
            </a:prstGeom>
            <a:solidFill>
              <a:schemeClr val="accent1">
                <a:lumMod val="50000"/>
                <a:alpha val="9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latin typeface="Aharoni" panose="02010803020104030203" pitchFamily="2" charset="-79"/>
                  <a:cs typeface="Aharoni" panose="02010803020104030203" pitchFamily="2" charset="-79"/>
                </a:rPr>
                <a:t>JPEG Vs PNG</a:t>
              </a:r>
            </a:p>
          </p:txBody>
        </p:sp>
      </p:grpSp>
    </p:spTree>
    <p:extLst>
      <p:ext uri="{BB962C8B-B14F-4D97-AF65-F5344CB8AC3E}">
        <p14:creationId xmlns:p14="http://schemas.microsoft.com/office/powerpoint/2010/main" val="37652792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77556E-17 -1.48148E-6 L 0.39258 -0.00162 " pathEditMode="relative" rAng="0" ptsTypes="AA">
                                      <p:cBhvr>
                                        <p:cTn id="6" dur="2000" fill="hold"/>
                                        <p:tgtEl>
                                          <p:spTgt spid="19"/>
                                        </p:tgtEl>
                                        <p:attrNameLst>
                                          <p:attrName>ppt_x</p:attrName>
                                          <p:attrName>ppt_y</p:attrName>
                                        </p:attrNameLst>
                                      </p:cBhvr>
                                      <p:rCtr x="19622" y="-93"/>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2.77556E-17 4.44444E-6 L 0.39258 -0.00162 " pathEditMode="relative" rAng="0" ptsTypes="AA">
                                      <p:cBhvr>
                                        <p:cTn id="10" dur="2000" fill="hold"/>
                                        <p:tgtEl>
                                          <p:spTgt spid="11"/>
                                        </p:tgtEl>
                                        <p:attrNameLst>
                                          <p:attrName>ppt_x</p:attrName>
                                          <p:attrName>ppt_y</p:attrName>
                                        </p:attrNameLst>
                                      </p:cBhvr>
                                      <p:rCtr x="19622" y="-93"/>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2.77556E-17 2.59259E-6 L 0.39258 -0.00162 " pathEditMode="relative" rAng="0" ptsTypes="AA">
                                      <p:cBhvr>
                                        <p:cTn id="14" dur="2000" fill="hold"/>
                                        <p:tgtEl>
                                          <p:spTgt spid="22"/>
                                        </p:tgtEl>
                                        <p:attrNameLst>
                                          <p:attrName>ppt_x</p:attrName>
                                          <p:attrName>ppt_y</p:attrName>
                                        </p:attrNameLst>
                                      </p:cBhvr>
                                      <p:rCtr x="19622"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0C666-726F-4245-9010-3EE17AF884D8}"/>
              </a:ext>
            </a:extLst>
          </p:cNvPr>
          <p:cNvSpPr/>
          <p:nvPr/>
        </p:nvSpPr>
        <p:spPr>
          <a:xfrm>
            <a:off x="0" y="0"/>
            <a:ext cx="12192000"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Graphic 8" descr="Camera with solid fill">
            <a:extLst>
              <a:ext uri="{FF2B5EF4-FFF2-40B4-BE49-F238E27FC236}">
                <a16:creationId xmlns:a16="http://schemas.microsoft.com/office/drawing/2014/main" id="{55090DEC-C3CE-4E1E-A1D4-4F00A08248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05097">
            <a:off x="619460" y="4906769"/>
            <a:ext cx="981352" cy="981352"/>
          </a:xfrm>
          <a:prstGeom prst="rect">
            <a:avLst/>
          </a:prstGeom>
        </p:spPr>
      </p:pic>
      <p:grpSp>
        <p:nvGrpSpPr>
          <p:cNvPr id="4" name="Group 3">
            <a:extLst>
              <a:ext uri="{FF2B5EF4-FFF2-40B4-BE49-F238E27FC236}">
                <a16:creationId xmlns:a16="http://schemas.microsoft.com/office/drawing/2014/main" id="{F23DF9C3-CE4D-412D-B098-3F940E3BEC64}"/>
              </a:ext>
            </a:extLst>
          </p:cNvPr>
          <p:cNvGrpSpPr/>
          <p:nvPr/>
        </p:nvGrpSpPr>
        <p:grpSpPr>
          <a:xfrm>
            <a:off x="346526" y="447039"/>
            <a:ext cx="3870367" cy="609404"/>
            <a:chOff x="213361" y="5806321"/>
            <a:chExt cx="4573985" cy="746998"/>
          </a:xfrm>
        </p:grpSpPr>
        <p:sp>
          <p:nvSpPr>
            <p:cNvPr id="2" name="Arrow: Chevron 1">
              <a:extLst>
                <a:ext uri="{FF2B5EF4-FFF2-40B4-BE49-F238E27FC236}">
                  <a16:creationId xmlns:a16="http://schemas.microsoft.com/office/drawing/2014/main" id="{F840CF93-D72A-40DD-A48A-AF413281E6E4}"/>
                </a:ext>
              </a:extLst>
            </p:cNvPr>
            <p:cNvSpPr/>
            <p:nvPr/>
          </p:nvSpPr>
          <p:spPr>
            <a:xfrm>
              <a:off x="213361" y="5953760"/>
              <a:ext cx="4277360" cy="599559"/>
            </a:xfrm>
            <a:prstGeom prst="chevron">
              <a:avLst/>
            </a:prstGeom>
            <a:solidFill>
              <a:srgbClr val="4874C4">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F33A7E00-678F-461B-9016-B41B15DC8A41}"/>
                </a:ext>
              </a:extLst>
            </p:cNvPr>
            <p:cNvSpPr/>
            <p:nvPr/>
          </p:nvSpPr>
          <p:spPr>
            <a:xfrm>
              <a:off x="509986" y="5806321"/>
              <a:ext cx="4277360" cy="599559"/>
            </a:xfrm>
            <a:prstGeom prst="chevron">
              <a:avLst/>
            </a:prstGeom>
            <a:solidFill>
              <a:schemeClr val="accent1">
                <a:lumMod val="50000"/>
                <a:alpha val="9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Aharoni" panose="02010803020104030203" pitchFamily="2" charset="-79"/>
                  <a:cs typeface="Aharoni" panose="02010803020104030203" pitchFamily="2" charset="-79"/>
                </a:rPr>
                <a:t>JPEG-OUTPUT IMAGE </a:t>
              </a:r>
              <a:endParaRPr lang="en-IN" sz="2000" b="1" dirty="0">
                <a:solidFill>
                  <a:schemeClr val="bg1"/>
                </a:solidFill>
                <a:latin typeface="Aharoni" panose="02010803020104030203" pitchFamily="2" charset="-79"/>
                <a:cs typeface="Aharoni" panose="02010803020104030203" pitchFamily="2" charset="-79"/>
              </a:endParaRPr>
            </a:p>
          </p:txBody>
        </p:sp>
      </p:grpSp>
      <p:pic>
        <p:nvPicPr>
          <p:cNvPr id="10" name="Graphic 9" descr="Camera with solid fill">
            <a:extLst>
              <a:ext uri="{FF2B5EF4-FFF2-40B4-BE49-F238E27FC236}">
                <a16:creationId xmlns:a16="http://schemas.microsoft.com/office/drawing/2014/main" id="{81B71CE1-8F1B-4FAC-AFD4-D27388734E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302361">
            <a:off x="8282450" y="1780924"/>
            <a:ext cx="943161" cy="943161"/>
          </a:xfrm>
          <a:prstGeom prst="rect">
            <a:avLst/>
          </a:prstGeom>
        </p:spPr>
      </p:pic>
      <p:sp>
        <p:nvSpPr>
          <p:cNvPr id="5" name="Rectangle: Rounded Corners 4">
            <a:extLst>
              <a:ext uri="{FF2B5EF4-FFF2-40B4-BE49-F238E27FC236}">
                <a16:creationId xmlns:a16="http://schemas.microsoft.com/office/drawing/2014/main" id="{306DFA43-F8DD-4A26-A58C-138CB5196032}"/>
              </a:ext>
            </a:extLst>
          </p:cNvPr>
          <p:cNvSpPr/>
          <p:nvPr/>
        </p:nvSpPr>
        <p:spPr>
          <a:xfrm>
            <a:off x="1110136" y="1590045"/>
            <a:ext cx="7453065" cy="4580425"/>
          </a:xfrm>
          <a:prstGeom prst="roundRect">
            <a:avLst>
              <a:gd name="adj" fmla="val 641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D0D64F5D-DD07-4FFD-8339-1B29F58E4069}"/>
              </a:ext>
            </a:extLst>
          </p:cNvPr>
          <p:cNvSpPr/>
          <p:nvPr/>
        </p:nvSpPr>
        <p:spPr>
          <a:xfrm>
            <a:off x="1272283" y="1769520"/>
            <a:ext cx="7128769" cy="4318118"/>
          </a:xfrm>
          <a:prstGeom prst="roundRect">
            <a:avLst>
              <a:gd name="adj" fmla="val 28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0847338-2BE8-4F04-A385-BA711EA097C6}"/>
              </a:ext>
            </a:extLst>
          </p:cNvPr>
          <p:cNvSpPr/>
          <p:nvPr/>
        </p:nvSpPr>
        <p:spPr>
          <a:xfrm rot="20229119">
            <a:off x="10895785" y="261415"/>
            <a:ext cx="2660009" cy="643702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D5DE6E1-04D1-4165-AF01-9D244D2CB32E}"/>
              </a:ext>
            </a:extLst>
          </p:cNvPr>
          <p:cNvSpPr/>
          <p:nvPr/>
        </p:nvSpPr>
        <p:spPr>
          <a:xfrm rot="20492677">
            <a:off x="11002549" y="159135"/>
            <a:ext cx="2660009" cy="7136946"/>
          </a:xfrm>
          <a:prstGeom prst="rect">
            <a:avLst/>
          </a:prstGeom>
          <a:solidFill>
            <a:srgbClr val="254275">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271E248C-1007-4F97-950A-EB8C31916F44}"/>
              </a:ext>
            </a:extLst>
          </p:cNvPr>
          <p:cNvSpPr/>
          <p:nvPr/>
        </p:nvSpPr>
        <p:spPr>
          <a:xfrm rot="20766750">
            <a:off x="10943070" y="48411"/>
            <a:ext cx="2660009" cy="6761177"/>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95B85066-33DD-4AD3-96F5-18A219E7649A}"/>
              </a:ext>
            </a:extLst>
          </p:cNvPr>
          <p:cNvSpPr/>
          <p:nvPr/>
        </p:nvSpPr>
        <p:spPr>
          <a:xfrm rot="20766750">
            <a:off x="-369276" y="4473348"/>
            <a:ext cx="574267" cy="2565003"/>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1ECD1B5D-5DBE-41FC-9E7E-849BD1CB49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4555" y="1945849"/>
            <a:ext cx="3810000" cy="3810000"/>
          </a:xfrm>
          <a:prstGeom prst="rect">
            <a:avLst/>
          </a:prstGeom>
        </p:spPr>
      </p:pic>
      <p:sp>
        <p:nvSpPr>
          <p:cNvPr id="16" name="TextBox 15">
            <a:extLst>
              <a:ext uri="{FF2B5EF4-FFF2-40B4-BE49-F238E27FC236}">
                <a16:creationId xmlns:a16="http://schemas.microsoft.com/office/drawing/2014/main" id="{2D2EAD2E-4A5B-474F-8D2B-B2EAF1C628CE}"/>
              </a:ext>
            </a:extLst>
          </p:cNvPr>
          <p:cNvSpPr txBox="1"/>
          <p:nvPr/>
        </p:nvSpPr>
        <p:spPr>
          <a:xfrm>
            <a:off x="5424555" y="3850849"/>
            <a:ext cx="3184511" cy="323165"/>
          </a:xfrm>
          <a:prstGeom prst="rect">
            <a:avLst/>
          </a:prstGeom>
          <a:noFill/>
        </p:spPr>
        <p:txBody>
          <a:bodyPr wrap="square" rtlCol="0">
            <a:spAutoFit/>
          </a:bodyPr>
          <a:lstStyle/>
          <a:p>
            <a:r>
              <a:rPr lang="en-IN" sz="1500" b="1" dirty="0">
                <a:latin typeface="Arial" panose="020B0604020202020204" pitchFamily="34" charset="0"/>
                <a:cs typeface="Arial" panose="020B0604020202020204" pitchFamily="34" charset="0"/>
              </a:rPr>
              <a:t>OUTPUT IMAGE SIZE = 15.7KB</a:t>
            </a:r>
          </a:p>
        </p:txBody>
      </p:sp>
      <p:pic>
        <p:nvPicPr>
          <p:cNvPr id="7" name="Picture 6">
            <a:extLst>
              <a:ext uri="{FF2B5EF4-FFF2-40B4-BE49-F238E27FC236}">
                <a16:creationId xmlns:a16="http://schemas.microsoft.com/office/drawing/2014/main" id="{99451F2A-06D4-4D38-9C27-60E285EDF7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5800" y="1975257"/>
            <a:ext cx="3810000" cy="3810000"/>
          </a:xfrm>
          <a:prstGeom prst="rect">
            <a:avLst/>
          </a:prstGeom>
        </p:spPr>
      </p:pic>
    </p:spTree>
    <p:extLst>
      <p:ext uri="{BB962C8B-B14F-4D97-AF65-F5344CB8AC3E}">
        <p14:creationId xmlns:p14="http://schemas.microsoft.com/office/powerpoint/2010/main" val="19443046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0C666-726F-4245-9010-3EE17AF884D8}"/>
              </a:ext>
            </a:extLst>
          </p:cNvPr>
          <p:cNvSpPr/>
          <p:nvPr/>
        </p:nvSpPr>
        <p:spPr>
          <a:xfrm>
            <a:off x="0" y="0"/>
            <a:ext cx="12192000"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Graphic 8" descr="Camera with solid fill">
            <a:extLst>
              <a:ext uri="{FF2B5EF4-FFF2-40B4-BE49-F238E27FC236}">
                <a16:creationId xmlns:a16="http://schemas.microsoft.com/office/drawing/2014/main" id="{55090DEC-C3CE-4E1E-A1D4-4F00A08248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05097">
            <a:off x="619460" y="4906769"/>
            <a:ext cx="981352" cy="981352"/>
          </a:xfrm>
          <a:prstGeom prst="rect">
            <a:avLst/>
          </a:prstGeom>
        </p:spPr>
      </p:pic>
      <p:grpSp>
        <p:nvGrpSpPr>
          <p:cNvPr id="4" name="Group 3">
            <a:extLst>
              <a:ext uri="{FF2B5EF4-FFF2-40B4-BE49-F238E27FC236}">
                <a16:creationId xmlns:a16="http://schemas.microsoft.com/office/drawing/2014/main" id="{F23DF9C3-CE4D-412D-B098-3F940E3BEC64}"/>
              </a:ext>
            </a:extLst>
          </p:cNvPr>
          <p:cNvGrpSpPr/>
          <p:nvPr/>
        </p:nvGrpSpPr>
        <p:grpSpPr>
          <a:xfrm>
            <a:off x="346526" y="447039"/>
            <a:ext cx="3870367" cy="609404"/>
            <a:chOff x="213361" y="5806321"/>
            <a:chExt cx="4573985" cy="746998"/>
          </a:xfrm>
        </p:grpSpPr>
        <p:sp>
          <p:nvSpPr>
            <p:cNvPr id="2" name="Arrow: Chevron 1">
              <a:extLst>
                <a:ext uri="{FF2B5EF4-FFF2-40B4-BE49-F238E27FC236}">
                  <a16:creationId xmlns:a16="http://schemas.microsoft.com/office/drawing/2014/main" id="{F840CF93-D72A-40DD-A48A-AF413281E6E4}"/>
                </a:ext>
              </a:extLst>
            </p:cNvPr>
            <p:cNvSpPr/>
            <p:nvPr/>
          </p:nvSpPr>
          <p:spPr>
            <a:xfrm>
              <a:off x="213361" y="5953760"/>
              <a:ext cx="4277360" cy="599559"/>
            </a:xfrm>
            <a:prstGeom prst="chevron">
              <a:avLst/>
            </a:prstGeom>
            <a:solidFill>
              <a:srgbClr val="4874C4">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F33A7E00-678F-461B-9016-B41B15DC8A41}"/>
                </a:ext>
              </a:extLst>
            </p:cNvPr>
            <p:cNvSpPr/>
            <p:nvPr/>
          </p:nvSpPr>
          <p:spPr>
            <a:xfrm>
              <a:off x="509986" y="5806321"/>
              <a:ext cx="4277360" cy="599559"/>
            </a:xfrm>
            <a:prstGeom prst="chevron">
              <a:avLst/>
            </a:prstGeom>
            <a:solidFill>
              <a:schemeClr val="accent1">
                <a:lumMod val="50000"/>
                <a:alpha val="9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Aharoni" panose="02010803020104030203" pitchFamily="2" charset="-79"/>
                  <a:cs typeface="Aharoni" panose="02010803020104030203" pitchFamily="2" charset="-79"/>
                </a:rPr>
                <a:t>TOTAL-OUTPUT FILES</a:t>
              </a:r>
              <a:endParaRPr lang="en-IN" sz="2000" b="1" dirty="0">
                <a:solidFill>
                  <a:schemeClr val="bg1"/>
                </a:solidFill>
                <a:latin typeface="Aharoni" panose="02010803020104030203" pitchFamily="2" charset="-79"/>
                <a:cs typeface="Aharoni" panose="02010803020104030203" pitchFamily="2" charset="-79"/>
              </a:endParaRPr>
            </a:p>
          </p:txBody>
        </p:sp>
      </p:grpSp>
      <p:pic>
        <p:nvPicPr>
          <p:cNvPr id="10" name="Graphic 9" descr="Camera with solid fill">
            <a:extLst>
              <a:ext uri="{FF2B5EF4-FFF2-40B4-BE49-F238E27FC236}">
                <a16:creationId xmlns:a16="http://schemas.microsoft.com/office/drawing/2014/main" id="{81B71CE1-8F1B-4FAC-AFD4-D27388734E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302361">
            <a:off x="8282450" y="1780924"/>
            <a:ext cx="943161" cy="943161"/>
          </a:xfrm>
          <a:prstGeom prst="rect">
            <a:avLst/>
          </a:prstGeom>
        </p:spPr>
      </p:pic>
      <p:sp>
        <p:nvSpPr>
          <p:cNvPr id="5" name="Rectangle: Rounded Corners 4">
            <a:extLst>
              <a:ext uri="{FF2B5EF4-FFF2-40B4-BE49-F238E27FC236}">
                <a16:creationId xmlns:a16="http://schemas.microsoft.com/office/drawing/2014/main" id="{306DFA43-F8DD-4A26-A58C-138CB5196032}"/>
              </a:ext>
            </a:extLst>
          </p:cNvPr>
          <p:cNvSpPr/>
          <p:nvPr/>
        </p:nvSpPr>
        <p:spPr>
          <a:xfrm>
            <a:off x="1110136" y="1590045"/>
            <a:ext cx="7453065" cy="4580425"/>
          </a:xfrm>
          <a:prstGeom prst="roundRect">
            <a:avLst>
              <a:gd name="adj" fmla="val 641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D0D64F5D-DD07-4FFD-8339-1B29F58E4069}"/>
              </a:ext>
            </a:extLst>
          </p:cNvPr>
          <p:cNvSpPr/>
          <p:nvPr/>
        </p:nvSpPr>
        <p:spPr>
          <a:xfrm>
            <a:off x="1272283" y="1721198"/>
            <a:ext cx="7128769" cy="4318118"/>
          </a:xfrm>
          <a:prstGeom prst="roundRect">
            <a:avLst>
              <a:gd name="adj" fmla="val 28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0847338-2BE8-4F04-A385-BA711EA097C6}"/>
              </a:ext>
            </a:extLst>
          </p:cNvPr>
          <p:cNvSpPr/>
          <p:nvPr/>
        </p:nvSpPr>
        <p:spPr>
          <a:xfrm rot="20229119">
            <a:off x="10895785" y="261415"/>
            <a:ext cx="2660009" cy="643702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D5DE6E1-04D1-4165-AF01-9D244D2CB32E}"/>
              </a:ext>
            </a:extLst>
          </p:cNvPr>
          <p:cNvSpPr/>
          <p:nvPr/>
        </p:nvSpPr>
        <p:spPr>
          <a:xfrm rot="20492677">
            <a:off x="11002549" y="159135"/>
            <a:ext cx="2660009" cy="7136946"/>
          </a:xfrm>
          <a:prstGeom prst="rect">
            <a:avLst/>
          </a:prstGeom>
          <a:solidFill>
            <a:srgbClr val="254275">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271E248C-1007-4F97-950A-EB8C31916F44}"/>
              </a:ext>
            </a:extLst>
          </p:cNvPr>
          <p:cNvSpPr/>
          <p:nvPr/>
        </p:nvSpPr>
        <p:spPr>
          <a:xfrm rot="20766750">
            <a:off x="10943070" y="48411"/>
            <a:ext cx="2660009" cy="6761177"/>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95B85066-33DD-4AD3-96F5-18A219E7649A}"/>
              </a:ext>
            </a:extLst>
          </p:cNvPr>
          <p:cNvSpPr/>
          <p:nvPr/>
        </p:nvSpPr>
        <p:spPr>
          <a:xfrm rot="20766750">
            <a:off x="-369276" y="4473348"/>
            <a:ext cx="574267" cy="2565003"/>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descr="A screenshot of a computer&#10;&#10;Description automatically generated with medium confidence">
            <a:extLst>
              <a:ext uri="{FF2B5EF4-FFF2-40B4-BE49-F238E27FC236}">
                <a16:creationId xmlns:a16="http://schemas.microsoft.com/office/drawing/2014/main" id="{4D067629-73F1-46C1-B9B6-40B6E7355A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6799" y="2867343"/>
            <a:ext cx="6538011" cy="1720529"/>
          </a:xfrm>
          <a:prstGeom prst="rect">
            <a:avLst/>
          </a:prstGeom>
        </p:spPr>
      </p:pic>
    </p:spTree>
    <p:extLst>
      <p:ext uri="{BB962C8B-B14F-4D97-AF65-F5344CB8AC3E}">
        <p14:creationId xmlns:p14="http://schemas.microsoft.com/office/powerpoint/2010/main" val="5723996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0C666-726F-4245-9010-3EE17AF884D8}"/>
              </a:ext>
            </a:extLst>
          </p:cNvPr>
          <p:cNvSpPr/>
          <p:nvPr/>
        </p:nvSpPr>
        <p:spPr>
          <a:xfrm>
            <a:off x="0" y="0"/>
            <a:ext cx="12192000"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Graphic 8" descr="Camera with solid fill">
            <a:extLst>
              <a:ext uri="{FF2B5EF4-FFF2-40B4-BE49-F238E27FC236}">
                <a16:creationId xmlns:a16="http://schemas.microsoft.com/office/drawing/2014/main" id="{55090DEC-C3CE-4E1E-A1D4-4F00A08248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05097">
            <a:off x="619460" y="4906769"/>
            <a:ext cx="981352" cy="981352"/>
          </a:xfrm>
          <a:prstGeom prst="rect">
            <a:avLst/>
          </a:prstGeom>
        </p:spPr>
      </p:pic>
      <p:grpSp>
        <p:nvGrpSpPr>
          <p:cNvPr id="4" name="Group 3">
            <a:extLst>
              <a:ext uri="{FF2B5EF4-FFF2-40B4-BE49-F238E27FC236}">
                <a16:creationId xmlns:a16="http://schemas.microsoft.com/office/drawing/2014/main" id="{F23DF9C3-CE4D-412D-B098-3F940E3BEC64}"/>
              </a:ext>
            </a:extLst>
          </p:cNvPr>
          <p:cNvGrpSpPr/>
          <p:nvPr/>
        </p:nvGrpSpPr>
        <p:grpSpPr>
          <a:xfrm>
            <a:off x="346526" y="447039"/>
            <a:ext cx="3870367" cy="609404"/>
            <a:chOff x="213361" y="5806321"/>
            <a:chExt cx="4573985" cy="746998"/>
          </a:xfrm>
        </p:grpSpPr>
        <p:sp>
          <p:nvSpPr>
            <p:cNvPr id="2" name="Arrow: Chevron 1">
              <a:extLst>
                <a:ext uri="{FF2B5EF4-FFF2-40B4-BE49-F238E27FC236}">
                  <a16:creationId xmlns:a16="http://schemas.microsoft.com/office/drawing/2014/main" id="{F840CF93-D72A-40DD-A48A-AF413281E6E4}"/>
                </a:ext>
              </a:extLst>
            </p:cNvPr>
            <p:cNvSpPr/>
            <p:nvPr/>
          </p:nvSpPr>
          <p:spPr>
            <a:xfrm>
              <a:off x="213361" y="5953760"/>
              <a:ext cx="4277360" cy="599559"/>
            </a:xfrm>
            <a:prstGeom prst="chevron">
              <a:avLst/>
            </a:prstGeom>
            <a:solidFill>
              <a:srgbClr val="4874C4">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F33A7E00-678F-461B-9016-B41B15DC8A41}"/>
                </a:ext>
              </a:extLst>
            </p:cNvPr>
            <p:cNvSpPr/>
            <p:nvPr/>
          </p:nvSpPr>
          <p:spPr>
            <a:xfrm>
              <a:off x="509986" y="5806321"/>
              <a:ext cx="4277360" cy="599559"/>
            </a:xfrm>
            <a:prstGeom prst="chevron">
              <a:avLst/>
            </a:prstGeom>
            <a:solidFill>
              <a:schemeClr val="accent1">
                <a:lumMod val="50000"/>
                <a:alpha val="9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latin typeface="Aharoni" panose="02010803020104030203" pitchFamily="2" charset="-79"/>
                  <a:cs typeface="Aharoni" panose="02010803020104030203" pitchFamily="2" charset="-79"/>
                </a:rPr>
                <a:t>CONCLUSIONS</a:t>
              </a:r>
            </a:p>
          </p:txBody>
        </p:sp>
      </p:grpSp>
      <p:pic>
        <p:nvPicPr>
          <p:cNvPr id="10" name="Graphic 9" descr="Camera with solid fill">
            <a:extLst>
              <a:ext uri="{FF2B5EF4-FFF2-40B4-BE49-F238E27FC236}">
                <a16:creationId xmlns:a16="http://schemas.microsoft.com/office/drawing/2014/main" id="{81B71CE1-8F1B-4FAC-AFD4-D27388734E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302361">
            <a:off x="8282450" y="1780924"/>
            <a:ext cx="943161" cy="943161"/>
          </a:xfrm>
          <a:prstGeom prst="rect">
            <a:avLst/>
          </a:prstGeom>
        </p:spPr>
      </p:pic>
      <p:sp>
        <p:nvSpPr>
          <p:cNvPr id="5" name="Rectangle: Rounded Corners 4">
            <a:extLst>
              <a:ext uri="{FF2B5EF4-FFF2-40B4-BE49-F238E27FC236}">
                <a16:creationId xmlns:a16="http://schemas.microsoft.com/office/drawing/2014/main" id="{306DFA43-F8DD-4A26-A58C-138CB5196032}"/>
              </a:ext>
            </a:extLst>
          </p:cNvPr>
          <p:cNvSpPr/>
          <p:nvPr/>
        </p:nvSpPr>
        <p:spPr>
          <a:xfrm>
            <a:off x="1110136" y="1590045"/>
            <a:ext cx="7453065" cy="4700635"/>
          </a:xfrm>
          <a:prstGeom prst="roundRect">
            <a:avLst>
              <a:gd name="adj" fmla="val 641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D0D64F5D-DD07-4FFD-8339-1B29F58E4069}"/>
              </a:ext>
            </a:extLst>
          </p:cNvPr>
          <p:cNvSpPr/>
          <p:nvPr/>
        </p:nvSpPr>
        <p:spPr>
          <a:xfrm>
            <a:off x="1272283" y="1721197"/>
            <a:ext cx="7130037" cy="4370167"/>
          </a:xfrm>
          <a:prstGeom prst="roundRect">
            <a:avLst>
              <a:gd name="adj" fmla="val 28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Ø"/>
            </a:pPr>
            <a:r>
              <a:rPr lang="en-US" sz="1400" dirty="0">
                <a:solidFill>
                  <a:schemeClr val="tx1"/>
                </a:solidFill>
                <a:latin typeface="Arial" panose="020B0604020202020204" pitchFamily="34" charset="0"/>
                <a:cs typeface="Arial" panose="020B0604020202020204" pitchFamily="34" charset="0"/>
              </a:rPr>
              <a:t>Overall, we have implemented two image compression named JPEG and PNG (LZW) to show that how these individual processes affect the size of the image and how these processes are used in day-to-day life such as PNG is used when we don’t want to lose the data, but we want to transfer the data with less memory, and in case of JPEG, we want to reduce the size of the respective file so that we can store the file at low storage.</a:t>
            </a:r>
          </a:p>
        </p:txBody>
      </p:sp>
      <p:sp>
        <p:nvSpPr>
          <p:cNvPr id="11" name="Rectangle 10">
            <a:extLst>
              <a:ext uri="{FF2B5EF4-FFF2-40B4-BE49-F238E27FC236}">
                <a16:creationId xmlns:a16="http://schemas.microsoft.com/office/drawing/2014/main" id="{E0847338-2BE8-4F04-A385-BA711EA097C6}"/>
              </a:ext>
            </a:extLst>
          </p:cNvPr>
          <p:cNvSpPr/>
          <p:nvPr/>
        </p:nvSpPr>
        <p:spPr>
          <a:xfrm rot="20229119">
            <a:off x="10895785" y="261415"/>
            <a:ext cx="2660009" cy="643702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D5DE6E1-04D1-4165-AF01-9D244D2CB32E}"/>
              </a:ext>
            </a:extLst>
          </p:cNvPr>
          <p:cNvSpPr/>
          <p:nvPr/>
        </p:nvSpPr>
        <p:spPr>
          <a:xfrm rot="20492677">
            <a:off x="11002549" y="159135"/>
            <a:ext cx="2660009" cy="7136946"/>
          </a:xfrm>
          <a:prstGeom prst="rect">
            <a:avLst/>
          </a:prstGeom>
          <a:solidFill>
            <a:srgbClr val="254275">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271E248C-1007-4F97-950A-EB8C31916F44}"/>
              </a:ext>
            </a:extLst>
          </p:cNvPr>
          <p:cNvSpPr/>
          <p:nvPr/>
        </p:nvSpPr>
        <p:spPr>
          <a:xfrm rot="20766750">
            <a:off x="10943070" y="48411"/>
            <a:ext cx="2660009" cy="6761177"/>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0120FC0-6181-46B0-805E-4F3959658F60}"/>
              </a:ext>
            </a:extLst>
          </p:cNvPr>
          <p:cNvSpPr/>
          <p:nvPr/>
        </p:nvSpPr>
        <p:spPr>
          <a:xfrm rot="20766750">
            <a:off x="-369276" y="4473348"/>
            <a:ext cx="574267" cy="2565003"/>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872775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0C666-726F-4245-9010-3EE17AF884D8}"/>
              </a:ext>
            </a:extLst>
          </p:cNvPr>
          <p:cNvSpPr/>
          <p:nvPr/>
        </p:nvSpPr>
        <p:spPr>
          <a:xfrm>
            <a:off x="0" y="0"/>
            <a:ext cx="12192000"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Graphic 8" descr="Camera with solid fill">
            <a:extLst>
              <a:ext uri="{FF2B5EF4-FFF2-40B4-BE49-F238E27FC236}">
                <a16:creationId xmlns:a16="http://schemas.microsoft.com/office/drawing/2014/main" id="{55090DEC-C3CE-4E1E-A1D4-4F00A08248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05097">
            <a:off x="619460" y="4906769"/>
            <a:ext cx="981352" cy="981352"/>
          </a:xfrm>
          <a:prstGeom prst="rect">
            <a:avLst/>
          </a:prstGeom>
        </p:spPr>
      </p:pic>
      <p:grpSp>
        <p:nvGrpSpPr>
          <p:cNvPr id="4" name="Group 3">
            <a:extLst>
              <a:ext uri="{FF2B5EF4-FFF2-40B4-BE49-F238E27FC236}">
                <a16:creationId xmlns:a16="http://schemas.microsoft.com/office/drawing/2014/main" id="{F23DF9C3-CE4D-412D-B098-3F940E3BEC64}"/>
              </a:ext>
            </a:extLst>
          </p:cNvPr>
          <p:cNvGrpSpPr/>
          <p:nvPr/>
        </p:nvGrpSpPr>
        <p:grpSpPr>
          <a:xfrm>
            <a:off x="346526" y="447039"/>
            <a:ext cx="3870367" cy="609404"/>
            <a:chOff x="213361" y="5806321"/>
            <a:chExt cx="4573985" cy="746998"/>
          </a:xfrm>
        </p:grpSpPr>
        <p:sp>
          <p:nvSpPr>
            <p:cNvPr id="2" name="Arrow: Chevron 1">
              <a:extLst>
                <a:ext uri="{FF2B5EF4-FFF2-40B4-BE49-F238E27FC236}">
                  <a16:creationId xmlns:a16="http://schemas.microsoft.com/office/drawing/2014/main" id="{F840CF93-D72A-40DD-A48A-AF413281E6E4}"/>
                </a:ext>
              </a:extLst>
            </p:cNvPr>
            <p:cNvSpPr/>
            <p:nvPr/>
          </p:nvSpPr>
          <p:spPr>
            <a:xfrm>
              <a:off x="213361" y="5953760"/>
              <a:ext cx="4277360" cy="599559"/>
            </a:xfrm>
            <a:prstGeom prst="chevron">
              <a:avLst/>
            </a:prstGeom>
            <a:solidFill>
              <a:srgbClr val="4874C4">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F33A7E00-678F-461B-9016-B41B15DC8A41}"/>
                </a:ext>
              </a:extLst>
            </p:cNvPr>
            <p:cNvSpPr/>
            <p:nvPr/>
          </p:nvSpPr>
          <p:spPr>
            <a:xfrm>
              <a:off x="509986" y="5806321"/>
              <a:ext cx="4277360" cy="599559"/>
            </a:xfrm>
            <a:prstGeom prst="chevron">
              <a:avLst/>
            </a:prstGeom>
            <a:solidFill>
              <a:schemeClr val="accent1">
                <a:lumMod val="50000"/>
                <a:alpha val="9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Aharoni" panose="02010803020104030203" pitchFamily="2" charset="-79"/>
                  <a:cs typeface="Aharoni" panose="02010803020104030203" pitchFamily="2" charset="-79"/>
                </a:rPr>
                <a:t>Role of each group member in the project</a:t>
              </a:r>
              <a:endParaRPr lang="en-IN" sz="1600" b="1" dirty="0">
                <a:solidFill>
                  <a:schemeClr val="bg1"/>
                </a:solidFill>
                <a:latin typeface="Aharoni" panose="02010803020104030203" pitchFamily="2" charset="-79"/>
                <a:cs typeface="Aharoni" panose="02010803020104030203" pitchFamily="2" charset="-79"/>
              </a:endParaRPr>
            </a:p>
          </p:txBody>
        </p:sp>
      </p:grpSp>
      <p:pic>
        <p:nvPicPr>
          <p:cNvPr id="10" name="Graphic 9" descr="Camera with solid fill">
            <a:extLst>
              <a:ext uri="{FF2B5EF4-FFF2-40B4-BE49-F238E27FC236}">
                <a16:creationId xmlns:a16="http://schemas.microsoft.com/office/drawing/2014/main" id="{81B71CE1-8F1B-4FAC-AFD4-D27388734E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302361">
            <a:off x="8282450" y="1780924"/>
            <a:ext cx="943161" cy="943161"/>
          </a:xfrm>
          <a:prstGeom prst="rect">
            <a:avLst/>
          </a:prstGeom>
        </p:spPr>
      </p:pic>
      <p:sp>
        <p:nvSpPr>
          <p:cNvPr id="5" name="Rectangle: Rounded Corners 4">
            <a:extLst>
              <a:ext uri="{FF2B5EF4-FFF2-40B4-BE49-F238E27FC236}">
                <a16:creationId xmlns:a16="http://schemas.microsoft.com/office/drawing/2014/main" id="{306DFA43-F8DD-4A26-A58C-138CB5196032}"/>
              </a:ext>
            </a:extLst>
          </p:cNvPr>
          <p:cNvSpPr/>
          <p:nvPr/>
        </p:nvSpPr>
        <p:spPr>
          <a:xfrm>
            <a:off x="1110136" y="1590045"/>
            <a:ext cx="7453065" cy="4700635"/>
          </a:xfrm>
          <a:prstGeom prst="roundRect">
            <a:avLst>
              <a:gd name="adj" fmla="val 641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D0D64F5D-DD07-4FFD-8339-1B29F58E4069}"/>
              </a:ext>
            </a:extLst>
          </p:cNvPr>
          <p:cNvSpPr/>
          <p:nvPr/>
        </p:nvSpPr>
        <p:spPr>
          <a:xfrm>
            <a:off x="1272283" y="1721197"/>
            <a:ext cx="7130037" cy="4370167"/>
          </a:xfrm>
          <a:prstGeom prst="roundRect">
            <a:avLst>
              <a:gd name="adj" fmla="val 28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Ø"/>
            </a:pPr>
            <a:r>
              <a:rPr lang="en-US" sz="1400" b="1" dirty="0">
                <a:solidFill>
                  <a:schemeClr val="tx1"/>
                </a:solidFill>
                <a:latin typeface="Arial" panose="020B0604020202020204" pitchFamily="34" charset="0"/>
                <a:cs typeface="Arial" panose="020B0604020202020204" pitchFamily="34" charset="0"/>
              </a:rPr>
              <a:t>Kush – Zig-Zag scan code, DCT explanation, Report and PPT.</a:t>
            </a:r>
          </a:p>
          <a:p>
            <a:pPr marL="285750" indent="-285750">
              <a:lnSpc>
                <a:spcPct val="150000"/>
              </a:lnSpc>
              <a:buFont typeface="Wingdings" panose="05000000000000000000" pitchFamily="2" charset="2"/>
              <a:buChar char="Ø"/>
            </a:pPr>
            <a:r>
              <a:rPr lang="en-US" sz="1400" b="1" dirty="0">
                <a:solidFill>
                  <a:schemeClr val="tx1"/>
                </a:solidFill>
                <a:latin typeface="Arial" panose="020B0604020202020204" pitchFamily="34" charset="0"/>
                <a:cs typeface="Arial" panose="020B0604020202020204" pitchFamily="34" charset="0"/>
              </a:rPr>
              <a:t>Kathan – Image to RLE Code, Quantization Explanation of DCT, and PPT </a:t>
            </a:r>
          </a:p>
          <a:p>
            <a:pPr marL="285750" indent="-285750">
              <a:lnSpc>
                <a:spcPct val="150000"/>
              </a:lnSpc>
              <a:buFont typeface="Wingdings" panose="05000000000000000000" pitchFamily="2" charset="2"/>
              <a:buChar char="Ø"/>
            </a:pPr>
            <a:r>
              <a:rPr lang="en-US" sz="1400" b="1" dirty="0" err="1">
                <a:solidFill>
                  <a:schemeClr val="tx1"/>
                </a:solidFill>
                <a:latin typeface="Arial" panose="020B0604020202020204" pitchFamily="34" charset="0"/>
                <a:cs typeface="Arial" panose="020B0604020202020204" pitchFamily="34" charset="0"/>
              </a:rPr>
              <a:t>Devyash</a:t>
            </a:r>
            <a:r>
              <a:rPr lang="en-US" sz="1400" b="1" dirty="0">
                <a:solidFill>
                  <a:schemeClr val="tx1"/>
                </a:solidFill>
                <a:latin typeface="Arial" panose="020B0604020202020204" pitchFamily="34" charset="0"/>
                <a:cs typeface="Arial" panose="020B0604020202020204" pitchFamily="34" charset="0"/>
              </a:rPr>
              <a:t> – LZW Code and </a:t>
            </a:r>
            <a:r>
              <a:rPr lang="en-US" sz="1400" b="1" dirty="0" err="1">
                <a:solidFill>
                  <a:schemeClr val="tx1"/>
                </a:solidFill>
                <a:latin typeface="Arial" panose="020B0604020202020204" pitchFamily="34" charset="0"/>
                <a:cs typeface="Arial" panose="020B0604020202020204" pitchFamily="34" charset="0"/>
              </a:rPr>
              <a:t>Explantion</a:t>
            </a:r>
            <a:r>
              <a:rPr lang="en-US" sz="1400" b="1" dirty="0">
                <a:solidFill>
                  <a:schemeClr val="tx1"/>
                </a:solidFill>
                <a:latin typeface="Arial" panose="020B0604020202020204" pitchFamily="34" charset="0"/>
                <a:cs typeface="Arial" panose="020B0604020202020204" pitchFamily="34" charset="0"/>
              </a:rPr>
              <a:t>, Research of LZW DCT, and  Report </a:t>
            </a:r>
          </a:p>
          <a:p>
            <a:pPr marL="285750" indent="-285750">
              <a:lnSpc>
                <a:spcPct val="150000"/>
              </a:lnSpc>
              <a:buFont typeface="Wingdings" panose="05000000000000000000" pitchFamily="2" charset="2"/>
              <a:buChar char="Ø"/>
            </a:pPr>
            <a:r>
              <a:rPr lang="en-US" sz="1400" b="1" dirty="0">
                <a:solidFill>
                  <a:schemeClr val="tx1"/>
                </a:solidFill>
                <a:latin typeface="Arial" panose="020B0604020202020204" pitchFamily="34" charset="0"/>
                <a:cs typeface="Arial" panose="020B0604020202020204" pitchFamily="34" charset="0"/>
              </a:rPr>
              <a:t>Meet – Introduction, LZW Code and explanation, Research of LZW, and PPT </a:t>
            </a:r>
          </a:p>
          <a:p>
            <a:pPr marL="285750" indent="-285750">
              <a:lnSpc>
                <a:spcPct val="150000"/>
              </a:lnSpc>
              <a:buFont typeface="Wingdings" panose="05000000000000000000" pitchFamily="2" charset="2"/>
              <a:buChar char="Ø"/>
            </a:pPr>
            <a:r>
              <a:rPr lang="en-US" sz="1400" b="1" dirty="0">
                <a:solidFill>
                  <a:schemeClr val="tx1"/>
                </a:solidFill>
                <a:latin typeface="Arial" panose="020B0604020202020204" pitchFamily="34" charset="0"/>
                <a:cs typeface="Arial" panose="020B0604020202020204" pitchFamily="34" charset="0"/>
              </a:rPr>
              <a:t>Dev – RLE to Image Code and Encoding Explanation of DCT, and Report</a:t>
            </a:r>
          </a:p>
        </p:txBody>
      </p:sp>
      <p:sp>
        <p:nvSpPr>
          <p:cNvPr id="11" name="Rectangle 10">
            <a:extLst>
              <a:ext uri="{FF2B5EF4-FFF2-40B4-BE49-F238E27FC236}">
                <a16:creationId xmlns:a16="http://schemas.microsoft.com/office/drawing/2014/main" id="{E0847338-2BE8-4F04-A385-BA711EA097C6}"/>
              </a:ext>
            </a:extLst>
          </p:cNvPr>
          <p:cNvSpPr/>
          <p:nvPr/>
        </p:nvSpPr>
        <p:spPr>
          <a:xfrm rot="20229119">
            <a:off x="10895785" y="261415"/>
            <a:ext cx="2660009" cy="643702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D5DE6E1-04D1-4165-AF01-9D244D2CB32E}"/>
              </a:ext>
            </a:extLst>
          </p:cNvPr>
          <p:cNvSpPr/>
          <p:nvPr/>
        </p:nvSpPr>
        <p:spPr>
          <a:xfrm rot="20492677">
            <a:off x="11002549" y="159135"/>
            <a:ext cx="2660009" cy="7136946"/>
          </a:xfrm>
          <a:prstGeom prst="rect">
            <a:avLst/>
          </a:prstGeom>
          <a:solidFill>
            <a:srgbClr val="254275">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271E248C-1007-4F97-950A-EB8C31916F44}"/>
              </a:ext>
            </a:extLst>
          </p:cNvPr>
          <p:cNvSpPr/>
          <p:nvPr/>
        </p:nvSpPr>
        <p:spPr>
          <a:xfrm rot="20766750">
            <a:off x="10943070" y="48411"/>
            <a:ext cx="2660009" cy="6761177"/>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0120FC0-6181-46B0-805E-4F3959658F60}"/>
              </a:ext>
            </a:extLst>
          </p:cNvPr>
          <p:cNvSpPr/>
          <p:nvPr/>
        </p:nvSpPr>
        <p:spPr>
          <a:xfrm rot="20766750">
            <a:off x="-369276" y="4473348"/>
            <a:ext cx="574267" cy="2565003"/>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122977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0C666-726F-4245-9010-3EE17AF884D8}"/>
              </a:ext>
            </a:extLst>
          </p:cNvPr>
          <p:cNvSpPr/>
          <p:nvPr/>
        </p:nvSpPr>
        <p:spPr>
          <a:xfrm>
            <a:off x="0" y="0"/>
            <a:ext cx="12192000"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Graphic 8" descr="Camera with solid fill">
            <a:extLst>
              <a:ext uri="{FF2B5EF4-FFF2-40B4-BE49-F238E27FC236}">
                <a16:creationId xmlns:a16="http://schemas.microsoft.com/office/drawing/2014/main" id="{55090DEC-C3CE-4E1E-A1D4-4F00A08248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05097">
            <a:off x="619460" y="4906769"/>
            <a:ext cx="981352" cy="981352"/>
          </a:xfrm>
          <a:prstGeom prst="rect">
            <a:avLst/>
          </a:prstGeom>
        </p:spPr>
      </p:pic>
      <p:grpSp>
        <p:nvGrpSpPr>
          <p:cNvPr id="4" name="Group 3">
            <a:extLst>
              <a:ext uri="{FF2B5EF4-FFF2-40B4-BE49-F238E27FC236}">
                <a16:creationId xmlns:a16="http://schemas.microsoft.com/office/drawing/2014/main" id="{F23DF9C3-CE4D-412D-B098-3F940E3BEC64}"/>
              </a:ext>
            </a:extLst>
          </p:cNvPr>
          <p:cNvGrpSpPr/>
          <p:nvPr/>
        </p:nvGrpSpPr>
        <p:grpSpPr>
          <a:xfrm>
            <a:off x="346526" y="447039"/>
            <a:ext cx="3870367" cy="609404"/>
            <a:chOff x="213361" y="5806321"/>
            <a:chExt cx="4573985" cy="746998"/>
          </a:xfrm>
        </p:grpSpPr>
        <p:sp>
          <p:nvSpPr>
            <p:cNvPr id="2" name="Arrow: Chevron 1">
              <a:extLst>
                <a:ext uri="{FF2B5EF4-FFF2-40B4-BE49-F238E27FC236}">
                  <a16:creationId xmlns:a16="http://schemas.microsoft.com/office/drawing/2014/main" id="{F840CF93-D72A-40DD-A48A-AF413281E6E4}"/>
                </a:ext>
              </a:extLst>
            </p:cNvPr>
            <p:cNvSpPr/>
            <p:nvPr/>
          </p:nvSpPr>
          <p:spPr>
            <a:xfrm>
              <a:off x="213361" y="5953760"/>
              <a:ext cx="4277360" cy="599559"/>
            </a:xfrm>
            <a:prstGeom prst="chevron">
              <a:avLst/>
            </a:prstGeom>
            <a:solidFill>
              <a:srgbClr val="4874C4">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F33A7E00-678F-461B-9016-B41B15DC8A41}"/>
                </a:ext>
              </a:extLst>
            </p:cNvPr>
            <p:cNvSpPr/>
            <p:nvPr/>
          </p:nvSpPr>
          <p:spPr>
            <a:xfrm>
              <a:off x="509986" y="5806321"/>
              <a:ext cx="4277360" cy="599559"/>
            </a:xfrm>
            <a:prstGeom prst="chevron">
              <a:avLst/>
            </a:prstGeom>
            <a:solidFill>
              <a:schemeClr val="accent1">
                <a:lumMod val="50000"/>
                <a:alpha val="9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latin typeface="Aharoni" panose="02010803020104030203" pitchFamily="2" charset="-79"/>
                  <a:cs typeface="Aharoni" panose="02010803020104030203" pitchFamily="2" charset="-79"/>
                </a:rPr>
                <a:t>REFERENCES</a:t>
              </a:r>
            </a:p>
          </p:txBody>
        </p:sp>
      </p:grpSp>
      <p:pic>
        <p:nvPicPr>
          <p:cNvPr id="10" name="Graphic 9" descr="Camera with solid fill">
            <a:extLst>
              <a:ext uri="{FF2B5EF4-FFF2-40B4-BE49-F238E27FC236}">
                <a16:creationId xmlns:a16="http://schemas.microsoft.com/office/drawing/2014/main" id="{81B71CE1-8F1B-4FAC-AFD4-D27388734E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302361">
            <a:off x="8282450" y="1780924"/>
            <a:ext cx="943161" cy="943161"/>
          </a:xfrm>
          <a:prstGeom prst="rect">
            <a:avLst/>
          </a:prstGeom>
        </p:spPr>
      </p:pic>
      <p:sp>
        <p:nvSpPr>
          <p:cNvPr id="5" name="Rectangle: Rounded Corners 4">
            <a:extLst>
              <a:ext uri="{FF2B5EF4-FFF2-40B4-BE49-F238E27FC236}">
                <a16:creationId xmlns:a16="http://schemas.microsoft.com/office/drawing/2014/main" id="{306DFA43-F8DD-4A26-A58C-138CB5196032}"/>
              </a:ext>
            </a:extLst>
          </p:cNvPr>
          <p:cNvSpPr/>
          <p:nvPr/>
        </p:nvSpPr>
        <p:spPr>
          <a:xfrm>
            <a:off x="1110136" y="1590045"/>
            <a:ext cx="7453065" cy="4700635"/>
          </a:xfrm>
          <a:prstGeom prst="roundRect">
            <a:avLst>
              <a:gd name="adj" fmla="val 641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E0847338-2BE8-4F04-A385-BA711EA097C6}"/>
              </a:ext>
            </a:extLst>
          </p:cNvPr>
          <p:cNvSpPr/>
          <p:nvPr/>
        </p:nvSpPr>
        <p:spPr>
          <a:xfrm rot="20229119">
            <a:off x="10895785" y="261415"/>
            <a:ext cx="2660009" cy="643702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D5DE6E1-04D1-4165-AF01-9D244D2CB32E}"/>
              </a:ext>
            </a:extLst>
          </p:cNvPr>
          <p:cNvSpPr/>
          <p:nvPr/>
        </p:nvSpPr>
        <p:spPr>
          <a:xfrm rot="20492677">
            <a:off x="11002549" y="159135"/>
            <a:ext cx="2660009" cy="7136946"/>
          </a:xfrm>
          <a:prstGeom prst="rect">
            <a:avLst/>
          </a:prstGeom>
          <a:solidFill>
            <a:srgbClr val="254275">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271E248C-1007-4F97-950A-EB8C31916F44}"/>
              </a:ext>
            </a:extLst>
          </p:cNvPr>
          <p:cNvSpPr/>
          <p:nvPr/>
        </p:nvSpPr>
        <p:spPr>
          <a:xfrm rot="20766750">
            <a:off x="10943070" y="48411"/>
            <a:ext cx="2660009" cy="6761177"/>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0120FC0-6181-46B0-805E-4F3959658F60}"/>
              </a:ext>
            </a:extLst>
          </p:cNvPr>
          <p:cNvSpPr/>
          <p:nvPr/>
        </p:nvSpPr>
        <p:spPr>
          <a:xfrm rot="20766750">
            <a:off x="-369276" y="4473348"/>
            <a:ext cx="574267" cy="2565003"/>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 name="Group 2">
            <a:extLst>
              <a:ext uri="{FF2B5EF4-FFF2-40B4-BE49-F238E27FC236}">
                <a16:creationId xmlns:a16="http://schemas.microsoft.com/office/drawing/2014/main" id="{3DFA4BFD-0635-414A-ABB8-C02BCC865915}"/>
              </a:ext>
            </a:extLst>
          </p:cNvPr>
          <p:cNvGrpSpPr/>
          <p:nvPr/>
        </p:nvGrpSpPr>
        <p:grpSpPr>
          <a:xfrm>
            <a:off x="1272283" y="1721197"/>
            <a:ext cx="7130037" cy="4370167"/>
            <a:chOff x="1272283" y="1721197"/>
            <a:chExt cx="7130037" cy="4370167"/>
          </a:xfrm>
        </p:grpSpPr>
        <p:sp>
          <p:nvSpPr>
            <p:cNvPr id="12" name="Rectangle: Rounded Corners 11">
              <a:extLst>
                <a:ext uri="{FF2B5EF4-FFF2-40B4-BE49-F238E27FC236}">
                  <a16:creationId xmlns:a16="http://schemas.microsoft.com/office/drawing/2014/main" id="{D0D64F5D-DD07-4FFD-8339-1B29F58E4069}"/>
                </a:ext>
              </a:extLst>
            </p:cNvPr>
            <p:cNvSpPr/>
            <p:nvPr/>
          </p:nvSpPr>
          <p:spPr>
            <a:xfrm>
              <a:off x="1272283" y="1721197"/>
              <a:ext cx="7130037" cy="4370167"/>
            </a:xfrm>
            <a:prstGeom prst="roundRect">
              <a:avLst>
                <a:gd name="adj" fmla="val 28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Ø"/>
              </a:pPr>
              <a:endParaRPr lang="en-US" sz="1400" dirty="0">
                <a:solidFill>
                  <a:schemeClr val="tx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3CDD5DD-12DF-45FA-80D5-1E91526B35CA}"/>
                </a:ext>
              </a:extLst>
            </p:cNvPr>
            <p:cNvSpPr txBox="1"/>
            <p:nvPr/>
          </p:nvSpPr>
          <p:spPr>
            <a:xfrm>
              <a:off x="1632049" y="2877867"/>
              <a:ext cx="4674395" cy="584775"/>
            </a:xfrm>
            <a:prstGeom prst="rect">
              <a:avLst/>
            </a:prstGeom>
            <a:noFill/>
          </p:spPr>
          <p:txBody>
            <a:bodyPr wrap="square" rtlCol="0">
              <a:spAutoFit/>
            </a:bodyPr>
            <a:lstStyle/>
            <a:p>
              <a:r>
                <a:rPr lang="en-IN" sz="1600" dirty="0">
                  <a:hlinkClick r:id="rId4"/>
                </a:rPr>
                <a:t>https://www.geeksforgeeks.org/lzw-lempel-ziv-welch-compression-technique/</a:t>
              </a:r>
              <a:endParaRPr lang="en-IN" sz="1600" dirty="0"/>
            </a:p>
          </p:txBody>
        </p:sp>
        <p:sp>
          <p:nvSpPr>
            <p:cNvPr id="15" name="TextBox 14">
              <a:extLst>
                <a:ext uri="{FF2B5EF4-FFF2-40B4-BE49-F238E27FC236}">
                  <a16:creationId xmlns:a16="http://schemas.microsoft.com/office/drawing/2014/main" id="{36071F47-6FF8-4830-BBB1-F291BBC9527B}"/>
                </a:ext>
              </a:extLst>
            </p:cNvPr>
            <p:cNvSpPr txBox="1"/>
            <p:nvPr/>
          </p:nvSpPr>
          <p:spPr>
            <a:xfrm>
              <a:off x="1644687" y="2207365"/>
              <a:ext cx="4674395" cy="584775"/>
            </a:xfrm>
            <a:prstGeom prst="rect">
              <a:avLst/>
            </a:prstGeom>
            <a:noFill/>
          </p:spPr>
          <p:txBody>
            <a:bodyPr wrap="square" rtlCol="0">
              <a:spAutoFit/>
            </a:bodyPr>
            <a:lstStyle/>
            <a:p>
              <a:r>
                <a:rPr lang="en-IN" sz="1600" dirty="0">
                  <a:hlinkClick r:id="rId5"/>
                </a:rPr>
                <a:t>https://www.youtube.com/watch?v=Q2aEzeMDHMA&amp;t=463s</a:t>
              </a:r>
              <a:endParaRPr lang="en-IN" sz="1600" dirty="0"/>
            </a:p>
          </p:txBody>
        </p:sp>
        <p:sp>
          <p:nvSpPr>
            <p:cNvPr id="16" name="TextBox 15">
              <a:extLst>
                <a:ext uri="{FF2B5EF4-FFF2-40B4-BE49-F238E27FC236}">
                  <a16:creationId xmlns:a16="http://schemas.microsoft.com/office/drawing/2014/main" id="{895F3561-D120-4D96-A9E1-CC35F3C5A22B}"/>
                </a:ext>
              </a:extLst>
            </p:cNvPr>
            <p:cNvSpPr txBox="1"/>
            <p:nvPr/>
          </p:nvSpPr>
          <p:spPr>
            <a:xfrm>
              <a:off x="1632049" y="3551430"/>
              <a:ext cx="6320541" cy="584775"/>
            </a:xfrm>
            <a:prstGeom prst="rect">
              <a:avLst/>
            </a:prstGeom>
            <a:noFill/>
          </p:spPr>
          <p:txBody>
            <a:bodyPr wrap="square" rtlCol="0">
              <a:spAutoFit/>
            </a:bodyPr>
            <a:lstStyle/>
            <a:p>
              <a:r>
                <a:rPr lang="en-IN" sz="1600" dirty="0">
                  <a:hlinkClick r:id="rId6"/>
                </a:rPr>
                <a:t>https://www.javatpoint.com/jpeg-compression</a:t>
              </a:r>
              <a:endParaRPr lang="en-IN" sz="1600" dirty="0"/>
            </a:p>
            <a:p>
              <a:endParaRPr lang="en-IN" sz="1600" dirty="0"/>
            </a:p>
          </p:txBody>
        </p:sp>
        <p:sp>
          <p:nvSpPr>
            <p:cNvPr id="17" name="TextBox 16">
              <a:extLst>
                <a:ext uri="{FF2B5EF4-FFF2-40B4-BE49-F238E27FC236}">
                  <a16:creationId xmlns:a16="http://schemas.microsoft.com/office/drawing/2014/main" id="{2EC0A760-1000-41B2-BC8D-235C921FADC6}"/>
                </a:ext>
              </a:extLst>
            </p:cNvPr>
            <p:cNvSpPr txBox="1"/>
            <p:nvPr/>
          </p:nvSpPr>
          <p:spPr>
            <a:xfrm>
              <a:off x="1644687" y="3966338"/>
              <a:ext cx="6320541" cy="861774"/>
            </a:xfrm>
            <a:prstGeom prst="rect">
              <a:avLst/>
            </a:prstGeom>
            <a:noFill/>
          </p:spPr>
          <p:txBody>
            <a:bodyPr wrap="square" rtlCol="0">
              <a:spAutoFit/>
            </a:bodyPr>
            <a:lstStyle/>
            <a:p>
              <a:r>
                <a:rPr lang="en-IN" sz="1600" dirty="0">
                  <a:hlinkClick r:id="rId7"/>
                </a:rPr>
                <a:t>https://cs.stanford.edu/people/eroberts/courses/soco/projects/data-compression/lossy/jpeg/coeff.htm</a:t>
              </a:r>
              <a:endParaRPr lang="en-IN" sz="1600" dirty="0"/>
            </a:p>
            <a:p>
              <a:endParaRPr lang="en-IN" sz="1600" dirty="0"/>
            </a:p>
          </p:txBody>
        </p:sp>
      </p:grpSp>
      <p:sp>
        <p:nvSpPr>
          <p:cNvPr id="7" name="TextBox 6">
            <a:extLst>
              <a:ext uri="{FF2B5EF4-FFF2-40B4-BE49-F238E27FC236}">
                <a16:creationId xmlns:a16="http://schemas.microsoft.com/office/drawing/2014/main" id="{9662229F-E9C8-41EA-AB4E-E93884CECB93}"/>
              </a:ext>
            </a:extLst>
          </p:cNvPr>
          <p:cNvSpPr txBox="1"/>
          <p:nvPr/>
        </p:nvSpPr>
        <p:spPr>
          <a:xfrm>
            <a:off x="1614555" y="4664026"/>
            <a:ext cx="5533536" cy="1107996"/>
          </a:xfrm>
          <a:prstGeom prst="rect">
            <a:avLst/>
          </a:prstGeom>
          <a:noFill/>
        </p:spPr>
        <p:txBody>
          <a:bodyPr wrap="square" rtlCol="0">
            <a:spAutoFit/>
          </a:bodyPr>
          <a:lstStyle/>
          <a:p>
            <a:r>
              <a:rPr lang="en-IN" sz="1600" dirty="0">
                <a:hlinkClick r:id="rId8"/>
              </a:rPr>
              <a:t>https://aminoapps.com/c/potter-amino-em-portugues/page/item/harry-james-potter/0vmx_65TZIYKRP3gqaG2pwo74QWWpm4GEk</a:t>
            </a:r>
            <a:endParaRPr lang="en-IN" sz="1600" dirty="0"/>
          </a:p>
          <a:p>
            <a:endParaRPr lang="en-IN" sz="1600" dirty="0"/>
          </a:p>
        </p:txBody>
      </p:sp>
    </p:spTree>
    <p:extLst>
      <p:ext uri="{BB962C8B-B14F-4D97-AF65-F5344CB8AC3E}">
        <p14:creationId xmlns:p14="http://schemas.microsoft.com/office/powerpoint/2010/main" val="38564866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0C666-726F-4245-9010-3EE17AF884D8}"/>
              </a:ext>
            </a:extLst>
          </p:cNvPr>
          <p:cNvSpPr/>
          <p:nvPr/>
        </p:nvSpPr>
        <p:spPr>
          <a:xfrm>
            <a:off x="-82937" y="-6335"/>
            <a:ext cx="12433123" cy="7015827"/>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Graphic 8" descr="Camera with solid fill">
            <a:extLst>
              <a:ext uri="{FF2B5EF4-FFF2-40B4-BE49-F238E27FC236}">
                <a16:creationId xmlns:a16="http://schemas.microsoft.com/office/drawing/2014/main" id="{55090DEC-C3CE-4E1E-A1D4-4F00A08248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05097">
            <a:off x="120308" y="4531467"/>
            <a:ext cx="981352" cy="981352"/>
          </a:xfrm>
          <a:prstGeom prst="rect">
            <a:avLst/>
          </a:prstGeom>
        </p:spPr>
      </p:pic>
      <p:pic>
        <p:nvPicPr>
          <p:cNvPr id="10" name="Graphic 9" descr="Camera with solid fill">
            <a:extLst>
              <a:ext uri="{FF2B5EF4-FFF2-40B4-BE49-F238E27FC236}">
                <a16:creationId xmlns:a16="http://schemas.microsoft.com/office/drawing/2014/main" id="{81B71CE1-8F1B-4FAC-AFD4-D27388734E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302361">
            <a:off x="8610222" y="1080350"/>
            <a:ext cx="943161" cy="943161"/>
          </a:xfrm>
          <a:prstGeom prst="rect">
            <a:avLst/>
          </a:prstGeom>
        </p:spPr>
      </p:pic>
      <p:sp>
        <p:nvSpPr>
          <p:cNvPr id="5" name="Rectangle: Rounded Corners 4">
            <a:extLst>
              <a:ext uri="{FF2B5EF4-FFF2-40B4-BE49-F238E27FC236}">
                <a16:creationId xmlns:a16="http://schemas.microsoft.com/office/drawing/2014/main" id="{306DFA43-F8DD-4A26-A58C-138CB5196032}"/>
              </a:ext>
            </a:extLst>
          </p:cNvPr>
          <p:cNvSpPr/>
          <p:nvPr/>
        </p:nvSpPr>
        <p:spPr>
          <a:xfrm>
            <a:off x="749867" y="965935"/>
            <a:ext cx="8250696" cy="5523346"/>
          </a:xfrm>
          <a:prstGeom prst="roundRect">
            <a:avLst>
              <a:gd name="adj" fmla="val 641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D0D64F5D-DD07-4FFD-8339-1B29F58E4069}"/>
              </a:ext>
            </a:extLst>
          </p:cNvPr>
          <p:cNvSpPr/>
          <p:nvPr/>
        </p:nvSpPr>
        <p:spPr>
          <a:xfrm>
            <a:off x="1017699" y="1217173"/>
            <a:ext cx="7658315" cy="5094224"/>
          </a:xfrm>
          <a:prstGeom prst="roundRect">
            <a:avLst>
              <a:gd name="adj" fmla="val 28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0847338-2BE8-4F04-A385-BA711EA097C6}"/>
              </a:ext>
            </a:extLst>
          </p:cNvPr>
          <p:cNvSpPr/>
          <p:nvPr/>
        </p:nvSpPr>
        <p:spPr>
          <a:xfrm rot="20229119">
            <a:off x="10895785" y="261415"/>
            <a:ext cx="2660009" cy="643702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D5DE6E1-04D1-4165-AF01-9D244D2CB32E}"/>
              </a:ext>
            </a:extLst>
          </p:cNvPr>
          <p:cNvSpPr/>
          <p:nvPr/>
        </p:nvSpPr>
        <p:spPr>
          <a:xfrm rot="20492677">
            <a:off x="11002549" y="159135"/>
            <a:ext cx="2660009" cy="7136946"/>
          </a:xfrm>
          <a:prstGeom prst="rect">
            <a:avLst/>
          </a:prstGeom>
          <a:solidFill>
            <a:srgbClr val="254275">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271E248C-1007-4F97-950A-EB8C31916F44}"/>
              </a:ext>
            </a:extLst>
          </p:cNvPr>
          <p:cNvSpPr/>
          <p:nvPr/>
        </p:nvSpPr>
        <p:spPr>
          <a:xfrm rot="20766750">
            <a:off x="10943070" y="48411"/>
            <a:ext cx="2660009" cy="6761177"/>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5C21D100-F7B9-47BD-9246-F0FAA4515400}"/>
              </a:ext>
            </a:extLst>
          </p:cNvPr>
          <p:cNvSpPr/>
          <p:nvPr/>
        </p:nvSpPr>
        <p:spPr>
          <a:xfrm rot="20766750">
            <a:off x="-309799" y="4433562"/>
            <a:ext cx="574267" cy="2565003"/>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FF0F3882-7EA2-4A3D-AA29-EF3CB8C0D1AC}"/>
              </a:ext>
            </a:extLst>
          </p:cNvPr>
          <p:cNvSpPr txBox="1"/>
          <p:nvPr/>
        </p:nvSpPr>
        <p:spPr>
          <a:xfrm>
            <a:off x="1031551" y="1282669"/>
            <a:ext cx="7630609" cy="5018938"/>
          </a:xfrm>
          <a:prstGeom prst="rect">
            <a:avLst/>
          </a:prstGeom>
          <a:noFill/>
        </p:spPr>
        <p:txBody>
          <a:bodyPr wrap="square" rtlCol="0">
            <a:spAutoFit/>
          </a:bodyPr>
          <a:lstStyle/>
          <a:p>
            <a:pPr marL="171450" indent="-171450" fontAlgn="base">
              <a:lnSpc>
                <a:spcPct val="150000"/>
              </a:lnSpc>
              <a:spcBef>
                <a:spcPts val="1200"/>
              </a:spcBef>
              <a:buFont typeface="Wingdings" panose="05000000000000000000" pitchFamily="2" charset="2"/>
              <a:buChar char="Ø"/>
            </a:pPr>
            <a:r>
              <a:rPr lang="en-US" sz="1200" dirty="0">
                <a:latin typeface="Arial" panose="020B0604020202020204" pitchFamily="34" charset="0"/>
                <a:cs typeface="Arial" panose="020B0604020202020204" pitchFamily="34" charset="0"/>
              </a:rPr>
              <a:t>In order to cope up with the increase in data, new storage devices must be installed and themodems and multiplexers must be improved continuously to permit large scale data transfer.</a:t>
            </a:r>
          </a:p>
          <a:p>
            <a:pPr marL="171450" indent="-171450" fontAlgn="base">
              <a:lnSpc>
                <a:spcPct val="150000"/>
              </a:lnSpc>
              <a:spcBef>
                <a:spcPts val="1200"/>
              </a:spcBef>
              <a:buFont typeface="Wingdings" panose="05000000000000000000" pitchFamily="2" charset="2"/>
              <a:buChar char="Ø"/>
            </a:pPr>
            <a:r>
              <a:rPr lang="en-US" sz="1200" dirty="0">
                <a:latin typeface="Arial" panose="020B0604020202020204" pitchFamily="34" charset="0"/>
                <a:cs typeface="Arial" panose="020B0604020202020204" pitchFamily="34" charset="0"/>
              </a:rPr>
              <a:t>A solution to these problems is “COMPRESSION” which helps avoiding storage of repetitive data and reduces the storage size.</a:t>
            </a:r>
            <a:endParaRPr lang="en-US" sz="1200" b="0" i="0" u="none" strike="noStrike" dirty="0">
              <a:effectLst/>
              <a:latin typeface="Arial" panose="020B0604020202020204" pitchFamily="34" charset="0"/>
            </a:endParaRPr>
          </a:p>
          <a:p>
            <a:pPr marL="171450" indent="-171450" rtl="0" fontAlgn="base">
              <a:lnSpc>
                <a:spcPct val="150000"/>
              </a:lnSpc>
              <a:spcBef>
                <a:spcPts val="1200"/>
              </a:spcBef>
              <a:spcAft>
                <a:spcPts val="0"/>
              </a:spcAft>
              <a:buFont typeface="Wingdings" panose="05000000000000000000" pitchFamily="2" charset="2"/>
              <a:buChar char="Ø"/>
            </a:pPr>
            <a:r>
              <a:rPr lang="en-US" sz="1200" b="0" i="0" u="none" strike="noStrike" dirty="0">
                <a:effectLst/>
                <a:latin typeface="Arial" panose="020B0604020202020204" pitchFamily="34" charset="0"/>
              </a:rPr>
              <a:t>Image compression is mainly done by two methods: Lossy and Lossless image compression. Here we have </a:t>
            </a:r>
            <a:r>
              <a:rPr lang="en-US" sz="1200" dirty="0">
                <a:latin typeface="Arial" panose="020B0604020202020204" pitchFamily="34" charset="0"/>
              </a:rPr>
              <a:t>done lossy and lossless compression on uncompressed gray scale image to JPEG and PNG formats.</a:t>
            </a:r>
          </a:p>
          <a:p>
            <a:pPr marL="285750" indent="-285750">
              <a:lnSpc>
                <a:spcPct val="150000"/>
              </a:lnSpc>
              <a:buFont typeface="Wingdings" panose="05000000000000000000" pitchFamily="2" charset="2"/>
              <a:buChar char="Ø"/>
            </a:pPr>
            <a:r>
              <a:rPr lang="en-US" sz="1200" dirty="0">
                <a:latin typeface="Arial" panose="020B0604020202020204" pitchFamily="34" charset="0"/>
                <a:cs typeface="Arial" panose="020B0604020202020204" pitchFamily="34" charset="0"/>
              </a:rPr>
              <a:t>A lot of space is consumed by uncompressed data, which is not effective for limited storage devices, hardwares and internet download speeds.</a:t>
            </a:r>
            <a:endParaRPr lang="en-US" sz="1200" b="0" i="0" u="none" strike="noStrike" dirty="0">
              <a:effectLst/>
              <a:latin typeface="Arial" panose="020B0604020202020204" pitchFamily="34" charset="0"/>
            </a:endParaRPr>
          </a:p>
          <a:p>
            <a:pPr marL="171450" indent="-171450" rtl="0" fontAlgn="base">
              <a:lnSpc>
                <a:spcPct val="150000"/>
              </a:lnSpc>
              <a:spcBef>
                <a:spcPts val="0"/>
              </a:spcBef>
              <a:spcAft>
                <a:spcPts val="1200"/>
              </a:spcAft>
              <a:buFont typeface="Wingdings" panose="05000000000000000000" pitchFamily="2" charset="2"/>
              <a:buChar char="Ø"/>
            </a:pPr>
            <a:r>
              <a:rPr lang="en-US" sz="1200" b="0" i="0" u="none" strike="noStrike" dirty="0">
                <a:effectLst/>
                <a:latin typeface="Arial" panose="020B0604020202020204" pitchFamily="34" charset="0"/>
              </a:rPr>
              <a:t>A commonly used lossy image compression DCT(Discrete Cosine Transform), a Fourier related transform and LZW(Lempel-Ziv-Welch), a dictionary based lossless compression method used for lossless compression is discussed and performed</a:t>
            </a:r>
            <a:r>
              <a:rPr lang="en-US" sz="1200" dirty="0">
                <a:latin typeface="Arial" panose="020B0604020202020204" pitchFamily="34" charset="0"/>
              </a:rPr>
              <a:t>.</a:t>
            </a:r>
          </a:p>
          <a:p>
            <a:pPr marL="171450" indent="-171450" rtl="0" fontAlgn="base">
              <a:lnSpc>
                <a:spcPct val="150000"/>
              </a:lnSpc>
              <a:spcBef>
                <a:spcPts val="0"/>
              </a:spcBef>
              <a:spcAft>
                <a:spcPts val="1200"/>
              </a:spcAft>
              <a:buFont typeface="Wingdings" panose="05000000000000000000" pitchFamily="2" charset="2"/>
              <a:buChar char="Ø"/>
            </a:pPr>
            <a:r>
              <a:rPr lang="en-US" sz="1200" dirty="0">
                <a:latin typeface="Arial" panose="020B0604020202020204" pitchFamily="34" charset="0"/>
              </a:rPr>
              <a:t>In Lossy Compression some data will be lose during image compression and it is used to store data . While Lossless compression is used to transfer data because in lossless compression information will not lose.</a:t>
            </a:r>
          </a:p>
          <a:p>
            <a:pPr marL="171450" indent="-171450" rtl="0" fontAlgn="base">
              <a:lnSpc>
                <a:spcPct val="200000"/>
              </a:lnSpc>
              <a:spcBef>
                <a:spcPts val="0"/>
              </a:spcBef>
              <a:spcAft>
                <a:spcPts val="1200"/>
              </a:spcAft>
              <a:buFont typeface="Wingdings" panose="05000000000000000000" pitchFamily="2" charset="2"/>
              <a:buChar char="Ø"/>
            </a:pPr>
            <a:endParaRPr lang="en-US" sz="1000"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Ø"/>
            </a:pPr>
            <a:endParaRPr lang="en-IN" sz="1200" dirty="0"/>
          </a:p>
        </p:txBody>
      </p:sp>
      <p:grpSp>
        <p:nvGrpSpPr>
          <p:cNvPr id="18" name="Group 17">
            <a:extLst>
              <a:ext uri="{FF2B5EF4-FFF2-40B4-BE49-F238E27FC236}">
                <a16:creationId xmlns:a16="http://schemas.microsoft.com/office/drawing/2014/main" id="{48282251-7CAA-4FAD-80F3-553E82C11E32}"/>
              </a:ext>
            </a:extLst>
          </p:cNvPr>
          <p:cNvGrpSpPr/>
          <p:nvPr/>
        </p:nvGrpSpPr>
        <p:grpSpPr>
          <a:xfrm>
            <a:off x="-3973038" y="240968"/>
            <a:ext cx="3836742" cy="583371"/>
            <a:chOff x="213361" y="5838232"/>
            <a:chExt cx="4534247" cy="715087"/>
          </a:xfrm>
        </p:grpSpPr>
        <p:sp>
          <p:nvSpPr>
            <p:cNvPr id="19" name="Arrow: Chevron 18">
              <a:extLst>
                <a:ext uri="{FF2B5EF4-FFF2-40B4-BE49-F238E27FC236}">
                  <a16:creationId xmlns:a16="http://schemas.microsoft.com/office/drawing/2014/main" id="{B6BA5F7D-560F-49F1-990E-7E8D396974D7}"/>
                </a:ext>
              </a:extLst>
            </p:cNvPr>
            <p:cNvSpPr/>
            <p:nvPr/>
          </p:nvSpPr>
          <p:spPr>
            <a:xfrm>
              <a:off x="213361" y="5953760"/>
              <a:ext cx="4277360" cy="599559"/>
            </a:xfrm>
            <a:prstGeom prst="chevron">
              <a:avLst/>
            </a:prstGeom>
            <a:solidFill>
              <a:srgbClr val="4874C4">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Arrow: Chevron 19">
              <a:extLst>
                <a:ext uri="{FF2B5EF4-FFF2-40B4-BE49-F238E27FC236}">
                  <a16:creationId xmlns:a16="http://schemas.microsoft.com/office/drawing/2014/main" id="{40BDEAC8-7E72-44EE-B392-902842DE4C88}"/>
                </a:ext>
              </a:extLst>
            </p:cNvPr>
            <p:cNvSpPr/>
            <p:nvPr/>
          </p:nvSpPr>
          <p:spPr>
            <a:xfrm>
              <a:off x="470248" y="5838232"/>
              <a:ext cx="4277360" cy="599559"/>
            </a:xfrm>
            <a:prstGeom prst="chevron">
              <a:avLst/>
            </a:prstGeom>
            <a:solidFill>
              <a:schemeClr val="accent1">
                <a:lumMod val="50000"/>
                <a:alpha val="9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Aharoni" panose="02010803020104030203" pitchFamily="2" charset="-79"/>
                  <a:cs typeface="Aharoni" panose="02010803020104030203" pitchFamily="2" charset="-79"/>
                </a:rPr>
                <a:t>I</a:t>
              </a:r>
              <a:r>
                <a:rPr lang="en-IN" sz="2000" b="1" dirty="0">
                  <a:solidFill>
                    <a:schemeClr val="bg1"/>
                  </a:solidFill>
                  <a:latin typeface="Aharoni" panose="02010803020104030203" pitchFamily="2" charset="-79"/>
                  <a:cs typeface="Aharoni" panose="02010803020104030203" pitchFamily="2" charset="-79"/>
                </a:rPr>
                <a:t>NTRODUCTION</a:t>
              </a:r>
            </a:p>
          </p:txBody>
        </p:sp>
      </p:grpSp>
    </p:spTree>
    <p:extLst>
      <p:ext uri="{BB962C8B-B14F-4D97-AF65-F5344CB8AC3E}">
        <p14:creationId xmlns:p14="http://schemas.microsoft.com/office/powerpoint/2010/main" val="28537114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1000" fill="hold"/>
                                        <p:tgtEl>
                                          <p:spTgt spid="9"/>
                                        </p:tgtEl>
                                        <p:attrNameLst>
                                          <p:attrName>ppt_w</p:attrName>
                                        </p:attrNameLst>
                                      </p:cBhvr>
                                      <p:tavLst>
                                        <p:tav tm="0">
                                          <p:val>
                                            <p:fltVal val="0"/>
                                          </p:val>
                                        </p:tav>
                                        <p:tav tm="100000">
                                          <p:val>
                                            <p:strVal val="#ppt_w"/>
                                          </p:val>
                                        </p:tav>
                                      </p:tavLst>
                                    </p:anim>
                                    <p:anim calcmode="lin" valueType="num">
                                      <p:cBhvr>
                                        <p:cTn id="16" dur="1000" fill="hold"/>
                                        <p:tgtEl>
                                          <p:spTgt spid="9"/>
                                        </p:tgtEl>
                                        <p:attrNameLst>
                                          <p:attrName>ppt_h</p:attrName>
                                        </p:attrNameLst>
                                      </p:cBhvr>
                                      <p:tavLst>
                                        <p:tav tm="0">
                                          <p:val>
                                            <p:fltVal val="0"/>
                                          </p:val>
                                        </p:tav>
                                        <p:tav tm="100000">
                                          <p:val>
                                            <p:strVal val="#ppt_h"/>
                                          </p:val>
                                        </p:tav>
                                      </p:tavLst>
                                    </p:anim>
                                    <p:anim calcmode="lin" valueType="num">
                                      <p:cBhvr>
                                        <p:cTn id="17" dur="1000" fill="hold"/>
                                        <p:tgtEl>
                                          <p:spTgt spid="9"/>
                                        </p:tgtEl>
                                        <p:attrNameLst>
                                          <p:attrName>style.rotation</p:attrName>
                                        </p:attrNameLst>
                                      </p:cBhvr>
                                      <p:tavLst>
                                        <p:tav tm="0">
                                          <p:val>
                                            <p:fltVal val="90"/>
                                          </p:val>
                                        </p:tav>
                                        <p:tav tm="100000">
                                          <p:val>
                                            <p:fltVal val="0"/>
                                          </p:val>
                                        </p:tav>
                                      </p:tavLst>
                                    </p:anim>
                                    <p:animEffect transition="in" filter="fade">
                                      <p:cBhvr>
                                        <p:cTn id="18" dur="1000"/>
                                        <p:tgtEl>
                                          <p:spTgt spid="9"/>
                                        </p:tgtEl>
                                      </p:cBhvr>
                                    </p:animEffect>
                                  </p:childTnLst>
                                </p:cTn>
                              </p:par>
                              <p:par>
                                <p:cTn id="19" presetID="3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1000" fill="hold"/>
                                        <p:tgtEl>
                                          <p:spTgt spid="10"/>
                                        </p:tgtEl>
                                        <p:attrNameLst>
                                          <p:attrName>ppt_w</p:attrName>
                                        </p:attrNameLst>
                                      </p:cBhvr>
                                      <p:tavLst>
                                        <p:tav tm="0">
                                          <p:val>
                                            <p:fltVal val="0"/>
                                          </p:val>
                                        </p:tav>
                                        <p:tav tm="100000">
                                          <p:val>
                                            <p:strVal val="#ppt_w"/>
                                          </p:val>
                                        </p:tav>
                                      </p:tavLst>
                                    </p:anim>
                                    <p:anim calcmode="lin" valueType="num">
                                      <p:cBhvr>
                                        <p:cTn id="22" dur="1000" fill="hold"/>
                                        <p:tgtEl>
                                          <p:spTgt spid="10"/>
                                        </p:tgtEl>
                                        <p:attrNameLst>
                                          <p:attrName>ppt_h</p:attrName>
                                        </p:attrNameLst>
                                      </p:cBhvr>
                                      <p:tavLst>
                                        <p:tav tm="0">
                                          <p:val>
                                            <p:fltVal val="0"/>
                                          </p:val>
                                        </p:tav>
                                        <p:tav tm="100000">
                                          <p:val>
                                            <p:strVal val="#ppt_h"/>
                                          </p:val>
                                        </p:tav>
                                      </p:tavLst>
                                    </p:anim>
                                    <p:anim calcmode="lin" valueType="num">
                                      <p:cBhvr>
                                        <p:cTn id="23" dur="1000" fill="hold"/>
                                        <p:tgtEl>
                                          <p:spTgt spid="10"/>
                                        </p:tgtEl>
                                        <p:attrNameLst>
                                          <p:attrName>style.rotation</p:attrName>
                                        </p:attrNameLst>
                                      </p:cBhvr>
                                      <p:tavLst>
                                        <p:tav tm="0">
                                          <p:val>
                                            <p:fltVal val="90"/>
                                          </p:val>
                                        </p:tav>
                                        <p:tav tm="100000">
                                          <p:val>
                                            <p:fltVal val="0"/>
                                          </p:val>
                                        </p:tav>
                                      </p:tavLst>
                                    </p:anim>
                                    <p:animEffect transition="in" filter="fade">
                                      <p:cBhvr>
                                        <p:cTn id="24" dur="10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1000" fill="hold"/>
                                        <p:tgtEl>
                                          <p:spTgt spid="13"/>
                                        </p:tgtEl>
                                        <p:attrNameLst>
                                          <p:attrName>ppt_w</p:attrName>
                                        </p:attrNameLst>
                                      </p:cBhvr>
                                      <p:tavLst>
                                        <p:tav tm="0">
                                          <p:val>
                                            <p:fltVal val="0"/>
                                          </p:val>
                                        </p:tav>
                                        <p:tav tm="100000">
                                          <p:val>
                                            <p:strVal val="#ppt_w"/>
                                          </p:val>
                                        </p:tav>
                                      </p:tavLst>
                                    </p:anim>
                                    <p:anim calcmode="lin" valueType="num">
                                      <p:cBhvr>
                                        <p:cTn id="30" dur="1000" fill="hold"/>
                                        <p:tgtEl>
                                          <p:spTgt spid="13"/>
                                        </p:tgtEl>
                                        <p:attrNameLst>
                                          <p:attrName>ppt_h</p:attrName>
                                        </p:attrNameLst>
                                      </p:cBhvr>
                                      <p:tavLst>
                                        <p:tav tm="0">
                                          <p:val>
                                            <p:fltVal val="0"/>
                                          </p:val>
                                        </p:tav>
                                        <p:tav tm="100000">
                                          <p:val>
                                            <p:strVal val="#ppt_h"/>
                                          </p:val>
                                        </p:tav>
                                      </p:tavLst>
                                    </p:anim>
                                    <p:anim calcmode="lin" valueType="num">
                                      <p:cBhvr>
                                        <p:cTn id="31" dur="1000" fill="hold"/>
                                        <p:tgtEl>
                                          <p:spTgt spid="13"/>
                                        </p:tgtEl>
                                        <p:attrNameLst>
                                          <p:attrName>style.rotation</p:attrName>
                                        </p:attrNameLst>
                                      </p:cBhvr>
                                      <p:tavLst>
                                        <p:tav tm="0">
                                          <p:val>
                                            <p:fltVal val="90"/>
                                          </p:val>
                                        </p:tav>
                                        <p:tav tm="100000">
                                          <p:val>
                                            <p:fltVal val="0"/>
                                          </p:val>
                                        </p:tav>
                                      </p:tavLst>
                                    </p:anim>
                                    <p:animEffect transition="in" filter="fade">
                                      <p:cBhvr>
                                        <p:cTn id="32" dur="1000"/>
                                        <p:tgtEl>
                                          <p:spTgt spid="13"/>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1000" fill="hold"/>
                                        <p:tgtEl>
                                          <p:spTgt spid="11"/>
                                        </p:tgtEl>
                                        <p:attrNameLst>
                                          <p:attrName>ppt_w</p:attrName>
                                        </p:attrNameLst>
                                      </p:cBhvr>
                                      <p:tavLst>
                                        <p:tav tm="0">
                                          <p:val>
                                            <p:fltVal val="0"/>
                                          </p:val>
                                        </p:tav>
                                        <p:tav tm="100000">
                                          <p:val>
                                            <p:strVal val="#ppt_w"/>
                                          </p:val>
                                        </p:tav>
                                      </p:tavLst>
                                    </p:anim>
                                    <p:anim calcmode="lin" valueType="num">
                                      <p:cBhvr>
                                        <p:cTn id="36" dur="1000" fill="hold"/>
                                        <p:tgtEl>
                                          <p:spTgt spid="11"/>
                                        </p:tgtEl>
                                        <p:attrNameLst>
                                          <p:attrName>ppt_h</p:attrName>
                                        </p:attrNameLst>
                                      </p:cBhvr>
                                      <p:tavLst>
                                        <p:tav tm="0">
                                          <p:val>
                                            <p:fltVal val="0"/>
                                          </p:val>
                                        </p:tav>
                                        <p:tav tm="100000">
                                          <p:val>
                                            <p:strVal val="#ppt_h"/>
                                          </p:val>
                                        </p:tav>
                                      </p:tavLst>
                                    </p:anim>
                                    <p:anim calcmode="lin" valueType="num">
                                      <p:cBhvr>
                                        <p:cTn id="37" dur="1000" fill="hold"/>
                                        <p:tgtEl>
                                          <p:spTgt spid="11"/>
                                        </p:tgtEl>
                                        <p:attrNameLst>
                                          <p:attrName>style.rotation</p:attrName>
                                        </p:attrNameLst>
                                      </p:cBhvr>
                                      <p:tavLst>
                                        <p:tav tm="0">
                                          <p:val>
                                            <p:fltVal val="90"/>
                                          </p:val>
                                        </p:tav>
                                        <p:tav tm="100000">
                                          <p:val>
                                            <p:fltVal val="0"/>
                                          </p:val>
                                        </p:tav>
                                      </p:tavLst>
                                    </p:anim>
                                    <p:animEffect transition="in" filter="fade">
                                      <p:cBhvr>
                                        <p:cTn id="38" dur="10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p:cTn id="43" dur="1000" fill="hold"/>
                                        <p:tgtEl>
                                          <p:spTgt spid="21"/>
                                        </p:tgtEl>
                                        <p:attrNameLst>
                                          <p:attrName>ppt_w</p:attrName>
                                        </p:attrNameLst>
                                      </p:cBhvr>
                                      <p:tavLst>
                                        <p:tav tm="0">
                                          <p:val>
                                            <p:fltVal val="0"/>
                                          </p:val>
                                        </p:tav>
                                        <p:tav tm="100000">
                                          <p:val>
                                            <p:strVal val="#ppt_w"/>
                                          </p:val>
                                        </p:tav>
                                      </p:tavLst>
                                    </p:anim>
                                    <p:anim calcmode="lin" valueType="num">
                                      <p:cBhvr>
                                        <p:cTn id="44" dur="1000" fill="hold"/>
                                        <p:tgtEl>
                                          <p:spTgt spid="21"/>
                                        </p:tgtEl>
                                        <p:attrNameLst>
                                          <p:attrName>ppt_h</p:attrName>
                                        </p:attrNameLst>
                                      </p:cBhvr>
                                      <p:tavLst>
                                        <p:tav tm="0">
                                          <p:val>
                                            <p:fltVal val="0"/>
                                          </p:val>
                                        </p:tav>
                                        <p:tav tm="100000">
                                          <p:val>
                                            <p:strVal val="#ppt_h"/>
                                          </p:val>
                                        </p:tav>
                                      </p:tavLst>
                                    </p:anim>
                                    <p:anim calcmode="lin" valueType="num">
                                      <p:cBhvr>
                                        <p:cTn id="45" dur="1000" fill="hold"/>
                                        <p:tgtEl>
                                          <p:spTgt spid="21"/>
                                        </p:tgtEl>
                                        <p:attrNameLst>
                                          <p:attrName>style.rotation</p:attrName>
                                        </p:attrNameLst>
                                      </p:cBhvr>
                                      <p:tavLst>
                                        <p:tav tm="0">
                                          <p:val>
                                            <p:fltVal val="90"/>
                                          </p:val>
                                        </p:tav>
                                        <p:tav tm="100000">
                                          <p:val>
                                            <p:fltVal val="0"/>
                                          </p:val>
                                        </p:tav>
                                      </p:tavLst>
                                    </p:anim>
                                    <p:animEffect transition="in" filter="fade">
                                      <p:cBhvr>
                                        <p:cTn id="46" dur="10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p:cTn id="51" dur="1000" fill="hold"/>
                                        <p:tgtEl>
                                          <p:spTgt spid="22"/>
                                        </p:tgtEl>
                                        <p:attrNameLst>
                                          <p:attrName>ppt_w</p:attrName>
                                        </p:attrNameLst>
                                      </p:cBhvr>
                                      <p:tavLst>
                                        <p:tav tm="0">
                                          <p:val>
                                            <p:fltVal val="0"/>
                                          </p:val>
                                        </p:tav>
                                        <p:tav tm="100000">
                                          <p:val>
                                            <p:strVal val="#ppt_w"/>
                                          </p:val>
                                        </p:tav>
                                      </p:tavLst>
                                    </p:anim>
                                    <p:anim calcmode="lin" valueType="num">
                                      <p:cBhvr>
                                        <p:cTn id="52" dur="1000" fill="hold"/>
                                        <p:tgtEl>
                                          <p:spTgt spid="22"/>
                                        </p:tgtEl>
                                        <p:attrNameLst>
                                          <p:attrName>ppt_h</p:attrName>
                                        </p:attrNameLst>
                                      </p:cBhvr>
                                      <p:tavLst>
                                        <p:tav tm="0">
                                          <p:val>
                                            <p:fltVal val="0"/>
                                          </p:val>
                                        </p:tav>
                                        <p:tav tm="100000">
                                          <p:val>
                                            <p:strVal val="#ppt_h"/>
                                          </p:val>
                                        </p:tav>
                                      </p:tavLst>
                                    </p:anim>
                                    <p:anim calcmode="lin" valueType="num">
                                      <p:cBhvr>
                                        <p:cTn id="53" dur="1000" fill="hold"/>
                                        <p:tgtEl>
                                          <p:spTgt spid="22"/>
                                        </p:tgtEl>
                                        <p:attrNameLst>
                                          <p:attrName>style.rotation</p:attrName>
                                        </p:attrNameLst>
                                      </p:cBhvr>
                                      <p:tavLst>
                                        <p:tav tm="0">
                                          <p:val>
                                            <p:fltVal val="90"/>
                                          </p:val>
                                        </p:tav>
                                        <p:tav tm="100000">
                                          <p:val>
                                            <p:fltVal val="0"/>
                                          </p:val>
                                        </p:tav>
                                      </p:tavLst>
                                    </p:anim>
                                    <p:animEffect transition="in" filter="fade">
                                      <p:cBhvr>
                                        <p:cTn id="54" dur="1000"/>
                                        <p:tgtEl>
                                          <p:spTgt spid="22"/>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nodeType="clickEffect">
                                  <p:stCondLst>
                                    <p:cond delay="200"/>
                                  </p:stCondLst>
                                  <p:childTnLst>
                                    <p:animMotion origin="layout" path="M -4.16667E-7 3.7037E-6 L 0.35938 0.00208 " pathEditMode="relative" rAng="0" ptsTypes="AA">
                                      <p:cBhvr>
                                        <p:cTn id="58" dur="2000" fill="hold"/>
                                        <p:tgtEl>
                                          <p:spTgt spid="18"/>
                                        </p:tgtEl>
                                        <p:attrNameLst>
                                          <p:attrName>ppt_x</p:attrName>
                                          <p:attrName>ppt_y</p:attrName>
                                        </p:attrNameLst>
                                      </p:cBhvr>
                                      <p:rCtr x="17969" y="93"/>
                                    </p:animMotion>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1" grpId="0" animBg="1"/>
      <p:bldP spid="21" grpId="0" animBg="1"/>
      <p:bldP spid="22" grpId="0" animBg="1"/>
      <p:bldP spid="13" grpId="0" animBg="1"/>
      <p:bldP spid="4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0C666-726F-4245-9010-3EE17AF884D8}"/>
              </a:ext>
            </a:extLst>
          </p:cNvPr>
          <p:cNvSpPr/>
          <p:nvPr/>
        </p:nvSpPr>
        <p:spPr>
          <a:xfrm>
            <a:off x="0" y="0"/>
            <a:ext cx="12192000"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Graphic 8" descr="Camera with solid fill">
            <a:extLst>
              <a:ext uri="{FF2B5EF4-FFF2-40B4-BE49-F238E27FC236}">
                <a16:creationId xmlns:a16="http://schemas.microsoft.com/office/drawing/2014/main" id="{55090DEC-C3CE-4E1E-A1D4-4F00A08248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05097">
            <a:off x="619460" y="4906769"/>
            <a:ext cx="981352" cy="981352"/>
          </a:xfrm>
          <a:prstGeom prst="rect">
            <a:avLst/>
          </a:prstGeom>
        </p:spPr>
      </p:pic>
      <p:grpSp>
        <p:nvGrpSpPr>
          <p:cNvPr id="4" name="Group 3">
            <a:extLst>
              <a:ext uri="{FF2B5EF4-FFF2-40B4-BE49-F238E27FC236}">
                <a16:creationId xmlns:a16="http://schemas.microsoft.com/office/drawing/2014/main" id="{F23DF9C3-CE4D-412D-B098-3F940E3BEC64}"/>
              </a:ext>
            </a:extLst>
          </p:cNvPr>
          <p:cNvGrpSpPr/>
          <p:nvPr/>
        </p:nvGrpSpPr>
        <p:grpSpPr>
          <a:xfrm>
            <a:off x="346526" y="447039"/>
            <a:ext cx="3870367" cy="609404"/>
            <a:chOff x="213361" y="5806321"/>
            <a:chExt cx="4573985" cy="746998"/>
          </a:xfrm>
        </p:grpSpPr>
        <p:sp>
          <p:nvSpPr>
            <p:cNvPr id="2" name="Arrow: Chevron 1">
              <a:extLst>
                <a:ext uri="{FF2B5EF4-FFF2-40B4-BE49-F238E27FC236}">
                  <a16:creationId xmlns:a16="http://schemas.microsoft.com/office/drawing/2014/main" id="{F840CF93-D72A-40DD-A48A-AF413281E6E4}"/>
                </a:ext>
              </a:extLst>
            </p:cNvPr>
            <p:cNvSpPr/>
            <p:nvPr/>
          </p:nvSpPr>
          <p:spPr>
            <a:xfrm>
              <a:off x="213361" y="5953760"/>
              <a:ext cx="4277360" cy="599559"/>
            </a:xfrm>
            <a:prstGeom prst="chevron">
              <a:avLst/>
            </a:prstGeom>
            <a:solidFill>
              <a:srgbClr val="4874C4">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F33A7E00-678F-461B-9016-B41B15DC8A41}"/>
                </a:ext>
              </a:extLst>
            </p:cNvPr>
            <p:cNvSpPr/>
            <p:nvPr/>
          </p:nvSpPr>
          <p:spPr>
            <a:xfrm>
              <a:off x="509986" y="5806321"/>
              <a:ext cx="4277360" cy="599559"/>
            </a:xfrm>
            <a:prstGeom prst="chevron">
              <a:avLst/>
            </a:prstGeom>
            <a:solidFill>
              <a:schemeClr val="accent1">
                <a:lumMod val="50000"/>
                <a:alpha val="9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latin typeface="Aharoni" panose="02010803020104030203" pitchFamily="2" charset="-79"/>
                  <a:cs typeface="Aharoni" panose="02010803020104030203" pitchFamily="2" charset="-79"/>
                </a:rPr>
                <a:t>PROBLEM STATEMENT</a:t>
              </a:r>
            </a:p>
          </p:txBody>
        </p:sp>
      </p:grpSp>
      <p:pic>
        <p:nvPicPr>
          <p:cNvPr id="10" name="Graphic 9" descr="Camera with solid fill">
            <a:extLst>
              <a:ext uri="{FF2B5EF4-FFF2-40B4-BE49-F238E27FC236}">
                <a16:creationId xmlns:a16="http://schemas.microsoft.com/office/drawing/2014/main" id="{81B71CE1-8F1B-4FAC-AFD4-D27388734E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302361">
            <a:off x="8282450" y="1780924"/>
            <a:ext cx="943161" cy="943161"/>
          </a:xfrm>
          <a:prstGeom prst="rect">
            <a:avLst/>
          </a:prstGeom>
        </p:spPr>
      </p:pic>
      <p:sp>
        <p:nvSpPr>
          <p:cNvPr id="5" name="Rectangle: Rounded Corners 4">
            <a:extLst>
              <a:ext uri="{FF2B5EF4-FFF2-40B4-BE49-F238E27FC236}">
                <a16:creationId xmlns:a16="http://schemas.microsoft.com/office/drawing/2014/main" id="{306DFA43-F8DD-4A26-A58C-138CB5196032}"/>
              </a:ext>
            </a:extLst>
          </p:cNvPr>
          <p:cNvSpPr/>
          <p:nvPr/>
        </p:nvSpPr>
        <p:spPr>
          <a:xfrm>
            <a:off x="1110136" y="1590045"/>
            <a:ext cx="7453065" cy="4580425"/>
          </a:xfrm>
          <a:prstGeom prst="roundRect">
            <a:avLst>
              <a:gd name="adj" fmla="val 641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D0D64F5D-DD07-4FFD-8339-1B29F58E4069}"/>
              </a:ext>
            </a:extLst>
          </p:cNvPr>
          <p:cNvSpPr/>
          <p:nvPr/>
        </p:nvSpPr>
        <p:spPr>
          <a:xfrm>
            <a:off x="1260013" y="1710326"/>
            <a:ext cx="7128769" cy="4318118"/>
          </a:xfrm>
          <a:prstGeom prst="roundRect">
            <a:avLst>
              <a:gd name="adj" fmla="val 28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0847338-2BE8-4F04-A385-BA711EA097C6}"/>
              </a:ext>
            </a:extLst>
          </p:cNvPr>
          <p:cNvSpPr/>
          <p:nvPr/>
        </p:nvSpPr>
        <p:spPr>
          <a:xfrm rot="20229119">
            <a:off x="10895785" y="261415"/>
            <a:ext cx="2660009" cy="643702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D5DE6E1-04D1-4165-AF01-9D244D2CB32E}"/>
              </a:ext>
            </a:extLst>
          </p:cNvPr>
          <p:cNvSpPr/>
          <p:nvPr/>
        </p:nvSpPr>
        <p:spPr>
          <a:xfrm rot="20492677">
            <a:off x="11002549" y="159135"/>
            <a:ext cx="2660009" cy="7136946"/>
          </a:xfrm>
          <a:prstGeom prst="rect">
            <a:avLst/>
          </a:prstGeom>
          <a:solidFill>
            <a:srgbClr val="254275">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271E248C-1007-4F97-950A-EB8C31916F44}"/>
              </a:ext>
            </a:extLst>
          </p:cNvPr>
          <p:cNvSpPr/>
          <p:nvPr/>
        </p:nvSpPr>
        <p:spPr>
          <a:xfrm rot="20766750">
            <a:off x="10943070" y="48411"/>
            <a:ext cx="2660009" cy="6761177"/>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95B85066-33DD-4AD3-96F5-18A219E7649A}"/>
              </a:ext>
            </a:extLst>
          </p:cNvPr>
          <p:cNvSpPr/>
          <p:nvPr/>
        </p:nvSpPr>
        <p:spPr>
          <a:xfrm rot="20766750">
            <a:off x="-369276" y="4473348"/>
            <a:ext cx="574267" cy="2565003"/>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8561C6A1-ADFB-4815-8C72-78013C27B8A3}"/>
              </a:ext>
            </a:extLst>
          </p:cNvPr>
          <p:cNvSpPr txBox="1"/>
          <p:nvPr/>
        </p:nvSpPr>
        <p:spPr>
          <a:xfrm>
            <a:off x="1272282" y="3557768"/>
            <a:ext cx="7128769" cy="69871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400" b="0" i="0" u="none" strike="noStrike" dirty="0">
                <a:effectLst/>
                <a:latin typeface="Arial" panose="020B0604020202020204" pitchFamily="34" charset="0"/>
                <a:cs typeface="Arial" panose="020B0604020202020204" pitchFamily="34" charset="0"/>
              </a:rPr>
              <a:t>For a given grayscale image in uncompressed format e.g. (TIFF , BMP)  apply LZW algorithm and DCT transmission to the image and compress it.</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37518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0C666-726F-4245-9010-3EE17AF884D8}"/>
              </a:ext>
            </a:extLst>
          </p:cNvPr>
          <p:cNvSpPr/>
          <p:nvPr/>
        </p:nvSpPr>
        <p:spPr>
          <a:xfrm>
            <a:off x="0" y="0"/>
            <a:ext cx="12192000"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Graphic 8" descr="Camera with solid fill">
            <a:extLst>
              <a:ext uri="{FF2B5EF4-FFF2-40B4-BE49-F238E27FC236}">
                <a16:creationId xmlns:a16="http://schemas.microsoft.com/office/drawing/2014/main" id="{55090DEC-C3CE-4E1E-A1D4-4F00A08248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05097">
            <a:off x="619460" y="4906769"/>
            <a:ext cx="981352" cy="981352"/>
          </a:xfrm>
          <a:prstGeom prst="rect">
            <a:avLst/>
          </a:prstGeom>
        </p:spPr>
      </p:pic>
      <p:grpSp>
        <p:nvGrpSpPr>
          <p:cNvPr id="4" name="Group 3">
            <a:extLst>
              <a:ext uri="{FF2B5EF4-FFF2-40B4-BE49-F238E27FC236}">
                <a16:creationId xmlns:a16="http://schemas.microsoft.com/office/drawing/2014/main" id="{F23DF9C3-CE4D-412D-B098-3F940E3BEC64}"/>
              </a:ext>
            </a:extLst>
          </p:cNvPr>
          <p:cNvGrpSpPr/>
          <p:nvPr/>
        </p:nvGrpSpPr>
        <p:grpSpPr>
          <a:xfrm>
            <a:off x="346526" y="447039"/>
            <a:ext cx="3870367" cy="609404"/>
            <a:chOff x="213361" y="5806321"/>
            <a:chExt cx="4573985" cy="746998"/>
          </a:xfrm>
        </p:grpSpPr>
        <p:sp>
          <p:nvSpPr>
            <p:cNvPr id="2" name="Arrow: Chevron 1">
              <a:extLst>
                <a:ext uri="{FF2B5EF4-FFF2-40B4-BE49-F238E27FC236}">
                  <a16:creationId xmlns:a16="http://schemas.microsoft.com/office/drawing/2014/main" id="{F840CF93-D72A-40DD-A48A-AF413281E6E4}"/>
                </a:ext>
              </a:extLst>
            </p:cNvPr>
            <p:cNvSpPr/>
            <p:nvPr/>
          </p:nvSpPr>
          <p:spPr>
            <a:xfrm>
              <a:off x="213361" y="5953760"/>
              <a:ext cx="4277360" cy="599559"/>
            </a:xfrm>
            <a:prstGeom prst="chevron">
              <a:avLst/>
            </a:prstGeom>
            <a:solidFill>
              <a:srgbClr val="4874C4">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F33A7E00-678F-461B-9016-B41B15DC8A41}"/>
                </a:ext>
              </a:extLst>
            </p:cNvPr>
            <p:cNvSpPr/>
            <p:nvPr/>
          </p:nvSpPr>
          <p:spPr>
            <a:xfrm>
              <a:off x="509986" y="5806321"/>
              <a:ext cx="4277360" cy="599559"/>
            </a:xfrm>
            <a:prstGeom prst="chevron">
              <a:avLst/>
            </a:prstGeom>
            <a:solidFill>
              <a:schemeClr val="accent1">
                <a:lumMod val="50000"/>
                <a:alpha val="9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Aharoni" panose="02010803020104030203" pitchFamily="2" charset="-79"/>
                  <a:cs typeface="Aharoni" panose="02010803020104030203" pitchFamily="2" charset="-79"/>
                </a:rPr>
                <a:t>DEMONSTRATION-LZW</a:t>
              </a:r>
              <a:endParaRPr lang="en-IN" sz="2000" b="1" dirty="0">
                <a:solidFill>
                  <a:schemeClr val="bg1"/>
                </a:solidFill>
                <a:latin typeface="Aharoni" panose="02010803020104030203" pitchFamily="2" charset="-79"/>
                <a:cs typeface="Aharoni" panose="02010803020104030203" pitchFamily="2" charset="-79"/>
              </a:endParaRPr>
            </a:p>
          </p:txBody>
        </p:sp>
      </p:grpSp>
      <p:pic>
        <p:nvPicPr>
          <p:cNvPr id="10" name="Graphic 9" descr="Camera with solid fill">
            <a:extLst>
              <a:ext uri="{FF2B5EF4-FFF2-40B4-BE49-F238E27FC236}">
                <a16:creationId xmlns:a16="http://schemas.microsoft.com/office/drawing/2014/main" id="{81B71CE1-8F1B-4FAC-AFD4-D27388734E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302361">
            <a:off x="8282450" y="1780924"/>
            <a:ext cx="943161" cy="943161"/>
          </a:xfrm>
          <a:prstGeom prst="rect">
            <a:avLst/>
          </a:prstGeom>
        </p:spPr>
      </p:pic>
      <p:sp>
        <p:nvSpPr>
          <p:cNvPr id="5" name="Rectangle: Rounded Corners 4">
            <a:extLst>
              <a:ext uri="{FF2B5EF4-FFF2-40B4-BE49-F238E27FC236}">
                <a16:creationId xmlns:a16="http://schemas.microsoft.com/office/drawing/2014/main" id="{306DFA43-F8DD-4A26-A58C-138CB5196032}"/>
              </a:ext>
            </a:extLst>
          </p:cNvPr>
          <p:cNvSpPr/>
          <p:nvPr/>
        </p:nvSpPr>
        <p:spPr>
          <a:xfrm>
            <a:off x="1110136" y="1590045"/>
            <a:ext cx="7453065" cy="4580425"/>
          </a:xfrm>
          <a:prstGeom prst="roundRect">
            <a:avLst>
              <a:gd name="adj" fmla="val 641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D0D64F5D-DD07-4FFD-8339-1B29F58E4069}"/>
              </a:ext>
            </a:extLst>
          </p:cNvPr>
          <p:cNvSpPr/>
          <p:nvPr/>
        </p:nvSpPr>
        <p:spPr>
          <a:xfrm>
            <a:off x="1260013" y="1710326"/>
            <a:ext cx="7128769" cy="4318118"/>
          </a:xfrm>
          <a:prstGeom prst="roundRect">
            <a:avLst>
              <a:gd name="adj" fmla="val 28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0847338-2BE8-4F04-A385-BA711EA097C6}"/>
              </a:ext>
            </a:extLst>
          </p:cNvPr>
          <p:cNvSpPr/>
          <p:nvPr/>
        </p:nvSpPr>
        <p:spPr>
          <a:xfrm rot="20229119">
            <a:off x="10895785" y="261415"/>
            <a:ext cx="2660009" cy="643702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D5DE6E1-04D1-4165-AF01-9D244D2CB32E}"/>
              </a:ext>
            </a:extLst>
          </p:cNvPr>
          <p:cNvSpPr/>
          <p:nvPr/>
        </p:nvSpPr>
        <p:spPr>
          <a:xfrm rot="20492677">
            <a:off x="11002549" y="159135"/>
            <a:ext cx="2660009" cy="7136946"/>
          </a:xfrm>
          <a:prstGeom prst="rect">
            <a:avLst/>
          </a:prstGeom>
          <a:solidFill>
            <a:srgbClr val="254275">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271E248C-1007-4F97-950A-EB8C31916F44}"/>
              </a:ext>
            </a:extLst>
          </p:cNvPr>
          <p:cNvSpPr/>
          <p:nvPr/>
        </p:nvSpPr>
        <p:spPr>
          <a:xfrm rot="20766750">
            <a:off x="10943070" y="48411"/>
            <a:ext cx="2660009" cy="6761177"/>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95B85066-33DD-4AD3-96F5-18A219E7649A}"/>
              </a:ext>
            </a:extLst>
          </p:cNvPr>
          <p:cNvSpPr/>
          <p:nvPr/>
        </p:nvSpPr>
        <p:spPr>
          <a:xfrm rot="20766750">
            <a:off x="-369276" y="4473348"/>
            <a:ext cx="574267" cy="2565003"/>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889B46B-FBC4-4AAD-9D5D-EBF2ACD8830A}"/>
              </a:ext>
            </a:extLst>
          </p:cNvPr>
          <p:cNvSpPr txBox="1"/>
          <p:nvPr/>
        </p:nvSpPr>
        <p:spPr>
          <a:xfrm>
            <a:off x="1543237" y="2547965"/>
            <a:ext cx="6586862" cy="264283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400" b="0" i="0" u="none" strike="noStrike" dirty="0">
                <a:solidFill>
                  <a:srgbClr val="000000"/>
                </a:solidFill>
                <a:effectLst/>
                <a:latin typeface="Arial" panose="020B0604020202020204" pitchFamily="34" charset="0"/>
              </a:rPr>
              <a:t>Our LZW compression algorithm implemented uses a compression table with 4096 number of table entries used. Single bytes of the input file are assigned 0-255 codes in the table. The encoding starts with entries up to 255 and rest till 4095 are empty initially. As the encoding continues, the algorithm identifies the repeated sequence and if that sequence is not in the table, then it gets added to the table. As repetitive sequences are stored, the efficiency of this algorithm increases with the amount of data and the amount of long or repetitive data in the input.</a:t>
            </a:r>
            <a:endParaRPr lang="en-IN" sz="1400" dirty="0"/>
          </a:p>
        </p:txBody>
      </p:sp>
      <p:sp>
        <p:nvSpPr>
          <p:cNvPr id="17" name="TextBox 16">
            <a:extLst>
              <a:ext uri="{FF2B5EF4-FFF2-40B4-BE49-F238E27FC236}">
                <a16:creationId xmlns:a16="http://schemas.microsoft.com/office/drawing/2014/main" id="{D04091EC-63BC-49A8-9908-B35B59D29BAC}"/>
              </a:ext>
            </a:extLst>
          </p:cNvPr>
          <p:cNvSpPr txBox="1"/>
          <p:nvPr/>
        </p:nvSpPr>
        <p:spPr>
          <a:xfrm>
            <a:off x="1573915" y="5699760"/>
            <a:ext cx="4674395" cy="523220"/>
          </a:xfrm>
          <a:prstGeom prst="rect">
            <a:avLst/>
          </a:prstGeom>
          <a:noFill/>
        </p:spPr>
        <p:txBody>
          <a:bodyPr wrap="square" rtlCol="0">
            <a:spAutoFit/>
          </a:bodyPr>
          <a:lstStyle/>
          <a:p>
            <a:r>
              <a:rPr lang="en-IN" sz="1000" dirty="0">
                <a:hlinkClick r:id="rId4"/>
              </a:rPr>
              <a:t>https://www.geeksforgeeks.org/lzw-lempel-ziv-welch-compression-technique/</a:t>
            </a:r>
            <a:endParaRPr lang="en-IN" sz="1000" dirty="0"/>
          </a:p>
          <a:p>
            <a:endParaRPr lang="en-IN" dirty="0"/>
          </a:p>
        </p:txBody>
      </p:sp>
    </p:spTree>
    <p:extLst>
      <p:ext uri="{BB962C8B-B14F-4D97-AF65-F5344CB8AC3E}">
        <p14:creationId xmlns:p14="http://schemas.microsoft.com/office/powerpoint/2010/main" val="7532157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0C666-726F-4245-9010-3EE17AF884D8}"/>
              </a:ext>
            </a:extLst>
          </p:cNvPr>
          <p:cNvSpPr/>
          <p:nvPr/>
        </p:nvSpPr>
        <p:spPr>
          <a:xfrm>
            <a:off x="0" y="0"/>
            <a:ext cx="12192000"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Graphic 8" descr="Camera with solid fill">
            <a:extLst>
              <a:ext uri="{FF2B5EF4-FFF2-40B4-BE49-F238E27FC236}">
                <a16:creationId xmlns:a16="http://schemas.microsoft.com/office/drawing/2014/main" id="{55090DEC-C3CE-4E1E-A1D4-4F00A08248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05097">
            <a:off x="619460" y="4906769"/>
            <a:ext cx="981352" cy="981352"/>
          </a:xfrm>
          <a:prstGeom prst="rect">
            <a:avLst/>
          </a:prstGeom>
        </p:spPr>
      </p:pic>
      <p:grpSp>
        <p:nvGrpSpPr>
          <p:cNvPr id="4" name="Group 3">
            <a:extLst>
              <a:ext uri="{FF2B5EF4-FFF2-40B4-BE49-F238E27FC236}">
                <a16:creationId xmlns:a16="http://schemas.microsoft.com/office/drawing/2014/main" id="{F23DF9C3-CE4D-412D-B098-3F940E3BEC64}"/>
              </a:ext>
            </a:extLst>
          </p:cNvPr>
          <p:cNvGrpSpPr/>
          <p:nvPr/>
        </p:nvGrpSpPr>
        <p:grpSpPr>
          <a:xfrm>
            <a:off x="346526" y="447039"/>
            <a:ext cx="3870367" cy="609404"/>
            <a:chOff x="213361" y="5806321"/>
            <a:chExt cx="4573985" cy="746998"/>
          </a:xfrm>
        </p:grpSpPr>
        <p:sp>
          <p:nvSpPr>
            <p:cNvPr id="2" name="Arrow: Chevron 1">
              <a:extLst>
                <a:ext uri="{FF2B5EF4-FFF2-40B4-BE49-F238E27FC236}">
                  <a16:creationId xmlns:a16="http://schemas.microsoft.com/office/drawing/2014/main" id="{F840CF93-D72A-40DD-A48A-AF413281E6E4}"/>
                </a:ext>
              </a:extLst>
            </p:cNvPr>
            <p:cNvSpPr/>
            <p:nvPr/>
          </p:nvSpPr>
          <p:spPr>
            <a:xfrm>
              <a:off x="213361" y="5953760"/>
              <a:ext cx="4277360" cy="599559"/>
            </a:xfrm>
            <a:prstGeom prst="chevron">
              <a:avLst/>
            </a:prstGeom>
            <a:solidFill>
              <a:srgbClr val="4874C4">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F33A7E00-678F-461B-9016-B41B15DC8A41}"/>
                </a:ext>
              </a:extLst>
            </p:cNvPr>
            <p:cNvSpPr/>
            <p:nvPr/>
          </p:nvSpPr>
          <p:spPr>
            <a:xfrm>
              <a:off x="509986" y="5806321"/>
              <a:ext cx="4277360" cy="599559"/>
            </a:xfrm>
            <a:prstGeom prst="chevron">
              <a:avLst/>
            </a:prstGeom>
            <a:solidFill>
              <a:schemeClr val="accent1">
                <a:lumMod val="50000"/>
                <a:alpha val="9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Aharoni" panose="02010803020104030203" pitchFamily="2" charset="-79"/>
                  <a:cs typeface="Aharoni" panose="02010803020104030203" pitchFamily="2" charset="-79"/>
                </a:rPr>
                <a:t>LZW–SAMPLE IMAGE</a:t>
              </a:r>
              <a:endParaRPr lang="en-IN" sz="2000" b="1" dirty="0">
                <a:solidFill>
                  <a:schemeClr val="bg1"/>
                </a:solidFill>
                <a:latin typeface="Aharoni" panose="02010803020104030203" pitchFamily="2" charset="-79"/>
                <a:cs typeface="Aharoni" panose="02010803020104030203" pitchFamily="2" charset="-79"/>
              </a:endParaRPr>
            </a:p>
          </p:txBody>
        </p:sp>
      </p:grpSp>
      <p:pic>
        <p:nvPicPr>
          <p:cNvPr id="10" name="Graphic 9" descr="Camera with solid fill">
            <a:extLst>
              <a:ext uri="{FF2B5EF4-FFF2-40B4-BE49-F238E27FC236}">
                <a16:creationId xmlns:a16="http://schemas.microsoft.com/office/drawing/2014/main" id="{81B71CE1-8F1B-4FAC-AFD4-D27388734E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302361">
            <a:off x="8282450" y="1780924"/>
            <a:ext cx="943161" cy="943161"/>
          </a:xfrm>
          <a:prstGeom prst="rect">
            <a:avLst/>
          </a:prstGeom>
        </p:spPr>
      </p:pic>
      <p:sp>
        <p:nvSpPr>
          <p:cNvPr id="5" name="Rectangle: Rounded Corners 4">
            <a:extLst>
              <a:ext uri="{FF2B5EF4-FFF2-40B4-BE49-F238E27FC236}">
                <a16:creationId xmlns:a16="http://schemas.microsoft.com/office/drawing/2014/main" id="{306DFA43-F8DD-4A26-A58C-138CB5196032}"/>
              </a:ext>
            </a:extLst>
          </p:cNvPr>
          <p:cNvSpPr/>
          <p:nvPr/>
        </p:nvSpPr>
        <p:spPr>
          <a:xfrm>
            <a:off x="1110136" y="1590045"/>
            <a:ext cx="7453065" cy="4580425"/>
          </a:xfrm>
          <a:prstGeom prst="roundRect">
            <a:avLst>
              <a:gd name="adj" fmla="val 641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D0D64F5D-DD07-4FFD-8339-1B29F58E4069}"/>
              </a:ext>
            </a:extLst>
          </p:cNvPr>
          <p:cNvSpPr/>
          <p:nvPr/>
        </p:nvSpPr>
        <p:spPr>
          <a:xfrm>
            <a:off x="1260013" y="1710326"/>
            <a:ext cx="7128769" cy="4318118"/>
          </a:xfrm>
          <a:prstGeom prst="roundRect">
            <a:avLst>
              <a:gd name="adj" fmla="val 28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0847338-2BE8-4F04-A385-BA711EA097C6}"/>
              </a:ext>
            </a:extLst>
          </p:cNvPr>
          <p:cNvSpPr/>
          <p:nvPr/>
        </p:nvSpPr>
        <p:spPr>
          <a:xfrm rot="20229119">
            <a:off x="10895785" y="261415"/>
            <a:ext cx="2660009" cy="643702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D5DE6E1-04D1-4165-AF01-9D244D2CB32E}"/>
              </a:ext>
            </a:extLst>
          </p:cNvPr>
          <p:cNvSpPr/>
          <p:nvPr/>
        </p:nvSpPr>
        <p:spPr>
          <a:xfrm rot="20492677">
            <a:off x="11002549" y="159135"/>
            <a:ext cx="2660009" cy="7136946"/>
          </a:xfrm>
          <a:prstGeom prst="rect">
            <a:avLst/>
          </a:prstGeom>
          <a:solidFill>
            <a:srgbClr val="254275">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271E248C-1007-4F97-950A-EB8C31916F44}"/>
              </a:ext>
            </a:extLst>
          </p:cNvPr>
          <p:cNvSpPr/>
          <p:nvPr/>
        </p:nvSpPr>
        <p:spPr>
          <a:xfrm rot="20766750">
            <a:off x="10943070" y="48411"/>
            <a:ext cx="2660009" cy="6761177"/>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95B85066-33DD-4AD3-96F5-18A219E7649A}"/>
              </a:ext>
            </a:extLst>
          </p:cNvPr>
          <p:cNvSpPr/>
          <p:nvPr/>
        </p:nvSpPr>
        <p:spPr>
          <a:xfrm rot="20766750">
            <a:off x="-369276" y="4473348"/>
            <a:ext cx="574267" cy="2565003"/>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descr="A black and white image of a person's face&#10;&#10;Description automatically generated with low confidence">
            <a:extLst>
              <a:ext uri="{FF2B5EF4-FFF2-40B4-BE49-F238E27FC236}">
                <a16:creationId xmlns:a16="http://schemas.microsoft.com/office/drawing/2014/main" id="{E32DFDBD-5413-49A5-8FDB-0AD0BFDF92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1647" y="1904020"/>
            <a:ext cx="3622725" cy="3930730"/>
          </a:xfrm>
          <a:prstGeom prst="rect">
            <a:avLst/>
          </a:prstGeom>
        </p:spPr>
      </p:pic>
      <p:sp>
        <p:nvSpPr>
          <p:cNvPr id="18" name="TextBox 17">
            <a:extLst>
              <a:ext uri="{FF2B5EF4-FFF2-40B4-BE49-F238E27FC236}">
                <a16:creationId xmlns:a16="http://schemas.microsoft.com/office/drawing/2014/main" id="{44E04BC1-4EE0-47E5-9D9C-871ECB32755D}"/>
              </a:ext>
            </a:extLst>
          </p:cNvPr>
          <p:cNvSpPr txBox="1"/>
          <p:nvPr/>
        </p:nvSpPr>
        <p:spPr>
          <a:xfrm>
            <a:off x="5445800" y="3681572"/>
            <a:ext cx="3070433" cy="553998"/>
          </a:xfrm>
          <a:prstGeom prst="rect">
            <a:avLst/>
          </a:prstGeom>
          <a:noFill/>
        </p:spPr>
        <p:txBody>
          <a:bodyPr wrap="square" rtlCol="0">
            <a:spAutoFit/>
          </a:bodyPr>
          <a:lstStyle/>
          <a:p>
            <a:r>
              <a:rPr lang="en-IN" sz="1500" b="1" dirty="0">
                <a:latin typeface="Arial" panose="020B0604020202020204" pitchFamily="34" charset="0"/>
                <a:cs typeface="Arial" panose="020B0604020202020204" pitchFamily="34" charset="0"/>
              </a:rPr>
              <a:t>INPUT IMAGE SIZE = 18.2MB 			     (tiff)</a:t>
            </a:r>
          </a:p>
        </p:txBody>
      </p:sp>
    </p:spTree>
    <p:extLst>
      <p:ext uri="{BB962C8B-B14F-4D97-AF65-F5344CB8AC3E}">
        <p14:creationId xmlns:p14="http://schemas.microsoft.com/office/powerpoint/2010/main" val="15469051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0C666-726F-4245-9010-3EE17AF884D8}"/>
              </a:ext>
            </a:extLst>
          </p:cNvPr>
          <p:cNvSpPr/>
          <p:nvPr/>
        </p:nvSpPr>
        <p:spPr>
          <a:xfrm>
            <a:off x="0" y="0"/>
            <a:ext cx="12192000"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Graphic 8" descr="Camera with solid fill">
            <a:extLst>
              <a:ext uri="{FF2B5EF4-FFF2-40B4-BE49-F238E27FC236}">
                <a16:creationId xmlns:a16="http://schemas.microsoft.com/office/drawing/2014/main" id="{55090DEC-C3CE-4E1E-A1D4-4F00A08248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05097">
            <a:off x="619460" y="4906769"/>
            <a:ext cx="981352" cy="981352"/>
          </a:xfrm>
          <a:prstGeom prst="rect">
            <a:avLst/>
          </a:prstGeom>
        </p:spPr>
      </p:pic>
      <p:grpSp>
        <p:nvGrpSpPr>
          <p:cNvPr id="4" name="Group 3">
            <a:extLst>
              <a:ext uri="{FF2B5EF4-FFF2-40B4-BE49-F238E27FC236}">
                <a16:creationId xmlns:a16="http://schemas.microsoft.com/office/drawing/2014/main" id="{F23DF9C3-CE4D-412D-B098-3F940E3BEC64}"/>
              </a:ext>
            </a:extLst>
          </p:cNvPr>
          <p:cNvGrpSpPr/>
          <p:nvPr/>
        </p:nvGrpSpPr>
        <p:grpSpPr>
          <a:xfrm>
            <a:off x="346526" y="447039"/>
            <a:ext cx="3870367" cy="609404"/>
            <a:chOff x="213361" y="5806321"/>
            <a:chExt cx="4573985" cy="746998"/>
          </a:xfrm>
        </p:grpSpPr>
        <p:sp>
          <p:nvSpPr>
            <p:cNvPr id="2" name="Arrow: Chevron 1">
              <a:extLst>
                <a:ext uri="{FF2B5EF4-FFF2-40B4-BE49-F238E27FC236}">
                  <a16:creationId xmlns:a16="http://schemas.microsoft.com/office/drawing/2014/main" id="{F840CF93-D72A-40DD-A48A-AF413281E6E4}"/>
                </a:ext>
              </a:extLst>
            </p:cNvPr>
            <p:cNvSpPr/>
            <p:nvPr/>
          </p:nvSpPr>
          <p:spPr>
            <a:xfrm>
              <a:off x="213361" y="5953760"/>
              <a:ext cx="4277360" cy="599559"/>
            </a:xfrm>
            <a:prstGeom prst="chevron">
              <a:avLst/>
            </a:prstGeom>
            <a:solidFill>
              <a:srgbClr val="4874C4">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F33A7E00-678F-461B-9016-B41B15DC8A41}"/>
                </a:ext>
              </a:extLst>
            </p:cNvPr>
            <p:cNvSpPr/>
            <p:nvPr/>
          </p:nvSpPr>
          <p:spPr>
            <a:xfrm>
              <a:off x="509986" y="5806321"/>
              <a:ext cx="4277360" cy="599559"/>
            </a:xfrm>
            <a:prstGeom prst="chevron">
              <a:avLst/>
            </a:prstGeom>
            <a:solidFill>
              <a:schemeClr val="accent1">
                <a:lumMod val="50000"/>
                <a:alpha val="9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Aharoni" panose="02010803020104030203" pitchFamily="2" charset="-79"/>
                  <a:cs typeface="Aharoni" panose="02010803020104030203" pitchFamily="2" charset="-79"/>
                </a:rPr>
                <a:t>LZW–ENCODING</a:t>
              </a:r>
              <a:endParaRPr lang="en-IN" sz="2000" b="1" dirty="0">
                <a:solidFill>
                  <a:schemeClr val="bg1"/>
                </a:solidFill>
                <a:latin typeface="Aharoni" panose="02010803020104030203" pitchFamily="2" charset="-79"/>
                <a:cs typeface="Aharoni" panose="02010803020104030203" pitchFamily="2" charset="-79"/>
              </a:endParaRPr>
            </a:p>
          </p:txBody>
        </p:sp>
      </p:grpSp>
      <p:pic>
        <p:nvPicPr>
          <p:cNvPr id="10" name="Graphic 9" descr="Camera with solid fill">
            <a:extLst>
              <a:ext uri="{FF2B5EF4-FFF2-40B4-BE49-F238E27FC236}">
                <a16:creationId xmlns:a16="http://schemas.microsoft.com/office/drawing/2014/main" id="{81B71CE1-8F1B-4FAC-AFD4-D27388734E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302361">
            <a:off x="8282450" y="1780924"/>
            <a:ext cx="943161" cy="943161"/>
          </a:xfrm>
          <a:prstGeom prst="rect">
            <a:avLst/>
          </a:prstGeom>
        </p:spPr>
      </p:pic>
      <p:sp>
        <p:nvSpPr>
          <p:cNvPr id="5" name="Rectangle: Rounded Corners 4">
            <a:extLst>
              <a:ext uri="{FF2B5EF4-FFF2-40B4-BE49-F238E27FC236}">
                <a16:creationId xmlns:a16="http://schemas.microsoft.com/office/drawing/2014/main" id="{306DFA43-F8DD-4A26-A58C-138CB5196032}"/>
              </a:ext>
            </a:extLst>
          </p:cNvPr>
          <p:cNvSpPr/>
          <p:nvPr/>
        </p:nvSpPr>
        <p:spPr>
          <a:xfrm>
            <a:off x="1110136" y="1590045"/>
            <a:ext cx="7453065" cy="4580425"/>
          </a:xfrm>
          <a:prstGeom prst="roundRect">
            <a:avLst>
              <a:gd name="adj" fmla="val 641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D0D64F5D-DD07-4FFD-8339-1B29F58E4069}"/>
              </a:ext>
            </a:extLst>
          </p:cNvPr>
          <p:cNvSpPr/>
          <p:nvPr/>
        </p:nvSpPr>
        <p:spPr>
          <a:xfrm>
            <a:off x="1260013" y="1710326"/>
            <a:ext cx="7128769" cy="4318118"/>
          </a:xfrm>
          <a:prstGeom prst="roundRect">
            <a:avLst>
              <a:gd name="adj" fmla="val 28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0847338-2BE8-4F04-A385-BA711EA097C6}"/>
              </a:ext>
            </a:extLst>
          </p:cNvPr>
          <p:cNvSpPr/>
          <p:nvPr/>
        </p:nvSpPr>
        <p:spPr>
          <a:xfrm rot="20229119">
            <a:off x="10895785" y="261415"/>
            <a:ext cx="2660009" cy="643702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D5DE6E1-04D1-4165-AF01-9D244D2CB32E}"/>
              </a:ext>
            </a:extLst>
          </p:cNvPr>
          <p:cNvSpPr/>
          <p:nvPr/>
        </p:nvSpPr>
        <p:spPr>
          <a:xfrm rot="20492677">
            <a:off x="11002549" y="159135"/>
            <a:ext cx="2660009" cy="7136946"/>
          </a:xfrm>
          <a:prstGeom prst="rect">
            <a:avLst/>
          </a:prstGeom>
          <a:solidFill>
            <a:srgbClr val="254275">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271E248C-1007-4F97-950A-EB8C31916F44}"/>
              </a:ext>
            </a:extLst>
          </p:cNvPr>
          <p:cNvSpPr/>
          <p:nvPr/>
        </p:nvSpPr>
        <p:spPr>
          <a:xfrm rot="20766750">
            <a:off x="10943070" y="48411"/>
            <a:ext cx="2660009" cy="6761177"/>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95B85066-33DD-4AD3-96F5-18A219E7649A}"/>
              </a:ext>
            </a:extLst>
          </p:cNvPr>
          <p:cNvSpPr/>
          <p:nvPr/>
        </p:nvSpPr>
        <p:spPr>
          <a:xfrm rot="20766750">
            <a:off x="-369276" y="4473348"/>
            <a:ext cx="574267" cy="2565003"/>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446D04C1-0F9D-40F4-9FE4-3BC0BA5A41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4555" y="1939635"/>
            <a:ext cx="6372397" cy="3629892"/>
          </a:xfrm>
          <a:prstGeom prst="rect">
            <a:avLst/>
          </a:prstGeom>
        </p:spPr>
      </p:pic>
      <p:sp>
        <p:nvSpPr>
          <p:cNvPr id="3" name="TextBox 2">
            <a:extLst>
              <a:ext uri="{FF2B5EF4-FFF2-40B4-BE49-F238E27FC236}">
                <a16:creationId xmlns:a16="http://schemas.microsoft.com/office/drawing/2014/main" id="{DA4DC730-8E62-4078-BEE6-FFFE69DFB96E}"/>
              </a:ext>
            </a:extLst>
          </p:cNvPr>
          <p:cNvSpPr txBox="1"/>
          <p:nvPr/>
        </p:nvSpPr>
        <p:spPr>
          <a:xfrm>
            <a:off x="1573915" y="5699760"/>
            <a:ext cx="4674395" cy="523220"/>
          </a:xfrm>
          <a:prstGeom prst="rect">
            <a:avLst/>
          </a:prstGeom>
          <a:noFill/>
        </p:spPr>
        <p:txBody>
          <a:bodyPr wrap="square" rtlCol="0">
            <a:spAutoFit/>
          </a:bodyPr>
          <a:lstStyle/>
          <a:p>
            <a:r>
              <a:rPr lang="en-IN" sz="1000" dirty="0">
                <a:hlinkClick r:id="rId5"/>
              </a:rPr>
              <a:t>https://www.geeksforgeeks.org/lzw-lempel-ziv-welch-compression-technique/</a:t>
            </a:r>
            <a:endParaRPr lang="en-IN" sz="1000" dirty="0"/>
          </a:p>
          <a:p>
            <a:endParaRPr lang="en-IN" dirty="0"/>
          </a:p>
        </p:txBody>
      </p:sp>
    </p:spTree>
    <p:extLst>
      <p:ext uri="{BB962C8B-B14F-4D97-AF65-F5344CB8AC3E}">
        <p14:creationId xmlns:p14="http://schemas.microsoft.com/office/powerpoint/2010/main" val="33069180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0C666-726F-4245-9010-3EE17AF884D8}"/>
              </a:ext>
            </a:extLst>
          </p:cNvPr>
          <p:cNvSpPr/>
          <p:nvPr/>
        </p:nvSpPr>
        <p:spPr>
          <a:xfrm>
            <a:off x="0" y="0"/>
            <a:ext cx="12192000"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Graphic 8" descr="Camera with solid fill">
            <a:extLst>
              <a:ext uri="{FF2B5EF4-FFF2-40B4-BE49-F238E27FC236}">
                <a16:creationId xmlns:a16="http://schemas.microsoft.com/office/drawing/2014/main" id="{55090DEC-C3CE-4E1E-A1D4-4F00A08248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05097">
            <a:off x="619460" y="4906769"/>
            <a:ext cx="981352" cy="981352"/>
          </a:xfrm>
          <a:prstGeom prst="rect">
            <a:avLst/>
          </a:prstGeom>
        </p:spPr>
      </p:pic>
      <p:grpSp>
        <p:nvGrpSpPr>
          <p:cNvPr id="4" name="Group 3">
            <a:extLst>
              <a:ext uri="{FF2B5EF4-FFF2-40B4-BE49-F238E27FC236}">
                <a16:creationId xmlns:a16="http://schemas.microsoft.com/office/drawing/2014/main" id="{F23DF9C3-CE4D-412D-B098-3F940E3BEC64}"/>
              </a:ext>
            </a:extLst>
          </p:cNvPr>
          <p:cNvGrpSpPr/>
          <p:nvPr/>
        </p:nvGrpSpPr>
        <p:grpSpPr>
          <a:xfrm>
            <a:off x="346526" y="447039"/>
            <a:ext cx="3870367" cy="609404"/>
            <a:chOff x="213361" y="5806321"/>
            <a:chExt cx="4573985" cy="746998"/>
          </a:xfrm>
        </p:grpSpPr>
        <p:sp>
          <p:nvSpPr>
            <p:cNvPr id="2" name="Arrow: Chevron 1">
              <a:extLst>
                <a:ext uri="{FF2B5EF4-FFF2-40B4-BE49-F238E27FC236}">
                  <a16:creationId xmlns:a16="http://schemas.microsoft.com/office/drawing/2014/main" id="{F840CF93-D72A-40DD-A48A-AF413281E6E4}"/>
                </a:ext>
              </a:extLst>
            </p:cNvPr>
            <p:cNvSpPr/>
            <p:nvPr/>
          </p:nvSpPr>
          <p:spPr>
            <a:xfrm>
              <a:off x="213361" y="5953760"/>
              <a:ext cx="4277360" cy="599559"/>
            </a:xfrm>
            <a:prstGeom prst="chevron">
              <a:avLst/>
            </a:prstGeom>
            <a:solidFill>
              <a:srgbClr val="4874C4">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F33A7E00-678F-461B-9016-B41B15DC8A41}"/>
                </a:ext>
              </a:extLst>
            </p:cNvPr>
            <p:cNvSpPr/>
            <p:nvPr/>
          </p:nvSpPr>
          <p:spPr>
            <a:xfrm>
              <a:off x="509986" y="5806321"/>
              <a:ext cx="4277360" cy="599559"/>
            </a:xfrm>
            <a:prstGeom prst="chevron">
              <a:avLst/>
            </a:prstGeom>
            <a:solidFill>
              <a:schemeClr val="accent1">
                <a:lumMod val="50000"/>
                <a:alpha val="9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Aharoni" panose="02010803020104030203" pitchFamily="2" charset="-79"/>
                  <a:cs typeface="Aharoni" panose="02010803020104030203" pitchFamily="2" charset="-79"/>
                </a:rPr>
                <a:t>LZW - DECODING</a:t>
              </a:r>
              <a:endParaRPr lang="en-IN" sz="2000" b="1" dirty="0">
                <a:solidFill>
                  <a:schemeClr val="bg1"/>
                </a:solidFill>
                <a:latin typeface="Aharoni" panose="02010803020104030203" pitchFamily="2" charset="-79"/>
                <a:cs typeface="Aharoni" panose="02010803020104030203" pitchFamily="2" charset="-79"/>
              </a:endParaRPr>
            </a:p>
          </p:txBody>
        </p:sp>
      </p:grpSp>
      <p:pic>
        <p:nvPicPr>
          <p:cNvPr id="10" name="Graphic 9" descr="Camera with solid fill">
            <a:extLst>
              <a:ext uri="{FF2B5EF4-FFF2-40B4-BE49-F238E27FC236}">
                <a16:creationId xmlns:a16="http://schemas.microsoft.com/office/drawing/2014/main" id="{81B71CE1-8F1B-4FAC-AFD4-D27388734E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302361">
            <a:off x="8282450" y="1780924"/>
            <a:ext cx="943161" cy="943161"/>
          </a:xfrm>
          <a:prstGeom prst="rect">
            <a:avLst/>
          </a:prstGeom>
        </p:spPr>
      </p:pic>
      <p:sp>
        <p:nvSpPr>
          <p:cNvPr id="5" name="Rectangle: Rounded Corners 4">
            <a:extLst>
              <a:ext uri="{FF2B5EF4-FFF2-40B4-BE49-F238E27FC236}">
                <a16:creationId xmlns:a16="http://schemas.microsoft.com/office/drawing/2014/main" id="{306DFA43-F8DD-4A26-A58C-138CB5196032}"/>
              </a:ext>
            </a:extLst>
          </p:cNvPr>
          <p:cNvSpPr/>
          <p:nvPr/>
        </p:nvSpPr>
        <p:spPr>
          <a:xfrm>
            <a:off x="1110136" y="1590045"/>
            <a:ext cx="7453065" cy="4580425"/>
          </a:xfrm>
          <a:prstGeom prst="roundRect">
            <a:avLst>
              <a:gd name="adj" fmla="val 641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D0D64F5D-DD07-4FFD-8339-1B29F58E4069}"/>
              </a:ext>
            </a:extLst>
          </p:cNvPr>
          <p:cNvSpPr/>
          <p:nvPr/>
        </p:nvSpPr>
        <p:spPr>
          <a:xfrm>
            <a:off x="1260013" y="1710326"/>
            <a:ext cx="7128769" cy="4318118"/>
          </a:xfrm>
          <a:prstGeom prst="roundRect">
            <a:avLst>
              <a:gd name="adj" fmla="val 28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0847338-2BE8-4F04-A385-BA711EA097C6}"/>
              </a:ext>
            </a:extLst>
          </p:cNvPr>
          <p:cNvSpPr/>
          <p:nvPr/>
        </p:nvSpPr>
        <p:spPr>
          <a:xfrm rot="20229119">
            <a:off x="10895785" y="261415"/>
            <a:ext cx="2660009" cy="643702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D5DE6E1-04D1-4165-AF01-9D244D2CB32E}"/>
              </a:ext>
            </a:extLst>
          </p:cNvPr>
          <p:cNvSpPr/>
          <p:nvPr/>
        </p:nvSpPr>
        <p:spPr>
          <a:xfrm rot="20492677">
            <a:off x="11002549" y="159135"/>
            <a:ext cx="2660009" cy="7136946"/>
          </a:xfrm>
          <a:prstGeom prst="rect">
            <a:avLst/>
          </a:prstGeom>
          <a:solidFill>
            <a:srgbClr val="254275">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271E248C-1007-4F97-950A-EB8C31916F44}"/>
              </a:ext>
            </a:extLst>
          </p:cNvPr>
          <p:cNvSpPr/>
          <p:nvPr/>
        </p:nvSpPr>
        <p:spPr>
          <a:xfrm rot="20766750">
            <a:off x="10943070" y="48411"/>
            <a:ext cx="2660009" cy="6761177"/>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95B85066-33DD-4AD3-96F5-18A219E7649A}"/>
              </a:ext>
            </a:extLst>
          </p:cNvPr>
          <p:cNvSpPr/>
          <p:nvPr/>
        </p:nvSpPr>
        <p:spPr>
          <a:xfrm rot="20766750">
            <a:off x="-369276" y="4473348"/>
            <a:ext cx="574267" cy="2565003"/>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EB18C748-9BD0-4C94-ABE7-85F45943AE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4555" y="1902691"/>
            <a:ext cx="6314867" cy="3768436"/>
          </a:xfrm>
          <a:prstGeom prst="rect">
            <a:avLst/>
          </a:prstGeom>
        </p:spPr>
      </p:pic>
      <p:sp>
        <p:nvSpPr>
          <p:cNvPr id="16" name="TextBox 15">
            <a:extLst>
              <a:ext uri="{FF2B5EF4-FFF2-40B4-BE49-F238E27FC236}">
                <a16:creationId xmlns:a16="http://schemas.microsoft.com/office/drawing/2014/main" id="{456E2DDD-3247-4401-8C3A-CC5B2071C019}"/>
              </a:ext>
            </a:extLst>
          </p:cNvPr>
          <p:cNvSpPr txBox="1"/>
          <p:nvPr/>
        </p:nvSpPr>
        <p:spPr>
          <a:xfrm>
            <a:off x="1573915" y="5699760"/>
            <a:ext cx="4674395" cy="523220"/>
          </a:xfrm>
          <a:prstGeom prst="rect">
            <a:avLst/>
          </a:prstGeom>
          <a:noFill/>
        </p:spPr>
        <p:txBody>
          <a:bodyPr wrap="square" rtlCol="0">
            <a:spAutoFit/>
          </a:bodyPr>
          <a:lstStyle/>
          <a:p>
            <a:r>
              <a:rPr lang="en-IN" sz="1000" dirty="0">
                <a:hlinkClick r:id="rId5"/>
              </a:rPr>
              <a:t>https://www.geeksforgeeks.org/lzw-lempel-ziv-welch-compression-technique/</a:t>
            </a:r>
            <a:endParaRPr lang="en-IN" sz="1000" dirty="0"/>
          </a:p>
          <a:p>
            <a:endParaRPr lang="en-IN" dirty="0"/>
          </a:p>
        </p:txBody>
      </p:sp>
    </p:spTree>
    <p:extLst>
      <p:ext uri="{BB962C8B-B14F-4D97-AF65-F5344CB8AC3E}">
        <p14:creationId xmlns:p14="http://schemas.microsoft.com/office/powerpoint/2010/main" val="22656771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0C666-726F-4245-9010-3EE17AF884D8}"/>
              </a:ext>
            </a:extLst>
          </p:cNvPr>
          <p:cNvSpPr/>
          <p:nvPr/>
        </p:nvSpPr>
        <p:spPr>
          <a:xfrm>
            <a:off x="0" y="0"/>
            <a:ext cx="12192000"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Graphic 8" descr="Camera with solid fill">
            <a:extLst>
              <a:ext uri="{FF2B5EF4-FFF2-40B4-BE49-F238E27FC236}">
                <a16:creationId xmlns:a16="http://schemas.microsoft.com/office/drawing/2014/main" id="{55090DEC-C3CE-4E1E-A1D4-4F00A08248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05097">
            <a:off x="619460" y="4906769"/>
            <a:ext cx="981352" cy="981352"/>
          </a:xfrm>
          <a:prstGeom prst="rect">
            <a:avLst/>
          </a:prstGeom>
        </p:spPr>
      </p:pic>
      <p:grpSp>
        <p:nvGrpSpPr>
          <p:cNvPr id="4" name="Group 3">
            <a:extLst>
              <a:ext uri="{FF2B5EF4-FFF2-40B4-BE49-F238E27FC236}">
                <a16:creationId xmlns:a16="http://schemas.microsoft.com/office/drawing/2014/main" id="{F23DF9C3-CE4D-412D-B098-3F940E3BEC64}"/>
              </a:ext>
            </a:extLst>
          </p:cNvPr>
          <p:cNvGrpSpPr/>
          <p:nvPr/>
        </p:nvGrpSpPr>
        <p:grpSpPr>
          <a:xfrm>
            <a:off x="346526" y="447039"/>
            <a:ext cx="3870367" cy="609404"/>
            <a:chOff x="213361" y="5806321"/>
            <a:chExt cx="4573985" cy="746998"/>
          </a:xfrm>
        </p:grpSpPr>
        <p:sp>
          <p:nvSpPr>
            <p:cNvPr id="2" name="Arrow: Chevron 1">
              <a:extLst>
                <a:ext uri="{FF2B5EF4-FFF2-40B4-BE49-F238E27FC236}">
                  <a16:creationId xmlns:a16="http://schemas.microsoft.com/office/drawing/2014/main" id="{F840CF93-D72A-40DD-A48A-AF413281E6E4}"/>
                </a:ext>
              </a:extLst>
            </p:cNvPr>
            <p:cNvSpPr/>
            <p:nvPr/>
          </p:nvSpPr>
          <p:spPr>
            <a:xfrm>
              <a:off x="213361" y="5953760"/>
              <a:ext cx="4277360" cy="599559"/>
            </a:xfrm>
            <a:prstGeom prst="chevron">
              <a:avLst/>
            </a:prstGeom>
            <a:solidFill>
              <a:srgbClr val="4874C4">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F33A7E00-678F-461B-9016-B41B15DC8A41}"/>
                </a:ext>
              </a:extLst>
            </p:cNvPr>
            <p:cNvSpPr/>
            <p:nvPr/>
          </p:nvSpPr>
          <p:spPr>
            <a:xfrm>
              <a:off x="509986" y="5806321"/>
              <a:ext cx="4277360" cy="599559"/>
            </a:xfrm>
            <a:prstGeom prst="chevron">
              <a:avLst/>
            </a:prstGeom>
            <a:solidFill>
              <a:schemeClr val="accent1">
                <a:lumMod val="50000"/>
                <a:alpha val="9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Aharoni" panose="02010803020104030203" pitchFamily="2" charset="-79"/>
                  <a:cs typeface="Aharoni" panose="02010803020104030203" pitchFamily="2" charset="-79"/>
                </a:rPr>
                <a:t>LZW–OUTPUT IMAGE</a:t>
              </a:r>
              <a:endParaRPr lang="en-IN" sz="2000" b="1" dirty="0">
                <a:solidFill>
                  <a:schemeClr val="bg1"/>
                </a:solidFill>
                <a:latin typeface="Aharoni" panose="02010803020104030203" pitchFamily="2" charset="-79"/>
                <a:cs typeface="Aharoni" panose="02010803020104030203" pitchFamily="2" charset="-79"/>
              </a:endParaRPr>
            </a:p>
          </p:txBody>
        </p:sp>
      </p:grpSp>
      <p:pic>
        <p:nvPicPr>
          <p:cNvPr id="10" name="Graphic 9" descr="Camera with solid fill">
            <a:extLst>
              <a:ext uri="{FF2B5EF4-FFF2-40B4-BE49-F238E27FC236}">
                <a16:creationId xmlns:a16="http://schemas.microsoft.com/office/drawing/2014/main" id="{81B71CE1-8F1B-4FAC-AFD4-D27388734E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302361">
            <a:off x="8282450" y="1780924"/>
            <a:ext cx="943161" cy="943161"/>
          </a:xfrm>
          <a:prstGeom prst="rect">
            <a:avLst/>
          </a:prstGeom>
        </p:spPr>
      </p:pic>
      <p:sp>
        <p:nvSpPr>
          <p:cNvPr id="5" name="Rectangle: Rounded Corners 4">
            <a:extLst>
              <a:ext uri="{FF2B5EF4-FFF2-40B4-BE49-F238E27FC236}">
                <a16:creationId xmlns:a16="http://schemas.microsoft.com/office/drawing/2014/main" id="{306DFA43-F8DD-4A26-A58C-138CB5196032}"/>
              </a:ext>
            </a:extLst>
          </p:cNvPr>
          <p:cNvSpPr/>
          <p:nvPr/>
        </p:nvSpPr>
        <p:spPr>
          <a:xfrm>
            <a:off x="1110136" y="1590045"/>
            <a:ext cx="7453065" cy="4580425"/>
          </a:xfrm>
          <a:prstGeom prst="roundRect">
            <a:avLst>
              <a:gd name="adj" fmla="val 641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D0D64F5D-DD07-4FFD-8339-1B29F58E4069}"/>
              </a:ext>
            </a:extLst>
          </p:cNvPr>
          <p:cNvSpPr/>
          <p:nvPr/>
        </p:nvSpPr>
        <p:spPr>
          <a:xfrm>
            <a:off x="1260013" y="1710326"/>
            <a:ext cx="7128769" cy="4318118"/>
          </a:xfrm>
          <a:prstGeom prst="roundRect">
            <a:avLst>
              <a:gd name="adj" fmla="val 28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0847338-2BE8-4F04-A385-BA711EA097C6}"/>
              </a:ext>
            </a:extLst>
          </p:cNvPr>
          <p:cNvSpPr/>
          <p:nvPr/>
        </p:nvSpPr>
        <p:spPr>
          <a:xfrm rot="20229119">
            <a:off x="10895785" y="261415"/>
            <a:ext cx="2660009" cy="643702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D5DE6E1-04D1-4165-AF01-9D244D2CB32E}"/>
              </a:ext>
            </a:extLst>
          </p:cNvPr>
          <p:cNvSpPr/>
          <p:nvPr/>
        </p:nvSpPr>
        <p:spPr>
          <a:xfrm rot="20492677">
            <a:off x="11002549" y="159135"/>
            <a:ext cx="2660009" cy="7136946"/>
          </a:xfrm>
          <a:prstGeom prst="rect">
            <a:avLst/>
          </a:prstGeom>
          <a:solidFill>
            <a:srgbClr val="254275">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271E248C-1007-4F97-950A-EB8C31916F44}"/>
              </a:ext>
            </a:extLst>
          </p:cNvPr>
          <p:cNvSpPr/>
          <p:nvPr/>
        </p:nvSpPr>
        <p:spPr>
          <a:xfrm rot="20766750">
            <a:off x="10943070" y="48411"/>
            <a:ext cx="2660009" cy="6761177"/>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95B85066-33DD-4AD3-96F5-18A219E7649A}"/>
              </a:ext>
            </a:extLst>
          </p:cNvPr>
          <p:cNvSpPr/>
          <p:nvPr/>
        </p:nvSpPr>
        <p:spPr>
          <a:xfrm rot="20766750">
            <a:off x="-369276" y="4473348"/>
            <a:ext cx="574267" cy="2565003"/>
          </a:xfrm>
          <a:prstGeom prst="rect">
            <a:avLst/>
          </a:prstGeom>
          <a:solidFill>
            <a:srgbClr val="2E508E">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descr="A black and white image of a person's face&#10;&#10;Description automatically generated with low confidence">
            <a:extLst>
              <a:ext uri="{FF2B5EF4-FFF2-40B4-BE49-F238E27FC236}">
                <a16:creationId xmlns:a16="http://schemas.microsoft.com/office/drawing/2014/main" id="{E32DFDBD-5413-49A5-8FDB-0AD0BFDF92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1167" y="1904020"/>
            <a:ext cx="3622725" cy="3930730"/>
          </a:xfrm>
          <a:prstGeom prst="rect">
            <a:avLst/>
          </a:prstGeom>
        </p:spPr>
      </p:pic>
      <p:sp>
        <p:nvSpPr>
          <p:cNvPr id="18" name="TextBox 17">
            <a:extLst>
              <a:ext uri="{FF2B5EF4-FFF2-40B4-BE49-F238E27FC236}">
                <a16:creationId xmlns:a16="http://schemas.microsoft.com/office/drawing/2014/main" id="{44E04BC1-4EE0-47E5-9D9C-871ECB32755D}"/>
              </a:ext>
            </a:extLst>
          </p:cNvPr>
          <p:cNvSpPr txBox="1"/>
          <p:nvPr/>
        </p:nvSpPr>
        <p:spPr>
          <a:xfrm>
            <a:off x="5445800" y="3681572"/>
            <a:ext cx="3070433" cy="323165"/>
          </a:xfrm>
          <a:prstGeom prst="rect">
            <a:avLst/>
          </a:prstGeom>
          <a:noFill/>
        </p:spPr>
        <p:txBody>
          <a:bodyPr wrap="square" rtlCol="0">
            <a:spAutoFit/>
          </a:bodyPr>
          <a:lstStyle/>
          <a:p>
            <a:r>
              <a:rPr lang="en-IN" sz="1500" b="1" dirty="0">
                <a:latin typeface="Arial" panose="020B0604020202020204" pitchFamily="34" charset="0"/>
                <a:cs typeface="Arial" panose="020B0604020202020204" pitchFamily="34" charset="0"/>
              </a:rPr>
              <a:t>OUTPUT SIZE = 2.4MB (PNG)</a:t>
            </a:r>
          </a:p>
        </p:txBody>
      </p:sp>
    </p:spTree>
    <p:extLst>
      <p:ext uri="{BB962C8B-B14F-4D97-AF65-F5344CB8AC3E}">
        <p14:creationId xmlns:p14="http://schemas.microsoft.com/office/powerpoint/2010/main" val="7589625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885</TotalTime>
  <Words>1482</Words>
  <Application>Microsoft Office PowerPoint</Application>
  <PresentationFormat>Widescreen</PresentationFormat>
  <Paragraphs>462</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Aharoni</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Kathan Bhavsar</dc:creator>
  <cp:lastModifiedBy>Kathan Bhavsar</cp:lastModifiedBy>
  <cp:revision>26</cp:revision>
  <dcterms:created xsi:type="dcterms:W3CDTF">2021-10-15T10:34:06Z</dcterms:created>
  <dcterms:modified xsi:type="dcterms:W3CDTF">2021-11-25T18:49:22Z</dcterms:modified>
</cp:coreProperties>
</file>