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82" r:id="rId3"/>
    <p:sldId id="277" r:id="rId4"/>
    <p:sldId id="271" r:id="rId5"/>
    <p:sldId id="272" r:id="rId6"/>
    <p:sldId id="273" r:id="rId7"/>
    <p:sldId id="278" r:id="rId8"/>
    <p:sldId id="284" r:id="rId9"/>
    <p:sldId id="286" r:id="rId10"/>
    <p:sldId id="285" r:id="rId11"/>
    <p:sldId id="281" r:id="rId12"/>
    <p:sldId id="287"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4275"/>
    <a:srgbClr val="2E508E"/>
    <a:srgbClr val="3C69BA"/>
    <a:srgbClr val="305494"/>
    <a:srgbClr val="4874C4"/>
    <a:srgbClr val="697F9F"/>
    <a:srgbClr val="33CCFF"/>
    <a:srgbClr val="586C8A"/>
    <a:srgbClr val="292929"/>
    <a:srgbClr val="CCB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08" autoAdjust="0"/>
    <p:restoredTop sz="94660"/>
  </p:normalViewPr>
  <p:slideViewPr>
    <p:cSldViewPr snapToGrid="0">
      <p:cViewPr>
        <p:scale>
          <a:sx n="75" d="100"/>
          <a:sy n="75" d="100"/>
        </p:scale>
        <p:origin x="99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THAN%20BHAVSAR\Downloads\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Encoded Data (in bytes)</c:v>
                </c:pt>
              </c:strCache>
            </c:strRef>
          </c:tx>
          <c:spPr>
            <a:ln w="34925" cap="rnd">
              <a:solidFill>
                <a:schemeClr val="lt1"/>
              </a:solidFill>
              <a:round/>
            </a:ln>
            <a:effectLst>
              <a:outerShdw dist="25400" dir="2700000" algn="tl" rotWithShape="0">
                <a:schemeClr val="accent1"/>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numRef>
              <c:f>Sheet1!$A$2:$A$9</c:f>
              <c:numCache>
                <c:formatCode>General</c:formatCode>
                <c:ptCount val="8"/>
                <c:pt idx="0">
                  <c:v>4786</c:v>
                </c:pt>
                <c:pt idx="1">
                  <c:v>4810</c:v>
                </c:pt>
                <c:pt idx="2">
                  <c:v>8585</c:v>
                </c:pt>
                <c:pt idx="3">
                  <c:v>5321</c:v>
                </c:pt>
                <c:pt idx="4">
                  <c:v>5840</c:v>
                </c:pt>
                <c:pt idx="5">
                  <c:v>4268</c:v>
                </c:pt>
                <c:pt idx="6">
                  <c:v>4276</c:v>
                </c:pt>
                <c:pt idx="7">
                  <c:v>6067</c:v>
                </c:pt>
              </c:numCache>
            </c:numRef>
          </c:cat>
          <c:val>
            <c:numRef>
              <c:f>Sheet1!$B$2:$B$9</c:f>
              <c:numCache>
                <c:formatCode>General</c:formatCode>
                <c:ptCount val="8"/>
                <c:pt idx="0">
                  <c:v>2288</c:v>
                </c:pt>
                <c:pt idx="1">
                  <c:v>3630</c:v>
                </c:pt>
                <c:pt idx="2">
                  <c:v>5474</c:v>
                </c:pt>
                <c:pt idx="3">
                  <c:v>3812</c:v>
                </c:pt>
                <c:pt idx="4">
                  <c:v>4136</c:v>
                </c:pt>
                <c:pt idx="5">
                  <c:v>3294</c:v>
                </c:pt>
                <c:pt idx="6">
                  <c:v>3088</c:v>
                </c:pt>
                <c:pt idx="7">
                  <c:v>4442</c:v>
                </c:pt>
              </c:numCache>
            </c:numRef>
          </c:val>
          <c:smooth val="0"/>
          <c:extLst>
            <c:ext xmlns:c16="http://schemas.microsoft.com/office/drawing/2014/chart" uri="{C3380CC4-5D6E-409C-BE32-E72D297353CC}">
              <c16:uniqueId val="{00000000-E453-4AF9-9253-A1F3CA3A9CEB}"/>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731577487"/>
        <c:axId val="731567087"/>
      </c:lineChart>
      <c:catAx>
        <c:axId val="731577487"/>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IN"/>
                  <a:t>Raw Data (in Bytes)</a:t>
                </a:r>
              </a:p>
            </c:rich>
          </c:tx>
          <c:layout>
            <c:manualLayout>
              <c:xMode val="edge"/>
              <c:yMode val="edge"/>
              <c:x val="0.46930259229752325"/>
              <c:y val="0.9219550900501163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731567087"/>
        <c:crosses val="autoZero"/>
        <c:auto val="1"/>
        <c:lblAlgn val="ctr"/>
        <c:lblOffset val="100"/>
        <c:noMultiLvlLbl val="0"/>
      </c:catAx>
      <c:valAx>
        <c:axId val="731567087"/>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IN"/>
                  <a:t>Encoded Data (in Bytes)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73157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E508E"/>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7E31-24C9-4594-96EA-619513B07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AFFD9F-9F65-4020-995C-81A9CF9592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4FDDFA-D7DC-4457-A654-0184B4CEF888}"/>
              </a:ext>
            </a:extLst>
          </p:cNvPr>
          <p:cNvSpPr>
            <a:spLocks noGrp="1"/>
          </p:cNvSpPr>
          <p:nvPr>
            <p:ph type="dt" sz="half" idx="10"/>
          </p:nvPr>
        </p:nvSpPr>
        <p:spPr/>
        <p:txBody>
          <a:bodyPr/>
          <a:lstStyle/>
          <a:p>
            <a:fld id="{F1119C66-AC7D-46C7-97CA-7A085F088B59}" type="datetimeFigureOut">
              <a:rPr lang="en-IN" smtClean="0"/>
              <a:t>20-10-2021</a:t>
            </a:fld>
            <a:endParaRPr lang="en-IN"/>
          </a:p>
        </p:txBody>
      </p:sp>
      <p:sp>
        <p:nvSpPr>
          <p:cNvPr id="5" name="Footer Placeholder 4">
            <a:extLst>
              <a:ext uri="{FF2B5EF4-FFF2-40B4-BE49-F238E27FC236}">
                <a16:creationId xmlns:a16="http://schemas.microsoft.com/office/drawing/2014/main" id="{A637A3BA-F36D-4F8C-AAF0-DA1363DA15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EC2F8B-ECB7-490C-B8BE-55BDDA31CDA2}"/>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4138138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AA56-0660-4FBC-83AC-803F12BA34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A2B5F4-3014-4607-8DD2-9F9D419258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C90877-9DBF-4B10-A4D0-27B3A7A160EC}"/>
              </a:ext>
            </a:extLst>
          </p:cNvPr>
          <p:cNvSpPr>
            <a:spLocks noGrp="1"/>
          </p:cNvSpPr>
          <p:nvPr>
            <p:ph type="dt" sz="half" idx="10"/>
          </p:nvPr>
        </p:nvSpPr>
        <p:spPr/>
        <p:txBody>
          <a:bodyPr/>
          <a:lstStyle/>
          <a:p>
            <a:fld id="{F1119C66-AC7D-46C7-97CA-7A085F088B59}" type="datetimeFigureOut">
              <a:rPr lang="en-IN" smtClean="0"/>
              <a:t>20-10-2021</a:t>
            </a:fld>
            <a:endParaRPr lang="en-IN"/>
          </a:p>
        </p:txBody>
      </p:sp>
      <p:sp>
        <p:nvSpPr>
          <p:cNvPr id="5" name="Footer Placeholder 4">
            <a:extLst>
              <a:ext uri="{FF2B5EF4-FFF2-40B4-BE49-F238E27FC236}">
                <a16:creationId xmlns:a16="http://schemas.microsoft.com/office/drawing/2014/main" id="{1E78B306-B031-4A28-BCCA-8FA641D5D8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BABA8B-A907-47E5-A8A1-F7EE2B3DC779}"/>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1296263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6F24B7-961B-4B1A-96C3-5304E15B54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1AB5B1-9CCA-4D5B-A3F4-71D0300EF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6DA93C-38FD-488C-A5E7-28E320AE6CD7}"/>
              </a:ext>
            </a:extLst>
          </p:cNvPr>
          <p:cNvSpPr>
            <a:spLocks noGrp="1"/>
          </p:cNvSpPr>
          <p:nvPr>
            <p:ph type="dt" sz="half" idx="10"/>
          </p:nvPr>
        </p:nvSpPr>
        <p:spPr/>
        <p:txBody>
          <a:bodyPr/>
          <a:lstStyle/>
          <a:p>
            <a:fld id="{F1119C66-AC7D-46C7-97CA-7A085F088B59}" type="datetimeFigureOut">
              <a:rPr lang="en-IN" smtClean="0"/>
              <a:t>20-10-2021</a:t>
            </a:fld>
            <a:endParaRPr lang="en-IN"/>
          </a:p>
        </p:txBody>
      </p:sp>
      <p:sp>
        <p:nvSpPr>
          <p:cNvPr id="5" name="Footer Placeholder 4">
            <a:extLst>
              <a:ext uri="{FF2B5EF4-FFF2-40B4-BE49-F238E27FC236}">
                <a16:creationId xmlns:a16="http://schemas.microsoft.com/office/drawing/2014/main" id="{FFE64E01-6D50-4DE6-A4CC-4592587309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844B3F-2F1F-4FB5-9496-351BBFFA7A68}"/>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101403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039DC-861B-4AF2-8355-0E6E5BB490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AADCB5-BE0C-4928-8704-CDF805ACD9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EB17A-66AF-4244-AC5F-95112D4F8384}"/>
              </a:ext>
            </a:extLst>
          </p:cNvPr>
          <p:cNvSpPr>
            <a:spLocks noGrp="1"/>
          </p:cNvSpPr>
          <p:nvPr>
            <p:ph type="dt" sz="half" idx="10"/>
          </p:nvPr>
        </p:nvSpPr>
        <p:spPr/>
        <p:txBody>
          <a:bodyPr/>
          <a:lstStyle/>
          <a:p>
            <a:fld id="{F1119C66-AC7D-46C7-97CA-7A085F088B59}" type="datetimeFigureOut">
              <a:rPr lang="en-IN" smtClean="0"/>
              <a:t>20-10-2021</a:t>
            </a:fld>
            <a:endParaRPr lang="en-IN"/>
          </a:p>
        </p:txBody>
      </p:sp>
      <p:sp>
        <p:nvSpPr>
          <p:cNvPr id="5" name="Footer Placeholder 4">
            <a:extLst>
              <a:ext uri="{FF2B5EF4-FFF2-40B4-BE49-F238E27FC236}">
                <a16:creationId xmlns:a16="http://schemas.microsoft.com/office/drawing/2014/main" id="{6EB7D095-2592-4165-892D-CCC00054A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0F66B3-CFB1-40EA-90D5-2C90A356C298}"/>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4076259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29327-FE4E-4EE8-AA1C-61BC69977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E1FB44-2B13-489C-8FC6-91A9B08095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D4FFC6-2669-462D-BAC6-ECA5CAA7DCA3}"/>
              </a:ext>
            </a:extLst>
          </p:cNvPr>
          <p:cNvSpPr>
            <a:spLocks noGrp="1"/>
          </p:cNvSpPr>
          <p:nvPr>
            <p:ph type="dt" sz="half" idx="10"/>
          </p:nvPr>
        </p:nvSpPr>
        <p:spPr/>
        <p:txBody>
          <a:bodyPr/>
          <a:lstStyle/>
          <a:p>
            <a:fld id="{F1119C66-AC7D-46C7-97CA-7A085F088B59}" type="datetimeFigureOut">
              <a:rPr lang="en-IN" smtClean="0"/>
              <a:t>20-10-2021</a:t>
            </a:fld>
            <a:endParaRPr lang="en-IN"/>
          </a:p>
        </p:txBody>
      </p:sp>
      <p:sp>
        <p:nvSpPr>
          <p:cNvPr id="5" name="Footer Placeholder 4">
            <a:extLst>
              <a:ext uri="{FF2B5EF4-FFF2-40B4-BE49-F238E27FC236}">
                <a16:creationId xmlns:a16="http://schemas.microsoft.com/office/drawing/2014/main" id="{3A1BDB93-456D-4F3D-A1A8-9B829ABA8A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5424C8-7136-4478-8A33-5447EA0AB0F0}"/>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1699155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B73C-24B0-4228-8DBE-4595FB01B3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D2FDD7-D4B1-4802-BCCA-EE40FE2FFB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A12827-B88A-4667-AEDB-9953415DAC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D5774A-8733-4F04-8577-243E4C94C079}"/>
              </a:ext>
            </a:extLst>
          </p:cNvPr>
          <p:cNvSpPr>
            <a:spLocks noGrp="1"/>
          </p:cNvSpPr>
          <p:nvPr>
            <p:ph type="dt" sz="half" idx="10"/>
          </p:nvPr>
        </p:nvSpPr>
        <p:spPr/>
        <p:txBody>
          <a:bodyPr/>
          <a:lstStyle/>
          <a:p>
            <a:fld id="{F1119C66-AC7D-46C7-97CA-7A085F088B59}" type="datetimeFigureOut">
              <a:rPr lang="en-IN" smtClean="0"/>
              <a:t>20-10-2021</a:t>
            </a:fld>
            <a:endParaRPr lang="en-IN"/>
          </a:p>
        </p:txBody>
      </p:sp>
      <p:sp>
        <p:nvSpPr>
          <p:cNvPr id="6" name="Footer Placeholder 5">
            <a:extLst>
              <a:ext uri="{FF2B5EF4-FFF2-40B4-BE49-F238E27FC236}">
                <a16:creationId xmlns:a16="http://schemas.microsoft.com/office/drawing/2014/main" id="{01962E2B-257E-4374-878B-C7A365C3F6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CF35C3-B98C-48D6-809F-17AC79470C12}"/>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15767599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47B9C-6078-4DD1-BF4B-E190645AF3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EC9295-7509-44A9-86CF-1CFED95581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48832C-028D-4D72-A4A2-F41471FA1E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E8BBA6-FDB1-4820-A332-F3F6F46056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824052-5125-48DE-B943-73068686AE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87CE00-64CC-487C-8936-F38C77920CDF}"/>
              </a:ext>
            </a:extLst>
          </p:cNvPr>
          <p:cNvSpPr>
            <a:spLocks noGrp="1"/>
          </p:cNvSpPr>
          <p:nvPr>
            <p:ph type="dt" sz="half" idx="10"/>
          </p:nvPr>
        </p:nvSpPr>
        <p:spPr/>
        <p:txBody>
          <a:bodyPr/>
          <a:lstStyle/>
          <a:p>
            <a:fld id="{F1119C66-AC7D-46C7-97CA-7A085F088B59}" type="datetimeFigureOut">
              <a:rPr lang="en-IN" smtClean="0"/>
              <a:t>20-10-2021</a:t>
            </a:fld>
            <a:endParaRPr lang="en-IN"/>
          </a:p>
        </p:txBody>
      </p:sp>
      <p:sp>
        <p:nvSpPr>
          <p:cNvPr id="8" name="Footer Placeholder 7">
            <a:extLst>
              <a:ext uri="{FF2B5EF4-FFF2-40B4-BE49-F238E27FC236}">
                <a16:creationId xmlns:a16="http://schemas.microsoft.com/office/drawing/2014/main" id="{67AF1804-A8E3-4FEB-8C0B-5E6E0094BF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62CBAE-5C2F-482D-B0F8-17CE1E3B450F}"/>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3541374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1D0B-D465-4F2F-8182-E9E76FD3F0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483F9C-D422-46A2-BE39-A142755D57F4}"/>
              </a:ext>
            </a:extLst>
          </p:cNvPr>
          <p:cNvSpPr>
            <a:spLocks noGrp="1"/>
          </p:cNvSpPr>
          <p:nvPr>
            <p:ph type="dt" sz="half" idx="10"/>
          </p:nvPr>
        </p:nvSpPr>
        <p:spPr/>
        <p:txBody>
          <a:bodyPr/>
          <a:lstStyle/>
          <a:p>
            <a:fld id="{F1119C66-AC7D-46C7-97CA-7A085F088B59}" type="datetimeFigureOut">
              <a:rPr lang="en-IN" smtClean="0"/>
              <a:t>20-10-2021</a:t>
            </a:fld>
            <a:endParaRPr lang="en-IN"/>
          </a:p>
        </p:txBody>
      </p:sp>
      <p:sp>
        <p:nvSpPr>
          <p:cNvPr id="4" name="Footer Placeholder 3">
            <a:extLst>
              <a:ext uri="{FF2B5EF4-FFF2-40B4-BE49-F238E27FC236}">
                <a16:creationId xmlns:a16="http://schemas.microsoft.com/office/drawing/2014/main" id="{1E1EFF5B-71D4-4448-902D-AD9E0C96E8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9ECDBA-D59D-4FAC-AA88-4ED0190AFEFC}"/>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3841867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412A2D-9544-4CF5-A991-2E7E5F551389}"/>
              </a:ext>
            </a:extLst>
          </p:cNvPr>
          <p:cNvSpPr>
            <a:spLocks noGrp="1"/>
          </p:cNvSpPr>
          <p:nvPr>
            <p:ph type="dt" sz="half" idx="10"/>
          </p:nvPr>
        </p:nvSpPr>
        <p:spPr/>
        <p:txBody>
          <a:bodyPr/>
          <a:lstStyle/>
          <a:p>
            <a:fld id="{F1119C66-AC7D-46C7-97CA-7A085F088B59}" type="datetimeFigureOut">
              <a:rPr lang="en-IN" smtClean="0"/>
              <a:t>20-10-2021</a:t>
            </a:fld>
            <a:endParaRPr lang="en-IN"/>
          </a:p>
        </p:txBody>
      </p:sp>
      <p:sp>
        <p:nvSpPr>
          <p:cNvPr id="3" name="Footer Placeholder 2">
            <a:extLst>
              <a:ext uri="{FF2B5EF4-FFF2-40B4-BE49-F238E27FC236}">
                <a16:creationId xmlns:a16="http://schemas.microsoft.com/office/drawing/2014/main" id="{51C934D1-5F96-46BB-830F-6D1DB36EF42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671A38-8CC7-4389-83BF-83C25300E62D}"/>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42532885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7A58-0935-4E1A-83A8-5876FC87A2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367BBC-EC51-49B8-84F7-0A82F63FE8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99F063-F280-4974-B727-70F762A87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C02C2-0B00-493B-A821-7A11FF4EC1CE}"/>
              </a:ext>
            </a:extLst>
          </p:cNvPr>
          <p:cNvSpPr>
            <a:spLocks noGrp="1"/>
          </p:cNvSpPr>
          <p:nvPr>
            <p:ph type="dt" sz="half" idx="10"/>
          </p:nvPr>
        </p:nvSpPr>
        <p:spPr/>
        <p:txBody>
          <a:bodyPr/>
          <a:lstStyle/>
          <a:p>
            <a:fld id="{F1119C66-AC7D-46C7-97CA-7A085F088B59}" type="datetimeFigureOut">
              <a:rPr lang="en-IN" smtClean="0"/>
              <a:t>20-10-2021</a:t>
            </a:fld>
            <a:endParaRPr lang="en-IN"/>
          </a:p>
        </p:txBody>
      </p:sp>
      <p:sp>
        <p:nvSpPr>
          <p:cNvPr id="6" name="Footer Placeholder 5">
            <a:extLst>
              <a:ext uri="{FF2B5EF4-FFF2-40B4-BE49-F238E27FC236}">
                <a16:creationId xmlns:a16="http://schemas.microsoft.com/office/drawing/2014/main" id="{758D9165-BEA6-474D-883A-F640EE11AD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66ACEC-9D0E-4404-B4FF-51A291940A58}"/>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2301035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51DD-66A6-496A-A652-BACF91523B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DA0B50-D156-464E-86FF-14D5CD8B50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25C752-E643-4124-A640-61F79B22A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A5DB37-1BAC-44DF-AA54-C9F3076F2CE6}"/>
              </a:ext>
            </a:extLst>
          </p:cNvPr>
          <p:cNvSpPr>
            <a:spLocks noGrp="1"/>
          </p:cNvSpPr>
          <p:nvPr>
            <p:ph type="dt" sz="half" idx="10"/>
          </p:nvPr>
        </p:nvSpPr>
        <p:spPr/>
        <p:txBody>
          <a:bodyPr/>
          <a:lstStyle/>
          <a:p>
            <a:fld id="{F1119C66-AC7D-46C7-97CA-7A085F088B59}" type="datetimeFigureOut">
              <a:rPr lang="en-IN" smtClean="0"/>
              <a:t>20-10-2021</a:t>
            </a:fld>
            <a:endParaRPr lang="en-IN"/>
          </a:p>
        </p:txBody>
      </p:sp>
      <p:sp>
        <p:nvSpPr>
          <p:cNvPr id="6" name="Footer Placeholder 5">
            <a:extLst>
              <a:ext uri="{FF2B5EF4-FFF2-40B4-BE49-F238E27FC236}">
                <a16:creationId xmlns:a16="http://schemas.microsoft.com/office/drawing/2014/main" id="{5D9E0DC8-C7EB-4E40-B869-119F227CB1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ADE11E-8665-41D5-8A01-3BD305BD6AA4}"/>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143843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9216C0-92EA-4C9D-92E5-3A16116B8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1659C7-9130-4299-B065-30328BC302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55F0C0-D834-462E-B694-8538176060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19C66-AC7D-46C7-97CA-7A085F088B59}" type="datetimeFigureOut">
              <a:rPr lang="en-IN" smtClean="0"/>
              <a:t>20-10-2021</a:t>
            </a:fld>
            <a:endParaRPr lang="en-IN"/>
          </a:p>
        </p:txBody>
      </p:sp>
      <p:sp>
        <p:nvSpPr>
          <p:cNvPr id="5" name="Footer Placeholder 4">
            <a:extLst>
              <a:ext uri="{FF2B5EF4-FFF2-40B4-BE49-F238E27FC236}">
                <a16:creationId xmlns:a16="http://schemas.microsoft.com/office/drawing/2014/main" id="{5788138A-3E05-4972-8C61-5C2F47D17A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6D6D15-3450-4653-94A3-53A4608F7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0AB2B3-8674-4EB8-8452-D51A617B324C}" type="slidenum">
              <a:rPr lang="en-IN" smtClean="0"/>
              <a:t>‹#›</a:t>
            </a:fld>
            <a:endParaRPr lang="en-IN"/>
          </a:p>
        </p:txBody>
      </p:sp>
    </p:spTree>
    <p:extLst>
      <p:ext uri="{BB962C8B-B14F-4D97-AF65-F5344CB8AC3E}">
        <p14:creationId xmlns:p14="http://schemas.microsoft.com/office/powerpoint/2010/main" val="243471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2220772" y="4025782"/>
            <a:ext cx="1024194" cy="1024194"/>
          </a:xfrm>
          <a:prstGeom prst="rect">
            <a:avLst/>
          </a:prstGeom>
        </p:spPr>
      </p:pic>
      <p:sp>
        <p:nvSpPr>
          <p:cNvPr id="17" name="Rectangle 16">
            <a:extLst>
              <a:ext uri="{FF2B5EF4-FFF2-40B4-BE49-F238E27FC236}">
                <a16:creationId xmlns:a16="http://schemas.microsoft.com/office/drawing/2014/main" id="{118165AD-73C9-4B8C-BCB7-CE3910975DE6}"/>
              </a:ext>
            </a:extLst>
          </p:cNvPr>
          <p:cNvSpPr/>
          <p:nvPr/>
        </p:nvSpPr>
        <p:spPr>
          <a:xfrm rot="19178166">
            <a:off x="-568961" y="195112"/>
            <a:ext cx="2471714" cy="6424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latin typeface="Aharoni" panose="02010803020104030203" pitchFamily="2" charset="-79"/>
                <a:cs typeface="Aharoni" panose="02010803020104030203" pitchFamily="2" charset="-79"/>
              </a:rPr>
              <a:t>JPEG</a:t>
            </a:r>
            <a:endParaRPr lang="en-IN" sz="1600" b="1" dirty="0">
              <a:latin typeface="Aharoni" panose="02010803020104030203" pitchFamily="2" charset="-79"/>
              <a:cs typeface="Aharoni" panose="02010803020104030203" pitchFamily="2" charset="-79"/>
            </a:endParaRPr>
          </a:p>
        </p:txBody>
      </p:sp>
      <p:sp>
        <p:nvSpPr>
          <p:cNvPr id="13" name="Rectangle 12">
            <a:extLst>
              <a:ext uri="{FF2B5EF4-FFF2-40B4-BE49-F238E27FC236}">
                <a16:creationId xmlns:a16="http://schemas.microsoft.com/office/drawing/2014/main" id="{DD088475-2C53-4F07-B950-36BE418E3083}"/>
              </a:ext>
            </a:extLst>
          </p:cNvPr>
          <p:cNvSpPr/>
          <p:nvPr/>
        </p:nvSpPr>
        <p:spPr>
          <a:xfrm rot="2155983">
            <a:off x="10136681" y="254912"/>
            <a:ext cx="2471714" cy="6424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latin typeface="Aharoni" panose="02010803020104030203" pitchFamily="2" charset="-79"/>
                <a:cs typeface="Aharoni" panose="02010803020104030203" pitchFamily="2" charset="-79"/>
              </a:rPr>
              <a:t>PNG</a:t>
            </a:r>
            <a:endParaRPr lang="en-IN" sz="1600" b="1" dirty="0">
              <a:latin typeface="Aharoni" panose="02010803020104030203" pitchFamily="2" charset="-79"/>
              <a:cs typeface="Aharoni" panose="02010803020104030203" pitchFamily="2" charset="-79"/>
            </a:endParaRPr>
          </a:p>
        </p:txBody>
      </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951872" y="1458621"/>
            <a:ext cx="1024194" cy="1024194"/>
          </a:xfrm>
          <a:prstGeom prst="rect">
            <a:avLst/>
          </a:prstGeom>
        </p:spPr>
      </p:pic>
      <p:pic>
        <p:nvPicPr>
          <p:cNvPr id="3" name="Picture 2" descr="A cat in front of a bookshelf&#10;&#10;Description automatically generated with medium confidence">
            <a:extLst>
              <a:ext uri="{FF2B5EF4-FFF2-40B4-BE49-F238E27FC236}">
                <a16:creationId xmlns:a16="http://schemas.microsoft.com/office/drawing/2014/main" id="{94AF5C5E-11E4-4D5B-89BC-17ED470853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7850" y="1291226"/>
            <a:ext cx="5956300" cy="3970867"/>
          </a:xfrm>
          <a:prstGeom prst="rect">
            <a:avLst/>
          </a:prstGeom>
          <a:ln w="228600" cap="sq" cmpd="thickThin">
            <a:solidFill>
              <a:srgbClr val="000000"/>
            </a:solidFill>
            <a:prstDash val="solid"/>
            <a:miter lim="800000"/>
          </a:ln>
          <a:effectLst>
            <a:innerShdw blurRad="76200">
              <a:srgbClr val="000000"/>
            </a:innerShdw>
          </a:effectLst>
        </p:spPr>
      </p:pic>
      <p:grpSp>
        <p:nvGrpSpPr>
          <p:cNvPr id="19" name="Group 18">
            <a:extLst>
              <a:ext uri="{FF2B5EF4-FFF2-40B4-BE49-F238E27FC236}">
                <a16:creationId xmlns:a16="http://schemas.microsoft.com/office/drawing/2014/main" id="{21D780CE-B63F-4C85-9071-2BC835669F86}"/>
              </a:ext>
            </a:extLst>
          </p:cNvPr>
          <p:cNvGrpSpPr/>
          <p:nvPr/>
        </p:nvGrpSpPr>
        <p:grpSpPr>
          <a:xfrm>
            <a:off x="-4573985" y="5806321"/>
            <a:ext cx="4573985" cy="746998"/>
            <a:chOff x="213361" y="5806321"/>
            <a:chExt cx="4573985" cy="746998"/>
          </a:xfrm>
        </p:grpSpPr>
        <p:sp>
          <p:nvSpPr>
            <p:cNvPr id="20" name="Arrow: Chevron 19">
              <a:extLst>
                <a:ext uri="{FF2B5EF4-FFF2-40B4-BE49-F238E27FC236}">
                  <a16:creationId xmlns:a16="http://schemas.microsoft.com/office/drawing/2014/main" id="{C36529B9-459A-4B5D-B380-3BAE8DF0F1C7}"/>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Arrow: Chevron 20">
              <a:extLst>
                <a:ext uri="{FF2B5EF4-FFF2-40B4-BE49-F238E27FC236}">
                  <a16:creationId xmlns:a16="http://schemas.microsoft.com/office/drawing/2014/main" id="{513D94E2-E1FB-4659-9635-1C9C96ED8A10}"/>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latin typeface="Aharoni" panose="02010803020104030203" pitchFamily="2" charset="-79"/>
                  <a:cs typeface="Aharoni" panose="02010803020104030203" pitchFamily="2" charset="-79"/>
                </a:rPr>
                <a:t>JPEG Vs PNG</a:t>
              </a:r>
            </a:p>
          </p:txBody>
        </p:sp>
      </p:grpSp>
    </p:spTree>
    <p:extLst>
      <p:ext uri="{BB962C8B-B14F-4D97-AF65-F5344CB8AC3E}">
        <p14:creationId xmlns:p14="http://schemas.microsoft.com/office/powerpoint/2010/main" val="2416082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 calcmode="lin" valueType="num">
                                      <p:cBhvr>
                                        <p:cTn id="14" dur="1000" fill="hold"/>
                                        <p:tgtEl>
                                          <p:spTgt spid="9"/>
                                        </p:tgtEl>
                                        <p:attrNameLst>
                                          <p:attrName>style.rotation</p:attrName>
                                        </p:attrNameLst>
                                      </p:cBhvr>
                                      <p:tavLst>
                                        <p:tav tm="0">
                                          <p:val>
                                            <p:fltVal val="90"/>
                                          </p:val>
                                        </p:tav>
                                        <p:tav tm="100000">
                                          <p:val>
                                            <p:fltVal val="0"/>
                                          </p:val>
                                        </p:tav>
                                      </p:tavLst>
                                    </p:anim>
                                    <p:animEffect transition="in" filter="fade">
                                      <p:cBhvr>
                                        <p:cTn id="15" dur="1000"/>
                                        <p:tgtEl>
                                          <p:spTgt spid="9"/>
                                        </p:tgtEl>
                                      </p:cBhvr>
                                    </p:animEffect>
                                  </p:childTnLst>
                                </p:cTn>
                              </p:par>
                              <p:par>
                                <p:cTn id="16" presetID="31"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ppt_w</p:attrName>
                                        </p:attrNameLst>
                                      </p:cBhvr>
                                      <p:tavLst>
                                        <p:tav tm="0">
                                          <p:val>
                                            <p:fltVal val="0"/>
                                          </p:val>
                                        </p:tav>
                                        <p:tav tm="100000">
                                          <p:val>
                                            <p:strVal val="#ppt_w"/>
                                          </p:val>
                                        </p:tav>
                                      </p:tavLst>
                                    </p:anim>
                                    <p:anim calcmode="lin" valueType="num">
                                      <p:cBhvr>
                                        <p:cTn id="19" dur="1000" fill="hold"/>
                                        <p:tgtEl>
                                          <p:spTgt spid="10"/>
                                        </p:tgtEl>
                                        <p:attrNameLst>
                                          <p:attrName>ppt_h</p:attrName>
                                        </p:attrNameLst>
                                      </p:cBhvr>
                                      <p:tavLst>
                                        <p:tav tm="0">
                                          <p:val>
                                            <p:fltVal val="0"/>
                                          </p:val>
                                        </p:tav>
                                        <p:tav tm="100000">
                                          <p:val>
                                            <p:strVal val="#ppt_h"/>
                                          </p:val>
                                        </p:tav>
                                      </p:tavLst>
                                    </p:anim>
                                    <p:anim calcmode="lin" valueType="num">
                                      <p:cBhvr>
                                        <p:cTn id="20" dur="1000" fill="hold"/>
                                        <p:tgtEl>
                                          <p:spTgt spid="10"/>
                                        </p:tgtEl>
                                        <p:attrNameLst>
                                          <p:attrName>style.rotation</p:attrName>
                                        </p:attrNameLst>
                                      </p:cBhvr>
                                      <p:tavLst>
                                        <p:tav tm="0">
                                          <p:val>
                                            <p:fltVal val="90"/>
                                          </p:val>
                                        </p:tav>
                                        <p:tav tm="100000">
                                          <p:val>
                                            <p:fltVal val="0"/>
                                          </p:val>
                                        </p:tav>
                                      </p:tavLst>
                                    </p:anim>
                                    <p:animEffect transition="in" filter="fade">
                                      <p:cBhvr>
                                        <p:cTn id="21" dur="1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2.77556E-17 2.59259E-6 L 0.39258 -0.00162 " pathEditMode="relative" rAng="0" ptsTypes="AA">
                                      <p:cBhvr>
                                        <p:cTn id="25" dur="2000" fill="hold"/>
                                        <p:tgtEl>
                                          <p:spTgt spid="19"/>
                                        </p:tgtEl>
                                        <p:attrNameLst>
                                          <p:attrName>ppt_x</p:attrName>
                                          <p:attrName>ppt_y</p:attrName>
                                        </p:attrNameLst>
                                      </p:cBhvr>
                                      <p:rCtr x="19622" y="-93"/>
                                    </p:animMotion>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arn(inVertical)">
                                      <p:cBhvr>
                                        <p:cTn id="30" dur="500"/>
                                        <p:tgtEl>
                                          <p:spTgt spid="17"/>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arn(inVertical)">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Aharoni" panose="02010803020104030203" pitchFamily="2" charset="-79"/>
                  <a:cs typeface="Aharoni" panose="02010803020104030203" pitchFamily="2" charset="-79"/>
                </a:rPr>
                <a:t>REPRODUCED WORK</a:t>
              </a: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21198"/>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FBA00481-155A-40F7-BB42-4E7815736BD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3" name="Table 6">
            <a:extLst>
              <a:ext uri="{FF2B5EF4-FFF2-40B4-BE49-F238E27FC236}">
                <a16:creationId xmlns:a16="http://schemas.microsoft.com/office/drawing/2014/main" id="{4FF02382-CCBD-44BD-8889-048DF3B209B1}"/>
              </a:ext>
            </a:extLst>
          </p:cNvPr>
          <p:cNvGraphicFramePr>
            <a:graphicFrameLocks noGrp="1"/>
          </p:cNvGraphicFramePr>
          <p:nvPr>
            <p:extLst>
              <p:ext uri="{D42A27DB-BD31-4B8C-83A1-F6EECF244321}">
                <p14:modId xmlns:p14="http://schemas.microsoft.com/office/powerpoint/2010/main" val="533288669"/>
              </p:ext>
            </p:extLst>
          </p:nvPr>
        </p:nvGraphicFramePr>
        <p:xfrm>
          <a:off x="1803776" y="2017526"/>
          <a:ext cx="6092034" cy="3662838"/>
        </p:xfrm>
        <a:graphic>
          <a:graphicData uri="http://schemas.openxmlformats.org/drawingml/2006/table">
            <a:tbl>
              <a:tblPr firstRow="1" bandRow="1">
                <a:tableStyleId>{073A0DAA-6AF3-43AB-8588-CEC1D06C72B9}</a:tableStyleId>
              </a:tblPr>
              <a:tblGrid>
                <a:gridCol w="3046017">
                  <a:extLst>
                    <a:ext uri="{9D8B030D-6E8A-4147-A177-3AD203B41FA5}">
                      <a16:colId xmlns:a16="http://schemas.microsoft.com/office/drawing/2014/main" val="3263376869"/>
                    </a:ext>
                  </a:extLst>
                </a:gridCol>
                <a:gridCol w="3046017">
                  <a:extLst>
                    <a:ext uri="{9D8B030D-6E8A-4147-A177-3AD203B41FA5}">
                      <a16:colId xmlns:a16="http://schemas.microsoft.com/office/drawing/2014/main" val="2640133943"/>
                    </a:ext>
                  </a:extLst>
                </a:gridCol>
              </a:tblGrid>
              <a:tr h="406982">
                <a:tc>
                  <a:txBody>
                    <a:bodyPr/>
                    <a:lstStyle/>
                    <a:p>
                      <a:pPr algn="ctr" fontAlgn="b"/>
                      <a:endParaRPr lang="en-IN"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solidFill>
                      <a:srgbClr val="2E508E"/>
                    </a:solidFill>
                  </a:tcPr>
                </a:tc>
                <a:tc>
                  <a:txBody>
                    <a:bodyPr/>
                    <a:lstStyle/>
                    <a:p>
                      <a:pPr algn="ctr" fontAlgn="b"/>
                      <a:endParaRPr lang="en-IN"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solidFill>
                      <a:srgbClr val="2E508E"/>
                    </a:solidFill>
                  </a:tcPr>
                </a:tc>
                <a:extLst>
                  <a:ext uri="{0D108BD9-81ED-4DB2-BD59-A6C34878D82A}">
                    <a16:rowId xmlns:a16="http://schemas.microsoft.com/office/drawing/2014/main" val="1374338675"/>
                  </a:ext>
                </a:extLst>
              </a:tr>
              <a:tr h="406982">
                <a:tc>
                  <a:txBody>
                    <a:bodyPr/>
                    <a:lstStyle/>
                    <a:p>
                      <a:pPr algn="ctr" fontAlgn="b"/>
                      <a:r>
                        <a:rPr lang="en-IN" sz="1200" u="none" strike="noStrike" dirty="0">
                          <a:effectLst/>
                          <a:latin typeface="Arial" panose="020B0604020202020204" pitchFamily="34" charset="0"/>
                          <a:cs typeface="Arial" panose="020B0604020202020204" pitchFamily="34" charset="0"/>
                        </a:rPr>
                        <a:t>4786</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IN" sz="1200" u="none" strike="noStrike" dirty="0">
                          <a:effectLst/>
                          <a:latin typeface="Arial" panose="020B0604020202020204" pitchFamily="34" charset="0"/>
                          <a:cs typeface="Arial" panose="020B0604020202020204" pitchFamily="34" charset="0"/>
                        </a:rPr>
                        <a:t>2288</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2592733820"/>
                  </a:ext>
                </a:extLst>
              </a:tr>
              <a:tr h="406982">
                <a:tc>
                  <a:txBody>
                    <a:bodyPr/>
                    <a:lstStyle/>
                    <a:p>
                      <a:pPr algn="ctr" fontAlgn="b"/>
                      <a:r>
                        <a:rPr lang="en-IN" sz="1200" u="none" strike="noStrike" dirty="0">
                          <a:effectLst/>
                          <a:latin typeface="Arial" panose="020B0604020202020204" pitchFamily="34" charset="0"/>
                          <a:cs typeface="Arial" panose="020B0604020202020204" pitchFamily="34" charset="0"/>
                        </a:rPr>
                        <a:t>4810</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dk1">
                        <a:tint val="20000"/>
                      </a:schemeClr>
                    </a:solidFill>
                  </a:tcPr>
                </a:tc>
                <a:tc>
                  <a:txBody>
                    <a:bodyPr/>
                    <a:lstStyle/>
                    <a:p>
                      <a:pPr algn="ctr" fontAlgn="b"/>
                      <a:r>
                        <a:rPr lang="en-IN" sz="1200" u="none" strike="noStrike" dirty="0">
                          <a:effectLst/>
                          <a:latin typeface="Arial" panose="020B0604020202020204" pitchFamily="34" charset="0"/>
                          <a:cs typeface="Arial" panose="020B0604020202020204" pitchFamily="34" charset="0"/>
                        </a:rPr>
                        <a:t>3630</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2118912482"/>
                  </a:ext>
                </a:extLst>
              </a:tr>
              <a:tr h="406982">
                <a:tc>
                  <a:txBody>
                    <a:bodyPr/>
                    <a:lstStyle/>
                    <a:p>
                      <a:pPr algn="ctr" fontAlgn="b"/>
                      <a:r>
                        <a:rPr lang="en-IN" sz="1200" u="none" strike="noStrike" dirty="0">
                          <a:effectLst/>
                          <a:latin typeface="Arial" panose="020B0604020202020204" pitchFamily="34" charset="0"/>
                          <a:cs typeface="Arial" panose="020B0604020202020204" pitchFamily="34" charset="0"/>
                        </a:rPr>
                        <a:t>8585</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IN" sz="1200" u="none" strike="noStrike" dirty="0">
                          <a:effectLst/>
                          <a:latin typeface="Arial" panose="020B0604020202020204" pitchFamily="34" charset="0"/>
                          <a:cs typeface="Arial" panose="020B0604020202020204" pitchFamily="34" charset="0"/>
                        </a:rPr>
                        <a:t>5474</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1241976591"/>
                  </a:ext>
                </a:extLst>
              </a:tr>
              <a:tr h="406982">
                <a:tc>
                  <a:txBody>
                    <a:bodyPr/>
                    <a:lstStyle/>
                    <a:p>
                      <a:pPr algn="ctr" fontAlgn="b"/>
                      <a:r>
                        <a:rPr lang="en-IN" sz="1200" u="none" strike="noStrike" dirty="0">
                          <a:effectLst/>
                          <a:latin typeface="Arial" panose="020B0604020202020204" pitchFamily="34" charset="0"/>
                          <a:cs typeface="Arial" panose="020B0604020202020204" pitchFamily="34" charset="0"/>
                        </a:rPr>
                        <a:t>5321</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IN" sz="1200" u="none" strike="noStrike" dirty="0">
                          <a:effectLst/>
                          <a:latin typeface="Arial" panose="020B0604020202020204" pitchFamily="34" charset="0"/>
                          <a:cs typeface="Arial" panose="020B0604020202020204" pitchFamily="34" charset="0"/>
                        </a:rPr>
                        <a:t>3812</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3660300926"/>
                  </a:ext>
                </a:extLst>
              </a:tr>
              <a:tr h="406982">
                <a:tc>
                  <a:txBody>
                    <a:bodyPr/>
                    <a:lstStyle/>
                    <a:p>
                      <a:pPr algn="ctr" fontAlgn="b"/>
                      <a:r>
                        <a:rPr lang="en-IN" sz="1200" u="none" strike="noStrike" dirty="0">
                          <a:effectLst/>
                          <a:latin typeface="Arial" panose="020B0604020202020204" pitchFamily="34" charset="0"/>
                          <a:cs typeface="Arial" panose="020B0604020202020204" pitchFamily="34" charset="0"/>
                        </a:rPr>
                        <a:t>5840</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IN" sz="1200" u="none" strike="noStrike" dirty="0">
                          <a:effectLst/>
                          <a:latin typeface="Arial" panose="020B0604020202020204" pitchFamily="34" charset="0"/>
                          <a:cs typeface="Arial" panose="020B0604020202020204" pitchFamily="34" charset="0"/>
                        </a:rPr>
                        <a:t>4136</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1295638645"/>
                  </a:ext>
                </a:extLst>
              </a:tr>
              <a:tr h="406982">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4268</a:t>
                      </a:r>
                    </a:p>
                  </a:txBody>
                  <a:tcPr marL="7620" marR="7620" marT="7620" marB="0" anchor="b"/>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3294</a:t>
                      </a:r>
                    </a:p>
                  </a:txBody>
                  <a:tcPr marL="7620" marR="7620" marT="7620" marB="0" anchor="b"/>
                </a:tc>
                <a:extLst>
                  <a:ext uri="{0D108BD9-81ED-4DB2-BD59-A6C34878D82A}">
                    <a16:rowId xmlns:a16="http://schemas.microsoft.com/office/drawing/2014/main" val="1122284306"/>
                  </a:ext>
                </a:extLst>
              </a:tr>
              <a:tr h="406982">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4276</a:t>
                      </a:r>
                    </a:p>
                  </a:txBody>
                  <a:tcPr marL="7620" marR="7620" marT="7620" marB="0" anchor="b"/>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3088</a:t>
                      </a:r>
                    </a:p>
                  </a:txBody>
                  <a:tcPr marL="7620" marR="7620" marT="7620" marB="0" anchor="b"/>
                </a:tc>
                <a:extLst>
                  <a:ext uri="{0D108BD9-81ED-4DB2-BD59-A6C34878D82A}">
                    <a16:rowId xmlns:a16="http://schemas.microsoft.com/office/drawing/2014/main" val="2723573864"/>
                  </a:ext>
                </a:extLst>
              </a:tr>
              <a:tr h="406982">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6067</a:t>
                      </a:r>
                    </a:p>
                  </a:txBody>
                  <a:tcPr marL="7620" marR="7620" marT="7620" marB="0" anchor="b"/>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4442</a:t>
                      </a:r>
                    </a:p>
                  </a:txBody>
                  <a:tcPr marL="7620" marR="7620" marT="7620" marB="0" anchor="b"/>
                </a:tc>
                <a:extLst>
                  <a:ext uri="{0D108BD9-81ED-4DB2-BD59-A6C34878D82A}">
                    <a16:rowId xmlns:a16="http://schemas.microsoft.com/office/drawing/2014/main" val="2350500735"/>
                  </a:ext>
                </a:extLst>
              </a:tr>
            </a:tbl>
          </a:graphicData>
        </a:graphic>
      </p:graphicFrame>
      <p:sp>
        <p:nvSpPr>
          <p:cNvPr id="17" name="TextBox 16">
            <a:extLst>
              <a:ext uri="{FF2B5EF4-FFF2-40B4-BE49-F238E27FC236}">
                <a16:creationId xmlns:a16="http://schemas.microsoft.com/office/drawing/2014/main" id="{21E9933F-7640-427D-BECA-6EA4EE3DB559}"/>
              </a:ext>
            </a:extLst>
          </p:cNvPr>
          <p:cNvSpPr txBox="1"/>
          <p:nvPr/>
        </p:nvSpPr>
        <p:spPr>
          <a:xfrm>
            <a:off x="2265564" y="2028022"/>
            <a:ext cx="2561564" cy="369332"/>
          </a:xfrm>
          <a:prstGeom prst="rect">
            <a:avLst/>
          </a:prstGeom>
          <a:noFill/>
        </p:spPr>
        <p:txBody>
          <a:bodyPr wrap="square" rtlCol="0">
            <a:spAutoFit/>
          </a:bodyPr>
          <a:lstStyle/>
          <a:p>
            <a:r>
              <a:rPr lang="en-IN" sz="1800" b="1" u="none" strike="noStrike" dirty="0">
                <a:solidFill>
                  <a:schemeClr val="bg1"/>
                </a:solidFill>
                <a:effectLst/>
                <a:latin typeface="Arial" panose="020B0604020202020204" pitchFamily="34" charset="0"/>
                <a:cs typeface="Arial" panose="020B0604020202020204" pitchFamily="34" charset="0"/>
              </a:rPr>
              <a:t>Raw Data (in bytes)</a:t>
            </a:r>
            <a:endParaRPr lang="en-IN" sz="1800" b="1" i="0" u="none" strike="noStrike" dirty="0">
              <a:solidFill>
                <a:schemeClr val="bg1"/>
              </a:solidFill>
              <a:effectLst/>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4BECB276-7CFB-4284-9668-E33FDD5396DD}"/>
              </a:ext>
            </a:extLst>
          </p:cNvPr>
          <p:cNvSpPr txBox="1"/>
          <p:nvPr/>
        </p:nvSpPr>
        <p:spPr>
          <a:xfrm>
            <a:off x="4853929" y="2028022"/>
            <a:ext cx="2870894" cy="369332"/>
          </a:xfrm>
          <a:prstGeom prst="rect">
            <a:avLst/>
          </a:prstGeom>
          <a:noFill/>
        </p:spPr>
        <p:txBody>
          <a:bodyPr wrap="square" rtlCol="0">
            <a:spAutoFit/>
          </a:bodyPr>
          <a:lstStyle/>
          <a:p>
            <a:pPr algn="ctr" fontAlgn="b"/>
            <a:r>
              <a:rPr lang="en-IN" sz="1800" b="1" u="none" strike="noStrike" dirty="0">
                <a:solidFill>
                  <a:schemeClr val="bg1"/>
                </a:solidFill>
                <a:effectLst/>
                <a:latin typeface="Arial" panose="020B0604020202020204" pitchFamily="34" charset="0"/>
                <a:cs typeface="Arial" panose="020B0604020202020204" pitchFamily="34" charset="0"/>
              </a:rPr>
              <a:t>Encoded Data (in bytes)</a:t>
            </a:r>
            <a:endParaRPr lang="en-IN" sz="1800" b="1" i="0" u="none" strike="noStrike"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9757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Aharoni" panose="02010803020104030203" pitchFamily="2" charset="-79"/>
                  <a:cs typeface="Aharoni" panose="02010803020104030203" pitchFamily="2" charset="-79"/>
                </a:rPr>
                <a:t>REPRODUCED WORK</a:t>
              </a: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21198"/>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FBA00481-155A-40F7-BB42-4E7815736BD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4" name="Chart 13">
            <a:extLst>
              <a:ext uri="{FF2B5EF4-FFF2-40B4-BE49-F238E27FC236}">
                <a16:creationId xmlns:a16="http://schemas.microsoft.com/office/drawing/2014/main" id="{CEEB39BA-4CC2-4D13-9CEF-684B7F131BA7}"/>
              </a:ext>
            </a:extLst>
          </p:cNvPr>
          <p:cNvGraphicFramePr>
            <a:graphicFrameLocks/>
          </p:cNvGraphicFramePr>
          <p:nvPr>
            <p:extLst>
              <p:ext uri="{D42A27DB-BD31-4B8C-83A1-F6EECF244321}">
                <p14:modId xmlns:p14="http://schemas.microsoft.com/office/powerpoint/2010/main" val="2891260798"/>
              </p:ext>
            </p:extLst>
          </p:nvPr>
        </p:nvGraphicFramePr>
        <p:xfrm>
          <a:off x="1413165" y="1831555"/>
          <a:ext cx="6853380" cy="406573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59403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Aharoni" panose="02010803020104030203" pitchFamily="2" charset="-79"/>
                  <a:cs typeface="Aharoni" panose="02010803020104030203" pitchFamily="2" charset="-79"/>
                </a:rPr>
                <a:t>REPRODUCED WORK</a:t>
              </a: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21198"/>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FBA00481-155A-40F7-BB42-4E7815736BD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21E9933F-7640-427D-BECA-6EA4EE3DB559}"/>
              </a:ext>
            </a:extLst>
          </p:cNvPr>
          <p:cNvSpPr txBox="1"/>
          <p:nvPr/>
        </p:nvSpPr>
        <p:spPr>
          <a:xfrm>
            <a:off x="2265564" y="2028022"/>
            <a:ext cx="2561564" cy="369332"/>
          </a:xfrm>
          <a:prstGeom prst="rect">
            <a:avLst/>
          </a:prstGeom>
          <a:noFill/>
        </p:spPr>
        <p:txBody>
          <a:bodyPr wrap="square" rtlCol="0">
            <a:spAutoFit/>
          </a:bodyPr>
          <a:lstStyle/>
          <a:p>
            <a:r>
              <a:rPr lang="en-IN" sz="1800" b="1" u="none" strike="noStrike" dirty="0">
                <a:solidFill>
                  <a:schemeClr val="bg1"/>
                </a:solidFill>
                <a:effectLst/>
                <a:latin typeface="Arial" panose="020B0604020202020204" pitchFamily="34" charset="0"/>
                <a:cs typeface="Arial" panose="020B0604020202020204" pitchFamily="34" charset="0"/>
              </a:rPr>
              <a:t>Raw Data (in bytes)</a:t>
            </a:r>
            <a:endParaRPr lang="en-IN" sz="1800" b="1" i="0" u="none" strike="noStrike" dirty="0">
              <a:solidFill>
                <a:schemeClr val="bg1"/>
              </a:solidFill>
              <a:effectLst/>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4BECB276-7CFB-4284-9668-E33FDD5396DD}"/>
              </a:ext>
            </a:extLst>
          </p:cNvPr>
          <p:cNvSpPr txBox="1"/>
          <p:nvPr/>
        </p:nvSpPr>
        <p:spPr>
          <a:xfrm>
            <a:off x="4853929" y="2028022"/>
            <a:ext cx="2870894" cy="369332"/>
          </a:xfrm>
          <a:prstGeom prst="rect">
            <a:avLst/>
          </a:prstGeom>
          <a:noFill/>
        </p:spPr>
        <p:txBody>
          <a:bodyPr wrap="square" rtlCol="0">
            <a:spAutoFit/>
          </a:bodyPr>
          <a:lstStyle/>
          <a:p>
            <a:pPr algn="ctr" fontAlgn="b"/>
            <a:r>
              <a:rPr lang="en-IN" sz="1800" b="1" u="none" strike="noStrike" dirty="0">
                <a:solidFill>
                  <a:schemeClr val="bg1"/>
                </a:solidFill>
                <a:effectLst/>
                <a:latin typeface="Arial" panose="020B0604020202020204" pitchFamily="34" charset="0"/>
                <a:cs typeface="Arial" panose="020B0604020202020204" pitchFamily="34" charset="0"/>
              </a:rPr>
              <a:t>Encoded Data (in bytes)</a:t>
            </a:r>
            <a:endParaRPr lang="en-IN" sz="1800" b="1" i="0" u="none" strike="noStrike" dirty="0">
              <a:solidFill>
                <a:schemeClr val="bg1"/>
              </a:solidFill>
              <a:effectLst/>
              <a:latin typeface="Arial" panose="020B0604020202020204" pitchFamily="34" charset="0"/>
              <a:cs typeface="Arial" panose="020B0604020202020204" pitchFamily="34" charset="0"/>
            </a:endParaRPr>
          </a:p>
        </p:txBody>
      </p:sp>
      <p:pic>
        <p:nvPicPr>
          <p:cNvPr id="7" name="Picture 6" descr="A screenshot of a computer&#10;&#10;Description automatically generated with medium confidence">
            <a:extLst>
              <a:ext uri="{FF2B5EF4-FFF2-40B4-BE49-F238E27FC236}">
                <a16:creationId xmlns:a16="http://schemas.microsoft.com/office/drawing/2014/main" id="{224136B0-91A0-44E6-BFC6-36F2651DE6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5839" y="1819993"/>
            <a:ext cx="6919477" cy="4077297"/>
          </a:xfrm>
          <a:prstGeom prst="rect">
            <a:avLst/>
          </a:prstGeom>
        </p:spPr>
      </p:pic>
    </p:spTree>
    <p:extLst>
      <p:ext uri="{BB962C8B-B14F-4D97-AF65-F5344CB8AC3E}">
        <p14:creationId xmlns:p14="http://schemas.microsoft.com/office/powerpoint/2010/main" val="617658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Aharoni" panose="02010803020104030203" pitchFamily="2" charset="-79"/>
                  <a:cs typeface="Aharoni" panose="02010803020104030203" pitchFamily="2" charset="-79"/>
                </a:rPr>
                <a:t>CONTRIBUTIONS</a:t>
              </a: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70063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21197"/>
            <a:ext cx="7130037" cy="4370167"/>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200000"/>
              </a:lnSpc>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Kush - Literature Survey, Plan of Action.</a:t>
            </a:r>
          </a:p>
          <a:p>
            <a:pPr marL="285750" indent="-285750">
              <a:lnSpc>
                <a:spcPct val="200000"/>
              </a:lnSpc>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Kathan - Introduction, PPT Designing and Plan of Action.</a:t>
            </a:r>
          </a:p>
          <a:p>
            <a:pPr marL="285750" indent="-285750">
              <a:lnSpc>
                <a:spcPct val="200000"/>
              </a:lnSpc>
              <a:buFont typeface="Wingdings" panose="05000000000000000000" pitchFamily="2" charset="2"/>
              <a:buChar char="Ø"/>
            </a:pPr>
            <a:r>
              <a:rPr lang="en-US" b="1" dirty="0" err="1">
                <a:solidFill>
                  <a:schemeClr val="tx1"/>
                </a:solidFill>
                <a:latin typeface="Arial" panose="020B0604020202020204" pitchFamily="34" charset="0"/>
                <a:cs typeface="Arial" panose="020B0604020202020204" pitchFamily="34" charset="0"/>
              </a:rPr>
              <a:t>Devyash</a:t>
            </a:r>
            <a:r>
              <a:rPr lang="en-US" b="1" dirty="0">
                <a:solidFill>
                  <a:schemeClr val="tx1"/>
                </a:solidFill>
                <a:latin typeface="Arial" panose="020B0604020202020204" pitchFamily="34" charset="0"/>
                <a:cs typeface="Arial" panose="020B0604020202020204" pitchFamily="34" charset="0"/>
              </a:rPr>
              <a:t> - Reproduced work, Latex, Problem Statement.</a:t>
            </a:r>
          </a:p>
          <a:p>
            <a:pPr marL="285750" indent="-285750">
              <a:lnSpc>
                <a:spcPct val="200000"/>
              </a:lnSpc>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Meet -  Motivation, Reproduced work, Research.</a:t>
            </a:r>
          </a:p>
          <a:p>
            <a:pPr marL="285750" indent="-285750">
              <a:lnSpc>
                <a:spcPct val="200000"/>
              </a:lnSpc>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Dev - Background and Reproduced work.</a:t>
            </a:r>
            <a:endParaRPr lang="en-IN" b="1" dirty="0">
              <a:solidFill>
                <a:schemeClr val="tx1"/>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0120FC0-6181-46B0-805E-4F3959658F60}"/>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72938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Aharoni" panose="02010803020104030203" pitchFamily="2" charset="-79"/>
                  <a:cs typeface="Aharoni" panose="02010803020104030203" pitchFamily="2" charset="-79"/>
                </a:rPr>
                <a:t>PLAN OF ACTION</a:t>
              </a: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501761" y="1936447"/>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6"/>
            <a:ext cx="7756072" cy="4501320"/>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1E67102-2F4A-4106-90D1-2E3F06765072}"/>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descr="Diagram&#10;&#10;Description automatically generated">
            <a:extLst>
              <a:ext uri="{FF2B5EF4-FFF2-40B4-BE49-F238E27FC236}">
                <a16:creationId xmlns:a16="http://schemas.microsoft.com/office/drawing/2014/main" id="{537E2781-7B6E-4423-AEAD-96C5D0A096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3485" y="1745569"/>
            <a:ext cx="7449374" cy="4190273"/>
          </a:xfrm>
          <a:prstGeom prst="rect">
            <a:avLst/>
          </a:prstGeom>
        </p:spPr>
      </p:pic>
    </p:spTree>
    <p:extLst>
      <p:ext uri="{BB962C8B-B14F-4D97-AF65-F5344CB8AC3E}">
        <p14:creationId xmlns:p14="http://schemas.microsoft.com/office/powerpoint/2010/main" val="687098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9" name="Group 18">
            <a:extLst>
              <a:ext uri="{FF2B5EF4-FFF2-40B4-BE49-F238E27FC236}">
                <a16:creationId xmlns:a16="http://schemas.microsoft.com/office/drawing/2014/main" id="{21D780CE-B63F-4C85-9071-2BC835669F86}"/>
              </a:ext>
            </a:extLst>
          </p:cNvPr>
          <p:cNvGrpSpPr/>
          <p:nvPr/>
        </p:nvGrpSpPr>
        <p:grpSpPr>
          <a:xfrm>
            <a:off x="-4573985" y="829208"/>
            <a:ext cx="4573985" cy="746998"/>
            <a:chOff x="213361" y="5806321"/>
            <a:chExt cx="4573985" cy="746998"/>
          </a:xfrm>
        </p:grpSpPr>
        <p:sp>
          <p:nvSpPr>
            <p:cNvPr id="20" name="Arrow: Chevron 19">
              <a:extLst>
                <a:ext uri="{FF2B5EF4-FFF2-40B4-BE49-F238E27FC236}">
                  <a16:creationId xmlns:a16="http://schemas.microsoft.com/office/drawing/2014/main" id="{C36529B9-459A-4B5D-B380-3BAE8DF0F1C7}"/>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Arrow: Chevron 20">
              <a:extLst>
                <a:ext uri="{FF2B5EF4-FFF2-40B4-BE49-F238E27FC236}">
                  <a16:creationId xmlns:a16="http://schemas.microsoft.com/office/drawing/2014/main" id="{513D94E2-E1FB-4659-9635-1C9C96ED8A10}"/>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latin typeface="Aharoni" panose="02010803020104030203" pitchFamily="2" charset="-79"/>
                  <a:cs typeface="Aharoni" panose="02010803020104030203" pitchFamily="2" charset="-79"/>
                </a:rPr>
                <a:t>Group-7</a:t>
              </a:r>
            </a:p>
          </p:txBody>
        </p:sp>
      </p:grpSp>
      <p:grpSp>
        <p:nvGrpSpPr>
          <p:cNvPr id="11" name="Group 10">
            <a:extLst>
              <a:ext uri="{FF2B5EF4-FFF2-40B4-BE49-F238E27FC236}">
                <a16:creationId xmlns:a16="http://schemas.microsoft.com/office/drawing/2014/main" id="{55CC9418-5A2C-4AB4-8C2A-1C85D8173305}"/>
              </a:ext>
            </a:extLst>
          </p:cNvPr>
          <p:cNvGrpSpPr/>
          <p:nvPr/>
        </p:nvGrpSpPr>
        <p:grpSpPr>
          <a:xfrm>
            <a:off x="-4573985" y="2966013"/>
            <a:ext cx="4573985" cy="746998"/>
            <a:chOff x="213361" y="5806321"/>
            <a:chExt cx="4573985" cy="746998"/>
          </a:xfrm>
        </p:grpSpPr>
        <p:sp>
          <p:nvSpPr>
            <p:cNvPr id="12" name="Arrow: Chevron 11">
              <a:extLst>
                <a:ext uri="{FF2B5EF4-FFF2-40B4-BE49-F238E27FC236}">
                  <a16:creationId xmlns:a16="http://schemas.microsoft.com/office/drawing/2014/main" id="{CD71E492-CC4E-4377-8E15-818C0E868736}"/>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Arrow: Chevron 13">
              <a:extLst>
                <a:ext uri="{FF2B5EF4-FFF2-40B4-BE49-F238E27FC236}">
                  <a16:creationId xmlns:a16="http://schemas.microsoft.com/office/drawing/2014/main" id="{1C60EBB4-E3B9-48C5-8A23-DCF69048EEF5}"/>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latin typeface="Aharoni" panose="02010803020104030203" pitchFamily="2" charset="-79"/>
                  <a:cs typeface="Aharoni" panose="02010803020104030203" pitchFamily="2" charset="-79"/>
                </a:rPr>
                <a:t>IMAGE COMPRESSION</a:t>
              </a:r>
            </a:p>
          </p:txBody>
        </p:sp>
      </p:grpSp>
      <p:grpSp>
        <p:nvGrpSpPr>
          <p:cNvPr id="22" name="Group 21">
            <a:extLst>
              <a:ext uri="{FF2B5EF4-FFF2-40B4-BE49-F238E27FC236}">
                <a16:creationId xmlns:a16="http://schemas.microsoft.com/office/drawing/2014/main" id="{9E40784A-0FEA-450A-82B9-633CCE6F4973}"/>
              </a:ext>
            </a:extLst>
          </p:cNvPr>
          <p:cNvGrpSpPr/>
          <p:nvPr/>
        </p:nvGrpSpPr>
        <p:grpSpPr>
          <a:xfrm>
            <a:off x="-4573985" y="5250257"/>
            <a:ext cx="4573985" cy="746998"/>
            <a:chOff x="213361" y="5806321"/>
            <a:chExt cx="4573985" cy="746998"/>
          </a:xfrm>
        </p:grpSpPr>
        <p:sp>
          <p:nvSpPr>
            <p:cNvPr id="23" name="Arrow: Chevron 22">
              <a:extLst>
                <a:ext uri="{FF2B5EF4-FFF2-40B4-BE49-F238E27FC236}">
                  <a16:creationId xmlns:a16="http://schemas.microsoft.com/office/drawing/2014/main" id="{8F234EA8-033A-4838-AF0F-DD04E7AB2C8E}"/>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Arrow: Chevron 23">
              <a:extLst>
                <a:ext uri="{FF2B5EF4-FFF2-40B4-BE49-F238E27FC236}">
                  <a16:creationId xmlns:a16="http://schemas.microsoft.com/office/drawing/2014/main" id="{6F6723CE-9B6F-4CEB-9648-0DA0E92AC719}"/>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latin typeface="Aharoni" panose="02010803020104030203" pitchFamily="2" charset="-79"/>
                  <a:cs typeface="Aharoni" panose="02010803020104030203" pitchFamily="2" charset="-79"/>
                </a:rPr>
                <a:t>JPEG Vs PNG</a:t>
              </a:r>
            </a:p>
          </p:txBody>
        </p:sp>
      </p:grpSp>
    </p:spTree>
    <p:extLst>
      <p:ext uri="{BB962C8B-B14F-4D97-AF65-F5344CB8AC3E}">
        <p14:creationId xmlns:p14="http://schemas.microsoft.com/office/powerpoint/2010/main" val="3765279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556E-17 -1.48148E-6 L 0.39258 -0.00162 " pathEditMode="relative" rAng="0" ptsTypes="AA">
                                      <p:cBhvr>
                                        <p:cTn id="6" dur="2000" fill="hold"/>
                                        <p:tgtEl>
                                          <p:spTgt spid="19"/>
                                        </p:tgtEl>
                                        <p:attrNameLst>
                                          <p:attrName>ppt_x</p:attrName>
                                          <p:attrName>ppt_y</p:attrName>
                                        </p:attrNameLst>
                                      </p:cBhvr>
                                      <p:rCtr x="19622" y="-93"/>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2.77556E-17 4.44444E-6 L 0.39258 -0.00162 " pathEditMode="relative" rAng="0" ptsTypes="AA">
                                      <p:cBhvr>
                                        <p:cTn id="10" dur="2000" fill="hold"/>
                                        <p:tgtEl>
                                          <p:spTgt spid="11"/>
                                        </p:tgtEl>
                                        <p:attrNameLst>
                                          <p:attrName>ppt_x</p:attrName>
                                          <p:attrName>ppt_y</p:attrName>
                                        </p:attrNameLst>
                                      </p:cBhvr>
                                      <p:rCtr x="19622" y="-93"/>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2.77556E-17 2.59259E-6 L 0.39258 -0.00162 " pathEditMode="relative" rAng="0" ptsTypes="AA">
                                      <p:cBhvr>
                                        <p:cTn id="14" dur="2000" fill="hold"/>
                                        <p:tgtEl>
                                          <p:spTgt spid="22"/>
                                        </p:tgtEl>
                                        <p:attrNameLst>
                                          <p:attrName>ppt_x</p:attrName>
                                          <p:attrName>ppt_y</p:attrName>
                                        </p:attrNameLst>
                                      </p:cBhvr>
                                      <p:rCtr x="19622"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21198"/>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5C21D100-F7B9-47BD-9246-F0FAA4515400}"/>
              </a:ext>
            </a:extLst>
          </p:cNvPr>
          <p:cNvSpPr/>
          <p:nvPr/>
        </p:nvSpPr>
        <p:spPr>
          <a:xfrm rot="20766750">
            <a:off x="-309799" y="4433562"/>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6" name="Group 35">
            <a:extLst>
              <a:ext uri="{FF2B5EF4-FFF2-40B4-BE49-F238E27FC236}">
                <a16:creationId xmlns:a16="http://schemas.microsoft.com/office/drawing/2014/main" id="{F7799F41-B56A-4565-BB65-51774F0A7421}"/>
              </a:ext>
            </a:extLst>
          </p:cNvPr>
          <p:cNvGrpSpPr/>
          <p:nvPr/>
        </p:nvGrpSpPr>
        <p:grpSpPr>
          <a:xfrm>
            <a:off x="-3893032" y="452060"/>
            <a:ext cx="3870367" cy="609404"/>
            <a:chOff x="213361" y="5806321"/>
            <a:chExt cx="4573985" cy="746998"/>
          </a:xfrm>
        </p:grpSpPr>
        <p:sp>
          <p:nvSpPr>
            <p:cNvPr id="37" name="Arrow: Chevron 36">
              <a:extLst>
                <a:ext uri="{FF2B5EF4-FFF2-40B4-BE49-F238E27FC236}">
                  <a16:creationId xmlns:a16="http://schemas.microsoft.com/office/drawing/2014/main" id="{3442DE90-2DE6-4C80-9526-E68B20170100}"/>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8" name="Arrow: Chevron 37">
              <a:extLst>
                <a:ext uri="{FF2B5EF4-FFF2-40B4-BE49-F238E27FC236}">
                  <a16:creationId xmlns:a16="http://schemas.microsoft.com/office/drawing/2014/main" id="{11C75756-1DEB-4D29-BF1F-4D6799325AD8}"/>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Aharoni" panose="02010803020104030203" pitchFamily="2" charset="-79"/>
                  <a:cs typeface="Aharoni" panose="02010803020104030203" pitchFamily="2" charset="-79"/>
                </a:rPr>
                <a:t>BACKGROUND</a:t>
              </a:r>
            </a:p>
          </p:txBody>
        </p:sp>
      </p:grpSp>
      <p:sp>
        <p:nvSpPr>
          <p:cNvPr id="40" name="TextBox 39">
            <a:extLst>
              <a:ext uri="{FF2B5EF4-FFF2-40B4-BE49-F238E27FC236}">
                <a16:creationId xmlns:a16="http://schemas.microsoft.com/office/drawing/2014/main" id="{FF0F3882-7EA2-4A3D-AA29-EF3CB8C0D1AC}"/>
              </a:ext>
            </a:extLst>
          </p:cNvPr>
          <p:cNvSpPr txBox="1"/>
          <p:nvPr/>
        </p:nvSpPr>
        <p:spPr>
          <a:xfrm>
            <a:off x="1353357" y="1992960"/>
            <a:ext cx="7128769" cy="2710614"/>
          </a:xfrm>
          <a:prstGeom prst="rect">
            <a:avLst/>
          </a:prstGeom>
          <a:noFill/>
        </p:spPr>
        <p:txBody>
          <a:bodyPr wrap="square" rtlCol="0">
            <a:spAutoFit/>
          </a:bodyPr>
          <a:lstStyle/>
          <a:p>
            <a:pPr marL="171450" indent="-171450" rtl="0" fontAlgn="base">
              <a:lnSpc>
                <a:spcPct val="200000"/>
              </a:lnSpc>
              <a:spcBef>
                <a:spcPts val="1200"/>
              </a:spcBef>
              <a:spcAft>
                <a:spcPts val="0"/>
              </a:spcAft>
              <a:buFont typeface="Wingdings" panose="05000000000000000000" pitchFamily="2" charset="2"/>
              <a:buChar char="Ø"/>
            </a:pPr>
            <a:r>
              <a:rPr lang="en-US" sz="1200" b="0" i="0" u="none" strike="noStrike" dirty="0">
                <a:effectLst/>
                <a:latin typeface="Arial" panose="020B0604020202020204" pitchFamily="34" charset="0"/>
              </a:rPr>
              <a:t>Image compression is mainly done by two methods: Lossy and Lossless image compression.</a:t>
            </a:r>
          </a:p>
          <a:p>
            <a:pPr marL="171450" indent="-171450" rtl="0" fontAlgn="base">
              <a:lnSpc>
                <a:spcPct val="200000"/>
              </a:lnSpc>
              <a:spcBef>
                <a:spcPts val="0"/>
              </a:spcBef>
              <a:spcAft>
                <a:spcPts val="0"/>
              </a:spcAft>
              <a:buFont typeface="Wingdings" panose="05000000000000000000" pitchFamily="2" charset="2"/>
              <a:buChar char="Ø"/>
            </a:pPr>
            <a:r>
              <a:rPr lang="en-US" sz="1200" b="0" i="0" u="none" strike="noStrike" dirty="0">
                <a:effectLst/>
                <a:latin typeface="Arial" panose="020B0604020202020204" pitchFamily="34" charset="0"/>
              </a:rPr>
              <a:t>In this project we have tried to perform lossy and lossless compression on a gray scale uncompressed image to JPEG and PNG formats respectively.</a:t>
            </a:r>
          </a:p>
          <a:p>
            <a:pPr marL="171450" indent="-171450" rtl="0" fontAlgn="base">
              <a:lnSpc>
                <a:spcPct val="200000"/>
              </a:lnSpc>
              <a:spcBef>
                <a:spcPts val="0"/>
              </a:spcBef>
              <a:spcAft>
                <a:spcPts val="1200"/>
              </a:spcAft>
              <a:buFont typeface="Wingdings" panose="05000000000000000000" pitchFamily="2" charset="2"/>
              <a:buChar char="Ø"/>
            </a:pPr>
            <a:r>
              <a:rPr lang="en-US" sz="1200" b="0" i="0" u="none" strike="noStrike" dirty="0">
                <a:effectLst/>
                <a:latin typeface="Arial" panose="020B0604020202020204" pitchFamily="34" charset="0"/>
              </a:rPr>
              <a:t>A commonly used lossy image compression DCT(Discrete Cosine Transform), a Fourier related transform and LZW(Lempel-Ziv-Welch), a dictionary based lossless compression method used for lossless compression is discussed and performed.</a:t>
            </a:r>
          </a:p>
          <a:p>
            <a:pPr marL="285750" indent="-285750">
              <a:lnSpc>
                <a:spcPct val="150000"/>
              </a:lnSpc>
              <a:buFont typeface="Wingdings" panose="05000000000000000000" pitchFamily="2" charset="2"/>
              <a:buChar char="Ø"/>
            </a:pPr>
            <a:endParaRPr lang="en-IN" sz="1200" dirty="0"/>
          </a:p>
        </p:txBody>
      </p:sp>
    </p:spTree>
    <p:extLst>
      <p:ext uri="{BB962C8B-B14F-4D97-AF65-F5344CB8AC3E}">
        <p14:creationId xmlns:p14="http://schemas.microsoft.com/office/powerpoint/2010/main" val="2853711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3.33333E-6 L 0.34753 0.00139 " pathEditMode="relative" rAng="0" ptsTypes="AA">
                                      <p:cBhvr>
                                        <p:cTn id="6" dur="2000" fill="hold"/>
                                        <p:tgtEl>
                                          <p:spTgt spid="36"/>
                                        </p:tgtEl>
                                        <p:attrNameLst>
                                          <p:attrName>ppt_x</p:attrName>
                                          <p:attrName>ppt_y</p:attrName>
                                        </p:attrNameLst>
                                      </p:cBhvr>
                                      <p:rCtr x="17370" y="69"/>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fltVal val="0"/>
                                          </p:val>
                                        </p:tav>
                                        <p:tav tm="100000">
                                          <p:val>
                                            <p:strVal val="#ppt_w"/>
                                          </p:val>
                                        </p:tav>
                                      </p:tavLst>
                                    </p:anim>
                                    <p:anim calcmode="lin" valueType="num">
                                      <p:cBhvr>
                                        <p:cTn id="20" dur="1000" fill="hold"/>
                                        <p:tgtEl>
                                          <p:spTgt spid="9"/>
                                        </p:tgtEl>
                                        <p:attrNameLst>
                                          <p:attrName>ppt_h</p:attrName>
                                        </p:attrNameLst>
                                      </p:cBhvr>
                                      <p:tavLst>
                                        <p:tav tm="0">
                                          <p:val>
                                            <p:fltVal val="0"/>
                                          </p:val>
                                        </p:tav>
                                        <p:tav tm="100000">
                                          <p:val>
                                            <p:strVal val="#ppt_h"/>
                                          </p:val>
                                        </p:tav>
                                      </p:tavLst>
                                    </p:anim>
                                    <p:anim calcmode="lin" valueType="num">
                                      <p:cBhvr>
                                        <p:cTn id="21" dur="1000" fill="hold"/>
                                        <p:tgtEl>
                                          <p:spTgt spid="9"/>
                                        </p:tgtEl>
                                        <p:attrNameLst>
                                          <p:attrName>style.rotation</p:attrName>
                                        </p:attrNameLst>
                                      </p:cBhvr>
                                      <p:tavLst>
                                        <p:tav tm="0">
                                          <p:val>
                                            <p:fltVal val="90"/>
                                          </p:val>
                                        </p:tav>
                                        <p:tav tm="100000">
                                          <p:val>
                                            <p:fltVal val="0"/>
                                          </p:val>
                                        </p:tav>
                                      </p:tavLst>
                                    </p:anim>
                                    <p:animEffect transition="in" filter="fade">
                                      <p:cBhvr>
                                        <p:cTn id="22" dur="1000"/>
                                        <p:tgtEl>
                                          <p:spTgt spid="9"/>
                                        </p:tgtEl>
                                      </p:cBhvr>
                                    </p:animEffect>
                                  </p:childTnLst>
                                </p:cTn>
                              </p:par>
                              <p:par>
                                <p:cTn id="23" presetID="3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1000" fill="hold"/>
                                        <p:tgtEl>
                                          <p:spTgt spid="10"/>
                                        </p:tgtEl>
                                        <p:attrNameLst>
                                          <p:attrName>ppt_w</p:attrName>
                                        </p:attrNameLst>
                                      </p:cBhvr>
                                      <p:tavLst>
                                        <p:tav tm="0">
                                          <p:val>
                                            <p:fltVal val="0"/>
                                          </p:val>
                                        </p:tav>
                                        <p:tav tm="100000">
                                          <p:val>
                                            <p:strVal val="#ppt_w"/>
                                          </p:val>
                                        </p:tav>
                                      </p:tavLst>
                                    </p:anim>
                                    <p:anim calcmode="lin" valueType="num">
                                      <p:cBhvr>
                                        <p:cTn id="26" dur="1000" fill="hold"/>
                                        <p:tgtEl>
                                          <p:spTgt spid="10"/>
                                        </p:tgtEl>
                                        <p:attrNameLst>
                                          <p:attrName>ppt_h</p:attrName>
                                        </p:attrNameLst>
                                      </p:cBhvr>
                                      <p:tavLst>
                                        <p:tav tm="0">
                                          <p:val>
                                            <p:fltVal val="0"/>
                                          </p:val>
                                        </p:tav>
                                        <p:tav tm="100000">
                                          <p:val>
                                            <p:strVal val="#ppt_h"/>
                                          </p:val>
                                        </p:tav>
                                      </p:tavLst>
                                    </p:anim>
                                    <p:anim calcmode="lin" valueType="num">
                                      <p:cBhvr>
                                        <p:cTn id="27" dur="1000" fill="hold"/>
                                        <p:tgtEl>
                                          <p:spTgt spid="10"/>
                                        </p:tgtEl>
                                        <p:attrNameLst>
                                          <p:attrName>style.rotation</p:attrName>
                                        </p:attrNameLst>
                                      </p:cBhvr>
                                      <p:tavLst>
                                        <p:tav tm="0">
                                          <p:val>
                                            <p:fltVal val="90"/>
                                          </p:val>
                                        </p:tav>
                                        <p:tav tm="100000">
                                          <p:val>
                                            <p:fltVal val="0"/>
                                          </p:val>
                                        </p:tav>
                                      </p:tavLst>
                                    </p:anim>
                                    <p:animEffect transition="in" filter="fade">
                                      <p:cBhvr>
                                        <p:cTn id="28" dur="1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1000" fill="hold"/>
                                        <p:tgtEl>
                                          <p:spTgt spid="13"/>
                                        </p:tgtEl>
                                        <p:attrNameLst>
                                          <p:attrName>ppt_w</p:attrName>
                                        </p:attrNameLst>
                                      </p:cBhvr>
                                      <p:tavLst>
                                        <p:tav tm="0">
                                          <p:val>
                                            <p:fltVal val="0"/>
                                          </p:val>
                                        </p:tav>
                                        <p:tav tm="100000">
                                          <p:val>
                                            <p:strVal val="#ppt_w"/>
                                          </p:val>
                                        </p:tav>
                                      </p:tavLst>
                                    </p:anim>
                                    <p:anim calcmode="lin" valueType="num">
                                      <p:cBhvr>
                                        <p:cTn id="34" dur="1000" fill="hold"/>
                                        <p:tgtEl>
                                          <p:spTgt spid="13"/>
                                        </p:tgtEl>
                                        <p:attrNameLst>
                                          <p:attrName>ppt_h</p:attrName>
                                        </p:attrNameLst>
                                      </p:cBhvr>
                                      <p:tavLst>
                                        <p:tav tm="0">
                                          <p:val>
                                            <p:fltVal val="0"/>
                                          </p:val>
                                        </p:tav>
                                        <p:tav tm="100000">
                                          <p:val>
                                            <p:strVal val="#ppt_h"/>
                                          </p:val>
                                        </p:tav>
                                      </p:tavLst>
                                    </p:anim>
                                    <p:anim calcmode="lin" valueType="num">
                                      <p:cBhvr>
                                        <p:cTn id="35" dur="1000" fill="hold"/>
                                        <p:tgtEl>
                                          <p:spTgt spid="13"/>
                                        </p:tgtEl>
                                        <p:attrNameLst>
                                          <p:attrName>style.rotation</p:attrName>
                                        </p:attrNameLst>
                                      </p:cBhvr>
                                      <p:tavLst>
                                        <p:tav tm="0">
                                          <p:val>
                                            <p:fltVal val="90"/>
                                          </p:val>
                                        </p:tav>
                                        <p:tav tm="100000">
                                          <p:val>
                                            <p:fltVal val="0"/>
                                          </p:val>
                                        </p:tav>
                                      </p:tavLst>
                                    </p:anim>
                                    <p:animEffect transition="in" filter="fade">
                                      <p:cBhvr>
                                        <p:cTn id="36" dur="1000"/>
                                        <p:tgtEl>
                                          <p:spTgt spid="13"/>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1000" fill="hold"/>
                                        <p:tgtEl>
                                          <p:spTgt spid="11"/>
                                        </p:tgtEl>
                                        <p:attrNameLst>
                                          <p:attrName>ppt_w</p:attrName>
                                        </p:attrNameLst>
                                      </p:cBhvr>
                                      <p:tavLst>
                                        <p:tav tm="0">
                                          <p:val>
                                            <p:fltVal val="0"/>
                                          </p:val>
                                        </p:tav>
                                        <p:tav tm="100000">
                                          <p:val>
                                            <p:strVal val="#ppt_w"/>
                                          </p:val>
                                        </p:tav>
                                      </p:tavLst>
                                    </p:anim>
                                    <p:anim calcmode="lin" valueType="num">
                                      <p:cBhvr>
                                        <p:cTn id="40" dur="1000" fill="hold"/>
                                        <p:tgtEl>
                                          <p:spTgt spid="11"/>
                                        </p:tgtEl>
                                        <p:attrNameLst>
                                          <p:attrName>ppt_h</p:attrName>
                                        </p:attrNameLst>
                                      </p:cBhvr>
                                      <p:tavLst>
                                        <p:tav tm="0">
                                          <p:val>
                                            <p:fltVal val="0"/>
                                          </p:val>
                                        </p:tav>
                                        <p:tav tm="100000">
                                          <p:val>
                                            <p:strVal val="#ppt_h"/>
                                          </p:val>
                                        </p:tav>
                                      </p:tavLst>
                                    </p:anim>
                                    <p:anim calcmode="lin" valueType="num">
                                      <p:cBhvr>
                                        <p:cTn id="41" dur="1000" fill="hold"/>
                                        <p:tgtEl>
                                          <p:spTgt spid="11"/>
                                        </p:tgtEl>
                                        <p:attrNameLst>
                                          <p:attrName>style.rotation</p:attrName>
                                        </p:attrNameLst>
                                      </p:cBhvr>
                                      <p:tavLst>
                                        <p:tav tm="0">
                                          <p:val>
                                            <p:fltVal val="90"/>
                                          </p:val>
                                        </p:tav>
                                        <p:tav tm="100000">
                                          <p:val>
                                            <p:fltVal val="0"/>
                                          </p:val>
                                        </p:tav>
                                      </p:tavLst>
                                    </p:anim>
                                    <p:animEffect transition="in" filter="fade">
                                      <p:cBhvr>
                                        <p:cTn id="42" dur="1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1000" fill="hold"/>
                                        <p:tgtEl>
                                          <p:spTgt spid="21"/>
                                        </p:tgtEl>
                                        <p:attrNameLst>
                                          <p:attrName>ppt_w</p:attrName>
                                        </p:attrNameLst>
                                      </p:cBhvr>
                                      <p:tavLst>
                                        <p:tav tm="0">
                                          <p:val>
                                            <p:fltVal val="0"/>
                                          </p:val>
                                        </p:tav>
                                        <p:tav tm="100000">
                                          <p:val>
                                            <p:strVal val="#ppt_w"/>
                                          </p:val>
                                        </p:tav>
                                      </p:tavLst>
                                    </p:anim>
                                    <p:anim calcmode="lin" valueType="num">
                                      <p:cBhvr>
                                        <p:cTn id="48" dur="1000" fill="hold"/>
                                        <p:tgtEl>
                                          <p:spTgt spid="21"/>
                                        </p:tgtEl>
                                        <p:attrNameLst>
                                          <p:attrName>ppt_h</p:attrName>
                                        </p:attrNameLst>
                                      </p:cBhvr>
                                      <p:tavLst>
                                        <p:tav tm="0">
                                          <p:val>
                                            <p:fltVal val="0"/>
                                          </p:val>
                                        </p:tav>
                                        <p:tav tm="100000">
                                          <p:val>
                                            <p:strVal val="#ppt_h"/>
                                          </p:val>
                                        </p:tav>
                                      </p:tavLst>
                                    </p:anim>
                                    <p:anim calcmode="lin" valueType="num">
                                      <p:cBhvr>
                                        <p:cTn id="49" dur="1000" fill="hold"/>
                                        <p:tgtEl>
                                          <p:spTgt spid="21"/>
                                        </p:tgtEl>
                                        <p:attrNameLst>
                                          <p:attrName>style.rotation</p:attrName>
                                        </p:attrNameLst>
                                      </p:cBhvr>
                                      <p:tavLst>
                                        <p:tav tm="0">
                                          <p:val>
                                            <p:fltVal val="90"/>
                                          </p:val>
                                        </p:tav>
                                        <p:tav tm="100000">
                                          <p:val>
                                            <p:fltVal val="0"/>
                                          </p:val>
                                        </p:tav>
                                      </p:tavLst>
                                    </p:anim>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1000" fill="hold"/>
                                        <p:tgtEl>
                                          <p:spTgt spid="22"/>
                                        </p:tgtEl>
                                        <p:attrNameLst>
                                          <p:attrName>ppt_w</p:attrName>
                                        </p:attrNameLst>
                                      </p:cBhvr>
                                      <p:tavLst>
                                        <p:tav tm="0">
                                          <p:val>
                                            <p:fltVal val="0"/>
                                          </p:val>
                                        </p:tav>
                                        <p:tav tm="100000">
                                          <p:val>
                                            <p:strVal val="#ppt_w"/>
                                          </p:val>
                                        </p:tav>
                                      </p:tavLst>
                                    </p:anim>
                                    <p:anim calcmode="lin" valueType="num">
                                      <p:cBhvr>
                                        <p:cTn id="56" dur="1000" fill="hold"/>
                                        <p:tgtEl>
                                          <p:spTgt spid="22"/>
                                        </p:tgtEl>
                                        <p:attrNameLst>
                                          <p:attrName>ppt_h</p:attrName>
                                        </p:attrNameLst>
                                      </p:cBhvr>
                                      <p:tavLst>
                                        <p:tav tm="0">
                                          <p:val>
                                            <p:fltVal val="0"/>
                                          </p:val>
                                        </p:tav>
                                        <p:tav tm="100000">
                                          <p:val>
                                            <p:strVal val="#ppt_h"/>
                                          </p:val>
                                        </p:tav>
                                      </p:tavLst>
                                    </p:anim>
                                    <p:anim calcmode="lin" valueType="num">
                                      <p:cBhvr>
                                        <p:cTn id="57" dur="1000" fill="hold"/>
                                        <p:tgtEl>
                                          <p:spTgt spid="22"/>
                                        </p:tgtEl>
                                        <p:attrNameLst>
                                          <p:attrName>style.rotation</p:attrName>
                                        </p:attrNameLst>
                                      </p:cBhvr>
                                      <p:tavLst>
                                        <p:tav tm="0">
                                          <p:val>
                                            <p:fltVal val="90"/>
                                          </p:val>
                                        </p:tav>
                                        <p:tav tm="100000">
                                          <p:val>
                                            <p:fltVal val="0"/>
                                          </p:val>
                                        </p:tav>
                                      </p:tavLst>
                                    </p:anim>
                                    <p:animEffect transition="in" filter="fade">
                                      <p:cBhvr>
                                        <p:cTn id="58" dur="10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1" grpId="0" animBg="1"/>
      <p:bldP spid="21" grpId="0" animBg="1"/>
      <p:bldP spid="22" grpId="0" animBg="1"/>
      <p:bldP spid="13" grpId="0" animBg="1"/>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Aharoni" panose="02010803020104030203" pitchFamily="2" charset="-79"/>
                  <a:cs typeface="Aharoni" panose="02010803020104030203" pitchFamily="2" charset="-79"/>
                </a:rPr>
                <a:t>MOTIVATION</a:t>
              </a: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21198"/>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C21D100-F7B9-47BD-9246-F0FAA4515400}"/>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62AB4B48-551C-4745-958B-1B8926F81CF1}"/>
              </a:ext>
            </a:extLst>
          </p:cNvPr>
          <p:cNvSpPr txBox="1"/>
          <p:nvPr/>
        </p:nvSpPr>
        <p:spPr>
          <a:xfrm>
            <a:off x="1353357" y="1992960"/>
            <a:ext cx="7128769" cy="360720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400" b="0" i="0" u="none" strike="noStrike" dirty="0">
                <a:effectLst/>
                <a:latin typeface="Arial" panose="020B0604020202020204" pitchFamily="34" charset="0"/>
                <a:cs typeface="Arial" panose="020B0604020202020204" pitchFamily="34" charset="0"/>
              </a:rPr>
              <a:t>In recent years, transferring of large-scale information by remote computing has shown a tremendous growth.</a:t>
            </a:r>
          </a:p>
          <a:p>
            <a:pPr marL="285750" indent="-285750">
              <a:lnSpc>
                <a:spcPct val="150000"/>
              </a:lnSpc>
              <a:buFont typeface="Wingdings" panose="05000000000000000000" pitchFamily="2" charset="2"/>
              <a:buChar char="Ø"/>
            </a:pPr>
            <a:r>
              <a:rPr lang="en-US" sz="1400" b="0" i="0" u="none" strike="noStrike" dirty="0">
                <a:effectLst/>
                <a:latin typeface="Arial" panose="020B0604020202020204" pitchFamily="34" charset="0"/>
                <a:cs typeface="Arial" panose="020B0604020202020204" pitchFamily="34" charset="0"/>
              </a:rPr>
              <a:t>In order to cope up with the increase in data, new storage devices must be installed and </a:t>
            </a:r>
            <a:r>
              <a:rPr lang="en-US" sz="1400" b="0" i="0" u="none" strike="noStrike" dirty="0" err="1">
                <a:effectLst/>
                <a:latin typeface="Arial" panose="020B0604020202020204" pitchFamily="34" charset="0"/>
                <a:cs typeface="Arial" panose="020B0604020202020204" pitchFamily="34" charset="0"/>
              </a:rPr>
              <a:t>themodems</a:t>
            </a:r>
            <a:r>
              <a:rPr lang="en-US" sz="1400" b="0" i="0" u="none" strike="noStrike" dirty="0">
                <a:effectLst/>
                <a:latin typeface="Arial" panose="020B0604020202020204" pitchFamily="34" charset="0"/>
                <a:cs typeface="Arial" panose="020B0604020202020204" pitchFamily="34" charset="0"/>
              </a:rPr>
              <a:t> and multiplexers must be improved continuously to permit large scale data transfer.</a:t>
            </a:r>
          </a:p>
          <a:p>
            <a:pPr marL="285750" indent="-285750">
              <a:lnSpc>
                <a:spcPct val="150000"/>
              </a:lnSpc>
              <a:buFont typeface="Wingdings" panose="05000000000000000000" pitchFamily="2" charset="2"/>
              <a:buChar char="Ø"/>
            </a:pPr>
            <a:r>
              <a:rPr lang="en-US" sz="1400" b="0" i="0" u="none" strike="noStrike" dirty="0">
                <a:effectLst/>
                <a:latin typeface="Arial" panose="020B0604020202020204" pitchFamily="34" charset="0"/>
                <a:cs typeface="Arial" panose="020B0604020202020204" pitchFamily="34" charset="0"/>
              </a:rPr>
              <a:t>A solution to these problems is “COMPRESSION” which helps avoiding storage of repetitive data and reduces the storage size.</a:t>
            </a:r>
          </a:p>
          <a:p>
            <a:pPr marL="285750" indent="-285750">
              <a:lnSpc>
                <a:spcPct val="150000"/>
              </a:lnSpc>
              <a:buFont typeface="Wingdings" panose="05000000000000000000" pitchFamily="2" charset="2"/>
              <a:buChar char="Ø"/>
            </a:pPr>
            <a:r>
              <a:rPr lang="en-US" sz="1400" b="0" i="0" u="none" strike="noStrike" dirty="0">
                <a:effectLst/>
                <a:latin typeface="Arial" panose="020B0604020202020204" pitchFamily="34" charset="0"/>
                <a:cs typeface="Arial" panose="020B0604020202020204" pitchFamily="34" charset="0"/>
              </a:rPr>
              <a:t>A lot of space is consumed by uncompressed data, which is not effective for limited storage devices, </a:t>
            </a:r>
            <a:r>
              <a:rPr lang="en-US" sz="1400" b="0" i="0" u="none" strike="noStrike" dirty="0" err="1">
                <a:effectLst/>
                <a:latin typeface="Arial" panose="020B0604020202020204" pitchFamily="34" charset="0"/>
                <a:cs typeface="Arial" panose="020B0604020202020204" pitchFamily="34" charset="0"/>
              </a:rPr>
              <a:t>hardwares</a:t>
            </a:r>
            <a:r>
              <a:rPr lang="en-US" sz="1400" b="0" i="0" u="none" strike="noStrike" dirty="0">
                <a:effectLst/>
                <a:latin typeface="Arial" panose="020B0604020202020204" pitchFamily="34" charset="0"/>
                <a:cs typeface="Arial" panose="020B0604020202020204" pitchFamily="34" charset="0"/>
              </a:rPr>
              <a:t> and internet download speeds.</a:t>
            </a:r>
          </a:p>
          <a:p>
            <a:pPr marL="285750" indent="-285750">
              <a:lnSpc>
                <a:spcPct val="150000"/>
              </a:lnSpc>
              <a:buFont typeface="Wingdings" panose="05000000000000000000" pitchFamily="2" charset="2"/>
              <a:buChar char="Ø"/>
            </a:pPr>
            <a:r>
              <a:rPr lang="en-US" sz="1400" b="0" i="0" u="none" strike="noStrike" dirty="0">
                <a:effectLst/>
                <a:latin typeface="Arial" panose="020B0604020202020204" pitchFamily="34" charset="0"/>
                <a:cs typeface="Arial" panose="020B0604020202020204" pitchFamily="34" charset="0"/>
              </a:rPr>
              <a:t>Example: One minute of uncompressed HD video can be over 1 </a:t>
            </a:r>
            <a:r>
              <a:rPr lang="en-US" sz="1400" b="0" i="0" u="none" strike="noStrike" dirty="0" err="1">
                <a:effectLst/>
                <a:latin typeface="Arial" panose="020B0604020202020204" pitchFamily="34" charset="0"/>
                <a:cs typeface="Arial" panose="020B0604020202020204" pitchFamily="34" charset="0"/>
              </a:rPr>
              <a:t>GB.How</a:t>
            </a:r>
            <a:r>
              <a:rPr lang="en-US" sz="1400" b="0" i="0" u="none" strike="noStrike" dirty="0">
                <a:effectLst/>
                <a:latin typeface="Arial" panose="020B0604020202020204" pitchFamily="34" charset="0"/>
                <a:cs typeface="Arial" panose="020B0604020202020204" pitchFamily="34" charset="0"/>
              </a:rPr>
              <a:t> can we fit a two-hour film on a 25 GB Blu-ray disc?</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58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Aharoni" panose="02010803020104030203" pitchFamily="2" charset="-79"/>
                  <a:cs typeface="Aharoni" panose="02010803020104030203" pitchFamily="2" charset="-79"/>
                </a:rPr>
                <a:t>PROBLEM STATEMENT</a:t>
              </a: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21198"/>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5B85066-33DD-4AD3-96F5-18A219E7649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01D5956C-98BD-4622-A55C-36884F814A33}"/>
              </a:ext>
            </a:extLst>
          </p:cNvPr>
          <p:cNvSpPr txBox="1"/>
          <p:nvPr/>
        </p:nvSpPr>
        <p:spPr>
          <a:xfrm>
            <a:off x="1272282" y="3557768"/>
            <a:ext cx="7128769" cy="6121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200" b="0" i="0" u="none" strike="noStrike" dirty="0">
                <a:effectLst/>
                <a:latin typeface="Arial" panose="020B0604020202020204" pitchFamily="34" charset="0"/>
                <a:cs typeface="Arial" panose="020B0604020202020204" pitchFamily="34" charset="0"/>
              </a:rPr>
              <a:t>For a given grayscale image in uncompressed format e.g. (TIFF , BMP)  apply LZW algorithm and DCT transmission to the image and compress it.</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7900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Aharoni" panose="02010803020104030203" pitchFamily="2" charset="-79"/>
                  <a:cs typeface="Aharoni" panose="02010803020104030203" pitchFamily="2" charset="-79"/>
                </a:rPr>
                <a:t>LITERATURE SURVEY</a:t>
              </a: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21198"/>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10BAB15-7E72-432B-8E22-A617E804CBE9}"/>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139545EC-6C8E-4525-B73B-47C1DEFD8AE9}"/>
              </a:ext>
            </a:extLst>
          </p:cNvPr>
          <p:cNvSpPr txBox="1"/>
          <p:nvPr/>
        </p:nvSpPr>
        <p:spPr>
          <a:xfrm>
            <a:off x="1353357" y="1992960"/>
            <a:ext cx="7128769" cy="4370427"/>
          </a:xfrm>
          <a:prstGeom prst="rect">
            <a:avLst/>
          </a:prstGeom>
          <a:noFill/>
        </p:spPr>
        <p:txBody>
          <a:bodyPr wrap="square" rtlCol="0">
            <a:spAutoFit/>
          </a:bodyPr>
          <a:lstStyle/>
          <a:p>
            <a:pPr marL="171450" indent="-171450" rtl="0">
              <a:lnSpc>
                <a:spcPct val="150000"/>
              </a:lnSpc>
              <a:spcBef>
                <a:spcPts val="0"/>
              </a:spcBef>
              <a:spcAft>
                <a:spcPts val="1200"/>
              </a:spcAft>
              <a:buFont typeface="Wingdings" panose="05000000000000000000" pitchFamily="2" charset="2"/>
              <a:buChar char="Ø"/>
            </a:pPr>
            <a:r>
              <a:rPr lang="en-US" sz="1200" b="0" i="0" u="none" strike="noStrike" dirty="0">
                <a:effectLst/>
                <a:latin typeface="Arial" panose="020B0604020202020204" pitchFamily="34" charset="0"/>
                <a:cs typeface="Arial" panose="020B0604020202020204" pitchFamily="34" charset="0"/>
              </a:rPr>
              <a:t>As there is a vast flow of images on the internet, and an uncompressed image demands more space and transmission bandwidth, image compression is an essential subject of research. It's also crucial to create a system that compresses the image while keeping the key  information in mind. Researchers discovered that the quality of an image created using lossless compression is superior than that created using lossy compression when comparing the two ways of image compression: lossy and lossless.</a:t>
            </a:r>
            <a:endParaRPr lang="en-US" sz="1200" b="0" dirty="0">
              <a:effectLst/>
              <a:latin typeface="Arial" panose="020B0604020202020204" pitchFamily="34" charset="0"/>
              <a:cs typeface="Arial" panose="020B0604020202020204" pitchFamily="34" charset="0"/>
            </a:endParaRPr>
          </a:p>
          <a:p>
            <a:pPr marL="171450" indent="-171450" rtl="0">
              <a:lnSpc>
                <a:spcPct val="150000"/>
              </a:lnSpc>
              <a:spcBef>
                <a:spcPts val="0"/>
              </a:spcBef>
              <a:spcAft>
                <a:spcPts val="1200"/>
              </a:spcAft>
              <a:buFont typeface="Wingdings" panose="05000000000000000000" pitchFamily="2" charset="2"/>
              <a:buChar char="Ø"/>
            </a:pPr>
            <a:r>
              <a:rPr lang="en-US" sz="1200" b="0" i="0" u="none" strike="noStrike" dirty="0">
                <a:effectLst/>
                <a:latin typeface="Arial" panose="020B0604020202020204" pitchFamily="34" charset="0"/>
                <a:cs typeface="Arial" panose="020B0604020202020204" pitchFamily="34" charset="0"/>
              </a:rPr>
              <a:t>Reading a sequence of symbols, arranging the symbols into strings, and translating the strings into codes is how LZW compression works. We achieve compression because the codes take up less space than the strings they replace. When using LZW compression to compress an image, the type of image and amount of </a:t>
            </a:r>
            <a:r>
              <a:rPr lang="en-US" sz="1200" b="0" i="0" u="none" strike="noStrike" dirty="0" err="1">
                <a:effectLst/>
                <a:latin typeface="Arial" panose="020B0604020202020204" pitchFamily="34" charset="0"/>
                <a:cs typeface="Arial" panose="020B0604020202020204" pitchFamily="34" charset="0"/>
              </a:rPr>
              <a:t>colours</a:t>
            </a:r>
            <a:r>
              <a:rPr lang="en-US" sz="1200" b="0" i="0" u="none" strike="noStrike" dirty="0">
                <a:effectLst/>
                <a:latin typeface="Arial" panose="020B0604020202020204" pitchFamily="34" charset="0"/>
                <a:cs typeface="Arial" panose="020B0604020202020204" pitchFamily="34" charset="0"/>
              </a:rPr>
              <a:t> must be taken into account, and LZW compression will be </a:t>
            </a:r>
            <a:r>
              <a:rPr lang="en-US" sz="1200" b="0" i="0" u="none" strike="noStrike" dirty="0" err="1">
                <a:effectLst/>
                <a:latin typeface="Arial" panose="020B0604020202020204" pitchFamily="34" charset="0"/>
                <a:cs typeface="Arial" panose="020B0604020202020204" pitchFamily="34" charset="0"/>
              </a:rPr>
              <a:t>utilised</a:t>
            </a:r>
            <a:r>
              <a:rPr lang="en-US" sz="1200" b="0" i="0" u="none" strike="noStrike" dirty="0">
                <a:effectLst/>
                <a:latin typeface="Arial" panose="020B0604020202020204" pitchFamily="34" charset="0"/>
                <a:cs typeface="Arial" panose="020B0604020202020204" pitchFamily="34" charset="0"/>
              </a:rPr>
              <a:t> in some circumstances. For </a:t>
            </a:r>
            <a:r>
              <a:rPr lang="en-US" sz="1200" b="0" i="0" u="none" strike="noStrike" dirty="0" err="1">
                <a:effectLst/>
                <a:latin typeface="Arial" panose="020B0604020202020204" pitchFamily="34" charset="0"/>
                <a:cs typeface="Arial" panose="020B0604020202020204" pitchFamily="34" charset="0"/>
              </a:rPr>
              <a:t>coloured</a:t>
            </a:r>
            <a:r>
              <a:rPr lang="en-US" sz="1200" b="0" i="0" u="none" strike="noStrike" dirty="0">
                <a:effectLst/>
                <a:latin typeface="Arial" panose="020B0604020202020204" pitchFamily="34" charset="0"/>
                <a:cs typeface="Arial" panose="020B0604020202020204" pitchFamily="34" charset="0"/>
              </a:rPr>
              <a:t> and grayscale photos, the constraint will be reduced by using bit plan slicing. The proposed method outperforms the typical LZW method by doubling the compression ratio for </a:t>
            </a:r>
            <a:r>
              <a:rPr lang="en-US" sz="1200" b="0" i="0" u="none" strike="noStrike" dirty="0" err="1">
                <a:effectLst/>
                <a:latin typeface="Arial" panose="020B0604020202020204" pitchFamily="34" charset="0"/>
                <a:cs typeface="Arial" panose="020B0604020202020204" pitchFamily="34" charset="0"/>
              </a:rPr>
              <a:t>grayscaled</a:t>
            </a:r>
            <a:r>
              <a:rPr lang="en-US" sz="1200" b="0" i="0" u="none" strike="noStrike" dirty="0">
                <a:effectLst/>
                <a:latin typeface="Arial" panose="020B0604020202020204" pitchFamily="34" charset="0"/>
                <a:cs typeface="Arial" panose="020B0604020202020204" pitchFamily="34" charset="0"/>
              </a:rPr>
              <a:t> images.</a:t>
            </a:r>
            <a:endParaRPr lang="en-US" sz="1200" b="0" dirty="0">
              <a:effectLst/>
              <a:latin typeface="Arial" panose="020B0604020202020204" pitchFamily="34" charset="0"/>
              <a:cs typeface="Arial" panose="020B0604020202020204" pitchFamily="34" charset="0"/>
            </a:endParaRPr>
          </a:p>
          <a:p>
            <a:br>
              <a:rPr lang="en-US" sz="1200" dirty="0">
                <a:latin typeface="Arial" panose="020B0604020202020204" pitchFamily="34" charset="0"/>
                <a:cs typeface="Arial" panose="020B0604020202020204" pitchFamily="34" charset="0"/>
              </a:rPr>
            </a:b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2492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Aharoni" panose="02010803020104030203" pitchFamily="2" charset="-79"/>
                  <a:cs typeface="Aharoni" panose="02010803020104030203" pitchFamily="2" charset="-79"/>
                </a:rPr>
                <a:t>LITERATURE SURVEY</a:t>
              </a: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21198"/>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10BAB15-7E72-432B-8E22-A617E804CBE9}"/>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36F2C61F-A28E-4CCE-B61C-F84B8649240B}"/>
              </a:ext>
            </a:extLst>
          </p:cNvPr>
          <p:cNvSpPr txBox="1"/>
          <p:nvPr/>
        </p:nvSpPr>
        <p:spPr>
          <a:xfrm>
            <a:off x="1353357" y="1992960"/>
            <a:ext cx="7128769" cy="1997150"/>
          </a:xfrm>
          <a:prstGeom prst="rect">
            <a:avLst/>
          </a:prstGeom>
          <a:noFill/>
        </p:spPr>
        <p:txBody>
          <a:bodyPr wrap="square" rtlCol="0">
            <a:spAutoFit/>
          </a:bodyPr>
          <a:lstStyle/>
          <a:p>
            <a:pPr marL="285750" indent="-285750" rtl="0">
              <a:lnSpc>
                <a:spcPct val="150000"/>
              </a:lnSpc>
              <a:spcBef>
                <a:spcPts val="1200"/>
              </a:spcBef>
              <a:spcAft>
                <a:spcPts val="1200"/>
              </a:spcAft>
              <a:buFont typeface="Wingdings" panose="05000000000000000000" pitchFamily="2" charset="2"/>
              <a:buChar char="Ø"/>
            </a:pPr>
            <a:r>
              <a:rPr lang="en-US" sz="1200" b="0" i="0" u="none" strike="noStrike" dirty="0">
                <a:solidFill>
                  <a:srgbClr val="212121"/>
                </a:solidFill>
                <a:effectLst/>
                <a:latin typeface="Arial" panose="020B0604020202020204" pitchFamily="34" charset="0"/>
                <a:cs typeface="Arial" panose="020B0604020202020204" pitchFamily="34" charset="0"/>
              </a:rPr>
              <a:t>The discrete cosine transform (DCT) represents an image as a sum of sinusoids of varying magnitudes and frequencies. The dct2 function computes the two-dimensional discrete cosine transform (DCT) of an image. The DCT has the property that, for a typical image, most of the visually significant information about the image is concentrated in just a few coefficients of the DCT. For this reason, the DCT is often used in image compression applications. For example, the DCT is at the heart of the international standard lossy image compression algorithm known as JPEG.</a:t>
            </a:r>
            <a:endParaRPr lang="en-US" sz="1200" b="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4991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Aharoni" panose="02010803020104030203" pitchFamily="2" charset="-79"/>
                  <a:cs typeface="Aharoni" panose="02010803020104030203" pitchFamily="2" charset="-79"/>
                </a:rPr>
                <a:t>LITERATURE SURVEY</a:t>
              </a: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21198"/>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10BAB15-7E72-432B-8E22-A617E804CBE9}"/>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36F2C61F-A28E-4CCE-B61C-F84B8649240B}"/>
              </a:ext>
            </a:extLst>
          </p:cNvPr>
          <p:cNvSpPr txBox="1"/>
          <p:nvPr/>
        </p:nvSpPr>
        <p:spPr>
          <a:xfrm>
            <a:off x="1353357" y="1992960"/>
            <a:ext cx="7128769" cy="2830840"/>
          </a:xfrm>
          <a:prstGeom prst="rect">
            <a:avLst/>
          </a:prstGeom>
          <a:noFill/>
        </p:spPr>
        <p:txBody>
          <a:bodyPr wrap="square" rtlCol="0">
            <a:spAutoFit/>
          </a:bodyPr>
          <a:lstStyle/>
          <a:p>
            <a:pPr marL="285750" indent="-285750" rtl="0">
              <a:lnSpc>
                <a:spcPct val="150000"/>
              </a:lnSpc>
              <a:spcBef>
                <a:spcPts val="1200"/>
              </a:spcBef>
              <a:spcAft>
                <a:spcPts val="1200"/>
              </a:spcAft>
              <a:buFont typeface="Wingdings" panose="05000000000000000000" pitchFamily="2" charset="2"/>
              <a:buChar char="Ø"/>
            </a:pPr>
            <a:r>
              <a:rPr lang="en-US" sz="1200" b="0" i="0" u="none" strike="noStrike" dirty="0">
                <a:solidFill>
                  <a:srgbClr val="212121"/>
                </a:solidFill>
                <a:effectLst/>
                <a:latin typeface="Arial" panose="020B0604020202020204" pitchFamily="34" charset="0"/>
                <a:cs typeface="Arial" panose="020B0604020202020204" pitchFamily="34" charset="0"/>
              </a:rPr>
              <a:t>The image is transformed using Discrete Cosine Transform. The </a:t>
            </a:r>
            <a:r>
              <a:rPr lang="en-US" sz="1200" b="0" i="0" u="none" strike="noStrike" dirty="0" err="1">
                <a:solidFill>
                  <a:srgbClr val="212121"/>
                </a:solidFill>
                <a:effectLst/>
                <a:latin typeface="Arial" panose="020B0604020202020204" pitchFamily="34" charset="0"/>
                <a:cs typeface="Arial" panose="020B0604020202020204" pitchFamily="34" charset="0"/>
              </a:rPr>
              <a:t>DCCoefficient</a:t>
            </a:r>
            <a:r>
              <a:rPr lang="en-US" sz="1200" b="0" i="0" u="none" strike="noStrike" dirty="0">
                <a:solidFill>
                  <a:srgbClr val="212121"/>
                </a:solidFill>
                <a:effectLst/>
                <a:latin typeface="Arial" panose="020B0604020202020204" pitchFamily="34" charset="0"/>
                <a:cs typeface="Arial" panose="020B0604020202020204" pitchFamily="34" charset="0"/>
              </a:rPr>
              <a:t> is then extracted from the Discrete Cosine Transformed Matrix and individually saved or communicated. With a threshold value, the Discrete Cosine Transformed matrix is truncated without the DC-coefficient. Singular Value Decomposition is done to this truncated matrix. The Singular Value Decomposition matrices are shortened again with a suitable cutoff value. These matrices are then multiplied back together. The resulting matrix is trimmed once more with the threshold value. The matrix is then quantized. The quantized matrix is then transformed into a sparse matrix.</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a:solidFill>
                  <a:srgbClr val="212121"/>
                </a:solidFill>
                <a:effectLst/>
                <a:latin typeface="Arial" panose="020B0604020202020204" pitchFamily="34" charset="0"/>
                <a:cs typeface="Arial" panose="020B0604020202020204" pitchFamily="34" charset="0"/>
              </a:rPr>
              <a:t>The sparse matrix elements are then converted to data types. The sparse matrix's column elements are run length encoded, and the compressed image may then be obtained. This compressed version can be saved or sent.</a:t>
            </a:r>
            <a:endParaRPr lang="en-US" sz="1200" b="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28795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Aharoni" panose="02010803020104030203" pitchFamily="2" charset="-79"/>
                  <a:cs typeface="Aharoni" panose="02010803020104030203" pitchFamily="2" charset="-79"/>
                </a:rPr>
                <a:t>REPRODUCED WORK</a:t>
              </a: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21198"/>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FBA00481-155A-40F7-BB42-4E7815736BD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4BECB276-7CFB-4284-9668-E33FDD5396DD}"/>
              </a:ext>
            </a:extLst>
          </p:cNvPr>
          <p:cNvSpPr txBox="1"/>
          <p:nvPr/>
        </p:nvSpPr>
        <p:spPr>
          <a:xfrm>
            <a:off x="4849793" y="2397354"/>
            <a:ext cx="2870894" cy="369332"/>
          </a:xfrm>
          <a:prstGeom prst="rect">
            <a:avLst/>
          </a:prstGeom>
          <a:noFill/>
        </p:spPr>
        <p:txBody>
          <a:bodyPr wrap="square" rtlCol="0">
            <a:spAutoFit/>
          </a:bodyPr>
          <a:lstStyle/>
          <a:p>
            <a:pPr algn="ctr" fontAlgn="b"/>
            <a:r>
              <a:rPr lang="en-IN" sz="1800" b="1" u="none" strike="noStrike" dirty="0">
                <a:solidFill>
                  <a:schemeClr val="bg1"/>
                </a:solidFill>
                <a:effectLst/>
                <a:latin typeface="Arial" panose="020B0604020202020204" pitchFamily="34" charset="0"/>
                <a:cs typeface="Arial" panose="020B0604020202020204" pitchFamily="34" charset="0"/>
              </a:rPr>
              <a:t>Encoded Data (in bytes)</a:t>
            </a:r>
            <a:endParaRPr lang="en-IN" sz="1800" b="1" i="0" u="none" strike="noStrike" dirty="0">
              <a:solidFill>
                <a:schemeClr val="bg1"/>
              </a:solidFill>
              <a:effectLst/>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DA495326-7B4A-4241-AB62-695A119E91F7}"/>
              </a:ext>
            </a:extLst>
          </p:cNvPr>
          <p:cNvSpPr txBox="1"/>
          <p:nvPr/>
        </p:nvSpPr>
        <p:spPr>
          <a:xfrm>
            <a:off x="1272283" y="2254303"/>
            <a:ext cx="7128769" cy="1143070"/>
          </a:xfrm>
          <a:prstGeom prst="rect">
            <a:avLst/>
          </a:prstGeom>
          <a:noFill/>
        </p:spPr>
        <p:txBody>
          <a:bodyPr wrap="square" rtlCol="0">
            <a:spAutoFit/>
          </a:bodyPr>
          <a:lstStyle/>
          <a:p>
            <a:pPr marL="285750" indent="-285750" rtl="0">
              <a:lnSpc>
                <a:spcPct val="200000"/>
              </a:lnSpc>
              <a:spcBef>
                <a:spcPts val="1200"/>
              </a:spcBef>
              <a:spcAft>
                <a:spcPts val="1200"/>
              </a:spcAft>
              <a:buFont typeface="Wingdings" panose="05000000000000000000" pitchFamily="2" charset="2"/>
              <a:buChar char="Ø"/>
            </a:pPr>
            <a:r>
              <a:rPr lang="en-US" sz="1200" b="0" dirty="0">
                <a:effectLst/>
                <a:latin typeface="Arial" panose="020B0604020202020204" pitchFamily="34" charset="0"/>
                <a:cs typeface="Arial" panose="020B0604020202020204" pitchFamily="34" charset="0"/>
              </a:rPr>
              <a:t>We have used LZW algorithms on a word file containing random lines and texts. Following are the results in which we have compared the raw data and the encoded data using our algorithm (4096 bits). We have also presented the same result graphically.</a:t>
            </a:r>
          </a:p>
        </p:txBody>
      </p:sp>
    </p:spTree>
    <p:extLst>
      <p:ext uri="{BB962C8B-B14F-4D97-AF65-F5344CB8AC3E}">
        <p14:creationId xmlns:p14="http://schemas.microsoft.com/office/powerpoint/2010/main" val="4196136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852</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Aharoni</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Kathan Bhavsar</dc:creator>
  <cp:lastModifiedBy>Kathan Bhavsar</cp:lastModifiedBy>
  <cp:revision>17</cp:revision>
  <dcterms:created xsi:type="dcterms:W3CDTF">2021-10-15T10:34:06Z</dcterms:created>
  <dcterms:modified xsi:type="dcterms:W3CDTF">2021-10-20T18:25:18Z</dcterms:modified>
</cp:coreProperties>
</file>