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296" r:id="rId5"/>
    <p:sldId id="297" r:id="rId6"/>
    <p:sldId id="305" r:id="rId7"/>
    <p:sldId id="277" r:id="rId8"/>
    <p:sldId id="280" r:id="rId9"/>
    <p:sldId id="282" r:id="rId10"/>
    <p:sldId id="288" r:id="rId11"/>
    <p:sldId id="289" r:id="rId12"/>
    <p:sldId id="290" r:id="rId13"/>
    <p:sldId id="291" r:id="rId14"/>
    <p:sldId id="275" r:id="rId15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>
      <p:cViewPr varScale="1">
        <p:scale>
          <a:sx n="72" d="100"/>
          <a:sy n="72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1F08C7-04F2-4050-A297-7661D91EB65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6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field</a:t>
            </a:r>
            <a:r>
              <a:rPr lang="de-DE" baseline="0" dirty="0"/>
              <a:t> </a:t>
            </a:r>
            <a:r>
              <a:rPr lang="de-DE" baseline="0" dirty="0" err="1"/>
              <a:t>biologist</a:t>
            </a:r>
            <a:r>
              <a:rPr lang="de-DE" baseline="0" dirty="0"/>
              <a:t>“  =&gt; </a:t>
            </a:r>
            <a:r>
              <a:rPr lang="de-DE" baseline="0"/>
              <a:t>geobotanist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F08C7-04F2-4050-A297-7661D91EB659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7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solidFill>
            <a:srgbClr val="505050"/>
          </a:solidFill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5882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09" name="LogoSlash_01" descr="SLASHTRA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LogoSlash_02" descr="SLASHTRAN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0E8A49-0698-429C-8F6A-D0ECF29DFB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12" name="Text Box 16"/>
          <p:cNvSpPr txBox="1">
            <a:spLocks noChangeArrowheads="1"/>
          </p:cNvSpPr>
          <p:nvPr userDrawn="1"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4104" name="tbDate"/>
          <p:cNvSpPr txBox="1">
            <a:spLocks noChangeArrowheads="1"/>
          </p:cNvSpPr>
          <p:nvPr userDrawn="1"/>
        </p:nvSpPr>
        <p:spPr bwMode="auto">
          <a:xfrm>
            <a:off x="7612924" y="1079500"/>
            <a:ext cx="5674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 baseline="0" dirty="0">
                <a:solidFill>
                  <a:schemeClr val="bg1"/>
                </a:solidFill>
                <a:latin typeface="Verdana" pitchFamily="34" charset="0"/>
              </a:rPr>
              <a:t>WS  </a:t>
            </a: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2023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410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4108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433C83-566F-47E6-8AE3-6963FAAE033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2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32CDE1-BD9C-4824-B524-C4DECB76EFF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68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b_Break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5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3100" y="5707063"/>
            <a:ext cx="7108825" cy="384175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157" name="LogoSlash_01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LogoSlash_02" descr="SLASHTRA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1" name="Rectangle 1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20CBD0D-0940-4803-B97E-23538F7CE9D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162" name="Text Box 18"/>
          <p:cNvSpPr txBox="1">
            <a:spLocks noChangeArrowheads="1"/>
          </p:cNvSpPr>
          <p:nvPr userDrawn="1"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6152" name="tbDate"/>
          <p:cNvSpPr txBox="1">
            <a:spLocks noChangeArrowheads="1"/>
          </p:cNvSpPr>
          <p:nvPr userDrawn="1"/>
        </p:nvSpPr>
        <p:spPr bwMode="auto">
          <a:xfrm>
            <a:off x="7173702" y="1079500"/>
            <a:ext cx="100668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Date 08-07-2013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153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6154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EA2E4B-4CD3-4C39-B191-D45A4F630C6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50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DE413-E626-46ED-BC50-A007310FA93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87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2644AF-16CF-4798-AE0C-07DB1C5D023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47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BB3F1-A33A-46D4-817D-4D11C4FEFF9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0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A5F81F-31DD-4869-B27A-1F2C0DC483A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83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36FD05-68F0-41DF-B139-0ADBCE3EACE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33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B02D7-2022-4148-A83D-CD21FB85627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2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C7B42B-17C4-4449-9F20-33E1832F7BB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889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13BFBB-85AB-48F0-9DD0-C75BA5C83AA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703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91111-13F0-4581-8E34-848F7E218A9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44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3DA59D-C1C2-44C4-AF5A-ABD6269947B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81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b_End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1016000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1125" y="4340225"/>
            <a:ext cx="6400800" cy="1751013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8205" name="Text Box 13" hidden="1"/>
          <p:cNvSpPr txBox="1">
            <a:spLocks noChangeArrowheads="1"/>
          </p:cNvSpPr>
          <p:nvPr userDrawn="1"/>
        </p:nvSpPr>
        <p:spPr bwMode="auto">
          <a:xfrm>
            <a:off x="5940425" y="6381750"/>
            <a:ext cx="2197100" cy="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282" tIns="32141" rIns="64282" bIns="3214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GB"/>
          </a:p>
        </p:txBody>
      </p:sp>
      <p:pic>
        <p:nvPicPr>
          <p:cNvPr id="8207" name="LogoSlash_01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LogoSlash_02" descr="SLASHTRA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D593B0-003F-4E00-A1E2-5D41B39FC35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212" name="Text Box 20"/>
          <p:cNvSpPr txBox="1">
            <a:spLocks noChangeArrowheads="1"/>
          </p:cNvSpPr>
          <p:nvPr userDrawn="1"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8200" name="tbDate"/>
          <p:cNvSpPr txBox="1">
            <a:spLocks noChangeArrowheads="1"/>
          </p:cNvSpPr>
          <p:nvPr/>
        </p:nvSpPr>
        <p:spPr bwMode="auto">
          <a:xfrm>
            <a:off x="7173702" y="1079500"/>
            <a:ext cx="100668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Date 08-07-2013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201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8202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B4E645-1B74-4254-A6BD-2F437A45925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009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E6AE66-C353-4640-8033-4B4F84E4081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715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A70B88-D73D-406D-8835-A00F492240F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0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3E3925-EFA1-44DC-A445-9EEAAA865E8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66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A9814-59BA-41BF-B966-22F79A4B337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615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840ED8-2315-4D4B-B493-746C537ECA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97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8EC57E-EE41-469E-9C58-CDD9349B29E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005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773ABB-8905-4BA1-8D45-E1C013A4446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547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66D7B1-BF74-4D6B-9EA1-C1812B25D64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5830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CA9DA3-582A-4D97-8854-59F41608317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242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386D8-2F45-4E89-A3ED-E0B1ACE3405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4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923B8-7E48-4B39-8AF5-6344615A23E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5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6D4718-6A7E-4ACF-AAEA-AE1FD109AEC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9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83D76-BFF3-4CFF-8600-95DBFAB74B8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1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625D71-F7B9-436F-AD03-A4069CAC8C1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8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A98434-4411-44AE-99A8-0243CF8CE44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0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C7C3D4-94CB-459A-A60B-0D72BB5487D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8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42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5882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40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LogoSlash_02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68F69C0D-D42C-4DEA-98F6-4F5C3C2F9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7612925" y="1079500"/>
            <a:ext cx="5674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WS 2023 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1034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1035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fontAlgn="base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0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3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5882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131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LogoSlash_02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3333303F-E8CF-4C21-BB07-958AD5B57D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7422169" y="1079500"/>
            <a:ext cx="75822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Nov.</a:t>
            </a:r>
            <a:r>
              <a:rPr lang="en-GB" sz="900" baseline="0" dirty="0">
                <a:solidFill>
                  <a:schemeClr val="bg1"/>
                </a:solidFill>
                <a:latin typeface="Verdana" pitchFamily="34" charset="0"/>
              </a:rPr>
              <a:t> 6, </a:t>
            </a: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2013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129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5130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5882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7179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LogoSlash_02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53C34E2C-15EC-49C7-87E3-36366FF5DDA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7173702" y="1079500"/>
            <a:ext cx="100668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Date 08-07-2013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717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77104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faculty of arts</a:t>
            </a:r>
          </a:p>
        </p:txBody>
      </p:sp>
      <p:sp>
        <p:nvSpPr>
          <p:cNvPr id="7178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000">
                <a:solidFill>
                  <a:srgbClr val="CC0000"/>
                </a:solidFill>
                <a:latin typeface="Georgia" pitchFamily="18" charset="0"/>
              </a:rPr>
              <a:t>clcg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QpJFAjdKz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CB8EF65-8A68-47A5-A8A8-0C3A01F364BF}" type="slidenum">
              <a:rPr lang="nl-NL"/>
              <a:pPr/>
              <a:t>1</a:t>
            </a:fld>
            <a:endParaRPr lang="nl-N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544214"/>
          </a:xfrm>
        </p:spPr>
        <p:txBody>
          <a:bodyPr/>
          <a:lstStyle/>
          <a:p>
            <a:r>
              <a:rPr lang="en-GB" sz="3600" dirty="0"/>
              <a:t>Introduction DH from CL perspective,  Part 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7475" y="3140968"/>
            <a:ext cx="8919955" cy="1905000"/>
          </a:xfrm>
        </p:spPr>
        <p:txBody>
          <a:bodyPr/>
          <a:lstStyle/>
          <a:p>
            <a:pPr algn="ctr"/>
            <a:r>
              <a:rPr lang="de-DE" sz="3200" dirty="0"/>
              <a:t>John </a:t>
            </a:r>
            <a:r>
              <a:rPr lang="de-DE" sz="3200" dirty="0" err="1"/>
              <a:t>Nerbonne</a:t>
            </a:r>
            <a:endParaRPr lang="de-DE" sz="3200" dirty="0"/>
          </a:p>
          <a:p>
            <a:pPr algn="ctr"/>
            <a:r>
              <a:rPr lang="de-DE" sz="3200" dirty="0" err="1"/>
              <a:t>Rijksuniversiteit</a:t>
            </a:r>
            <a:r>
              <a:rPr lang="de-DE" sz="3200" dirty="0"/>
              <a:t> Groningen &amp;</a:t>
            </a:r>
          </a:p>
          <a:p>
            <a:pPr algn="ctr"/>
            <a:r>
              <a:rPr lang="de-DE" sz="3200" dirty="0"/>
              <a:t>Albert-Ludwigs-Universität, Freiburg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Tübingen</a:t>
            </a:r>
          </a:p>
          <a:p>
            <a:pPr algn="ctr"/>
            <a:r>
              <a:rPr lang="en-US" sz="2800" dirty="0"/>
              <a:t>WS 2023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GB" sz="3600" dirty="0"/>
          </a:p>
          <a:p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technicians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operationalized</a:t>
            </a:r>
            <a:r>
              <a:rPr lang="de-DE" dirty="0"/>
              <a:t> </a:t>
            </a:r>
            <a:r>
              <a:rPr lang="de-DE" dirty="0" err="1"/>
              <a:t>reasonably</a:t>
            </a:r>
            <a:r>
              <a:rPr lang="de-DE" dirty="0"/>
              <a:t>?</a:t>
            </a:r>
            <a:endParaRPr lang="en-US" dirty="0"/>
          </a:p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they‘re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surprising</a:t>
            </a:r>
            <a:r>
              <a:rPr lang="de-DE" dirty="0"/>
              <a:t> </a:t>
            </a:r>
            <a:r>
              <a:rPr lang="de-DE" dirty="0" err="1"/>
              <a:t>conclusions</a:t>
            </a:r>
            <a:r>
              <a:rPr lang="de-DE" dirty="0"/>
              <a:t>? </a:t>
            </a:r>
          </a:p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promising </a:t>
            </a:r>
            <a:r>
              <a:rPr lang="de-DE" dirty="0" err="1"/>
              <a:t>opportunities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8. DH </a:t>
            </a:r>
            <a:r>
              <a:rPr lang="de-DE" sz="2800" dirty="0" err="1"/>
              <a:t>won‘t</a:t>
            </a:r>
            <a:r>
              <a:rPr lang="de-DE" sz="2800" dirty="0"/>
              <a:t> “turn </a:t>
            </a:r>
            <a:r>
              <a:rPr lang="de-DE" sz="2800" dirty="0" err="1"/>
              <a:t>it</a:t>
            </a:r>
            <a:r>
              <a:rPr lang="de-DE" sz="2800" dirty="0"/>
              <a:t> all </a:t>
            </a:r>
            <a:r>
              <a:rPr lang="de-DE" sz="2800" dirty="0" err="1"/>
              <a:t>over</a:t>
            </a:r>
            <a:r>
              <a:rPr lang="de-DE" sz="2800" dirty="0"/>
              <a:t>“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technicians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72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9. DH will </a:t>
            </a:r>
            <a:r>
              <a:rPr lang="de-DE" sz="3600" dirty="0" err="1"/>
              <a:t>require</a:t>
            </a:r>
            <a:r>
              <a:rPr lang="de-DE" sz="3600" dirty="0"/>
              <a:t> </a:t>
            </a:r>
            <a:r>
              <a:rPr lang="de-DE" sz="3600" dirty="0" err="1"/>
              <a:t>collaboration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informatics</a:t>
            </a:r>
            <a:r>
              <a:rPr lang="de-DE" dirty="0"/>
              <a:t> </a:t>
            </a:r>
            <a:r>
              <a:rPr lang="de-DE" dirty="0" err="1"/>
              <a:t>specialists</a:t>
            </a:r>
            <a:r>
              <a:rPr lang="de-DE" dirty="0"/>
              <a:t>, </a:t>
            </a:r>
            <a:r>
              <a:rPr lang="de-DE" dirty="0" err="1"/>
              <a:t>statisticians</a:t>
            </a:r>
            <a:r>
              <a:rPr lang="de-DE" dirty="0"/>
              <a:t>, </a:t>
            </a:r>
            <a:r>
              <a:rPr lang="de-DE" dirty="0" err="1"/>
              <a:t>psychologists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See </a:t>
            </a:r>
            <a:r>
              <a:rPr lang="de-DE" dirty="0" err="1"/>
              <a:t>Culturomics</a:t>
            </a:r>
            <a:r>
              <a:rPr lang="de-DE" dirty="0"/>
              <a:t>, </a:t>
            </a:r>
            <a:r>
              <a:rPr lang="de-DE" dirty="0" err="1"/>
              <a:t>Jockers</a:t>
            </a:r>
            <a:r>
              <a:rPr lang="de-DE" dirty="0"/>
              <a:t>‘ (Latent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), Tehrani (</a:t>
            </a:r>
            <a:r>
              <a:rPr lang="de-DE" dirty="0" err="1"/>
              <a:t>Phylogenetic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will open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interdisciplinary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 in </a:t>
            </a:r>
            <a:r>
              <a:rPr lang="de-DE" dirty="0" err="1"/>
              <a:t>Humanities</a:t>
            </a:r>
            <a:endParaRPr lang="en-US" dirty="0"/>
          </a:p>
          <a:p>
            <a:pPr lvl="1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 diffuse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?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high </a:t>
            </a:r>
            <a:r>
              <a:rPr lang="de-DE" dirty="0" err="1"/>
              <a:t>culture</a:t>
            </a:r>
            <a:r>
              <a:rPr lang="de-DE" dirty="0"/>
              <a:t>? </a:t>
            </a:r>
            <a:r>
              <a:rPr lang="de-DE" dirty="0" err="1"/>
              <a:t>Linguistic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material </a:t>
            </a:r>
            <a:r>
              <a:rPr lang="de-DE" dirty="0" err="1"/>
              <a:t>culture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6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i="1" dirty="0"/>
              <a:t>10. </a:t>
            </a:r>
            <a:r>
              <a:rPr lang="de-DE" sz="3200" i="1" dirty="0" err="1"/>
              <a:t>It</a:t>
            </a:r>
            <a:r>
              <a:rPr lang="de-DE" sz="3200" i="1" dirty="0"/>
              <a:t> will </a:t>
            </a:r>
            <a:r>
              <a:rPr lang="de-DE" sz="3200" i="1" dirty="0" err="1"/>
              <a:t>be</a:t>
            </a:r>
            <a:r>
              <a:rPr lang="de-DE" sz="3200" i="1" dirty="0"/>
              <a:t> </a:t>
            </a:r>
            <a:r>
              <a:rPr lang="de-DE" sz="3200" i="1" dirty="0" err="1"/>
              <a:t>rewarding</a:t>
            </a:r>
            <a:r>
              <a:rPr lang="de-DE" sz="3200" i="1" dirty="0"/>
              <a:t> </a:t>
            </a:r>
            <a:r>
              <a:rPr lang="de-DE" sz="3200" i="1" dirty="0" err="1"/>
              <a:t>and</a:t>
            </a:r>
            <a:r>
              <a:rPr lang="de-DE" sz="3200" i="1" dirty="0"/>
              <a:t> </a:t>
            </a:r>
            <a:r>
              <a:rPr lang="de-DE" sz="3200" i="1" dirty="0" err="1"/>
              <a:t>exciting</a:t>
            </a:r>
            <a:endParaRPr lang="en-US" sz="32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See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excitement</a:t>
            </a:r>
            <a:endParaRPr lang="de-DE" dirty="0"/>
          </a:p>
          <a:p>
            <a:pPr lvl="1"/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prespectives</a:t>
            </a:r>
            <a:r>
              <a:rPr lang="de-DE" dirty="0"/>
              <a:t> at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appreciated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Humanities</a:t>
            </a:r>
            <a:endParaRPr lang="de-DE" dirty="0"/>
          </a:p>
          <a:p>
            <a:endParaRPr lang="de-DE" dirty="0"/>
          </a:p>
          <a:p>
            <a:endParaRPr lang="de-DE" i="1" dirty="0"/>
          </a:p>
          <a:p>
            <a:r>
              <a:rPr lang="de-DE" dirty="0" err="1"/>
              <a:t>Questions</a:t>
            </a:r>
            <a:r>
              <a:rPr lang="de-DE" dirty="0"/>
              <a:t>, </a:t>
            </a:r>
            <a:r>
              <a:rPr lang="de-DE" dirty="0" err="1"/>
              <a:t>objections</a:t>
            </a:r>
            <a:r>
              <a:rPr lang="de-DE" dirty="0"/>
              <a:t>, </a:t>
            </a:r>
            <a:r>
              <a:rPr lang="de-DE" dirty="0" err="1"/>
              <a:t>remarks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welcome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2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cap="small" dirty="0"/>
              <a:t>digital humanities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Where’s it going?  How successful will it be?</a:t>
            </a:r>
          </a:p>
          <a:p>
            <a:r>
              <a:rPr lang="en-US" dirty="0"/>
              <a:t>Own work in dialectology with CL methods</a:t>
            </a:r>
          </a:p>
          <a:p>
            <a:r>
              <a:rPr lang="en-US" dirty="0"/>
              <a:t>Areas where CL is contributing</a:t>
            </a:r>
          </a:p>
          <a:p>
            <a:pPr lvl="1"/>
            <a:r>
              <a:rPr lang="en-US" dirty="0"/>
              <a:t>Opportunities</a:t>
            </a:r>
          </a:p>
          <a:p>
            <a:pPr lvl="1"/>
            <a:r>
              <a:rPr lang="en-US" dirty="0"/>
              <a:t>Need to engage, not just provide tools</a:t>
            </a:r>
          </a:p>
          <a:p>
            <a:endParaRPr lang="en-US" dirty="0"/>
          </a:p>
          <a:p>
            <a:r>
              <a:rPr lang="en-US" dirty="0"/>
              <a:t>Some skepticism from other </a:t>
            </a:r>
            <a:r>
              <a:rPr lang="en-US" dirty="0" err="1"/>
              <a:t>DHers</a:t>
            </a:r>
            <a:r>
              <a:rPr lang="en-US" dirty="0"/>
              <a:t> (</a:t>
            </a:r>
            <a:r>
              <a:rPr lang="en-US" dirty="0" err="1"/>
              <a:t>Thaller</a:t>
            </a:r>
            <a:r>
              <a:rPr lang="en-US" dirty="0"/>
              <a:t>)</a:t>
            </a:r>
          </a:p>
          <a:p>
            <a:r>
              <a:rPr lang="en-US" dirty="0"/>
              <a:t>Wrap up, encouragement!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5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What’s DH add to understanding? 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540568" y="2204864"/>
            <a:ext cx="5472608" cy="4318000"/>
          </a:xfrm>
        </p:spPr>
        <p:txBody>
          <a:bodyPr/>
          <a:lstStyle/>
          <a:p>
            <a:r>
              <a:rPr lang="en-US" dirty="0"/>
              <a:t>Replicable techniques</a:t>
            </a:r>
          </a:p>
          <a:p>
            <a:endParaRPr lang="en-US" dirty="0"/>
          </a:p>
          <a:p>
            <a:r>
              <a:rPr lang="en-US" dirty="0"/>
              <a:t>More precise definitions</a:t>
            </a:r>
          </a:p>
          <a:p>
            <a:endParaRPr lang="en-US" dirty="0"/>
          </a:p>
          <a:p>
            <a:r>
              <a:rPr lang="en-US" dirty="0"/>
              <a:t>Scale!</a:t>
            </a:r>
          </a:p>
          <a:p>
            <a:endParaRPr lang="en-US" dirty="0"/>
          </a:p>
          <a:p>
            <a:r>
              <a:rPr lang="en-US" dirty="0"/>
              <a:t>Research questions evolve more slowly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3</a:t>
            </a:fld>
            <a:endParaRPr lang="nl-NL"/>
          </a:p>
        </p:txBody>
      </p:sp>
      <p:grpSp>
        <p:nvGrpSpPr>
          <p:cNvPr id="5" name="Group 8"/>
          <p:cNvGrpSpPr/>
          <p:nvPr/>
        </p:nvGrpSpPr>
        <p:grpSpPr>
          <a:xfrm>
            <a:off x="5436096" y="2204864"/>
            <a:ext cx="3382490" cy="4315484"/>
            <a:chOff x="1981200" y="0"/>
            <a:chExt cx="4724400" cy="6858000"/>
          </a:xfrm>
        </p:grpSpPr>
        <p:sp>
          <p:nvSpPr>
            <p:cNvPr id="6" name="Rectangle 5"/>
            <p:cNvSpPr/>
            <p:nvPr/>
          </p:nvSpPr>
          <p:spPr>
            <a:xfrm>
              <a:off x="1981200" y="0"/>
              <a:ext cx="47244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Spitzweg’s</a:t>
              </a:r>
              <a:r>
                <a:rPr lang="en-GB" sz="2000" dirty="0">
                  <a:solidFill>
                    <a:schemeClr val="tx1"/>
                  </a:solidFill>
                </a:rPr>
                <a:t> “lonely scholar” no longer suffices</a:t>
              </a:r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60408" y="189203"/>
              <a:ext cx="4165983" cy="520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6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cap="small" dirty="0"/>
              <a:t>digital humanities</a:t>
            </a:r>
            <a:r>
              <a:rPr lang="en-US" dirty="0"/>
              <a:t>?</a:t>
            </a:r>
          </a:p>
          <a:p>
            <a:r>
              <a:rPr lang="en-US" dirty="0"/>
              <a:t>Where’s it going?  How successful will it be?</a:t>
            </a:r>
          </a:p>
          <a:p>
            <a:r>
              <a:rPr lang="en-US" dirty="0"/>
              <a:t>Own work in dialectology with CL methods</a:t>
            </a:r>
          </a:p>
          <a:p>
            <a:r>
              <a:rPr lang="en-US" dirty="0"/>
              <a:t>Areas where CL is contributing</a:t>
            </a:r>
          </a:p>
          <a:p>
            <a:pPr lvl="1"/>
            <a:r>
              <a:rPr lang="en-US" dirty="0"/>
              <a:t>Existing contributions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Opportunities</a:t>
            </a:r>
          </a:p>
          <a:p>
            <a:pPr lvl="1"/>
            <a:r>
              <a:rPr lang="en-US" dirty="0"/>
              <a:t>Need to engage, not just provide tools</a:t>
            </a:r>
          </a:p>
          <a:p>
            <a:r>
              <a:rPr lang="en-US" dirty="0"/>
              <a:t>Some skepticism from other </a:t>
            </a:r>
            <a:r>
              <a:rPr lang="en-US" dirty="0" err="1"/>
              <a:t>DHers</a:t>
            </a:r>
            <a:r>
              <a:rPr lang="en-US" dirty="0"/>
              <a:t> (</a:t>
            </a:r>
            <a:r>
              <a:rPr lang="en-US" dirty="0" err="1"/>
              <a:t>Thaller</a:t>
            </a:r>
            <a:r>
              <a:rPr lang="en-US" dirty="0"/>
              <a:t>)</a:t>
            </a:r>
          </a:p>
          <a:p>
            <a:r>
              <a:rPr lang="en-US" dirty="0"/>
              <a:t>Wrap up, encouragement!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 Theses on DH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DH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(</a:t>
            </a:r>
            <a:r>
              <a:rPr lang="de-DE" dirty="0" err="1"/>
              <a:t>Cheap</a:t>
            </a:r>
            <a:r>
              <a:rPr lang="de-DE" dirty="0"/>
              <a:t>)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critical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But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Real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essential</a:t>
            </a:r>
          </a:p>
          <a:p>
            <a:pPr marL="0" indent="0">
              <a:buNone/>
            </a:pPr>
            <a:r>
              <a:rPr lang="de-DE" dirty="0"/>
              <a:t>4. DH </a:t>
            </a:r>
            <a:r>
              <a:rPr lang="de-DE" dirty="0" err="1"/>
              <a:t>adds</a:t>
            </a:r>
            <a:r>
              <a:rPr lang="de-DE" dirty="0"/>
              <a:t> larger-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humanities</a:t>
            </a:r>
            <a:r>
              <a:rPr lang="de-DE" dirty="0"/>
              <a:t>, 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culturomics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(„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1.5X10</a:t>
            </a:r>
            <a:r>
              <a:rPr lang="de-DE" baseline="30000" dirty="0"/>
              <a:t>7</a:t>
            </a:r>
            <a:r>
              <a:rPr lang="de-DE" dirty="0"/>
              <a:t> </a:t>
            </a:r>
            <a:r>
              <a:rPr lang="de-DE" dirty="0" err="1"/>
              <a:t>books</a:t>
            </a:r>
            <a:r>
              <a:rPr lang="de-DE" dirty="0"/>
              <a:t>“)</a:t>
            </a:r>
          </a:p>
          <a:p>
            <a:pPr marL="0" indent="0">
              <a:buNone/>
            </a:pPr>
            <a:r>
              <a:rPr lang="de-DE" dirty="0"/>
              <a:t>5. Latent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studied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, not just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(but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harder</a:t>
            </a:r>
            <a:r>
              <a:rPr lang="de-DE" dirty="0"/>
              <a:t>)</a:t>
            </a: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58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 </a:t>
            </a:r>
            <a:r>
              <a:rPr lang="de-DE" dirty="0" err="1"/>
              <a:t>theses</a:t>
            </a:r>
            <a:r>
              <a:rPr lang="de-DE" dirty="0"/>
              <a:t> on DH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6. </a:t>
            </a:r>
            <a:r>
              <a:rPr lang="de-DE" dirty="0" err="1"/>
              <a:t>Replicable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will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central</a:t>
            </a:r>
            <a:endParaRPr lang="de-DE" dirty="0"/>
          </a:p>
          <a:p>
            <a:pPr marL="59531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emphasis</a:t>
            </a:r>
            <a:r>
              <a:rPr lang="de-DE" dirty="0"/>
              <a:t> on  “</a:t>
            </a:r>
            <a:r>
              <a:rPr lang="de-DE" dirty="0" err="1"/>
              <a:t>sages</a:t>
            </a:r>
            <a:r>
              <a:rPr lang="de-DE" dirty="0"/>
              <a:t>“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interview w. John Burrows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-time </a:t>
            </a:r>
            <a:r>
              <a:rPr lang="de-DE" dirty="0" err="1"/>
              <a:t>DHer</a:t>
            </a:r>
            <a:r>
              <a:rPr lang="de-DE" dirty="0"/>
              <a:t>,)</a:t>
            </a:r>
          </a:p>
          <a:p>
            <a:pPr marL="0" indent="0">
              <a:buNone/>
            </a:pPr>
            <a:r>
              <a:rPr lang="de-DE" dirty="0"/>
              <a:t>7.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humanities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,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resistant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8. DH will </a:t>
            </a:r>
            <a:r>
              <a:rPr lang="de-DE" b="1" dirty="0"/>
              <a:t>not</a:t>
            </a:r>
            <a:r>
              <a:rPr lang="de-DE" dirty="0"/>
              <a:t> turn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humanities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techies</a:t>
            </a:r>
            <a:r>
              <a:rPr lang="de-DE" dirty="0"/>
              <a:t>, but … </a:t>
            </a:r>
          </a:p>
          <a:p>
            <a:pPr marL="0" indent="0">
              <a:buNone/>
            </a:pPr>
            <a:r>
              <a:rPr lang="de-DE" dirty="0"/>
              <a:t>9. DH will </a:t>
            </a:r>
            <a:r>
              <a:rPr lang="de-DE" dirty="0" err="1"/>
              <a:t>involve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CS, </a:t>
            </a:r>
            <a:r>
              <a:rPr lang="de-DE" dirty="0" err="1"/>
              <a:t>statistics</a:t>
            </a:r>
            <a:r>
              <a:rPr lang="de-DE" dirty="0"/>
              <a:t>, </a:t>
            </a:r>
            <a:r>
              <a:rPr lang="de-DE" dirty="0" err="1"/>
              <a:t>other</a:t>
            </a:r>
            <a:r>
              <a:rPr lang="de-DE" dirty="0"/>
              <a:t> non-</a:t>
            </a:r>
            <a:r>
              <a:rPr lang="de-DE" dirty="0" err="1"/>
              <a:t>humanities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10.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enlightening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exciting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84784"/>
            <a:ext cx="9140825" cy="792162"/>
          </a:xfrm>
        </p:spPr>
        <p:txBody>
          <a:bodyPr/>
          <a:lstStyle/>
          <a:p>
            <a:r>
              <a:rPr lang="de-DE" sz="3200" dirty="0"/>
              <a:t>5. Latent </a:t>
            </a:r>
            <a:r>
              <a:rPr lang="de-DE" sz="3200" dirty="0" err="1"/>
              <a:t>structures</a:t>
            </a:r>
            <a:r>
              <a:rPr lang="de-DE" sz="3200" dirty="0"/>
              <a:t>, not (just) </a:t>
            </a:r>
            <a:r>
              <a:rPr lang="de-DE" sz="3200" dirty="0" err="1"/>
              <a:t>superficial</a:t>
            </a:r>
            <a:r>
              <a:rPr lang="de-DE" sz="3200" dirty="0"/>
              <a:t> </a:t>
            </a:r>
            <a:r>
              <a:rPr lang="de-DE" sz="3200" dirty="0" err="1"/>
              <a:t>word</a:t>
            </a:r>
            <a:r>
              <a:rPr lang="de-DE" sz="3200" dirty="0"/>
              <a:t> </a:t>
            </a:r>
            <a:r>
              <a:rPr lang="de-DE" sz="3200" dirty="0" err="1"/>
              <a:t>counts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2564904"/>
            <a:ext cx="9140825" cy="4101976"/>
          </a:xfrm>
        </p:spPr>
        <p:txBody>
          <a:bodyPr/>
          <a:lstStyle/>
          <a:p>
            <a:r>
              <a:rPr lang="de-DE" dirty="0" err="1"/>
              <a:t>Earlier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: </a:t>
            </a:r>
            <a:r>
              <a:rPr lang="de-DE" dirty="0" err="1"/>
              <a:t>Jockers‘s</a:t>
            </a:r>
            <a:r>
              <a:rPr lang="de-DE" dirty="0"/>
              <a:t> “</a:t>
            </a:r>
            <a:r>
              <a:rPr lang="de-DE" dirty="0" err="1"/>
              <a:t>themes</a:t>
            </a:r>
            <a:r>
              <a:rPr lang="de-DE" dirty="0"/>
              <a:t>“, </a:t>
            </a:r>
            <a:r>
              <a:rPr lang="de-DE" dirty="0" err="1"/>
              <a:t>Meindertsma‘s</a:t>
            </a:r>
            <a:r>
              <a:rPr lang="de-DE" dirty="0"/>
              <a:t> “</a:t>
            </a:r>
            <a:r>
              <a:rPr lang="de-DE" dirty="0" err="1"/>
              <a:t>pleasantness</a:t>
            </a:r>
            <a:r>
              <a:rPr lang="de-DE" dirty="0"/>
              <a:t>“ (last </a:t>
            </a:r>
            <a:r>
              <a:rPr lang="de-DE" dirty="0" err="1"/>
              <a:t>week</a:t>
            </a:r>
            <a:r>
              <a:rPr lang="de-DE" dirty="0"/>
              <a:t>)</a:t>
            </a:r>
          </a:p>
          <a:p>
            <a:r>
              <a:rPr lang="de-DE" dirty="0" err="1"/>
              <a:t>Strategies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Hand-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; </a:t>
            </a:r>
            <a:r>
              <a:rPr lang="de-DE" dirty="0" err="1"/>
              <a:t>or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dictionaries</a:t>
            </a:r>
            <a:r>
              <a:rPr lang="de-DE" dirty="0"/>
              <a:t>, </a:t>
            </a:r>
            <a:r>
              <a:rPr lang="de-DE" dirty="0" err="1"/>
              <a:t>thesauri</a:t>
            </a:r>
            <a:r>
              <a:rPr lang="de-DE" dirty="0"/>
              <a:t>, …)</a:t>
            </a:r>
          </a:p>
          <a:p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7B42B-17C4-4449-9F20-33E1832F7BB8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6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6. </a:t>
            </a:r>
            <a:r>
              <a:rPr lang="de-DE" sz="3200" dirty="0" err="1"/>
              <a:t>Replicable</a:t>
            </a:r>
            <a:r>
              <a:rPr lang="de-DE" sz="3200" dirty="0"/>
              <a:t> </a:t>
            </a:r>
            <a:r>
              <a:rPr lang="de-DE" sz="3200" dirty="0" err="1"/>
              <a:t>methods</a:t>
            </a:r>
            <a:r>
              <a:rPr lang="de-DE" sz="3200" dirty="0"/>
              <a:t> </a:t>
            </a:r>
            <a:r>
              <a:rPr lang="de-DE" sz="3200" dirty="0" err="1"/>
              <a:t>more</a:t>
            </a:r>
            <a:r>
              <a:rPr lang="de-DE" sz="3200" dirty="0"/>
              <a:t> </a:t>
            </a:r>
            <a:r>
              <a:rPr lang="de-DE" sz="3200" dirty="0" err="1"/>
              <a:t>central</a:t>
            </a:r>
            <a:endParaRPr lang="en-US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47864" y="2319840"/>
            <a:ext cx="5400600" cy="4318000"/>
          </a:xfrm>
        </p:spPr>
        <p:txBody>
          <a:bodyPr/>
          <a:lstStyle/>
          <a:p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lonely</a:t>
            </a:r>
            <a:r>
              <a:rPr lang="de-DE" dirty="0"/>
              <a:t> </a:t>
            </a:r>
            <a:r>
              <a:rPr lang="de-DE" dirty="0" err="1"/>
              <a:t>sages</a:t>
            </a:r>
            <a:r>
              <a:rPr lang="de-DE" dirty="0"/>
              <a:t> – Warburg, Gombrich, Braudel, Steiner, …</a:t>
            </a:r>
          </a:p>
          <a:p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Exacter</a:t>
            </a:r>
            <a:r>
              <a:rPr lang="de-DE" dirty="0"/>
              <a:t> </a:t>
            </a:r>
            <a:r>
              <a:rPr lang="de-DE" dirty="0" err="1"/>
              <a:t>answers</a:t>
            </a:r>
            <a:endParaRPr lang="de-DE" dirty="0"/>
          </a:p>
          <a:p>
            <a:pPr lvl="1"/>
            <a:r>
              <a:rPr lang="de-DE" dirty="0" err="1"/>
              <a:t>Culturomics</a:t>
            </a:r>
            <a:r>
              <a:rPr lang="de-DE" dirty="0"/>
              <a:t> “</a:t>
            </a:r>
            <a:r>
              <a:rPr lang="de-DE" dirty="0" err="1"/>
              <a:t>fame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923B8-7E48-4B39-8AF5-6344615A23E9}" type="slidenum">
              <a:rPr lang="nl-NL" smtClean="0"/>
              <a:pPr/>
              <a:t>8</a:t>
            </a:fld>
            <a:endParaRPr lang="nl-NL"/>
          </a:p>
        </p:txBody>
      </p:sp>
      <p:grpSp>
        <p:nvGrpSpPr>
          <p:cNvPr id="6" name="Group 8"/>
          <p:cNvGrpSpPr/>
          <p:nvPr/>
        </p:nvGrpSpPr>
        <p:grpSpPr>
          <a:xfrm>
            <a:off x="246490" y="2180857"/>
            <a:ext cx="4109486" cy="4456983"/>
            <a:chOff x="1981200" y="0"/>
            <a:chExt cx="4724400" cy="6858000"/>
          </a:xfrm>
        </p:grpSpPr>
        <p:sp>
          <p:nvSpPr>
            <p:cNvPr id="7" name="Rectangle 5"/>
            <p:cNvSpPr/>
            <p:nvPr/>
          </p:nvSpPr>
          <p:spPr>
            <a:xfrm>
              <a:off x="1981200" y="0"/>
              <a:ext cx="47244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Traditionally, </a:t>
              </a:r>
              <a:r>
                <a:rPr lang="en-GB" dirty="0" err="1">
                  <a:solidFill>
                    <a:schemeClr val="tx1"/>
                  </a:solidFill>
                </a:rPr>
                <a:t>Spitzweg’s</a:t>
              </a:r>
              <a:r>
                <a:rPr lang="en-GB" dirty="0">
                  <a:solidFill>
                    <a:schemeClr val="tx1"/>
                  </a:solidFill>
                </a:rPr>
                <a:t> “lonely scholar” no longer suffices</a:t>
              </a:r>
            </a:p>
          </p:txBody>
        </p:sp>
        <p:pic>
          <p:nvPicPr>
            <p:cNvPr id="8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33600" y="144482"/>
              <a:ext cx="4406900" cy="550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58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7. </a:t>
            </a:r>
            <a:r>
              <a:rPr lang="de-DE" sz="3600" dirty="0" err="1"/>
              <a:t>Some</a:t>
            </a:r>
            <a:r>
              <a:rPr lang="de-DE" sz="3600" dirty="0"/>
              <a:t> </a:t>
            </a:r>
            <a:r>
              <a:rPr lang="de-DE" sz="3600" dirty="0" err="1"/>
              <a:t>fields</a:t>
            </a:r>
            <a:r>
              <a:rPr lang="de-DE" sz="3600" dirty="0"/>
              <a:t> will </a:t>
            </a:r>
            <a:r>
              <a:rPr lang="de-DE" sz="3600" dirty="0" err="1"/>
              <a:t>resist</a:t>
            </a:r>
            <a:r>
              <a:rPr lang="de-DE" sz="3600" dirty="0"/>
              <a:t> </a:t>
            </a:r>
            <a:r>
              <a:rPr lang="de-DE" sz="3600" dirty="0" err="1"/>
              <a:t>more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9396536" cy="4318000"/>
          </a:xfrm>
        </p:spPr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pPr marL="492126" lvl="2" indent="-249238">
              <a:buSzTx/>
              <a:buFont typeface="Verdana" pitchFamily="34" charset="0"/>
              <a:buChar char="›"/>
            </a:pP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r>
              <a:rPr lang="de-DE" dirty="0"/>
              <a:t> in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reception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emphasized</a:t>
            </a:r>
            <a:endParaRPr lang="de-DE" dirty="0"/>
          </a:p>
          <a:p>
            <a:pPr lvl="1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reception</a:t>
            </a:r>
            <a:r>
              <a:rPr lang="de-DE" dirty="0"/>
              <a:t> open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soc</a:t>
            </a:r>
            <a:r>
              <a:rPr lang="de-DE" dirty="0"/>
              <a:t>.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phenomenological</a:t>
            </a:r>
            <a:endParaRPr lang="de-DE" dirty="0"/>
          </a:p>
          <a:p>
            <a:pPr lvl="1"/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philosophy</a:t>
            </a:r>
            <a:endParaRPr lang="de-DE" sz="2000" dirty="0"/>
          </a:p>
          <a:p>
            <a:pPr lvl="1"/>
            <a:r>
              <a:rPr lang="de-DE" sz="2000" dirty="0" err="1"/>
              <a:t>Linguistics</a:t>
            </a:r>
            <a:r>
              <a:rPr lang="de-DE" sz="2000" dirty="0"/>
              <a:t>: </a:t>
            </a:r>
            <a:r>
              <a:rPr lang="de-DE" sz="2000" dirty="0" err="1"/>
              <a:t>Conversation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, but </a:t>
            </a:r>
            <a:r>
              <a:rPr lang="de-DE" sz="2000" dirty="0" err="1"/>
              <a:t>corpora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endParaRPr lang="de-DE" sz="2000" dirty="0"/>
          </a:p>
          <a:p>
            <a:r>
              <a:rPr lang="de-DE" dirty="0"/>
              <a:t>But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suited</a:t>
            </a:r>
            <a:endParaRPr lang="de-DE" dirty="0"/>
          </a:p>
          <a:p>
            <a:pPr lvl="1"/>
            <a:r>
              <a:rPr lang="de-DE" sz="2000" dirty="0" err="1"/>
              <a:t>History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ideas</a:t>
            </a:r>
            <a:r>
              <a:rPr lang="de-DE" sz="2000" dirty="0"/>
              <a:t>, legal </a:t>
            </a:r>
            <a:r>
              <a:rPr lang="de-DE" sz="2000" dirty="0" err="1"/>
              <a:t>history</a:t>
            </a:r>
            <a:r>
              <a:rPr lang="de-DE" sz="2000" dirty="0"/>
              <a:t>, </a:t>
            </a:r>
            <a:endParaRPr lang="en-US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923B8-7E48-4B39-8AF5-6344615A23E9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8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653</Words>
  <Application>Microsoft Office PowerPoint</Application>
  <PresentationFormat>On-screen Show (4:3)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Georgia</vt:lpstr>
      <vt:lpstr>Courier New</vt:lpstr>
      <vt:lpstr>Verdana</vt:lpstr>
      <vt:lpstr>Arial</vt:lpstr>
      <vt:lpstr>Wingdings</vt:lpstr>
      <vt:lpstr>Title Design</vt:lpstr>
      <vt:lpstr>Break Design</vt:lpstr>
      <vt:lpstr>End Design</vt:lpstr>
      <vt:lpstr>Introduction DH from CL perspective,  Part II</vt:lpstr>
      <vt:lpstr>Plan</vt:lpstr>
      <vt:lpstr>What’s DH add to understanding? </vt:lpstr>
      <vt:lpstr>Plan</vt:lpstr>
      <vt:lpstr>10 Theses on DH</vt:lpstr>
      <vt:lpstr>10 theses on DH (cont.)</vt:lpstr>
      <vt:lpstr>5. Latent structures, not (just) superficial word counts</vt:lpstr>
      <vt:lpstr>6. Replicable methods more central</vt:lpstr>
      <vt:lpstr>7. Some fields will resist more</vt:lpstr>
      <vt:lpstr>8. DH won‘t “turn it all over“ to technicians</vt:lpstr>
      <vt:lpstr>9. DH will require collaboration</vt:lpstr>
      <vt:lpstr>10. It will be rewarding and exciting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JohnN</dc:creator>
  <cp:keywords>Version 2.1</cp:keywords>
  <cp:lastModifiedBy>John Nerbonne</cp:lastModifiedBy>
  <cp:revision>229</cp:revision>
  <dcterms:created xsi:type="dcterms:W3CDTF">2008-06-10T08:12:30Z</dcterms:created>
  <dcterms:modified xsi:type="dcterms:W3CDTF">2023-10-20T16:24:18Z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08-07-2013</vt:lpwstr>
  </property>
  <property fmtid="{D5CDD505-2E9C-101B-9397-08002B2CF9AE}" pid="4" name="txtDate">
    <vt:lpwstr>08-07-2013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arts</vt:lpwstr>
  </property>
  <property fmtid="{D5CDD505-2E9C-101B-9397-08002B2CF9AE}" pid="8" name="txtDepartment">
    <vt:lpwstr>clcg</vt:lpwstr>
  </property>
</Properties>
</file>