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313" r:id="rId3"/>
    <p:sldId id="393" r:id="rId4"/>
    <p:sldId id="394" r:id="rId5"/>
    <p:sldId id="372" r:id="rId6"/>
    <p:sldId id="396" r:id="rId7"/>
    <p:sldId id="397" r:id="rId8"/>
    <p:sldId id="398" r:id="rId9"/>
    <p:sldId id="358" r:id="rId10"/>
    <p:sldId id="399" r:id="rId11"/>
    <p:sldId id="400" r:id="rId12"/>
    <p:sldId id="401" r:id="rId13"/>
    <p:sldId id="402" r:id="rId14"/>
    <p:sldId id="381" r:id="rId15"/>
    <p:sldId id="368" r:id="rId16"/>
    <p:sldId id="382" r:id="rId17"/>
    <p:sldId id="383" r:id="rId18"/>
    <p:sldId id="384" r:id="rId19"/>
    <p:sldId id="403" r:id="rId20"/>
    <p:sldId id="388" r:id="rId21"/>
    <p:sldId id="344" r:id="rId22"/>
    <p:sldId id="275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CE4F3"/>
    <a:srgbClr val="FF5050"/>
    <a:srgbClr val="D5F6FF"/>
    <a:srgbClr val="FF9999"/>
    <a:srgbClr val="990000"/>
    <a:srgbClr val="6699FF"/>
    <a:srgbClr val="FF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94" d="100"/>
          <a:sy n="94" d="100"/>
        </p:scale>
        <p:origin x="-2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F431F-E98B-4FF1-9115-6B0500A83547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38B18-4371-4305-BE36-ED06EEED68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30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66931" cy="6885383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47900" y="2439053"/>
            <a:ext cx="4648200" cy="381000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052736"/>
            <a:ext cx="6858000" cy="609600"/>
          </a:xfrm>
          <a:prstGeom prst="rect">
            <a:avLst/>
          </a:prstGeom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569794"/>
            <a:ext cx="8458200" cy="45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0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5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97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6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70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21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2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45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Rectangle 168"/>
          <p:cNvSpPr>
            <a:spLocks noChangeArrowheads="1"/>
          </p:cNvSpPr>
          <p:nvPr/>
        </p:nvSpPr>
        <p:spPr bwMode="ltGray">
          <a:xfrm>
            <a:off x="0" y="620688"/>
            <a:ext cx="9144000" cy="123825"/>
          </a:xfrm>
          <a:prstGeom prst="rect">
            <a:avLst/>
          </a:prstGeom>
          <a:solidFill>
            <a:srgbClr val="0070C0">
              <a:alpha val="49804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3800 w 3800"/>
              <a:gd name="T3" fmla="*/ 0 h 428"/>
              <a:gd name="T4" fmla="*/ 3456 w 3800"/>
              <a:gd name="T5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" name="Line 164"/>
          <p:cNvSpPr>
            <a:spLocks noChangeShapeType="1"/>
          </p:cNvSpPr>
          <p:nvPr/>
        </p:nvSpPr>
        <p:spPr bwMode="gray">
          <a:xfrm>
            <a:off x="0" y="1071546"/>
            <a:ext cx="91408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4800" y="10668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pic>
        <p:nvPicPr>
          <p:cNvPr id="25" name="図 24" descr="4033911.jpg"/>
          <p:cNvPicPr>
            <a:picLocks noChangeAspect="1"/>
          </p:cNvPicPr>
          <p:nvPr userDrawn="1"/>
        </p:nvPicPr>
        <p:blipFill>
          <a:blip r:embed="rId13" cstate="print"/>
          <a:srcRect t="23580" b="52840"/>
          <a:stretch>
            <a:fillRect/>
          </a:stretch>
        </p:blipFill>
        <p:spPr>
          <a:xfrm>
            <a:off x="7459241" y="6429396"/>
            <a:ext cx="1684759" cy="324000"/>
          </a:xfrm>
          <a:prstGeom prst="rect">
            <a:avLst/>
          </a:prstGeom>
        </p:spPr>
      </p:pic>
      <p:pic>
        <p:nvPicPr>
          <p:cNvPr id="20" name="図 19" descr="17386804.jpg"/>
          <p:cNvPicPr>
            <a:picLocks noChangeAspect="1"/>
          </p:cNvPicPr>
          <p:nvPr userDrawn="1"/>
        </p:nvPicPr>
        <p:blipFill>
          <a:blip r:embed="rId14" cstate="print"/>
          <a:srcRect b="6218"/>
          <a:stretch>
            <a:fillRect/>
          </a:stretch>
        </p:blipFill>
        <p:spPr>
          <a:xfrm flipH="1">
            <a:off x="7551981" y="5572116"/>
            <a:ext cx="1592019" cy="1285884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7810140" y="5950294"/>
            <a:ext cx="108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大家的日语 </a:t>
            </a:r>
            <a:endParaRPr lang="en-US" altLang="zh-CN" sz="1400" b="1" dirty="0" smtClean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中级</a:t>
            </a:r>
            <a:endParaRPr lang="zh-CN" altLang="en-US" sz="1400" b="1" i="1" dirty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16632"/>
            <a:ext cx="8743950" cy="40005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" b="5185"/>
          <a:stretch/>
        </p:blipFill>
        <p:spPr>
          <a:xfrm>
            <a:off x="119456" y="6407492"/>
            <a:ext cx="7476880" cy="412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gif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7744" y="980808"/>
            <a:ext cx="4644000" cy="720000"/>
          </a:xfrm>
        </p:spPr>
        <p:txBody>
          <a:bodyPr>
            <a:prstTxWarp prst="textDeflateBottom">
              <a:avLst/>
            </a:prstTxWarp>
          </a:bodyPr>
          <a:lstStyle/>
          <a:p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みんな</a:t>
            </a:r>
            <a:r>
              <a:rPr lang="ja-JP" altLang="en-US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日本語</a:t>
            </a:r>
            <a:endParaRPr lang="en-US" altLang="zh-CN" sz="6000" dirty="0">
              <a:ln w="22225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a typeface="宋体" panose="02010600030101010101" pitchFamily="2" charset="-122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1800" y="2132856"/>
            <a:ext cx="3491872" cy="457200"/>
          </a:xfrm>
        </p:spPr>
        <p:txBody>
          <a:bodyPr/>
          <a:lstStyle/>
          <a:p>
            <a:r>
              <a:rPr lang="ja-JP" altLang="en-US" sz="32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中</a:t>
            </a:r>
            <a:r>
              <a:rPr lang="ja-JP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級</a:t>
            </a:r>
            <a:r>
              <a:rPr lang="zh-CN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  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第</a:t>
            </a:r>
            <a:r>
              <a:rPr lang="en-US" altLang="ja-JP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課 </a:t>
            </a:r>
            <a:endParaRPr lang="zh-CN" altLang="zh-CN" sz="32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855044" y="1628800"/>
            <a:ext cx="7029324" cy="110274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869132" y="2780928"/>
            <a:ext cx="7015236" cy="324036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555" y="1514108"/>
            <a:ext cx="577272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例：あの湖・大きい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海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1938" indent="-261938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→あの湖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きく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まるで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海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のようです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1938" indent="-261938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→あの湖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はまるで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海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のように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大きい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5" y="2708920"/>
            <a:ext cx="5400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①ワットさんの家の庭・広い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公園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②あの女の子・かわいい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人形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288" indent="-268288"/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288" indent="-268288"/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③山の上から見た景色・絵・きれい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9559" y="3107635"/>
            <a:ext cx="585382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ワットさんの家の庭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広く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まるで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公園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のようです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ワット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さんの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家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庭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はまるで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公園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のように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広い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6002" y="4221088"/>
            <a:ext cx="538480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あの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女の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子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かわいく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まるで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人形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ようです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あの女の子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はまるで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人形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かわい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</a:t>
            </a:r>
            <a:r>
              <a:rPr lang="ja-JP" altLang="en-US" b="1" dirty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779912" y="602128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P3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1513516" y="5274297"/>
            <a:ext cx="557876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山の上から見た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景色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きれい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、絵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のようです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山の上から見た景色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はまるで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絵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のように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きれ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い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9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18" grpId="0"/>
      <p:bldP spid="4" grpId="0" uiExpand="1" build="p" animBg="1"/>
      <p:bldP spid="5" grpId="0" build="p" animBg="1"/>
      <p:bldP spid="17" grpId="0" animBg="1"/>
      <p:bldP spid="1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7555" y="3921649"/>
            <a:ext cx="5936773" cy="2292152"/>
            <a:chOff x="1587555" y="3921649"/>
            <a:chExt cx="5936773" cy="2292152"/>
          </a:xfrm>
        </p:grpSpPr>
        <p:sp>
          <p:nvSpPr>
            <p:cNvPr id="34" name="AutoShape 26"/>
            <p:cNvSpPr>
              <a:spLocks noChangeArrowheads="1"/>
            </p:cNvSpPr>
            <p:nvPr/>
          </p:nvSpPr>
          <p:spPr bwMode="auto">
            <a:xfrm flipH="1">
              <a:off x="1587555" y="3921649"/>
              <a:ext cx="5936773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71054" y="4312738"/>
              <a:ext cx="5541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2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朝早く起きる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ことは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健康にいい。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03303" y="2688134"/>
            <a:ext cx="5921025" cy="812874"/>
            <a:chOff x="1513376" y="2420888"/>
            <a:chExt cx="6659024" cy="1320306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659024" cy="1320306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31002" y="2672984"/>
              <a:ext cx="64807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「～こと」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来实现名词化。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1025886" y="1265148"/>
            <a:ext cx="4666920" cy="465277"/>
            <a:chOff x="1025886" y="1265148"/>
            <a:chExt cx="4666920" cy="465277"/>
          </a:xfrm>
        </p:grpSpPr>
        <p:sp>
          <p:nvSpPr>
            <p:cNvPr id="31" name="矩形 25"/>
            <p:cNvSpPr/>
            <p:nvPr/>
          </p:nvSpPr>
          <p:spPr>
            <a:xfrm>
              <a:off x="1025886" y="1268760"/>
              <a:ext cx="6479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3</a:t>
              </a:r>
              <a:r>
                <a:rPr lang="ja-JP" altLang="en-US" sz="2400" b="1" dirty="0" err="1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、</a:t>
              </a:r>
              <a:endParaRPr lang="zh-CN" altLang="en-US" sz="2400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4"/>
            <p:cNvSpPr/>
            <p:nvPr/>
          </p:nvSpPr>
          <p:spPr>
            <a:xfrm>
              <a:off x="1501402" y="1265148"/>
              <a:ext cx="41914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 </a:t>
              </a:r>
              <a:r>
                <a:rPr lang="ja-JP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辞書形＋</a:t>
              </a:r>
              <a:r>
                <a:rPr lang="ja-JP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こと</a:t>
              </a:r>
              <a:r>
                <a:rPr lang="ja-JP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＋</a:t>
              </a:r>
              <a:r>
                <a:rPr lang="ja-JP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は</a:t>
              </a:r>
              <a:r>
                <a:rPr lang="ja-JP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／</a:t>
              </a:r>
              <a:r>
                <a:rPr lang="ja-JP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が</a:t>
              </a:r>
              <a:r>
                <a:rPr lang="ja-JP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／</a:t>
              </a:r>
              <a:r>
                <a:rPr lang="ja-JP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を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本框 3"/>
          <p:cNvSpPr txBox="1"/>
          <p:nvPr/>
        </p:nvSpPr>
        <p:spPr>
          <a:xfrm>
            <a:off x="1771054" y="4888802"/>
            <a:ext cx="55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田中さんは躍る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好きです。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8" name="文本框 3"/>
          <p:cNvSpPr txBox="1"/>
          <p:nvPr/>
        </p:nvSpPr>
        <p:spPr>
          <a:xfrm>
            <a:off x="1785065" y="5505825"/>
            <a:ext cx="55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優勝する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目指しています。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67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5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26"/>
          <p:cNvSpPr>
            <a:spLocks noChangeArrowheads="1"/>
          </p:cNvSpPr>
          <p:nvPr/>
        </p:nvSpPr>
        <p:spPr bwMode="auto">
          <a:xfrm flipH="1">
            <a:off x="1564809" y="3933056"/>
            <a:ext cx="6319559" cy="2292152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文本框 3"/>
          <p:cNvSpPr txBox="1"/>
          <p:nvPr/>
        </p:nvSpPr>
        <p:spPr>
          <a:xfrm>
            <a:off x="1775053" y="4665910"/>
            <a:ext cx="589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正月に食べる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料理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何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と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います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おせち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料理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と言います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75054" y="4132699"/>
            <a:ext cx="589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月１日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元日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と言います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86371" y="2708920"/>
            <a:ext cx="6659024" cy="720080"/>
            <a:chOff x="1497835" y="2644910"/>
            <a:chExt cx="6659024" cy="72008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497835" y="2644910"/>
              <a:ext cx="6659024" cy="72008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31136" y="2716918"/>
              <a:ext cx="64807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N1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を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N2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と言う」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把物品或事物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N1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称为</a:t>
              </a:r>
              <a:r>
                <a:rPr lang="en-US" altLang="ja-JP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N2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1025886" y="1265148"/>
            <a:ext cx="2516459" cy="465277"/>
            <a:chOff x="1025886" y="1265148"/>
            <a:chExt cx="2516459" cy="465277"/>
          </a:xfrm>
        </p:grpSpPr>
        <p:sp>
          <p:nvSpPr>
            <p:cNvPr id="31" name="矩形 25"/>
            <p:cNvSpPr/>
            <p:nvPr/>
          </p:nvSpPr>
          <p:spPr>
            <a:xfrm>
              <a:off x="1025886" y="1268760"/>
              <a:ext cx="6495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4</a:t>
              </a:r>
              <a:r>
                <a:rPr lang="ja-JP" altLang="en-US" sz="2400" b="1" dirty="0" err="1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、</a:t>
              </a:r>
              <a:endParaRPr lang="zh-CN" alt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4"/>
            <p:cNvSpPr/>
            <p:nvPr/>
          </p:nvSpPr>
          <p:spPr>
            <a:xfrm>
              <a:off x="1501402" y="1265148"/>
              <a:ext cx="20409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～を～と言う</a:t>
              </a:r>
              <a:endParaRPr lang="zh-CN" altLang="en-US" sz="24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5" name="文本框 3"/>
          <p:cNvSpPr txBox="1"/>
          <p:nvPr/>
        </p:nvSpPr>
        <p:spPr>
          <a:xfrm>
            <a:off x="1778955" y="5693438"/>
            <a:ext cx="589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正月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神社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やお寺に行くこと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初詣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で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と言う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05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23" grpId="0"/>
      <p:bldP spid="1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4" name="文本框 13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4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1127677" y="1058801"/>
            <a:ext cx="1356091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493158" y="1098962"/>
            <a:ext cx="990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 flipH="1">
            <a:off x="916436" y="1968997"/>
            <a:ext cx="6895924" cy="105116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1119517" y="2029181"/>
            <a:ext cx="4820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畳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部屋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・和室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→畳の部屋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和室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と言います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 flipH="1">
            <a:off x="916436" y="3284984"/>
            <a:ext cx="6875928" cy="2559714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234539" y="3327949"/>
            <a:ext cx="56808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るとき使う小さい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布団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・座布団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1512416" y="3768841"/>
            <a:ext cx="50038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るとき使う小さい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布団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座布団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と言います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3158" y="4644221"/>
            <a:ext cx="561133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畳や床の上にきちんと座る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こと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正座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と言います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1228857" y="4172146"/>
            <a:ext cx="58969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②畳や床の上にきちんと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ること・正座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1181068" y="3768841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6" name="TextBox 21"/>
          <p:cNvSpPr txBox="1"/>
          <p:nvPr/>
        </p:nvSpPr>
        <p:spPr>
          <a:xfrm>
            <a:off x="1144768" y="4622103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pic>
        <p:nvPicPr>
          <p:cNvPr id="2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11"/>
          <p:cNvSpPr>
            <a:spLocks noChangeArrowheads="1"/>
          </p:cNvSpPr>
          <p:nvPr/>
        </p:nvSpPr>
        <p:spPr bwMode="auto">
          <a:xfrm flipH="1">
            <a:off x="3673735" y="602128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P4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4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1207581" y="5013553"/>
            <a:ext cx="5896912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③あいさつのとき・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頭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を下げること・おじぎ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7" name="TextBox 19"/>
          <p:cNvSpPr txBox="1"/>
          <p:nvPr/>
        </p:nvSpPr>
        <p:spPr>
          <a:xfrm>
            <a:off x="1532412" y="5435932"/>
            <a:ext cx="59199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あいさつのとき、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頭を下げる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こと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おじぎ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と言います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8" name="TextBox 21"/>
          <p:cNvSpPr txBox="1"/>
          <p:nvPr/>
        </p:nvSpPr>
        <p:spPr>
          <a:xfrm>
            <a:off x="1207581" y="5435932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4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uiExpand="1" build="p"/>
      <p:bldP spid="18" grpId="0"/>
      <p:bldP spid="19" grpId="0" animBg="1"/>
      <p:bldP spid="20" grpId="0" animBg="1"/>
      <p:bldP spid="24" grpId="0"/>
      <p:bldP spid="25" grpId="0"/>
      <p:bldP spid="26" grpId="0"/>
      <p:bldP spid="30" grpId="0" animBg="1"/>
      <p:bldP spid="22" grpId="0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2638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5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N1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という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N2</a:t>
            </a:r>
            <a:endParaRPr lang="zh-CN" alt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376" y="2536568"/>
            <a:ext cx="6659024" cy="1033963"/>
            <a:chOff x="1513376" y="2536568"/>
            <a:chExt cx="6659024" cy="1033963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536568"/>
              <a:ext cx="6659024" cy="1033963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584936"/>
              <a:ext cx="64807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本句型用于在会话或文章中提到的、听话人可能不知道的事物或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人物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N1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时候。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N1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是姓名等专有名词，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N2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为普通名词。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13376" y="3717032"/>
            <a:ext cx="6443000" cy="2292152"/>
            <a:chOff x="1502880" y="4027303"/>
            <a:chExt cx="6319559" cy="229215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713125" y="4192008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夏目漱石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という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小説家を知っていますか。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23621" y="4365104"/>
            <a:ext cx="588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昨日、「スター・ウォーズ」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映画を見ました。</a:t>
            </a:r>
            <a:endParaRPr lang="zh-CN" altLang="en-US" dirty="0"/>
          </a:p>
        </p:txBody>
      </p:sp>
      <p:sp>
        <p:nvSpPr>
          <p:cNvPr id="21" name="TextBox 2"/>
          <p:cNvSpPr txBox="1"/>
          <p:nvPr/>
        </p:nvSpPr>
        <p:spPr>
          <a:xfrm>
            <a:off x="1723621" y="4725144"/>
            <a:ext cx="58811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南太平洋に世界で一番早く朝が来る国があります。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何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国ですか。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トンガ王国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国です。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17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93318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3" y="2948526"/>
            <a:ext cx="8136000" cy="2928746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506" y="1785590"/>
            <a:ext cx="699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例：留守中に、電話がありましたか。（岡田さん）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はい。岡田さん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方から電話がありました。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128979"/>
            <a:ext cx="7382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①今年の忘年会はどこでするんですか。（かめや）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②図書館で何か本を借りましたか。（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『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畳の文化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』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③風邪ですか。薬を買ってきましょうか。（「ネツトール」）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5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4143402" y="5887954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P5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5895" y="3606883"/>
            <a:ext cx="3276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「かめや」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店でします。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3" y="4435477"/>
            <a:ext cx="4788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はい、</a:t>
            </a: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 『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畳の文化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』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本を借りました。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899592" y="5252782"/>
            <a:ext cx="727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はい、（すみませんが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）、 「ネツトール」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薬をお願いします。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13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17" grpId="0" animBg="1"/>
      <p:bldP spid="4" grpId="0" animBg="1"/>
      <p:bldP spid="5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5331" y="3596621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95536" y="5270612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773789" y="1268760"/>
            <a:ext cx="5628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6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いつ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どこ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何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だれ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どんなに～</a:t>
            </a:r>
            <a:r>
              <a:rPr lang="ja-JP" alt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ても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12666" y="3091815"/>
            <a:ext cx="7175758" cy="1338828"/>
            <a:chOff x="1513376" y="1882524"/>
            <a:chExt cx="6659024" cy="1976642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1913222"/>
              <a:ext cx="6659024" cy="1929772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1882524"/>
              <a:ext cx="6480720" cy="1976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いつ」「どこ」「何」「だれ」「どんな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に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等词汇的后面使用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「ても」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，表示“无论什么场合，都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……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”。若是名词的时候，使用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「どんな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でも」「どの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でも」「どんなに～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でも」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的形式。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46706" y="4529624"/>
            <a:ext cx="6480524" cy="1876931"/>
            <a:chOff x="1502880" y="4027303"/>
            <a:chExt cx="6319559" cy="229215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93245" y="4149080"/>
              <a:ext cx="5899067" cy="451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世界中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どこ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にい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ても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家族のことを忘れません。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00317" y="565822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どんな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人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でも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優しい心を持っているはずだ。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6910" y="516711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何度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聞い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ても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同じことしか教えてくれません。</a:t>
            </a:r>
            <a:endParaRPr lang="zh-CN" altLang="en-US" dirty="0"/>
          </a:p>
        </p:txBody>
      </p:sp>
      <p:sp>
        <p:nvSpPr>
          <p:cNvPr id="21" name="文本框 4"/>
          <p:cNvSpPr txBox="1"/>
          <p:nvPr/>
        </p:nvSpPr>
        <p:spPr>
          <a:xfrm>
            <a:off x="1526910" y="1733907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て形</a:t>
            </a:r>
            <a:endParaRPr lang="en-US" altLang="zh-CN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－</a:t>
            </a:r>
            <a:r>
              <a:rPr lang="ja-JP" altLang="en-US" b="1" strike="dblStrike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→ </a:t>
            </a:r>
            <a:r>
              <a:rPr lang="ja-JP" altLang="en-US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くて</a:t>
            </a:r>
            <a:endParaRPr lang="en-US" altLang="zh-CN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</a:t>
            </a:r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N</a:t>
            </a:r>
          </a:p>
        </p:txBody>
      </p:sp>
      <p:sp>
        <p:nvSpPr>
          <p:cNvPr id="23" name="右大括号 24"/>
          <p:cNvSpPr/>
          <p:nvPr/>
        </p:nvSpPr>
        <p:spPr>
          <a:xfrm>
            <a:off x="3707904" y="1700808"/>
            <a:ext cx="180000" cy="136815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大括号 26"/>
          <p:cNvSpPr/>
          <p:nvPr/>
        </p:nvSpPr>
        <p:spPr>
          <a:xfrm>
            <a:off x="2441715" y="2319114"/>
            <a:ext cx="216000" cy="56247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7"/>
          <p:cNvSpPr txBox="1"/>
          <p:nvPr/>
        </p:nvSpPr>
        <p:spPr>
          <a:xfrm>
            <a:off x="2746932" y="2389123"/>
            <a:ext cx="96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＋</a:t>
            </a:r>
            <a:r>
              <a:rPr lang="ja-JP" altLang="en-US" b="1" dirty="0" smtClean="0">
                <a:ea typeface="MS Mincho" panose="02020609040205080304"/>
              </a:rPr>
              <a:t>で</a:t>
            </a:r>
            <a:endParaRPr lang="zh-CN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45964" y="220097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＋も</a:t>
            </a:r>
            <a:endParaRPr kumimoji="1" lang="ja-JP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9" name="TextBox 2"/>
          <p:cNvSpPr txBox="1"/>
          <p:nvPr/>
        </p:nvSpPr>
        <p:spPr>
          <a:xfrm>
            <a:off x="1508538" y="607344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正月になると、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どの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神社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でも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人がいっぱいだ。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52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6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869130" y="3213280"/>
            <a:ext cx="7159254" cy="2736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1518077" y="4935344"/>
            <a:ext cx="6005540" cy="841256"/>
            <a:chOff x="1518077" y="4935344"/>
            <a:chExt cx="6005540" cy="841256"/>
          </a:xfrm>
        </p:grpSpPr>
        <p:sp>
          <p:nvSpPr>
            <p:cNvPr id="5" name="TextBox 4"/>
            <p:cNvSpPr txBox="1"/>
            <p:nvPr/>
          </p:nvSpPr>
          <p:spPr>
            <a:xfrm>
              <a:off x="1518077" y="4935344"/>
              <a:ext cx="6005540" cy="84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③林さんの住所、分かりましたか。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ts val="2600"/>
                </a:lnSpc>
              </a:pP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いいえ。</a:t>
              </a:r>
              <a:endParaRPr lang="zh-CN" altLang="en-US" dirty="0"/>
            </a:p>
          </p:txBody>
        </p:sp>
        <p:cxnSp>
          <p:nvCxnSpPr>
            <p:cNvPr id="23" name="直線コネクタ 22"/>
            <p:cNvCxnSpPr/>
            <p:nvPr/>
          </p:nvCxnSpPr>
          <p:spPr>
            <a:xfrm flipV="1">
              <a:off x="2774633" y="5713538"/>
              <a:ext cx="3168000" cy="20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>
            <a:off x="1509603" y="4099912"/>
            <a:ext cx="6014013" cy="841256"/>
            <a:chOff x="1509603" y="4099912"/>
            <a:chExt cx="6014013" cy="841256"/>
          </a:xfrm>
        </p:grpSpPr>
        <p:sp>
          <p:nvSpPr>
            <p:cNvPr id="3" name="TextBox 2"/>
            <p:cNvSpPr txBox="1"/>
            <p:nvPr/>
          </p:nvSpPr>
          <p:spPr>
            <a:xfrm>
              <a:off x="1509603" y="4099912"/>
              <a:ext cx="6014013" cy="84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②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時過ぎなのに、込んでいますね。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ええ。この店は</a:t>
              </a:r>
              <a:endParaRPr lang="zh-CN" altLang="en-US" dirty="0"/>
            </a:p>
          </p:txBody>
        </p:sp>
        <p:cxnSp>
          <p:nvCxnSpPr>
            <p:cNvPr id="22" name="直線コネクタ 21"/>
            <p:cNvCxnSpPr/>
            <p:nvPr/>
          </p:nvCxnSpPr>
          <p:spPr>
            <a:xfrm flipV="1">
              <a:off x="3515956" y="4815863"/>
              <a:ext cx="3420000" cy="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1518077" y="3142709"/>
            <a:ext cx="5817100" cy="841256"/>
            <a:chOff x="1518077" y="3142709"/>
            <a:chExt cx="5817100" cy="841256"/>
          </a:xfrm>
        </p:grpSpPr>
        <p:sp>
          <p:nvSpPr>
            <p:cNvPr id="2" name="TextBox 1"/>
            <p:cNvSpPr txBox="1"/>
            <p:nvPr/>
          </p:nvSpPr>
          <p:spPr>
            <a:xfrm>
              <a:off x="1518077" y="3142709"/>
              <a:ext cx="5817100" cy="84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①あの映画、私は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回も見ました。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ts val="2600"/>
                </a:lnSpc>
              </a:pP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私は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5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回見ました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r>
                <a:rPr lang="ja-JP" altLang="en-US" b="1" u="sng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　　　　　</a:t>
              </a:r>
              <a:endParaRPr lang="zh-CN" altLang="en-US" dirty="0"/>
            </a:p>
          </p:txBody>
        </p:sp>
        <p:cxnSp>
          <p:nvCxnSpPr>
            <p:cNvPr id="11" name="直線コネクタ 10"/>
            <p:cNvCxnSpPr/>
            <p:nvPr/>
          </p:nvCxnSpPr>
          <p:spPr>
            <a:xfrm flipV="1">
              <a:off x="3735899" y="3852823"/>
              <a:ext cx="2700000" cy="9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855044" y="1772816"/>
            <a:ext cx="7173340" cy="126682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970552"/>
            <a:ext cx="689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例：タワポンさんにはもう連絡しましたか。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いいえ、まだです。</a:t>
            </a:r>
            <a:r>
              <a:rPr lang="ja-JP" altLang="en-US" b="1" u="sng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いつ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電話をかけ</a:t>
            </a:r>
            <a:r>
              <a:rPr lang="ja-JP" altLang="en-US" b="1" u="sng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ても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留守なんです。</a:t>
            </a:r>
            <a:endParaRPr lang="en-US" altLang="ja-JP" b="1" u="sng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6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4" y="1098962"/>
            <a:ext cx="13248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769315" y="6022092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r"/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補足練習：教科書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P6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6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69315" y="3568385"/>
            <a:ext cx="375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何回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ても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面白いです。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2342" y="5383623"/>
            <a:ext cx="52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誰に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聞い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ても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わかりません。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5402" y="4508039"/>
            <a:ext cx="378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いつ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来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ても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込んでいるんです。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93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7" grpId="0" animBg="1"/>
      <p:bldP spid="4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3122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7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～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じゃなくて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、～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97835" y="2708920"/>
            <a:ext cx="6515008" cy="720080"/>
            <a:chOff x="1513376" y="2420888"/>
            <a:chExt cx="6659024" cy="1320306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659024" cy="1320306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603190"/>
              <a:ext cx="64807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N1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じゃなくて、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N2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用于否定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N1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，用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N2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代之。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3645025"/>
            <a:ext cx="6319559" cy="2376264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91680" y="4156608"/>
              <a:ext cx="5899067" cy="890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これは</a:t>
              </a:r>
              <a:r>
                <a:rPr lang="ja-JP" altLang="en-US" b="1" dirty="0" err="1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ぺん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じゃなくて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、チョコレートです。食べられますよ。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91680" y="4725144"/>
            <a:ext cx="61307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京都ではお寺を見ましょうか。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お寺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じゃなくて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、若い人が行くようなにぎやかなところに行きたいです。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498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8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97835" y="2456066"/>
            <a:ext cx="6659024" cy="1457015"/>
            <a:chOff x="1513376" y="2524614"/>
            <a:chExt cx="6659024" cy="1316375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524614"/>
              <a:ext cx="6659024" cy="1316375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603190"/>
              <a:ext cx="6480720" cy="120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在强调由某种原因产生的结果或由某种依据而得出的判断时，用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のです」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的形式。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のではない」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用于否定谓语以外的成分。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319559" cy="2292152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55651" y="4054699"/>
              <a:ext cx="6166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Blip>
                  <a:blip r:embed="rId4"/>
                </a:buBlip>
              </a:pP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時の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飛行機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に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乗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らなければなりませ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ん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。それで、私は急いでいる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のです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55650" y="4898484"/>
            <a:ext cx="60874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 smtClean="0">
                <a:ea typeface="MS Mincho" panose="02020609040205080304" pitchFamily="49" charset="-128"/>
              </a:rPr>
              <a:t>彼は日本に留学します。それで日本語を勉強している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のです</a:t>
            </a:r>
            <a:r>
              <a:rPr lang="ja-JP" altLang="en-US" b="1" dirty="0" smtClean="0"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ea typeface="MS Mincho" panose="02020609040205080304" pitchFamily="49" charset="-128"/>
            </a:endParaRPr>
          </a:p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 smtClean="0">
                <a:ea typeface="MS Mincho" panose="02020609040205080304" pitchFamily="49" charset="-128"/>
              </a:rPr>
              <a:t>このレポートは</a:t>
            </a:r>
            <a:r>
              <a:rPr lang="ja-JP" altLang="en-US" b="1" dirty="0">
                <a:ea typeface="MS Mincho" panose="02020609040205080304" pitchFamily="49" charset="-128"/>
              </a:rPr>
              <a:t>一人</a:t>
            </a:r>
            <a:r>
              <a:rPr lang="ja-JP" altLang="en-US" b="1" dirty="0" smtClean="0">
                <a:ea typeface="MS Mincho" panose="02020609040205080304" pitchFamily="49" charset="-128"/>
              </a:rPr>
              <a:t>で</a:t>
            </a:r>
            <a:r>
              <a:rPr lang="ja-JP" altLang="en-US" b="1" dirty="0">
                <a:ea typeface="MS Mincho" panose="02020609040205080304" pitchFamily="49" charset="-128"/>
              </a:rPr>
              <a:t>書</a:t>
            </a:r>
            <a:r>
              <a:rPr lang="ja-JP" altLang="en-US" b="1" dirty="0" smtClean="0">
                <a:ea typeface="MS Mincho" panose="02020609040205080304" pitchFamily="49" charset="-128"/>
              </a:rPr>
              <a:t>いた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のではありません</a:t>
            </a:r>
            <a:r>
              <a:rPr lang="ja-JP" altLang="en-US" b="1" dirty="0"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35696" y="945928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て形</a:t>
            </a:r>
            <a:endParaRPr lang="en-US" altLang="zh-CN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－</a:t>
            </a:r>
            <a:r>
              <a:rPr lang="ja-JP" altLang="en-US" b="1" strike="dblStrike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→ </a:t>
            </a:r>
            <a:r>
              <a:rPr lang="ja-JP" altLang="en-US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くて</a:t>
            </a:r>
            <a:endParaRPr lang="en-US" altLang="zh-CN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</a:t>
            </a:r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N</a:t>
            </a:r>
          </a:p>
        </p:txBody>
      </p:sp>
      <p:sp>
        <p:nvSpPr>
          <p:cNvPr id="25" name="右大括号 24"/>
          <p:cNvSpPr/>
          <p:nvPr/>
        </p:nvSpPr>
        <p:spPr>
          <a:xfrm>
            <a:off x="3851920" y="919840"/>
            <a:ext cx="216024" cy="136815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大括号 26"/>
          <p:cNvSpPr/>
          <p:nvPr/>
        </p:nvSpPr>
        <p:spPr>
          <a:xfrm>
            <a:off x="2459372" y="1526067"/>
            <a:ext cx="216000" cy="56247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84105" y="1636233"/>
            <a:ext cx="96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＋で</a:t>
            </a:r>
            <a:endParaRPr lang="zh-CN" altLang="en-US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90818" y="1087810"/>
            <a:ext cx="2065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 smtClean="0"/>
              <a:t> </a:t>
            </a:r>
            <a:r>
              <a:rPr lang="ja-JP" altLang="en-US" b="1" dirty="0" err="1" smtClean="0">
                <a:solidFill>
                  <a:srgbClr val="FF0000"/>
                </a:solidFill>
                <a:ea typeface="MS Mincho" panose="02020609040205080304"/>
              </a:rPr>
              <a:t>のだ</a:t>
            </a:r>
            <a:endParaRPr lang="en-US" altLang="ja-JP" b="1" dirty="0" smtClean="0">
              <a:solidFill>
                <a:srgbClr val="FF0000"/>
              </a:solidFill>
              <a:ea typeface="MS Mincho" panose="02020609040205080304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rgbClr val="FF0000"/>
                </a:solidFill>
                <a:ea typeface="MS Mincho" panose="02020609040205080304"/>
              </a:rPr>
              <a:t>のではな</a:t>
            </a:r>
            <a:r>
              <a:rPr lang="ja-JP" altLang="en-US" b="1" dirty="0">
                <a:solidFill>
                  <a:srgbClr val="FF0000"/>
                </a:solidFill>
                <a:ea typeface="MS Mincho" panose="02020609040205080304"/>
              </a:rPr>
              <a:t>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右大括号 26"/>
          <p:cNvSpPr/>
          <p:nvPr/>
        </p:nvSpPr>
        <p:spPr>
          <a:xfrm flipH="1">
            <a:off x="4574818" y="1245724"/>
            <a:ext cx="216000" cy="56247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7"/>
          <p:cNvSpPr txBox="1"/>
          <p:nvPr/>
        </p:nvSpPr>
        <p:spPr>
          <a:xfrm>
            <a:off x="4065155" y="1361426"/>
            <a:ext cx="509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＋</a:t>
            </a:r>
            <a:endParaRPr lang="zh-CN" altLang="en-US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50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0"/>
          <p:cNvSpPr txBox="1">
            <a:spLocks noChangeArrowheads="1"/>
          </p:cNvSpPr>
          <p:nvPr/>
        </p:nvSpPr>
        <p:spPr bwMode="auto">
          <a:xfrm>
            <a:off x="3056322" y="3111351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新しい文法と練習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104" name="Text Box 69"/>
          <p:cNvSpPr txBox="1">
            <a:spLocks noChangeArrowheads="1"/>
          </p:cNvSpPr>
          <p:nvPr/>
        </p:nvSpPr>
        <p:spPr bwMode="auto">
          <a:xfrm>
            <a:off x="3069022" y="4479503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まとめと宿題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38" y="2918310"/>
            <a:ext cx="490285" cy="7920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83" y="3264204"/>
            <a:ext cx="449999" cy="459373"/>
          </a:xfrm>
          <a:prstGeom prst="rect">
            <a:avLst/>
          </a:prstGeom>
        </p:spPr>
      </p:pic>
      <p:sp>
        <p:nvSpPr>
          <p:cNvPr id="49" name="Line 53"/>
          <p:cNvSpPr>
            <a:spLocks noChangeShapeType="1"/>
          </p:cNvSpPr>
          <p:nvPr/>
        </p:nvSpPr>
        <p:spPr bwMode="auto">
          <a:xfrm>
            <a:off x="2721292" y="3572568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3043622" y="1886558"/>
            <a:ext cx="350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新出</a:t>
            </a:r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単語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5" name="图片 3"/>
          <p:cNvPicPr>
            <a:picLocks noChangeAspect="1"/>
          </p:cNvPicPr>
          <p:nvPr/>
        </p:nvPicPr>
        <p:blipFill>
          <a:blip r:embed="rId4"/>
          <a:srcRect l="2899" t="49387" r="82609" b="26923"/>
          <a:stretch>
            <a:fillRect/>
          </a:stretch>
        </p:blipFill>
        <p:spPr>
          <a:xfrm>
            <a:off x="6750448" y="1700808"/>
            <a:ext cx="465885" cy="792000"/>
          </a:xfrm>
          <a:prstGeom prst="rect">
            <a:avLst/>
          </a:prstGeom>
        </p:spPr>
      </p:pic>
      <p:pic>
        <p:nvPicPr>
          <p:cNvPr id="5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12" y="2011642"/>
            <a:ext cx="449999" cy="459373"/>
          </a:xfrm>
          <a:prstGeom prst="rect">
            <a:avLst/>
          </a:prstGeom>
        </p:spPr>
      </p:pic>
      <p:sp>
        <p:nvSpPr>
          <p:cNvPr id="59" name="Line 53"/>
          <p:cNvSpPr>
            <a:spLocks noChangeShapeType="1"/>
          </p:cNvSpPr>
          <p:nvPr/>
        </p:nvSpPr>
        <p:spPr bwMode="auto">
          <a:xfrm>
            <a:off x="2709144" y="2347302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49445"/>
            <a:ext cx="835361" cy="193651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94094" y="1196752"/>
            <a:ext cx="492443" cy="12558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ポイント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7097" y="4531547"/>
            <a:ext cx="4585311" cy="459374"/>
            <a:chOff x="2217097" y="3593035"/>
            <a:chExt cx="4585311" cy="459374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097" y="3593035"/>
              <a:ext cx="450000" cy="459374"/>
            </a:xfrm>
            <a:prstGeom prst="rect">
              <a:avLst/>
            </a:prstGeom>
          </p:spPr>
        </p:pic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2725708" y="3935782"/>
              <a:ext cx="4076700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14" y="4156162"/>
            <a:ext cx="576064" cy="8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4" grpId="0"/>
      <p:bldP spid="44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4358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9</a:t>
            </a:r>
            <a:r>
              <a:rPr lang="ja-JP" altLang="en-US" sz="2400" b="1" dirty="0" err="1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何人も、何回も、何枚も</a:t>
            </a:r>
            <a:r>
              <a:rPr lang="en-US" altLang="ja-JP" sz="24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…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497835" y="2719457"/>
            <a:ext cx="6659024" cy="740578"/>
            <a:chOff x="1513376" y="2420888"/>
            <a:chExt cx="6659024" cy="1320306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659024" cy="1320306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2782" y="2595717"/>
              <a:ext cx="6480720" cy="905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MS Mincho" pitchFamily="49" charset="-128"/>
                  <a:ea typeface="MS Mincho" pitchFamily="49" charset="-128"/>
                </a:rPr>
                <a:t>「何＋助数詞（人、回、枚</a:t>
              </a:r>
              <a:r>
                <a:rPr lang="en-US" altLang="ja-JP" b="1" dirty="0" smtClean="0">
                  <a:latin typeface="MS Mincho" pitchFamily="49" charset="-128"/>
                  <a:ea typeface="MS Mincho" pitchFamily="49" charset="-128"/>
                </a:rPr>
                <a:t>…</a:t>
              </a:r>
              <a:r>
                <a:rPr lang="ja-JP" altLang="en-US" b="1" dirty="0" smtClean="0">
                  <a:latin typeface="MS Mincho" pitchFamily="49" charset="-128"/>
                  <a:ea typeface="MS Mincho" pitchFamily="49" charset="-128"/>
                </a:rPr>
                <a:t>）＋も」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强调数量之多。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497834" y="4113320"/>
            <a:ext cx="6659025" cy="2088000"/>
            <a:chOff x="1497834" y="4339131"/>
            <a:chExt cx="6659025" cy="3871449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497834" y="4339131"/>
              <a:ext cx="6659025" cy="3871449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06265" y="4672461"/>
              <a:ext cx="6279703" cy="684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マンションの前にパトカーが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何台も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止まっています。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8" name="TextBox 3"/>
          <p:cNvSpPr txBox="1"/>
          <p:nvPr/>
        </p:nvSpPr>
        <p:spPr>
          <a:xfrm>
            <a:off x="1691680" y="478409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この問題が解ける人は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何人も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いないでしょう。</a:t>
            </a:r>
            <a:endParaRPr lang="zh-CN" altLang="en-US" dirty="0"/>
          </a:p>
        </p:txBody>
      </p:sp>
      <p:sp>
        <p:nvSpPr>
          <p:cNvPr id="25" name="TextBox 3"/>
          <p:cNvSpPr txBox="1"/>
          <p:nvPr/>
        </p:nvSpPr>
        <p:spPr>
          <a:xfrm>
            <a:off x="1691680" y="5223539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私の国では、雨が降る日は一年に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何日も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ない。</a:t>
            </a:r>
            <a:endParaRPr lang="zh-CN" altLang="en-US" dirty="0"/>
          </a:p>
        </p:txBody>
      </p:sp>
      <p:sp>
        <p:nvSpPr>
          <p:cNvPr id="27" name="TextBox 3"/>
          <p:cNvSpPr txBox="1"/>
          <p:nvPr/>
        </p:nvSpPr>
        <p:spPr>
          <a:xfrm>
            <a:off x="1691680" y="5662989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こんなチャンスは、人生に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何度も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ない。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53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5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585289" y="2893922"/>
            <a:ext cx="2520000" cy="3559414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</a:t>
            </a:r>
            <a:r>
              <a:rPr lang="ja-JP" altLang="en-US" sz="2200" b="1" dirty="0" smtClean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項目</a:t>
            </a:r>
            <a:endParaRPr lang="en-US" altLang="zh-CN" sz="2200" b="1" dirty="0" smtClean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</a:t>
            </a:r>
            <a:r>
              <a:rPr lang="ja-JP" altLang="en-US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もらえませんか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～のようだ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ような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ように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（比喩・例示）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～ことは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～を～と言う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～という～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いつ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どこ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何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だれ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どんなに～</a:t>
            </a:r>
            <a:r>
              <a:rPr lang="ja-JP" altLang="en-US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ても</a:t>
            </a:r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0" name="Rectangle 17"/>
          <p:cNvSpPr>
            <a:spLocks noChangeArrowheads="1"/>
          </p:cNvSpPr>
          <p:nvPr/>
        </p:nvSpPr>
        <p:spPr bwMode="auto">
          <a:xfrm>
            <a:off x="3351686" y="1773144"/>
            <a:ext cx="2520000" cy="2952000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A3C2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sz="2200" b="1" dirty="0" smtClean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項目</a:t>
            </a:r>
            <a:endParaRPr lang="en-US" altLang="zh-CN" sz="2200" b="1" dirty="0" smtClean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～じゃなくて～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のだ・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のではない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何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人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も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何回も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何枚も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4" name="Rectangle 31"/>
          <p:cNvSpPr>
            <a:spLocks noChangeArrowheads="1"/>
          </p:cNvSpPr>
          <p:nvPr/>
        </p:nvSpPr>
        <p:spPr bwMode="auto">
          <a:xfrm>
            <a:off x="6066771" y="944888"/>
            <a:ext cx="2520000" cy="2952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en-US" altLang="zh-CN" sz="2200" b="1" dirty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科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書練習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P</a:t>
            </a: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14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問題</a:t>
            </a:r>
            <a:endParaRPr lang="zh-CN" altLang="en-US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136" y="737320"/>
            <a:ext cx="854816" cy="1899592"/>
            <a:chOff x="2024" y="-26526"/>
            <a:chExt cx="854816" cy="189959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" y="-26526"/>
              <a:ext cx="854816" cy="189959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 flipH="1">
              <a:off x="229299" y="432906"/>
              <a:ext cx="461665" cy="12241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纏め・宿題</a:t>
              </a:r>
              <a:endParaRPr lang="zh-CN" altLang="en-U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8" t="10170" b="67572"/>
          <a:stretch/>
        </p:blipFill>
        <p:spPr>
          <a:xfrm>
            <a:off x="3567669" y="4869160"/>
            <a:ext cx="2012443" cy="1368152"/>
          </a:xfrm>
          <a:prstGeom prst="rect">
            <a:avLst/>
          </a:prstGeom>
        </p:spPr>
      </p:pic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351686" y="4630490"/>
            <a:ext cx="2372442" cy="167883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nimBg="1"/>
      <p:bldP spid="9220" grpId="0" animBg="1"/>
      <p:bldP spid="92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>
            <a:spLocks noGrp="1"/>
          </p:cNvSpPr>
          <p:nvPr>
            <p:ph type="ctrTitle"/>
          </p:nvPr>
        </p:nvSpPr>
        <p:spPr>
          <a:xfrm>
            <a:off x="2195736" y="1196752"/>
            <a:ext cx="4629861" cy="718597"/>
          </a:xfrm>
        </p:spPr>
        <p:txBody>
          <a:bodyPr>
            <a:prstTxWarp prst="textCanUp">
              <a:avLst/>
            </a:prstTxWarp>
          </a:bodyPr>
          <a:lstStyle/>
          <a:p>
            <a:pPr algn="l" eaLnBrk="1" hangingPunct="1"/>
            <a:r>
              <a:rPr lang="ja-JP" altLang="en-US" sz="1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一緒</a:t>
            </a:r>
            <a:r>
              <a:rPr lang="ja-JP" altLang="en-US" sz="1600" b="1" dirty="0" smtClean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に頑張りましょう。</a:t>
            </a:r>
            <a:endParaRPr lang="zh-CN" altLang="en-US" sz="1600" b="1" dirty="0" smtClean="0">
              <a:ln>
                <a:solidFill>
                  <a:srgbClr val="FFC000"/>
                </a:solidFill>
              </a:ln>
              <a:solidFill>
                <a:srgbClr val="FFC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300314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61703"/>
              </p:ext>
            </p:extLst>
          </p:nvPr>
        </p:nvGraphicFramePr>
        <p:xfrm>
          <a:off x="1778198" y="2132856"/>
          <a:ext cx="6096000" cy="3291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4544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どのように</a:t>
                      </a:r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道</a:t>
                      </a:r>
                      <a:r>
                        <a:rPr lang="ja-JP" altLang="en-US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迷う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みち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まよう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まるで</a:t>
                      </a:r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性格が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明るい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せい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かくが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あかるい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向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上</a:t>
                      </a:r>
                      <a:r>
                        <a:rPr lang="ja-JP" altLang="en-US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目指す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こうじょ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うを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めざす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人がいっぱい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ひとがいっぱい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どんなに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立派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りっぱ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自分</a:t>
                      </a:r>
                      <a:r>
                        <a:rPr lang="ja-JP" altLang="en-US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似合う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じぶん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にあう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1691680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・練習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499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300314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64994"/>
              </p:ext>
            </p:extLst>
          </p:nvPr>
        </p:nvGraphicFramePr>
        <p:xfrm>
          <a:off x="1778198" y="1931640"/>
          <a:ext cx="6096000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それで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ポイント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声を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聞き取る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こえを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ききとる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伝統的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でんとうてき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実際</a:t>
                      </a: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じっさい</a:t>
                      </a: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ふだん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何とか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なんとか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イントネーション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誘い</a:t>
                      </a:r>
                      <a:r>
                        <a:rPr lang="ja-JP" altLang="en-US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断る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さそいを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ことわる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仕事</a:t>
                      </a:r>
                      <a:r>
                        <a:rPr lang="ja-JP" altLang="en-US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引き受ける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しごとを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ひきうける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1778198" y="1297751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話す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・聞く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3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24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77365"/>
              </p:ext>
            </p:extLst>
          </p:nvPr>
        </p:nvGraphicFramePr>
        <p:xfrm>
          <a:off x="1835696" y="1879233"/>
          <a:ext cx="6096000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チェックする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店を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畳む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みせを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たたむ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努力を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重ねる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どりょくを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かさねる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言葉を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使い分ける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ことばを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つかいわける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意味を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読み取る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いみを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よみとる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最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もっとも</a:t>
                      </a:r>
                      <a:endParaRPr lang="zh-CN" altLang="en-US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非常に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ひじょうに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それほど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会社を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代表する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かいしゃを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だいひょうする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シートを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敷く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シートを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しく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む・書く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47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24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24246"/>
              </p:ext>
            </p:extLst>
          </p:nvPr>
        </p:nvGraphicFramePr>
        <p:xfrm>
          <a:off x="1835696" y="1879233"/>
          <a:ext cx="6096000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ちょうど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何枚も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なん</a:t>
                      </a:r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まいも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名前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をつける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なまえを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つける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体を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動かす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からだを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うごかす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両手を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組み合わせる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りょう</a:t>
                      </a:r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てを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くみあわせる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イグサ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空気を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呼吸する</a:t>
                      </a:r>
                      <a:endParaRPr lang="zh-CN" altLang="en-US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くうきを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こきゅうする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湿気を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取る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しっけを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とる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快適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かいてき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清潔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せいけつ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む・書く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32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7860" y="1124744"/>
            <a:ext cx="7638596" cy="707886"/>
            <a:chOff x="1037860" y="1124744"/>
            <a:chExt cx="7638596" cy="707886"/>
          </a:xfrm>
        </p:grpSpPr>
        <p:sp>
          <p:nvSpPr>
            <p:cNvPr id="14" name="文本框 13"/>
            <p:cNvSpPr txBox="1"/>
            <p:nvPr/>
          </p:nvSpPr>
          <p:spPr>
            <a:xfrm>
              <a:off x="1078929" y="1124744"/>
              <a:ext cx="7597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　　　　　　　</a:t>
              </a:r>
              <a:r>
                <a:rPr lang="ja-JP" altLang="en-US" sz="2000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もらえ</a:t>
              </a:r>
              <a:r>
                <a:rPr lang="ja-JP" altLang="en-US" sz="2000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ませんか／</a:t>
              </a:r>
              <a:r>
                <a:rPr lang="ja-JP" altLang="en-US" sz="2000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いただけ</a:t>
              </a:r>
              <a:r>
                <a:rPr lang="ja-JP" altLang="en-US" sz="2000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ませんか</a:t>
              </a:r>
              <a:endParaRPr lang="en-US" altLang="ja-JP" sz="20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r>
                <a:rPr lang="ja-JP" altLang="en-US" sz="2000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　　　　　　　もらえ</a:t>
              </a:r>
              <a:r>
                <a:rPr lang="ja-JP" altLang="en-US" sz="2000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ないでしょうか</a:t>
              </a:r>
              <a:r>
                <a:rPr lang="ja-JP" altLang="en-US" sz="2000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／いただけないでしょうか</a:t>
              </a:r>
              <a:endParaRPr lang="ja-JP" altLang="zh-CN" sz="2000" b="1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 flipH="1">
              <a:off x="2771800" y="1225139"/>
              <a:ext cx="173310" cy="55377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741003" y="1309055"/>
              <a:ext cx="8867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て</a:t>
              </a:r>
              <a:r>
                <a:rPr lang="zh-CN" altLang="en-US" sz="20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形</a:t>
              </a:r>
              <a:endParaRPr lang="zh-CN" alt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7860" y="1268760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１、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13376" y="2107005"/>
            <a:ext cx="6659024" cy="1826051"/>
            <a:chOff x="1513376" y="2016941"/>
            <a:chExt cx="6659024" cy="1826051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016941"/>
              <a:ext cx="6659024" cy="1826051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060848"/>
              <a:ext cx="648072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</a:t>
              </a:r>
              <a:r>
                <a:rPr lang="ja-JP" altLang="en-US" b="1" dirty="0" err="1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もらえませんか・～ていただけませんか」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用于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说话人郑重地向听话人拜托某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事，可译为“能不能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……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？”，“请您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……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”。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</a:t>
              </a:r>
              <a:r>
                <a:rPr lang="ja-JP" altLang="en-US" b="1" dirty="0" err="1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もらえないでしょうか・～ていただけないでしょうか」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比前者给人留下更加礼貌、委婉的印象。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合 4"/>
          <p:cNvGrpSpPr/>
          <p:nvPr/>
        </p:nvGrpSpPr>
        <p:grpSpPr>
          <a:xfrm>
            <a:off x="1475656" y="4077072"/>
            <a:ext cx="6949168" cy="2154636"/>
            <a:chOff x="1339530" y="3924672"/>
            <a:chExt cx="6319559" cy="2292152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 flipH="1">
              <a:off x="1339530" y="3924672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1530468" y="4128699"/>
              <a:ext cx="589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ミラ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ーさん、荷物を降ろすのを手伝っ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てもらえませんか。</a:t>
              </a:r>
              <a:endParaRPr lang="en-US" altLang="ja-JP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7" name="TextBox 2"/>
          <p:cNvSpPr txBox="1"/>
          <p:nvPr/>
        </p:nvSpPr>
        <p:spPr>
          <a:xfrm>
            <a:off x="1685617" y="4764395"/>
            <a:ext cx="67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山田さん、この書類の書き方を教え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てもらえないでしょうか。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2"/>
          <p:cNvSpPr txBox="1"/>
          <p:nvPr/>
        </p:nvSpPr>
        <p:spPr>
          <a:xfrm>
            <a:off x="1685617" y="5226350"/>
            <a:ext cx="648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先生、私たち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の結婚式でスピーチをし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ていただけないでしょう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8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7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628800"/>
            <a:ext cx="8150086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22997" y="2967628"/>
            <a:ext cx="8136000" cy="3649463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506" y="1556792"/>
            <a:ext cx="69924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例：道が分からなくなったので、道を聞きたい（知らない人に）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1938" indent="-261938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すみません。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道に迷ってしまった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んですが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ちょっと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教え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ていただけないでしょうか。</a:t>
            </a:r>
            <a:endParaRPr lang="zh-C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909550"/>
            <a:ext cx="82809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①日本語でレポートを書いたが、間違いがないかどうか心配だ（先生に）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②日本人のうちに招待されたが、どんなお土産がいいかわからない（先輩に）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③しばらく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留守にするので、荷物が届いたら預かってもらいたい（管理人に）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文法１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0307" y="3364652"/>
            <a:ext cx="714839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すみません。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日本語でレポートを書いた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んですが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、ちょっと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見ていただけないでしょうか。</a:t>
            </a:r>
            <a:endParaRPr lang="en-US" altLang="ja-JP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0307" y="5819406"/>
            <a:ext cx="655402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すみません。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しばらく留守にする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、荷物が届いたら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預かってもらえないでしょう。</a:t>
            </a:r>
            <a:endParaRPr lang="zh-C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934111" y="4592029"/>
            <a:ext cx="718500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すみません。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日本人のうちに招待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された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んですが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、どんなお土産がいい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教えてもらえませんか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932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animBg="1"/>
      <p:bldP spid="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3395" y="5051844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13376" y="2420889"/>
            <a:ext cx="6370992" cy="1910070"/>
            <a:chOff x="1513376" y="2420888"/>
            <a:chExt cx="6659024" cy="1320306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659024" cy="1320306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443156"/>
              <a:ext cx="6480720" cy="1212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「～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N1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は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N2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のようだ」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用于拿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N1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特点来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比喻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N2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场合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。有时候用</a:t>
              </a:r>
              <a:r>
                <a:rPr lang="ja-JP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N2</a:t>
              </a:r>
              <a:r>
                <a:rPr lang="ja-JP" altLang="en-US" b="1" dirty="0" err="1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のような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N1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的形式来修饰名词。另外，也可以用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N2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は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N1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のように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的形式，放在动词和形容词前面使用。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N2</a:t>
              </a:r>
              <a:r>
                <a:rPr lang="ja-JP" altLang="en-US" b="1" dirty="0" err="1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のような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N1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也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N2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来举例描述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N1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的特征。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1043608" y="868650"/>
            <a:ext cx="5112568" cy="1540044"/>
            <a:chOff x="899591" y="868650"/>
            <a:chExt cx="5112568" cy="1540044"/>
          </a:xfrm>
        </p:grpSpPr>
        <p:sp>
          <p:nvSpPr>
            <p:cNvPr id="31" name="矩形 25"/>
            <p:cNvSpPr/>
            <p:nvPr/>
          </p:nvSpPr>
          <p:spPr>
            <a:xfrm>
              <a:off x="899591" y="1268760"/>
              <a:ext cx="5711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2</a:t>
              </a:r>
              <a:r>
                <a:rPr lang="ja-JP" altLang="en-US" sz="2400" b="1" dirty="0" err="1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、</a:t>
              </a:r>
              <a:endParaRPr lang="zh-CN" alt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13"/>
            <p:cNvSpPr txBox="1"/>
            <p:nvPr/>
          </p:nvSpPr>
          <p:spPr>
            <a:xfrm>
              <a:off x="2861389" y="868650"/>
              <a:ext cx="2371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ようだ</a:t>
              </a:r>
              <a:endParaRPr lang="ja-JP" altLang="zh-CN" sz="20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9" name="右大括号 26"/>
            <p:cNvSpPr/>
            <p:nvPr/>
          </p:nvSpPr>
          <p:spPr>
            <a:xfrm flipH="1">
              <a:off x="2627784" y="1002101"/>
              <a:ext cx="159180" cy="96106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  <p:sp>
          <p:nvSpPr>
            <p:cNvPr id="30" name="矩形 24"/>
            <p:cNvSpPr/>
            <p:nvPr/>
          </p:nvSpPr>
          <p:spPr>
            <a:xfrm>
              <a:off x="1501402" y="1265148"/>
              <a:ext cx="11144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 </a:t>
              </a:r>
              <a:r>
                <a:rPr lang="ja-JP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の＋</a:t>
              </a:r>
              <a:endParaRPr lang="zh-CN" alt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13"/>
            <p:cNvSpPr txBox="1"/>
            <p:nvPr/>
          </p:nvSpPr>
          <p:spPr>
            <a:xfrm>
              <a:off x="2861389" y="1268760"/>
              <a:ext cx="2371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ような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altLang="ja-JP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</a:t>
              </a:r>
              <a:endParaRPr lang="ja-JP" altLang="zh-CN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13"/>
            <p:cNvSpPr txBox="1"/>
            <p:nvPr/>
          </p:nvSpPr>
          <p:spPr>
            <a:xfrm>
              <a:off x="2861388" y="1700808"/>
              <a:ext cx="31507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ように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altLang="ja-JP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／</a:t>
              </a:r>
              <a:r>
                <a:rPr lang="ja-JP" altLang="en-US" sz="2000" b="1" dirty="0" err="1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い</a:t>
              </a:r>
              <a:r>
                <a:rPr lang="en-US" altLang="ja-JP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／な</a:t>
              </a:r>
              <a:r>
                <a:rPr lang="en-US" altLang="ja-JP" sz="20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</a:t>
              </a:r>
              <a:endParaRPr lang="zh-CN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endParaRPr lang="ja-JP" altLang="zh-CN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AutoShape 26"/>
          <p:cNvSpPr>
            <a:spLocks noChangeArrowheads="1"/>
          </p:cNvSpPr>
          <p:nvPr/>
        </p:nvSpPr>
        <p:spPr bwMode="auto">
          <a:xfrm flipH="1">
            <a:off x="1564809" y="4514724"/>
            <a:ext cx="6319559" cy="165058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文本框 3"/>
          <p:cNvSpPr txBox="1"/>
          <p:nvPr/>
        </p:nvSpPr>
        <p:spPr>
          <a:xfrm>
            <a:off x="1760141" y="4974319"/>
            <a:ext cx="5899067" cy="292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私はジュースの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ような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お酒しか飲まない。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60141" y="4632225"/>
            <a:ext cx="5899067" cy="292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このお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はジュースの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ようだ。</a:t>
            </a:r>
            <a:endParaRPr lang="en-US" altLang="ja-JP" b="1" dirty="0" smtClean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8" name="文本框 3"/>
          <p:cNvSpPr txBox="1"/>
          <p:nvPr/>
        </p:nvSpPr>
        <p:spPr>
          <a:xfrm>
            <a:off x="1760141" y="5316412"/>
            <a:ext cx="5899067" cy="292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このお酒はジュースの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ように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甘い。</a:t>
            </a:r>
            <a:endParaRPr lang="zh-CN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60141" y="5658504"/>
            <a:ext cx="5819222" cy="292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夫は、カレーの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ような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簡単な料理しか作れません。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68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 animBg="1"/>
      <p:bldP spid="35" grpId="0"/>
      <p:bldP spid="23" grpId="0"/>
      <p:bldP spid="38" grpId="0"/>
      <p:bldP spid="5" grpId="0"/>
    </p:bldLst>
  </p:timing>
</p:sld>
</file>

<file path=ppt/theme/theme1.xml><?xml version="1.0" encoding="utf-8"?>
<a:theme xmlns:a="http://schemas.openxmlformats.org/drawingml/2006/main" name="291TGp_car_light_ani">
  <a:themeElements>
    <a:clrScheme name="291TGp_car_light_ani 1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0080A2"/>
      </a:accent1>
      <a:accent2>
        <a:srgbClr val="93C052"/>
      </a:accent2>
      <a:accent3>
        <a:srgbClr val="FFFFFF"/>
      </a:accent3>
      <a:accent4>
        <a:srgbClr val="000000"/>
      </a:accent4>
      <a:accent5>
        <a:srgbClr val="AAC0CE"/>
      </a:accent5>
      <a:accent6>
        <a:srgbClr val="85AE49"/>
      </a:accent6>
      <a:hlink>
        <a:srgbClr val="9999FF"/>
      </a:hlink>
      <a:folHlink>
        <a:srgbClr val="4EA7EA"/>
      </a:folHlink>
    </a:clrScheme>
    <a:fontScheme name="291TGp_car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91TGp_car_light_ani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0080A2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AAC0CE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19416E"/>
        </a:accent1>
        <a:accent2>
          <a:srgbClr val="3C8630"/>
        </a:accent2>
        <a:accent3>
          <a:srgbClr val="FFFFFF"/>
        </a:accent3>
        <a:accent4>
          <a:srgbClr val="174578"/>
        </a:accent4>
        <a:accent5>
          <a:srgbClr val="ABB0BA"/>
        </a:accent5>
        <a:accent6>
          <a:srgbClr val="35792A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655EC6"/>
        </a:accent1>
        <a:accent2>
          <a:srgbClr val="6EB3F2"/>
        </a:accent2>
        <a:accent3>
          <a:srgbClr val="FFFFFF"/>
        </a:accent3>
        <a:accent4>
          <a:srgbClr val="000000"/>
        </a:accent4>
        <a:accent5>
          <a:srgbClr val="B8B6DF"/>
        </a:accent5>
        <a:accent6>
          <a:srgbClr val="63A2DB"/>
        </a:accent6>
        <a:hlink>
          <a:srgbClr val="74B355"/>
        </a:hlink>
        <a:folHlink>
          <a:srgbClr val="D5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293TGp_education_light</Template>
  <TotalTime>7590</TotalTime>
  <Words>1682</Words>
  <Application>Microsoft Office PowerPoint</Application>
  <PresentationFormat>全屏显示(4:3)</PresentationFormat>
  <Paragraphs>276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291TGp_car_light_ani</vt:lpstr>
      <vt:lpstr>みんなの日本語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一緒に頑張りましょう。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Wanyuning</dc:creator>
  <cp:lastModifiedBy>SUN</cp:lastModifiedBy>
  <cp:revision>422</cp:revision>
  <dcterms:created xsi:type="dcterms:W3CDTF">2017-01-09T07:12:30Z</dcterms:created>
  <dcterms:modified xsi:type="dcterms:W3CDTF">2017-05-04T12:11:42Z</dcterms:modified>
</cp:coreProperties>
</file>