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2" r:id="rId4"/>
    <p:sldId id="391" r:id="rId5"/>
    <p:sldId id="373" r:id="rId6"/>
    <p:sldId id="374" r:id="rId7"/>
    <p:sldId id="393" r:id="rId8"/>
    <p:sldId id="405" r:id="rId9"/>
    <p:sldId id="357" r:id="rId10"/>
    <p:sldId id="394" r:id="rId11"/>
    <p:sldId id="395" r:id="rId12"/>
    <p:sldId id="396" r:id="rId13"/>
    <p:sldId id="358" r:id="rId14"/>
    <p:sldId id="397" r:id="rId15"/>
    <p:sldId id="376" r:id="rId16"/>
    <p:sldId id="398" r:id="rId17"/>
    <p:sldId id="378" r:id="rId18"/>
    <p:sldId id="379" r:id="rId19"/>
    <p:sldId id="399" r:id="rId20"/>
    <p:sldId id="400" r:id="rId21"/>
    <p:sldId id="381" r:id="rId22"/>
    <p:sldId id="401" r:id="rId23"/>
    <p:sldId id="403" r:id="rId24"/>
    <p:sldId id="404" r:id="rId25"/>
    <p:sldId id="402" r:id="rId26"/>
    <p:sldId id="344" r:id="rId27"/>
    <p:sldId id="275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25" autoAdjust="0"/>
    <p:restoredTop sz="94660" autoAdjust="0"/>
  </p:normalViewPr>
  <p:slideViewPr>
    <p:cSldViewPr>
      <p:cViewPr varScale="1">
        <p:scale>
          <a:sx n="52" d="100"/>
          <a:sy n="52" d="100"/>
        </p:scale>
        <p:origin x="127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gif"/><Relationship Id="rId4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10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47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356992"/>
            <a:ext cx="8136000" cy="247836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11" y="1772816"/>
            <a:ext cx="7859072" cy="39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まず否定してください。そして実現した場合のことを話して下さい。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529719" y="589989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P129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1(2)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395847"/>
            <a:ext cx="444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①宝くじ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当たるかな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616" y="3789040"/>
            <a:ext cx="55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当たる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はずがない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よ。でも、当たったらどうしよう。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4571836"/>
            <a:ext cx="651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できる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はずがない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よ。でも、皆がそれを飲んだら、大変だね。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616" y="5339392"/>
            <a:ext cx="536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優勝できる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はずはない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よ。もしできたらすごいね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22684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②死なない薬ができるといいね</a:t>
            </a: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797355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352" y="460072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828" y="4970060"/>
            <a:ext cx="61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③ワールドカップで優勝すると思う？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828" y="534545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3" name="TextBox 5"/>
          <p:cNvSpPr txBox="1"/>
          <p:nvPr/>
        </p:nvSpPr>
        <p:spPr>
          <a:xfrm>
            <a:off x="945748" y="2278613"/>
            <a:ext cx="72266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例：タイムマシン、できるかな。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できる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はずがない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よ。でも、もしできたら、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25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世紀の世界へ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行ってみたいな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1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17" grpId="0" animBg="1"/>
      <p:bldP spid="4" grpId="0"/>
      <p:bldP spid="5" grpId="0" animBg="1"/>
      <p:bldP spid="20" grpId="0" animBg="1"/>
      <p:bldP spid="21" grpId="0" animBg="1"/>
      <p:bldP spid="8" grpId="0"/>
      <p:bldP spid="9" grpId="0"/>
      <p:bldP spid="22" grpId="0"/>
      <p:bldP spid="10" grpId="0"/>
      <p:bldP spid="24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15960"/>
            <a:ext cx="6659024" cy="1152000"/>
            <a:chOff x="1461306" y="2602543"/>
            <a:chExt cx="6659024" cy="135187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602543"/>
              <a:ext cx="6659024" cy="135187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731113"/>
              <a:ext cx="6480720" cy="10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「はずだった」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「はずだ」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的过去式，表示本来应该是那样子，但是往往跟事先预料的结果不同。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旅行に行く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はずだった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。しかし、病気で行けなくなった。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5696" y="486916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パーティーに出ない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が、部長が都合が悪くなったので、私が出席することになった。</a:t>
            </a:r>
            <a:endParaRPr lang="zh-CN" altLang="en-US" dirty="0"/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5054589" cy="1368152"/>
            <a:chOff x="899592" y="836712"/>
            <a:chExt cx="5054589" cy="1368152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5054589" cy="1368152"/>
              <a:chOff x="899592" y="836712"/>
              <a:chExt cx="5054589" cy="136815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50545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（</a:t>
                </a:r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）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はずだった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627784" y="1545759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➾な</a:t>
                </a:r>
                <a:endPara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➾の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3"/>
          <p:cNvSpPr txBox="1"/>
          <p:nvPr/>
        </p:nvSpPr>
        <p:spPr>
          <a:xfrm>
            <a:off x="1835696" y="558924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理論上はうまく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が、実際にやってみると、うまくいかなかった。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754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7394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82879"/>
            <a:ext cx="8136000" cy="2772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11" y="1772816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予定や計画が実際と違った場合を話して下さい。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0616" y="3614927"/>
            <a:ext cx="601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彼は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来る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が、急用ができて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こられない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そうだ。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4397723"/>
            <a:ext cx="712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面接に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間に合う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はずだった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んですが、渋滞で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遅れ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てしまいました。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616" y="5165279"/>
            <a:ext cx="7128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先週中に論文を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書き上げる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のに、怠けてしまって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完成できなかった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357899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352" y="4426615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828" y="5127095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945748" y="2278613"/>
            <a:ext cx="7128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例：オリンピックに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んですが、けがをして、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出られなくなって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しまいました。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3"/>
          <p:cNvSpPr txBox="1"/>
          <p:nvPr/>
        </p:nvSpPr>
        <p:spPr>
          <a:xfrm>
            <a:off x="724046" y="3208848"/>
            <a:ext cx="30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彼・くる・来ない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3"/>
          <p:cNvSpPr txBox="1"/>
          <p:nvPr/>
        </p:nvSpPr>
        <p:spPr>
          <a:xfrm>
            <a:off x="724046" y="4021999"/>
            <a:ext cx="30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面接・間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合う・遅れる</a:t>
            </a:r>
            <a:endParaRPr lang="zh-CN" altLang="en-US" dirty="0"/>
          </a:p>
        </p:txBody>
      </p:sp>
      <p:sp>
        <p:nvSpPr>
          <p:cNvPr id="27" name="TextBox 3"/>
          <p:cNvSpPr txBox="1"/>
          <p:nvPr/>
        </p:nvSpPr>
        <p:spPr>
          <a:xfrm>
            <a:off x="724046" y="4806542"/>
            <a:ext cx="39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論文・書き上げる・完成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しない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523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5" grpId="0" animBg="1"/>
      <p:bldP spid="20" grpId="0" animBg="1"/>
      <p:bldP spid="21" grpId="0" animBg="1"/>
      <p:bldP spid="9" grpId="0"/>
      <p:bldP spid="22" grpId="0"/>
      <p:bldP spid="24" grpId="0"/>
      <p:bldP spid="23" grpId="0" animBg="1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524124"/>
            <a:ext cx="6659024" cy="1116000"/>
            <a:chOff x="1513376" y="2524124"/>
            <a:chExt cx="6659024" cy="1116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24124"/>
              <a:ext cx="6659024" cy="1116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「ことがある／こともある」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表示有时候会有某事情发生，或者会出现某状态。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56799"/>
            <a:ext cx="6319559" cy="2292152"/>
            <a:chOff x="1502880" y="4056799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56799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41285" y="4293096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8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月はいい天気が続くが、時々大雨が降る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｛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／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｝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5696" y="4941168"/>
            <a:ext cx="579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母の料理はいつも美味しいが、時々美味しくない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｛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｝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grpSp>
        <p:nvGrpSpPr>
          <p:cNvPr id="30" name="グループ化 10"/>
          <p:cNvGrpSpPr/>
          <p:nvPr/>
        </p:nvGrpSpPr>
        <p:grpSpPr>
          <a:xfrm>
            <a:off x="1000266" y="764704"/>
            <a:ext cx="5133136" cy="1544654"/>
            <a:chOff x="899592" y="764704"/>
            <a:chExt cx="5133136" cy="1544654"/>
          </a:xfrm>
        </p:grpSpPr>
        <p:sp>
          <p:nvSpPr>
            <p:cNvPr id="31" name="矩形 30"/>
            <p:cNvSpPr/>
            <p:nvPr/>
          </p:nvSpPr>
          <p:spPr>
            <a:xfrm>
              <a:off x="899592" y="1268760"/>
              <a:ext cx="51331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、 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ことが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／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もある</a:t>
              </a:r>
              <a:endPara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右大括号 31"/>
            <p:cNvSpPr/>
            <p:nvPr/>
          </p:nvSpPr>
          <p:spPr>
            <a:xfrm>
              <a:off x="2932550" y="836712"/>
              <a:ext cx="216024" cy="1368152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6"/>
            <p:cNvSpPr txBox="1"/>
            <p:nvPr/>
          </p:nvSpPr>
          <p:spPr>
            <a:xfrm>
              <a:off x="1374982" y="764704"/>
              <a:ext cx="1745672" cy="1544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辞書形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>
                <a:lnSpc>
                  <a:spcPts val="2300"/>
                </a:lnSpc>
              </a:pP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ない形－ない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3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</a:t>
              </a: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>
                <a:lnSpc>
                  <a:spcPts val="23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な</a:t>
              </a: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な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>
                <a:lnSpc>
                  <a:spcPts val="2300"/>
                </a:lnSpc>
              </a:pP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の</a:t>
              </a:r>
              <a:endPara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1"/>
          <p:cNvSpPr txBox="1"/>
          <p:nvPr/>
        </p:nvSpPr>
        <p:spPr>
          <a:xfrm>
            <a:off x="1835696" y="5587499"/>
            <a:ext cx="579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このエレベーターは古いから、たまに止まる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｛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｝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392" y="1929606"/>
            <a:ext cx="720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例：この公園の桜はいつも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月に咲く・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月に咲く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→この公園の桜はいつも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月に咲く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たまに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月に咲く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ことがある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P130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8136000" cy="2952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179823"/>
            <a:ext cx="50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JR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の電車はいつも時間通りに来る・遅れる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573016"/>
            <a:ext cx="68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JR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の電車はいつも時間通りに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来る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たまに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遅れる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こともある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355812"/>
            <a:ext cx="684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この車はめったに故障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しない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たまに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エンジン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かかりにくい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ことがある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363924"/>
            <a:ext cx="684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父はめったに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泣かない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たまに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昔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の映画を見て泣いて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ことがある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83568" y="4010820"/>
            <a:ext cx="63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②この車はめったに故障しない・エンジンがかかりにくい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3537087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668352" y="448794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55828" y="4994592"/>
            <a:ext cx="614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③父はめったに泣かない・昔の映画を見て泣いている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51746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047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265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、 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　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結果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421016"/>
            <a:ext cx="6659024" cy="1152000"/>
            <a:chOff x="1513376" y="2491121"/>
            <a:chExt cx="6659024" cy="1351869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91121"/>
              <a:ext cx="6659024" cy="135186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590463"/>
              <a:ext cx="6480720" cy="10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表示做了某个动作之后，得到</a:t>
              </a:r>
              <a:r>
                <a:rPr lang="en-US" altLang="zh-CN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的结果。主要用于书面语，但在电视以及广播的新闻节目里也经常使用。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｛調査した／調査の｝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結果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、この町の人口が減ってきていることが分かりました。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4942909"/>
            <a:ext cx="598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両親と｛話し合った／の話し合いの｝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、アメリカに留学することに決めました。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41284" y="5661248"/>
            <a:ext cx="58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調べた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、私がまちがっていることが分かりました。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602528" y="1196752"/>
            <a:ext cx="1673328" cy="682238"/>
            <a:chOff x="1602528" y="1235482"/>
            <a:chExt cx="1745672" cy="682238"/>
          </a:xfrm>
        </p:grpSpPr>
        <p:sp>
          <p:nvSpPr>
            <p:cNvPr id="21" name="TextBox 6"/>
            <p:cNvSpPr txBox="1"/>
            <p:nvPr/>
          </p:nvSpPr>
          <p:spPr>
            <a:xfrm>
              <a:off x="1602528" y="1235482"/>
              <a:ext cx="1745672" cy="682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た形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>
                <a:lnSpc>
                  <a:spcPts val="2300"/>
                </a:lnSpc>
              </a:pPr>
              <a:r>
                <a:rPr lang="en-US" altLang="ja-JP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の</a:t>
              </a:r>
              <a:endPara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2411760" y="1268760"/>
              <a:ext cx="72008" cy="576000"/>
            </a:xfrm>
            <a:prstGeom prst="rightBrac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961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例：女性がいちばん長生きするのはどこの県の人ですか。（調査・沖縄県）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調査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沖縄県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の女性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がいちばん長生き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することがわかりました。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P131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8280000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366955"/>
            <a:ext cx="7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①若い女性はどこの国へよく旅行しますか。（アンケート・アジア）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760148"/>
            <a:ext cx="716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アンケート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アジア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の国へよく旅行することが分かりました。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542944"/>
            <a:ext cx="55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調査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傘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がいちばん多いことが分かりました。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363924"/>
            <a:ext cx="55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投票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結果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賛成のほう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が多いことが分かりました。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83568" y="4197952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②電車の忘れものは何がいちばん多いですか。（調査・傘）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3768463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668352" y="457183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655828" y="4994592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③新しい駅を造ることに、賛成と反対とどちらが多いですか。（投票・賛成）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38473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38956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出す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（複合動詞）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03632"/>
            <a:ext cx="6659024" cy="1188000"/>
            <a:chOff x="1513376" y="2503632"/>
            <a:chExt cx="6659024" cy="1188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03632"/>
              <a:ext cx="6659024" cy="1188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（ます形）＋出す」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表示开始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这个动作，不能用于建议或者请求。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124000"/>
            <a:chOff x="1502880" y="4027303"/>
            <a:chExt cx="6319559" cy="2504387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5043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6963"/>
              <a:ext cx="5899067" cy="4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急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に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が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降り出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した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797152"/>
            <a:ext cx="58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先生がいらっしゃったら、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｛〇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食べ始めましょう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／ ✕食べだしましょう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｝。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8598" y="5579948"/>
            <a:ext cx="58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ピーナッツは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食べ出す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と止まらない。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9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24000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04553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例：犬・走り出す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犬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が急に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走り出した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ので、びっくりした。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7524000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432315" y="3366955"/>
            <a:ext cx="7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①車・動き出す</a:t>
            </a:r>
            <a:endParaRPr lang="zh-CN" alt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749364" y="3760148"/>
            <a:ext cx="450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が急に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動き出した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ので、びっくりした。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64" y="4542944"/>
            <a:ext cx="450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父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が急に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怒り出した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ので、びっくりした。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749364" y="5363924"/>
            <a:ext cx="450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鳥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が急に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騒ぎ出した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ので、びっくりした。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432316" y="4197952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②父・怒り出す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1417100" y="378097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1417100" y="4557088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1404576" y="4994592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③鳥・騒ぎ出す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1404576" y="538473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1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build="p"/>
      <p:bldP spid="18" grpId="0"/>
      <p:bldP spid="19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7298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始める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・～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終わる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・～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続ける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（複合動詞）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03632"/>
            <a:ext cx="6659024" cy="1152000"/>
            <a:chOff x="1513376" y="2503632"/>
            <a:chExt cx="6659024" cy="1152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503632"/>
              <a:ext cx="6659024" cy="1152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（ます形）始める・終わる・続ける」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分别表示开始、结束和持续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这个动作。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44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03374"/>
              <a:ext cx="5899067" cy="762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雨は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時間くらい続きましたが、電話が掛かってきたのは、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雨が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｛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〇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降り始めた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 ✕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降った｝ときでした。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784136"/>
            <a:ext cx="589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宿題の作文を｛〇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書き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終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わる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／ ✕書く｝前に、友達が遊びに来た。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25261" y="5452412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分間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走り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続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てくださ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7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24000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04553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例：友子さん・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時間・しゃべる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→友子さんは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しゃべり続け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7524000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1432315" y="3366955"/>
            <a:ext cx="7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①太郎君・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歳の誕生日に・歩き</a:t>
            </a:r>
            <a:endParaRPr lang="zh-CN" alt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749364" y="3760148"/>
            <a:ext cx="450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太郎さんは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歳の誕生日に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歩き始め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9364" y="4542944"/>
            <a:ext cx="450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一郎さんはやっと本を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読み終わり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749364" y="5363924"/>
            <a:ext cx="55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マザーテレサは亡くなるまで平和を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祈り続け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1432316" y="4197952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②一郎さん・やっと・本を読む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1417100" y="375147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1417100" y="457183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1404576" y="4994592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③マザーテレサ・亡くなるまで・平和を祈る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1404576" y="532574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88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build="p"/>
      <p:bldP spid="18" grpId="0"/>
      <p:bldP spid="19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376" y="2219612"/>
            <a:ext cx="6659024" cy="1476000"/>
            <a:chOff x="1513376" y="2219612"/>
            <a:chExt cx="6659024" cy="1476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219612"/>
              <a:ext cx="6659024" cy="1476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306196"/>
              <a:ext cx="64807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 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（ます形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）忘れる」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忘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了做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这件事情。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 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（ます形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）合う」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表示数人或物相互做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这件事情。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 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（ます形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）換える」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表示更换、替换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这个动作。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170548"/>
            <a:ext cx="6319559" cy="1908000"/>
            <a:chOff x="1502880" y="4187312"/>
            <a:chExt cx="6319559" cy="21313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187312"/>
              <a:ext cx="6319559" cy="21313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92664" y="4423471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今日の料理は塩を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入れ忘れた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ので、おいしくない。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01046" y="4901327"/>
            <a:ext cx="5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困ったときこそ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助け合う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ことが大切だ。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1046" y="5458508"/>
            <a:ext cx="58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電車からバスに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乗り換えた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7860" y="1268760"/>
            <a:ext cx="6989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忘れる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・～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合う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・～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換える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（複合動詞）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24000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04553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例：今朝・マリアさん・薬を飲む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マリア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さんは今朝、薬を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飲み忘れ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7524000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999339" y="3366955"/>
            <a:ext cx="7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①マリアさん・サントスさん・お互いに・愛す</a:t>
            </a:r>
            <a:endParaRPr lang="zh-CN" alt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1316388" y="3760148"/>
            <a:ext cx="601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マリアさんとサントスさんはお互いに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愛し合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っています。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16388" y="4542944"/>
            <a:ext cx="464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サントスさんは、今日も手紙を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出し忘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れた。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316388" y="5363924"/>
            <a:ext cx="601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サントスさんは会議の後部屋の空気を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入れ換え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ています。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999340" y="4197952"/>
            <a:ext cx="7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②サントスさん・今日も・手紙を出す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984124" y="375147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984124" y="457183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971600" y="4994592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③サントスさん・会議の後・部屋の空気を入れる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971600" y="5325740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2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build="p"/>
      <p:bldP spid="18" grpId="0"/>
      <p:bldP spid="19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611560" y="1124744"/>
            <a:ext cx="7953828" cy="4673600"/>
          </a:xfrm>
          <a:prstGeom prst="snip2DiagRect">
            <a:avLst>
              <a:gd name="adj1" fmla="val 17391"/>
              <a:gd name="adj2" fmla="val 828"/>
            </a:avLst>
          </a:prstGeom>
          <a:solidFill>
            <a:schemeClr val="bg1">
              <a:alpha val="2274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370095" y="941289"/>
            <a:ext cx="2052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403647" y="980728"/>
            <a:ext cx="208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補足：複合動詞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2474" y="1719832"/>
            <a:ext cx="7126514" cy="373017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512" y="824643"/>
            <a:ext cx="1163040" cy="732149"/>
            <a:chOff x="-36512" y="824643"/>
            <a:chExt cx="1163040" cy="73214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0" name="文本框 9"/>
            <p:cNvSpPr txBox="1"/>
            <p:nvPr/>
          </p:nvSpPr>
          <p:spPr>
            <a:xfrm rot="407268">
              <a:off x="125851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1475656" y="1916832"/>
            <a:ext cx="12192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泣き出す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降り出す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動き出す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歩き出す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読み出す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歌い出す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話し出す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言い出す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写し出す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生み出す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呼び出す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笑い出す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" name="TextBox 4"/>
          <p:cNvSpPr txBox="1"/>
          <p:nvPr/>
        </p:nvSpPr>
        <p:spPr>
          <a:xfrm>
            <a:off x="2829571" y="1916832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降り始める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読み始める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歌い始める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染め始める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移行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勉強し始める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弾き始める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4543526" y="1916832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食べ終わる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読み終わる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歌い終わる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聞き終わる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書き終わる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飲み終わる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吸い終わる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6257482" y="1916832"/>
            <a:ext cx="18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飲み続ける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追い続ける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維持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し続ける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登り続ける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減少し続ける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14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剪去对角的矩形 2"/>
          <p:cNvSpPr/>
          <p:nvPr/>
        </p:nvSpPr>
        <p:spPr>
          <a:xfrm>
            <a:off x="611560" y="1124744"/>
            <a:ext cx="7953828" cy="4673600"/>
          </a:xfrm>
          <a:prstGeom prst="snip2DiagRect">
            <a:avLst>
              <a:gd name="adj1" fmla="val 17391"/>
              <a:gd name="adj2" fmla="val 828"/>
            </a:avLst>
          </a:prstGeom>
          <a:solidFill>
            <a:schemeClr val="bg1">
              <a:alpha val="22745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AutoShape 16"/>
          <p:cNvSpPr>
            <a:spLocks noChangeArrowheads="1"/>
          </p:cNvSpPr>
          <p:nvPr/>
        </p:nvSpPr>
        <p:spPr bwMode="auto">
          <a:xfrm>
            <a:off x="1370095" y="941289"/>
            <a:ext cx="2052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" name="Text Box 17"/>
          <p:cNvSpPr txBox="1">
            <a:spLocks noChangeArrowheads="1"/>
          </p:cNvSpPr>
          <p:nvPr/>
        </p:nvSpPr>
        <p:spPr bwMode="auto">
          <a:xfrm>
            <a:off x="1403647" y="980728"/>
            <a:ext cx="208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補足：複合動詞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32474" y="1719832"/>
            <a:ext cx="7126514" cy="373017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ja-JP" altLang="en-US" dirty="0" smtClean="0"/>
              <a:t>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36512" y="824643"/>
            <a:ext cx="1163040" cy="732149"/>
            <a:chOff x="-36512" y="824643"/>
            <a:chExt cx="1163040" cy="73214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0" name="文本框 9"/>
            <p:cNvSpPr txBox="1"/>
            <p:nvPr/>
          </p:nvSpPr>
          <p:spPr>
            <a:xfrm rot="407268">
              <a:off x="125851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TextBox 4"/>
          <p:cNvSpPr txBox="1"/>
          <p:nvPr/>
        </p:nvSpPr>
        <p:spPr>
          <a:xfrm>
            <a:off x="2051720" y="1772816"/>
            <a:ext cx="1800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撮り忘れる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言い忘れる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買い忘れる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飲み忘れる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入れ忘れる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聞き忘れる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閉め忘れる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掛け忘れる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貼り忘れる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渡し忘れる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押し忘れる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借り忘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れる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3804326" y="1772816"/>
            <a:ext cx="180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知り合う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掛け合う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敷き合う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演じ合う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照し合う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笑み合う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細め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8" name="TextBox 4"/>
          <p:cNvSpPr txBox="1"/>
          <p:nvPr/>
        </p:nvSpPr>
        <p:spPr>
          <a:xfrm>
            <a:off x="5340908" y="1772816"/>
            <a:ext cx="2687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入れ換える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切り換える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乗り換える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取り換える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言い換える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着換える（き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える）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書き換える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買い換える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借り換える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並べ換える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20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376" y="2407872"/>
            <a:ext cx="6659024" cy="1152000"/>
            <a:chOff x="1513376" y="2407872"/>
            <a:chExt cx="6659024" cy="1152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07872"/>
              <a:ext cx="6659024" cy="1152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9672" y="2492896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ということになる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表示综合、归纳几个信息，得出会有</a:t>
              </a:r>
              <a:r>
                <a:rPr lang="en-US" altLang="zh-CN">
                  <a:latin typeface="MS Mincho" panose="02020609040205080304" pitchFamily="49" charset="-128"/>
                  <a:ea typeface="MS Mincho" panose="02020609040205080304" pitchFamily="49" charset="-128"/>
                </a:rPr>
                <a:t>……</a:t>
              </a:r>
              <a:r>
                <a:rPr lang="zh-CN" altLang="en-US" b="1" smtClean="0">
                  <a:latin typeface="宋体" panose="02010600030101010101" pitchFamily="2" charset="-122"/>
                  <a:ea typeface="宋体" panose="02010600030101010101" pitchFamily="2" charset="-122"/>
                </a:rPr>
                <a:t>这样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的结论。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160000"/>
            <a:chOff x="1502880" y="4027303"/>
            <a:chExt cx="6319559" cy="2412791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41279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74680" y="4163332"/>
              <a:ext cx="5899067" cy="72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申し込む学生が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10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人以上にならなければ、この旅行は中止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ということになる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8314" y="4826648"/>
            <a:ext cx="588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今夜カレーを食べれば、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日続けてカレーを食べた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ということになる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037860" y="1268760"/>
            <a:ext cx="3586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、 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ということになる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3"/>
          <p:cNvSpPr txBox="1"/>
          <p:nvPr/>
        </p:nvSpPr>
        <p:spPr>
          <a:xfrm>
            <a:off x="1739654" y="5474720"/>
            <a:ext cx="589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よく話し合った結果、やはり離婚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ということになりました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5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85289" y="2821915"/>
            <a:ext cx="2520000" cy="2880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文法項目</a:t>
            </a:r>
            <a:endParaRPr lang="en-US" altLang="ja-JP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～はずだ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～はずが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はない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～はずだった</a:t>
            </a: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～ことが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もある</a:t>
            </a: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～結果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～複合動詞</a:t>
            </a: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351686" y="1773144"/>
            <a:ext cx="2520000" cy="2952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補足項目</a:t>
            </a:r>
            <a:endParaRPr lang="en-US" altLang="ja-JP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～ということになる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P140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86988"/>
              </p:ext>
            </p:extLst>
          </p:nvPr>
        </p:nvGraphicFramePr>
        <p:xfrm>
          <a:off x="1562174" y="2060848"/>
          <a:ext cx="6826250" cy="3291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13125"/>
                <a:gridCol w="3413125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お金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儲ける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おかねを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もうける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～の姿を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見かける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～のすがたを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みかける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事実を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否定する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じじつを</a:t>
                      </a:r>
                      <a:r>
                        <a:rPr lang="ja-JP" altLang="en-US" sz="1800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ひてい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宝くじ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当たる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たからくじが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あたる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めったに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ない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電話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通じる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でんわが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つうじる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エンジン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掛かる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エンジンが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かかる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先生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怒られる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せんせいに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おこられる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[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</a:t>
                      </a:r>
                      <a:r>
                        <a:rPr lang="en-US" altLang="ja-JP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]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互いに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協力する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[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</a:t>
                      </a:r>
                      <a:r>
                        <a:rPr lang="en-US" altLang="ja-JP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]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たがいに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きょうりょくする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7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3925888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23472"/>
              </p:ext>
            </p:extLst>
          </p:nvPr>
        </p:nvGraphicFramePr>
        <p:xfrm>
          <a:off x="1403648" y="2236832"/>
          <a:ext cx="6924552" cy="2560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62276"/>
                <a:gridCol w="3462276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修理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出す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しゅうりに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だす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相手に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聞き返す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あいて</a:t>
                      </a:r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ききかえす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てっきり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怒ると思ったのに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てっきり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おこるとおもったのに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プリンター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電源ン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入る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</a:t>
                      </a:r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げんが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はいる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マニュアル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美しさ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驚く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うつくしさに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おどろく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66252"/>
              </p:ext>
            </p:extLst>
          </p:nvPr>
        </p:nvGraphicFramePr>
        <p:xfrm>
          <a:off x="1835696" y="2060848"/>
          <a:ext cx="6096000" cy="3291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転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ばぬ先の杖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ころ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ばぬさきのつえ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頭が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ぼんやりする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あたまが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ぼんやりする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141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ヒューマンエラー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ミスを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犯す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ミスを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おかす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うっかり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忘れた</a:t>
                      </a:r>
                      <a:endParaRPr lang="zh-CN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うっかり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わすれた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チェックリスト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作品を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完成する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さく</a:t>
                      </a:r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ひんを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かんせいする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出来事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繋がる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できごとに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つながる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問題を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引き起こす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もんだ</a:t>
                      </a:r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ひきおこす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158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403648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問</a:t>
            </a: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題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57315"/>
              </p:ext>
            </p:extLst>
          </p:nvPr>
        </p:nvGraphicFramePr>
        <p:xfrm>
          <a:off x="1778198" y="2348880"/>
          <a:ext cx="6096000" cy="21945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気を悪くする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きを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わるくする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 gridSpan="2"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 gridSpan="2"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どういうことでしょうか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 gridSpan="2"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そんなはずはありません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 gridSpan="2"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てっきり～と思っていました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 gridSpan="2"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分かってもらえればいいんです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420888"/>
            <a:ext cx="6659024" cy="1521130"/>
            <a:chOff x="1513376" y="2420888"/>
            <a:chExt cx="6659024" cy="152113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はずだ」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表示说话人根据计算、知识以及逻辑等判断，有强烈的确信。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065993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62411"/>
              <a:ext cx="6048672" cy="71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飛行機で東京まで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時間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だ。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時に大阪を出発すれば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時には着く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はずだ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000266" y="836712"/>
            <a:ext cx="4435830" cy="1368152"/>
            <a:chOff x="899592" y="836712"/>
            <a:chExt cx="4435830" cy="1368152"/>
          </a:xfrm>
        </p:grpSpPr>
        <p:sp>
          <p:nvSpPr>
            <p:cNvPr id="6" name="右大括号 5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右大括号 26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899592" y="836712"/>
              <a:ext cx="4435830" cy="1368152"/>
              <a:chOff x="899592" y="836712"/>
              <a:chExt cx="4435830" cy="136815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899592" y="1268760"/>
                <a:ext cx="4435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）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はずだ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右大括号 3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627784" y="1545759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➾な</a:t>
                </a:r>
                <a:endPara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➾の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19672" y="4913410"/>
            <a:ext cx="590465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薬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飲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んだから、もう熱は下がる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5373216"/>
            <a:ext cx="5850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子供が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8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人もいたから、生活は楽ではなかった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9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08" y="4781013"/>
            <a:ext cx="1159111" cy="925420"/>
          </a:xfrm>
          <a:prstGeom prst="rect">
            <a:avLst/>
          </a:prstGeom>
        </p:spPr>
      </p:pic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683568" y="1986134"/>
            <a:ext cx="7833641" cy="381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930" y="2132856"/>
            <a:ext cx="716646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以上のデータから考えると、この国の人口は今後も増え続ける（　　）。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a.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はずである</a:t>
            </a:r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b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.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にちがいない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buBlip>
                <a:blip r:embed="rId3"/>
              </a:buBlip>
            </a:pP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写真だけでは人柄がわからない。実際に会ってよく話してみないことに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（　　） 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a.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決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められるだろ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う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b.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決められる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はずだ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zh-CN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  c.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決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めなければならない</a:t>
            </a:r>
            <a:endParaRPr lang="en-US" altLang="zh-CN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zh-CN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  d.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決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められない</a:t>
            </a:r>
            <a:endParaRPr lang="en-US" altLang="zh-CN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4041216"/>
            <a:ext cx="728831" cy="1332000"/>
          </a:xfrm>
          <a:prstGeom prst="rect">
            <a:avLst/>
          </a:prstGeom>
        </p:spPr>
      </p:pic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 flipH="1">
            <a:off x="3635896" y="5877272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P128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1(1)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43780"/>
            <a:ext cx="6659024" cy="1116000"/>
            <a:chOff x="1461306" y="2635188"/>
            <a:chExt cx="6659024" cy="1309624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635188"/>
              <a:ext cx="6659024" cy="130962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731113"/>
              <a:ext cx="6480720" cy="10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「はずがない／はずはない」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「はずだ」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的否定形式，表示“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不可能</a:t>
              </a:r>
              <a:r>
                <a:rPr lang="en-US" altLang="zh-CN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……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没那个可能性”的意思。有依据的强烈否定。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あんなに練習したんだから、今日の試合は負ける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はずがない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5696" y="4869160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人気がある映画なのだから、おもしろくない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はずはありません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35" name="TextBox 2"/>
          <p:cNvSpPr txBox="1"/>
          <p:nvPr/>
        </p:nvSpPr>
        <p:spPr>
          <a:xfrm>
            <a:off x="1842053" y="5518973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かぎがかかっていなかったよ。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 …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そんなはずはありません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5673348" cy="1368152"/>
            <a:chOff x="899592" y="836712"/>
            <a:chExt cx="5673348" cy="1368152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5673348" cy="1368152"/>
              <a:chOff x="899592" y="836712"/>
              <a:chExt cx="5673348" cy="136815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5673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）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はずが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／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はない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627784" y="1545759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➾な</a:t>
                </a:r>
                <a:endPara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➾の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0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5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8065</TotalTime>
  <Words>1865</Words>
  <Application>Microsoft Office PowerPoint</Application>
  <PresentationFormat>全屏显示(4:3)</PresentationFormat>
  <Paragraphs>368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MS Mincho</vt:lpstr>
      <vt:lpstr>宋体</vt:lpstr>
      <vt:lpstr>微软雅黑</vt:lpstr>
      <vt:lpstr>Arial</vt:lpstr>
      <vt:lpstr>Times New Roman</vt:lpstr>
      <vt:lpstr>Wingdings</vt:lpstr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Huixin Sun</cp:lastModifiedBy>
  <cp:revision>319</cp:revision>
  <dcterms:created xsi:type="dcterms:W3CDTF">2017-01-09T07:12:30Z</dcterms:created>
  <dcterms:modified xsi:type="dcterms:W3CDTF">2017-04-25T07:47:12Z</dcterms:modified>
</cp:coreProperties>
</file>