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3" r:id="rId3"/>
    <p:sldId id="392" r:id="rId4"/>
    <p:sldId id="391" r:id="rId5"/>
    <p:sldId id="373" r:id="rId6"/>
    <p:sldId id="374" r:id="rId7"/>
    <p:sldId id="402" r:id="rId8"/>
    <p:sldId id="412" r:id="rId9"/>
    <p:sldId id="403" r:id="rId10"/>
    <p:sldId id="413" r:id="rId11"/>
    <p:sldId id="393" r:id="rId12"/>
    <p:sldId id="414" r:id="rId13"/>
    <p:sldId id="404" r:id="rId14"/>
    <p:sldId id="416" r:id="rId15"/>
    <p:sldId id="405" r:id="rId16"/>
    <p:sldId id="417" r:id="rId17"/>
    <p:sldId id="406" r:id="rId18"/>
    <p:sldId id="418" r:id="rId19"/>
    <p:sldId id="407" r:id="rId20"/>
    <p:sldId id="419" r:id="rId21"/>
    <p:sldId id="408" r:id="rId22"/>
    <p:sldId id="420" r:id="rId23"/>
    <p:sldId id="409" r:id="rId24"/>
    <p:sldId id="421" r:id="rId25"/>
    <p:sldId id="410" r:id="rId26"/>
    <p:sldId id="344" r:id="rId27"/>
    <p:sldId id="275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 autoAdjust="0"/>
  </p:normalViewPr>
  <p:slideViewPr>
    <p:cSldViewPr>
      <p:cViewPr varScale="1">
        <p:scale>
          <a:sx n="52" d="100"/>
          <a:sy n="52" d="100"/>
        </p:scale>
        <p:origin x="115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11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356992"/>
            <a:ext cx="8136000" cy="2478369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11" y="1772816"/>
            <a:ext cx="785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アドバイスしてください。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39584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①彼女とは会うといつもけんかばかりしているんです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616" y="3789040"/>
            <a:ext cx="252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じゃ、別れ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たらどう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616" y="4571836"/>
            <a:ext cx="666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じゃ、地域のボランティア日本語教室に参加してみ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たらどう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616" y="5339392"/>
            <a:ext cx="550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遊んでばかりいないで、たまには勉強し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たらどう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？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22684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②留学生寮に住んでいるので、日本語を話す機会があまりないんです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797355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352" y="460072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828" y="530120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3" name="TextBox 5"/>
          <p:cNvSpPr txBox="1"/>
          <p:nvPr/>
        </p:nvSpPr>
        <p:spPr>
          <a:xfrm>
            <a:off x="945748" y="2278613"/>
            <a:ext cx="72266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：今の会社、給料は悪くないんですけど、仕事が合わなくて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……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じゃ、自分が本当にやりたい仕事を探してみ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たらどうですか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724046" y="4955916"/>
            <a:ext cx="47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毎日遊んでばかりでちっとも勉強しない。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8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4" grpId="0"/>
      <p:bldP spid="5" grpId="0" animBg="1"/>
      <p:bldP spid="20" grpId="0" animBg="1"/>
      <p:bldP spid="21" grpId="0" animBg="1"/>
      <p:bldP spid="8" grpId="0"/>
      <p:bldP spid="9" grpId="0"/>
      <p:bldP spid="22" grpId="0"/>
      <p:bldP spid="24" grpId="0"/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79784" y="2347416"/>
            <a:ext cx="6992616" cy="1827983"/>
            <a:chOff x="1179784" y="2348880"/>
            <a:chExt cx="6992616" cy="193652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348880"/>
              <a:ext cx="6659024" cy="1584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79784" y="2426910"/>
              <a:ext cx="6992615" cy="1858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本句型主要用于回答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と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とではどちらが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ですか」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这样的问句。也可以使用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より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ほうが</a:t>
              </a:r>
              <a:r>
                <a:rPr lang="en-US" altLang="zh-CN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。这时，有强调“也许你认为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よ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り</a:t>
              </a:r>
              <a:r>
                <a:rPr lang="en-US" altLang="zh-CN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，但实际上并非如此”的含义。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2065993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162411"/>
              <a:ext cx="6048672" cy="1485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北海道と東京とではどちらが寒いですか。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　</a:t>
              </a:r>
              <a:r>
                <a:rPr lang="en-US" altLang="zh-CN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〇（東京より）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北海道のほうが寒いです。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　　✕北海道は東京より寒いです。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19672" y="550794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今日は北海道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東京の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気温が低かったです。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000266" y="798055"/>
            <a:ext cx="8149988" cy="1406809"/>
            <a:chOff x="1000266" y="798055"/>
            <a:chExt cx="8149988" cy="1406809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1000266" y="836712"/>
              <a:ext cx="8149988" cy="1368152"/>
              <a:chOff x="899592" y="836712"/>
              <a:chExt cx="8149988" cy="1368152"/>
            </a:xfrm>
          </p:grpSpPr>
          <p:sp>
            <p:nvSpPr>
              <p:cNvPr id="6" name="右大括号 5"/>
              <p:cNvSpPr/>
              <p:nvPr/>
            </p:nvSpPr>
            <p:spPr>
              <a:xfrm>
                <a:off x="2411760" y="836712"/>
                <a:ext cx="216024" cy="662880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" name="グループ化 10"/>
              <p:cNvGrpSpPr/>
              <p:nvPr/>
            </p:nvGrpSpPr>
            <p:grpSpPr>
              <a:xfrm>
                <a:off x="899592" y="836712"/>
                <a:ext cx="8149988" cy="1368152"/>
                <a:chOff x="899592" y="836712"/>
                <a:chExt cx="8149988" cy="1368152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899592" y="1268760"/>
                  <a:ext cx="8149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3</a:t>
                  </a:r>
                  <a:r>
                    <a:rPr lang="ja-JP" altLang="en-US" sz="2400" b="1" dirty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</a:t>
                  </a:r>
                  <a:r>
                    <a:rPr lang="ja-JP" altLang="en-US" sz="2400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、　 　　　　　　</a:t>
                  </a:r>
                  <a:r>
                    <a:rPr lang="ja-JP" altLang="en-US" sz="2400" b="1" dirty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</a:t>
                  </a:r>
                  <a:r>
                    <a:rPr lang="ja-JP" altLang="en-US" sz="24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より　　　　　　　　</a:t>
                  </a:r>
                  <a:r>
                    <a:rPr lang="ja-JP" altLang="en-US" sz="2400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＋</a:t>
                  </a:r>
                  <a:r>
                    <a:rPr lang="ja-JP" altLang="en-US" sz="24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ほうが</a:t>
                  </a:r>
                  <a:r>
                    <a:rPr lang="en-US" altLang="zh-CN" sz="24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… </a:t>
                  </a:r>
                  <a:r>
                    <a:rPr lang="ja-JP" altLang="en-US" sz="24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　</a:t>
                  </a:r>
                  <a:endPara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右大括号 3"/>
                <p:cNvSpPr/>
                <p:nvPr/>
              </p:nvSpPr>
              <p:spPr>
                <a:xfrm>
                  <a:off x="3463214" y="836712"/>
                  <a:ext cx="216024" cy="1368152"/>
                </a:xfrm>
                <a:prstGeom prst="rightBrac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2674061" y="980728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 smtClean="0">
                      <a:latin typeface="MS Mincho" panose="02020609040205080304" pitchFamily="49" charset="-128"/>
                      <a:ea typeface="MS Mincho" panose="02020609040205080304" pitchFamily="49" charset="-128"/>
                    </a:rPr>
                    <a:t>辞書形</a:t>
                  </a:r>
                  <a:endParaRPr lang="zh-CN" altLang="en-US" b="1" dirty="0">
                    <a:latin typeface="MS Mincho" panose="02020609040205080304" pitchFamily="49" charset="-128"/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421381" y="1491229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➾な</a:t>
                  </a:r>
                  <a:endParaRPr lang="en-US" altLang="ja-JP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763688" y="899428"/>
                  <a:ext cx="8640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</a:p>
                <a:p>
                  <a:r>
                    <a:rPr lang="ja-JP" altLang="en-US" b="1" dirty="0" smtClean="0">
                      <a:latin typeface="MS Mincho" panose="02020609040205080304" pitchFamily="49" charset="-128"/>
                      <a:ea typeface="MS Mincho" panose="02020609040205080304" pitchFamily="49" charset="-128"/>
                    </a:rPr>
                    <a:t>い</a:t>
                  </a:r>
                  <a:r>
                    <a:rPr lang="en-US" altLang="ja-JP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807030" y="1558533"/>
                  <a:ext cx="8640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 smtClean="0">
                      <a:latin typeface="MS Mincho" panose="02020609040205080304" pitchFamily="49" charset="-128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な</a:t>
                  </a:r>
                  <a:r>
                    <a:rPr lang="en-US" altLang="ja-JP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  <a:p>
                  <a:r>
                    <a:rPr lang="en-US" altLang="ja-JP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0" name="右大括号 29"/>
            <p:cNvSpPr/>
            <p:nvPr/>
          </p:nvSpPr>
          <p:spPr>
            <a:xfrm>
              <a:off x="6516216" y="836712"/>
              <a:ext cx="216024" cy="1368152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4"/>
            <p:cNvSpPr txBox="1"/>
            <p:nvPr/>
          </p:nvSpPr>
          <p:spPr>
            <a:xfrm>
              <a:off x="5698397" y="9714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辞書形</a:t>
              </a:r>
              <a:endPara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32" name="TextBox 6"/>
            <p:cNvSpPr txBox="1"/>
            <p:nvPr/>
          </p:nvSpPr>
          <p:spPr>
            <a:xfrm>
              <a:off x="4788024" y="827420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</a:t>
              </a:r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28"/>
            <p:cNvSpPr txBox="1"/>
            <p:nvPr/>
          </p:nvSpPr>
          <p:spPr>
            <a:xfrm>
              <a:off x="4831366" y="1486525"/>
              <a:ext cx="864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な</a:t>
              </a: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4716016" y="836712"/>
              <a:ext cx="216024" cy="136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右大括号 33"/>
            <p:cNvSpPr/>
            <p:nvPr/>
          </p:nvSpPr>
          <p:spPr>
            <a:xfrm>
              <a:off x="5438134" y="798055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9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628800"/>
            <a:ext cx="8150086" cy="147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212976"/>
            <a:ext cx="8136000" cy="3240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11" y="1628800"/>
            <a:ext cx="785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次のことを比べて、あなたの意見を言って下さい。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35699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①買い物：現金で払う／カードで払う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616" y="3750185"/>
            <a:ext cx="720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買い物は現金で払う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カードで払う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いいと思います。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安全ですから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616" y="4739592"/>
            <a:ext cx="720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旅行はパックツアーで行く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個人で行く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楽しいと思います。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自由ですから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616" y="5753460"/>
            <a:ext cx="6588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住む家は広くて大きい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狭いけど便利な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いいと思います。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掃除が楽ですから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39460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②旅行：パックツアーで行く／個人で行く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89152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352" y="4875164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828" y="588291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3" name="TextBox 5"/>
          <p:cNvSpPr txBox="1"/>
          <p:nvPr/>
        </p:nvSpPr>
        <p:spPr>
          <a:xfrm>
            <a:off x="945748" y="2134597"/>
            <a:ext cx="72266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本：図書館で借りる／買う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→本は図書館で借りる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買う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いいと思います。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いつでも　　</a:t>
            </a:r>
            <a:endParaRPr lang="en-US" altLang="ja-JP" b="1" dirty="0" smtClean="0">
              <a:solidFill>
                <a:srgbClr val="0000FF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読めますから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724046" y="5369984"/>
            <a:ext cx="47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③住む家：広くて大きい／狭いけど便利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3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4" grpId="0"/>
      <p:bldP spid="5" grpId="0" animBg="1"/>
      <p:bldP spid="20" grpId="0" animBg="1"/>
      <p:bldP spid="21" grpId="0" animBg="1"/>
      <p:bldP spid="8" grpId="0"/>
      <p:bldP spid="9" grpId="0"/>
      <p:bldP spid="22" grpId="0"/>
      <p:bldP spid="24" grpId="0"/>
      <p:bldP spid="2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2454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、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らしい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564904"/>
            <a:ext cx="6659024" cy="1008000"/>
            <a:chOff x="1513376" y="2564904"/>
            <a:chExt cx="6659024" cy="1008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64904"/>
              <a:ext cx="6659024" cy="1008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52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らしい</a:t>
              </a: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N2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具有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N1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本来该有的特征、特色。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「らしい」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也可以作谓语。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944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329741"/>
              <a:ext cx="5899067" cy="4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山本さんの家はいかにも日本の家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らしい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家で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す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841402"/>
            <a:ext cx="58990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春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色のバッグですね。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25261" y="5363924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今日の田中さんの服は学生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9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8" y="4781013"/>
            <a:ext cx="1159111" cy="925420"/>
          </a:xfrm>
          <a:prstGeom prst="rect">
            <a:avLst/>
          </a:prstGeom>
        </p:spPr>
      </p:pic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683568" y="1986134"/>
            <a:ext cx="7833641" cy="381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930" y="2458631"/>
            <a:ext cx="7166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この雑誌はどちらかというと男性（　　）だ。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buBlip>
                <a:blip r:embed="rId3"/>
              </a:buBlip>
            </a:pP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buBlip>
                <a:blip r:embed="rId3"/>
              </a:buBlip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最近は子供（　　）子供が少なくなった。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buBlip>
                <a:blip r:embed="rId3"/>
              </a:buBlip>
            </a:pPr>
            <a:endParaRPr lang="en-US" altLang="ja-JP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buBlip>
                <a:blip r:embed="rId3"/>
              </a:buBlip>
            </a:pP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041216"/>
            <a:ext cx="728831" cy="1332000"/>
          </a:xfrm>
          <a:prstGeom prst="rect">
            <a:avLst/>
          </a:prstGeom>
        </p:spPr>
      </p:pic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 flipH="1">
            <a:off x="3635896" y="5877272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P144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5718" y="29767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a.</a:t>
            </a:r>
            <a:r>
              <a:rPr lang="ja-JP" alt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っぽい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962648" y="29767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b.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らしい　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29578" y="29767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c.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みたい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96508" y="297675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d.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むき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75656" y="42838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a.</a:t>
            </a:r>
            <a:r>
              <a:rPr lang="ja-JP" alt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っぽい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942586" y="42838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b.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らしい　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09516" y="42838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c.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みたい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6446" y="42838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d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.</a:t>
            </a:r>
            <a:r>
              <a:rPr lang="ja-JP" altLang="en-US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よう</a:t>
            </a:r>
            <a:r>
              <a:rPr lang="ja-JP" altLang="en-US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97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15" grpId="0" animBg="1"/>
      <p:bldP spid="6" grpId="0"/>
      <p:bldP spid="16" grpId="0"/>
      <p:bldP spid="17" grpId="0"/>
      <p:bldP spid="18" grpId="0"/>
      <p:bldP spid="18" grpId="1" build="allAtOnce"/>
      <p:bldP spid="19" grpId="0"/>
      <p:bldP spid="20" grpId="0"/>
      <p:bldP spid="20" grpId="1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541993"/>
            <a:ext cx="6659024" cy="1391062"/>
            <a:chOff x="1461306" y="2633091"/>
            <a:chExt cx="6659024" cy="1632409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633091"/>
              <a:ext cx="6659024" cy="1632409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659977"/>
              <a:ext cx="6480720" cy="157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 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らしい」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前面的内容表示的是听来或读来的信息（传闻）。还可以表示根据看到或听到的消息，当事人推测大概会那样。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77312"/>
            <a:ext cx="6319559" cy="2160000"/>
            <a:chOff x="1502880" y="4077312"/>
            <a:chExt cx="6319559" cy="2160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77312"/>
              <a:ext cx="6319559" cy="2160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雑誌で見たんだけど、あの店のケーキはおいしい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らしい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よ。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20948" y="49743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先生の話では、試験の説明は全部英語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35" name="TextBox 2"/>
          <p:cNvSpPr txBox="1"/>
          <p:nvPr/>
        </p:nvSpPr>
        <p:spPr>
          <a:xfrm>
            <a:off x="1827304" y="5459972"/>
            <a:ext cx="58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パーティーが始まった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。会場の中からにぎやかな声が聞こえてくる。</a:t>
            </a:r>
            <a:endParaRPr lang="zh-CN" altLang="en-US" dirty="0"/>
          </a:p>
        </p:txBody>
      </p:sp>
      <p:grpSp>
        <p:nvGrpSpPr>
          <p:cNvPr id="46" name="グループ化 13"/>
          <p:cNvGrpSpPr/>
          <p:nvPr/>
        </p:nvGrpSpPr>
        <p:grpSpPr>
          <a:xfrm>
            <a:off x="1000266" y="836712"/>
            <a:ext cx="6601487" cy="1368152"/>
            <a:chOff x="899592" y="836712"/>
            <a:chExt cx="6601487" cy="1368152"/>
          </a:xfrm>
        </p:grpSpPr>
        <p:sp>
          <p:nvSpPr>
            <p:cNvPr id="47" name="右大括号 46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グループ化 10"/>
            <p:cNvGrpSpPr/>
            <p:nvPr/>
          </p:nvGrpSpPr>
          <p:grpSpPr>
            <a:xfrm>
              <a:off x="899592" y="836712"/>
              <a:ext cx="6601487" cy="1368152"/>
              <a:chOff x="899592" y="836712"/>
              <a:chExt cx="6601487" cy="136815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99592" y="1268760"/>
                <a:ext cx="6601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5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、　 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らしい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（伝聞・推量）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右大括号 50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627784" y="183553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TextBox 4"/>
          <p:cNvSpPr txBox="1"/>
          <p:nvPr/>
        </p:nvSpPr>
        <p:spPr>
          <a:xfrm>
            <a:off x="2764462" y="15475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62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424" y="185606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例：ラジオで、フランスで歌舞伎がとても人気があるというニュースを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聞いた。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→ラジオで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聞いたんだけど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、フランスで歌舞伎がとても人気がある</a:t>
            </a:r>
            <a:r>
              <a:rPr lang="ja-JP" altLang="en-US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</a:t>
            </a:r>
            <a:endParaRPr lang="en-US" altLang="ja-JP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4391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P144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8136000" cy="291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83567" y="3179823"/>
            <a:ext cx="74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①電車で、たばこが簡単にやめられる薬ができたという広告を見た。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00616" y="3573016"/>
            <a:ext cx="684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電車で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広告を見たんだけど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、たばこが簡単にやめられる薬ができた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000616" y="4571821"/>
            <a:ext cx="684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雑誌で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読んだんだけど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、誰でも大金持ちになれる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000616" y="5310500"/>
            <a:ext cx="684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美容院で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聞いたんだけど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、野球選手が車いすを病院に寄付した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らしい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683568" y="4226829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②雑誌で、「だれでも大金持ちになれる」という記事を読んだ。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83568" y="370774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668352" y="458112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55828" y="4941168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③美容院で、野球選手が車いすを病院に寄付したという話を聞いた。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55828" y="546404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30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/>
      <p:bldP spid="17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として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421016"/>
            <a:ext cx="6659024" cy="1152000"/>
            <a:chOff x="1513376" y="2491121"/>
            <a:chExt cx="6659024" cy="1351869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91121"/>
              <a:ext cx="6659024" cy="1351869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590463"/>
              <a:ext cx="6480720" cy="108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「～として」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表示以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的资格、角度、观点来做某事或被人认识。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77304"/>
            <a:ext cx="6319559" cy="2088000"/>
            <a:chOff x="1502880" y="4077304"/>
            <a:chExt cx="6319559" cy="2088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77304"/>
              <a:ext cx="6319559" cy="20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会社の代表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として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、お客さんに新しい商品の説明をした。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1285" y="4942909"/>
            <a:ext cx="59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東京は、日本の首都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として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世界中に知られている。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1284" y="5445224"/>
            <a:ext cx="58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彼は大学の教授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として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より、むしろ作家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として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の方がよく知られている。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5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611560" y="1593288"/>
            <a:ext cx="7953828" cy="4428000"/>
          </a:xfrm>
          <a:prstGeom prst="snip2DiagRect">
            <a:avLst>
              <a:gd name="adj1" fmla="val 17391"/>
              <a:gd name="adj2" fmla="val 828"/>
            </a:avLst>
          </a:prstGeom>
          <a:solidFill>
            <a:schemeClr val="bg1">
              <a:alpha val="2274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1370095" y="941289"/>
            <a:ext cx="93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486936" y="1012964"/>
            <a:ext cx="208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2474" y="1719832"/>
            <a:ext cx="7126514" cy="373017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6512" y="824643"/>
            <a:ext cx="1163040" cy="732149"/>
            <a:chOff x="-36512" y="824643"/>
            <a:chExt cx="1163040" cy="73214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0" name="文本框 9"/>
            <p:cNvSpPr txBox="1"/>
            <p:nvPr/>
          </p:nvSpPr>
          <p:spPr>
            <a:xfrm rot="407268">
              <a:off x="125851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1475656" y="1916832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有名な人を紹介してください。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例：ノーベルはダイナマイトを発明した科学者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として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知られています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3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47" y="903771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009751"/>
            <a:ext cx="2664296" cy="14920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656" y="474663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安藤百福</a:t>
            </a:r>
            <a:r>
              <a:rPr lang="en-US" altLang="ja-JP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(</a:t>
            </a:r>
            <a:r>
              <a:rPr lang="ja-JP" alt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あんどうももふく</a:t>
            </a:r>
            <a:r>
              <a:rPr lang="en-US" altLang="ja-JP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)</a:t>
            </a:r>
          </a:p>
          <a:p>
            <a:pPr algn="ctr"/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インスタント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ラーメン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595" y="2804463"/>
            <a:ext cx="1728725" cy="169729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09123" y="4674629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スティーブ・</a:t>
            </a:r>
            <a:r>
              <a:rPr lang="ja-JP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ジョブズ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/>
            <a:r>
              <a:rPr lang="ja-JP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アップル社の設立者</a:t>
            </a:r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83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7422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　＋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ず</a:t>
            </a:r>
            <a:r>
              <a:rPr lang="en-US" altLang="ja-JP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に</a:t>
            </a:r>
            <a:r>
              <a:rPr lang="en-US" altLang="ja-JP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付帯状況・手段</a:t>
            </a:r>
            <a:r>
              <a:rPr lang="zh-CN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421016"/>
            <a:ext cx="6659024" cy="1152000"/>
            <a:chOff x="1513376" y="2491121"/>
            <a:chExt cx="6659024" cy="1351869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91121"/>
              <a:ext cx="6659024" cy="1351869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590463"/>
              <a:ext cx="6480720" cy="108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ず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[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に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]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 …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是表示附带情况以及手段等的，意思与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「～ない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で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相同，但偏向书面语。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3861048"/>
            <a:ext cx="6319559" cy="2448000"/>
            <a:chOff x="1502880" y="3861048"/>
            <a:chExt cx="6319559" cy="2448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3861048"/>
              <a:ext cx="6319559" cy="244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077072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その男は先週の土曜日にこの店に来て、一言も話さ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ず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、酒を飲んでいた。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1285" y="4797152"/>
            <a:ext cx="59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急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いでいたので、かぎを｛かけ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ずに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／かけないで｝出かけてしまった。（付帯状況）</a:t>
            </a:r>
            <a:endParaRPr lang="zh-CN" altLang="en-US" dirty="0"/>
          </a:p>
        </p:txBody>
      </p:sp>
      <p:sp>
        <p:nvSpPr>
          <p:cNvPr id="21" name="TextBox 6"/>
          <p:cNvSpPr txBox="1"/>
          <p:nvPr/>
        </p:nvSpPr>
        <p:spPr>
          <a:xfrm>
            <a:off x="2123728" y="1188040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ない形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する➾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せ</a:t>
            </a:r>
            <a:endParaRPr lang="zh-CN" altLang="en-US" sz="2000" b="1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1835696" y="5517232"/>
            <a:ext cx="59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辞書を｛使わ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ずに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／使わないで｝新聞が読めるようになりたい。（手段）</a:t>
            </a:r>
            <a:endParaRPr lang="zh-CN" altLang="en-US" dirty="0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94796" y="56204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529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例：山に登りましたか。（天気が悪かった・帰ってきた）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いいえ、天気が悪かったので、登ら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ずに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帰ってきました。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7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P145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7(1)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8280000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83567" y="3366955"/>
            <a:ext cx="7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①両親に相談しましたか。（反対されると思った・自分で決めた）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00616" y="3760148"/>
            <a:ext cx="702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いいえ、反対されると思ったので、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相談せずに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自分で決めました。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000616" y="4542944"/>
            <a:ext cx="655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いいえ、お金がなかったので、大学に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行かずに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就職しました。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000616" y="5363924"/>
            <a:ext cx="651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いいえ、疲れていたので、ドラマを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見ずに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寝てしまいました。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683568" y="4197952"/>
            <a:ext cx="7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②大学に行きましたか。（お金がなかった・就職した）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83568" y="3754699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668352" y="457183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655828" y="4994592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③昨日のドラマを見ましたか。（疲れていた・寝てしまった）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55828" y="532574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96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17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74225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7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　＋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ず</a:t>
            </a:r>
            <a:r>
              <a:rPr lang="zh-CN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原因・理由・並列</a:t>
            </a:r>
            <a:r>
              <a:rPr lang="zh-CN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endParaRPr lang="zh-CN" altLang="en-US" sz="2400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378379"/>
            <a:ext cx="6749152" cy="1338829"/>
            <a:chOff x="1513376" y="2441085"/>
            <a:chExt cx="6749152" cy="1571112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48894"/>
              <a:ext cx="6659024" cy="1563099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441085"/>
              <a:ext cx="6660000" cy="157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ず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是表示原因、理由的，意思与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「～なくて、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相同，但偏向书面语。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ず、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Y 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也可用于把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（ない）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两者并列。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05064"/>
            <a:ext cx="6319559" cy="2160000"/>
            <a:chOff x="1502880" y="4005064"/>
            <a:chExt cx="6319559" cy="2160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05064"/>
              <a:ext cx="6319559" cy="2160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2829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子供の熱が｛下がら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ず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／下がらなくて｝、心配しました。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1285" y="4931876"/>
            <a:ext cx="59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田中さんは今月出張せ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、来月出張することになりました。</a:t>
            </a:r>
            <a:endParaRPr lang="zh-CN" altLang="en-US" dirty="0"/>
          </a:p>
        </p:txBody>
      </p:sp>
      <p:sp>
        <p:nvSpPr>
          <p:cNvPr id="21" name="TextBox 6"/>
          <p:cNvSpPr txBox="1"/>
          <p:nvPr/>
        </p:nvSpPr>
        <p:spPr>
          <a:xfrm>
            <a:off x="2123728" y="1188040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ない形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する➾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せ</a:t>
            </a:r>
            <a:endParaRPr lang="zh-CN" altLang="en-US" sz="2000" b="1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94796" y="56204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TextBox 6"/>
          <p:cNvSpPr txBox="1"/>
          <p:nvPr/>
        </p:nvSpPr>
        <p:spPr>
          <a:xfrm>
            <a:off x="1841284" y="5651956"/>
            <a:ext cx="58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１時間待っても雨は止ま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、ぬれて帰った。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5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7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524000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04553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例：長い間が降りませんでした・心配しました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→長い間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雨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降らず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、心配しました。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7524000" cy="3024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639299" y="3212976"/>
            <a:ext cx="71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①楽しみにして行ったのに、富士山が見えませんでした・がっかり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しました</a:t>
            </a:r>
            <a:endParaRPr lang="zh-CN" alt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956348" y="3836516"/>
            <a:ext cx="680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楽しみにして行ったのに、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富士山が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見えず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、がっかりしました。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6348" y="4830976"/>
            <a:ext cx="655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日本へ来たばかりのころ、日本語が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聞き取れず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困りました。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956348" y="5651956"/>
            <a:ext cx="561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地震の後、電話が全く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繋がらず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、とても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不安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でした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4" name="TextBox 7"/>
          <p:cNvSpPr txBox="1"/>
          <p:nvPr/>
        </p:nvSpPr>
        <p:spPr>
          <a:xfrm>
            <a:off x="639300" y="4221088"/>
            <a:ext cx="71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②日本へ来たばかりのころ、日本語が聞き取れませんでした・困り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ました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24084" y="384259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624084" y="483037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611560" y="5282624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③地震の後、電話が全く繋がりませんでした・とても不安でした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11560" y="565195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1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build="p"/>
      <p:bldP spid="18" grpId="0"/>
      <p:bldP spid="19" grpId="0" animBg="1"/>
      <p:bldP spid="20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、 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（経験・経歴）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276872"/>
            <a:ext cx="6659024" cy="1476000"/>
            <a:chOff x="1513376" y="2276872"/>
            <a:chExt cx="6659024" cy="1476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276872"/>
              <a:ext cx="6659024" cy="1476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348880"/>
              <a:ext cx="64807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表示历史性事实、经验和经历等。句中多带有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「～回」「長い間」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等表示次数和时间等的副词。也可以表示曾经有过的某种行为，对现在的主体仍有影响或关联。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2160000"/>
            <a:chOff x="1502880" y="4027303"/>
            <a:chExt cx="6319559" cy="233100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33100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267205"/>
              <a:ext cx="5899067" cy="39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この寺は今まで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回火事で焼け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ている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725153"/>
            <a:ext cx="58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京都では長い間大きな地震が起こっ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。もうすぐ地震が来るかもしれない。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25261" y="5432217"/>
            <a:ext cx="58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田中さんは高校の時アメリカに留学し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。だから、英語の発音がきれいだ。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94796" y="56204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8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524000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899592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例：私の国はサッカーのワールドカップで優勝した・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回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→私の国はサッカーのワールドカップで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回優勝し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7524000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071347" y="3366955"/>
            <a:ext cx="7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①日本で冬のオリンピックが開かれた・これまでに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回</a:t>
            </a:r>
            <a:endParaRPr lang="zh-CN" alt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388396" y="3760148"/>
            <a:ext cx="594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日本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で冬のオリンピックがこれまでに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回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かれている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8396" y="4542944"/>
            <a:ext cx="450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日本人は何度も南極へ探検に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行っている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388396" y="5363924"/>
            <a:ext cx="421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彼は留学中、一度も国へ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帰っていない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071348" y="4197952"/>
            <a:ext cx="7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②日本人は南極へ探検に行った・何度も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1056132" y="379571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1056132" y="455708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1043608" y="4994592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③彼は留学中、国へ帰らなかった・一度も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1043608" y="538473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build="p"/>
      <p:bldP spid="18" grpId="0"/>
      <p:bldP spid="19" grpId="0" animBg="1"/>
      <p:bldP spid="20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 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なんかどう？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276872"/>
            <a:ext cx="6659024" cy="1476000"/>
            <a:chOff x="1513376" y="2276872"/>
            <a:chExt cx="6659024" cy="1476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276872"/>
              <a:ext cx="6659024" cy="1476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348880"/>
              <a:ext cx="64807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「なんか」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用于说话人向听话人举出适合的例子时，由于该说法还隐含其他可能，所以也可以避免说话人把自己的主意强加于人。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「～などどうですか」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是比较正式的说法。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77288"/>
            <a:ext cx="6319559" cy="1944000"/>
            <a:chOff x="1502880" y="4081245"/>
            <a:chExt cx="6319559" cy="209790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81245"/>
              <a:ext cx="6319559" cy="209790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267205"/>
              <a:ext cx="5899067" cy="39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[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店で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]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これ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なんか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いかがでしょうか。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798893"/>
            <a:ext cx="58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次の会長はだれがいいかな。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田中さん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いいと思うよ。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94796" y="56204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TextBox 6"/>
          <p:cNvSpPr txBox="1"/>
          <p:nvPr/>
        </p:nvSpPr>
        <p:spPr>
          <a:xfrm>
            <a:off x="1625261" y="5548590"/>
            <a:ext cx="58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お酒はワイン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なんか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好きで、よく飲んで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います。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7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85289" y="2821915"/>
            <a:ext cx="2520000" cy="3348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文法項目</a:t>
            </a:r>
            <a:endParaRPr lang="en-US" altLang="ja-JP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～てくる・～</a:t>
            </a:r>
            <a:r>
              <a:rPr lang="ja-JP" altLang="en-US" sz="2000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～たら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[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どう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]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？</a:t>
            </a: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zh-CN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より</a:t>
            </a:r>
            <a:r>
              <a:rPr lang="en-US" altLang="zh-CN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ほうが</a:t>
            </a:r>
            <a:r>
              <a:rPr lang="en-US" altLang="zh-CN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sz="2000" dirty="0"/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～らしい</a:t>
            </a:r>
            <a:endParaRPr lang="zh-CN" altLang="en-US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～として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ず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[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]</a:t>
            </a: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て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いる</a:t>
            </a: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3351686" y="1773144"/>
            <a:ext cx="2520000" cy="2952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補足項目</a:t>
            </a:r>
            <a:endParaRPr lang="en-US" altLang="ja-JP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～なんかどう？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P154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3567669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5168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464000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1789"/>
              </p:ext>
            </p:extLst>
          </p:nvPr>
        </p:nvGraphicFramePr>
        <p:xfrm>
          <a:off x="1403648" y="1844824"/>
          <a:ext cx="6840000" cy="40233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808312"/>
                <a:gridCol w="4031688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ますます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大きくなる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ますますおおきくなる</a:t>
                      </a:r>
                      <a:endParaRPr lang="en-US" altLang="ja-JP" sz="1800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急速に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普及する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きゅうそくに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ふきゅうする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ビル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建つ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ビルが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たつ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いかにも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惜しい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いかにもおしい</a:t>
                      </a:r>
                      <a:endParaRPr lang="en-US" altLang="ja-JP" sz="1800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元気を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出す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げんきを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だす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病院に車いすを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寄付する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びょう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いんにくるまいすを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きふする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急に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慌てる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きゅうに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あわてる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気持ち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落ち着く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きもちが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おちつく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慎重に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行動する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しんちょうに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こうどうする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自宅で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のんびりする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じたくでのんびりする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電話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繋がる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でんわが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つながる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7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3925888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41169"/>
              </p:ext>
            </p:extLst>
          </p:nvPr>
        </p:nvGraphicFramePr>
        <p:xfrm>
          <a:off x="1403648" y="2236832"/>
          <a:ext cx="6924552" cy="21945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62276"/>
                <a:gridCol w="3462276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やっぱり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（やはり）違う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やっぱり（やはり）ちがう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方法を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提案する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ほうほうを</a:t>
                      </a:r>
                      <a:r>
                        <a:rPr lang="ja-JP" altLang="en-US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ていあん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乗り物に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酔う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のりものに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よう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コメント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さらに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言う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さらにいう</a:t>
                      </a:r>
                      <a:endParaRPr lang="en-US" altLang="ja-JP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手を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染める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そめる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788000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14783"/>
              </p:ext>
            </p:extLst>
          </p:nvPr>
        </p:nvGraphicFramePr>
        <p:xfrm>
          <a:off x="1835696" y="1818696"/>
          <a:ext cx="6096000" cy="4389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国を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治める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くにを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おさめる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村人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むら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び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</a:t>
                      </a:r>
                      <a:endParaRPr lang="en-US" altLang="ja-JP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141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費用を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ひようを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かける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製品を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製造する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せいひんを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せいぞうする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生活を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送る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せいかつを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おくる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効果を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期待する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こうかを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きたいする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島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住み着く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しまに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すみつく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金鉱を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掘り当てる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きんこうを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ほりあてる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火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消える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きえる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冷蔵庫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保管する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れいぞうこに</a:t>
                      </a:r>
                      <a:r>
                        <a:rPr lang="ja-JP" altLang="en-US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かんする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いくつかに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分ける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いくつかに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わける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雪</a:t>
                      </a:r>
                      <a:r>
                        <a:rPr lang="ja-JP" altLang="en-US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積もる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ゆきが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つもる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158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403648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問</a:t>
            </a: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題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050"/>
              </p:ext>
            </p:extLst>
          </p:nvPr>
        </p:nvGraphicFramePr>
        <p:xfrm>
          <a:off x="2232304" y="2464296"/>
          <a:ext cx="5076000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076000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～っていうのはどうですか。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それも悪くないですね。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それもそうですね。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けど、</a:t>
                      </a:r>
                      <a:r>
                        <a:rPr lang="en-US" altLang="zh-CN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……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それも悪くないですけど</a:t>
                      </a:r>
                      <a:r>
                        <a:rPr lang="en-US" altLang="zh-CN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……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482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、 ～</a:t>
            </a:r>
            <a:r>
              <a:rPr lang="ja-JP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てくる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・～</a:t>
            </a:r>
            <a:r>
              <a:rPr lang="ja-JP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いく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（継続）</a:t>
            </a:r>
            <a:endParaRPr lang="zh-CN" alt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514276"/>
            <a:ext cx="6659024" cy="1116000"/>
            <a:chOff x="1513376" y="2514276"/>
            <a:chExt cx="6659024" cy="1116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14276"/>
              <a:ext cx="6659024" cy="1116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～てくる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表示从过去到现在的逐渐变化。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～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てい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く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表示从现在到将来的逐渐变化。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944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266963"/>
              <a:ext cx="5899067" cy="4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だんだん春らしくなっ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てきました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725144"/>
            <a:ext cx="58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これからは、日本で働く外国人が増え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ていく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でしょう。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8598" y="5435932"/>
            <a:ext cx="58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この伝統は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百年も続い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てきた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8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152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40968"/>
            <a:ext cx="8136000" cy="2628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907" y="1888151"/>
            <a:ext cx="7859072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：日本に半年住んで、日本の生活に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慣れ</a:t>
            </a:r>
            <a:r>
              <a:rPr lang="ja-JP" altLang="en-US" b="1" u="sng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てきました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529719" y="589989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P143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723" y="3395847"/>
            <a:ext cx="64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①テレビの影響で今後方言を話す人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</a:t>
            </a:r>
            <a:endParaRPr lang="zh-CN" alt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680126" y="3384952"/>
            <a:ext cx="216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減っ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ていく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だろう。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724" y="3960820"/>
            <a:ext cx="72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②今年の夏は暑かったが、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9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月に入って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だんだん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724" y="4508639"/>
            <a:ext cx="82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③インターネットが普及してテレビを見ない人が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ますます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3" name="TextBox 5"/>
          <p:cNvSpPr txBox="1"/>
          <p:nvPr/>
        </p:nvSpPr>
        <p:spPr>
          <a:xfrm>
            <a:off x="720906" y="2409432"/>
            <a:ext cx="7665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：日本へ留学し、日本の企業に就職する人が今後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増え</a:t>
            </a:r>
            <a:r>
              <a:rPr lang="ja-JP" altLang="en-US" b="1" u="sng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ていく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だろう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662724" y="5065034"/>
            <a:ext cx="7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④この辺りは最近マンションがたくさん建って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6" name="TextBox 20"/>
          <p:cNvSpPr txBox="1"/>
          <p:nvPr/>
        </p:nvSpPr>
        <p:spPr>
          <a:xfrm>
            <a:off x="5707648" y="5070436"/>
            <a:ext cx="259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にぎやかになっ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てきた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1828" y="3954016"/>
            <a:ext cx="219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涼しくなっ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てきた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7148" y="4523868"/>
            <a:ext cx="147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増え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てきた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9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7" grpId="0" animBg="1"/>
      <p:bldP spid="4" grpId="0"/>
      <p:bldP spid="5" grpId="0" animBg="1"/>
      <p:bldP spid="8" grpId="0"/>
      <p:bldP spid="10" grpId="0"/>
      <p:bldP spid="23" grpId="0" animBg="1"/>
      <p:bldP spid="25" grpId="0"/>
      <p:bldP spid="26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3173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 </a:t>
            </a:r>
            <a:r>
              <a:rPr lang="en-US" altLang="ja-JP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ja-JP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たら（どう）？</a:t>
            </a:r>
            <a:endParaRPr lang="en-US" altLang="ja-JP" sz="2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132856"/>
            <a:ext cx="6659024" cy="1754326"/>
            <a:chOff x="1513376" y="2152967"/>
            <a:chExt cx="6659024" cy="2058698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195438"/>
              <a:ext cx="6659024" cy="198555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152967"/>
              <a:ext cx="6480720" cy="205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本句型用于说话人赞成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～する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こと」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并向对方提议时，提出可供选择的做法。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「～たらいかがですか」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是比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「～たらどう？」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更礼貌的说法。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「～たらどう？／～たら？」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的说法用于对下级、晚辈、家里人或好朋友等关系密切的人。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6319559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077072"/>
              <a:ext cx="5899067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今日は恋人の誕生日なんだ。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　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電話でもかけて｛あげ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たらどう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／あげ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たら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いかが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　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　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ですか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｝？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1285" y="5301208"/>
            <a:ext cx="5981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少し熱があるみたい</a:t>
            </a: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…… </a:t>
            </a:r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薬を飲んで、今日は早く寝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？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6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9571</TotalTime>
  <Words>2038</Words>
  <Application>Microsoft Office PowerPoint</Application>
  <PresentationFormat>全屏显示(4:3)</PresentationFormat>
  <Paragraphs>338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MS Mincho</vt:lpstr>
      <vt:lpstr>宋体</vt:lpstr>
      <vt:lpstr>微软雅黑</vt:lpstr>
      <vt:lpstr>Arial</vt:lpstr>
      <vt:lpstr>Times New Roman</vt:lpstr>
      <vt:lpstr>Wingdings</vt:lpstr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Huixin Sun</cp:lastModifiedBy>
  <cp:revision>363</cp:revision>
  <dcterms:created xsi:type="dcterms:W3CDTF">2017-01-09T07:12:30Z</dcterms:created>
  <dcterms:modified xsi:type="dcterms:W3CDTF">2017-04-25T07:37:54Z</dcterms:modified>
</cp:coreProperties>
</file>