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3" r:id="rId3"/>
    <p:sldId id="392" r:id="rId4"/>
    <p:sldId id="373" r:id="rId5"/>
    <p:sldId id="374" r:id="rId6"/>
    <p:sldId id="405" r:id="rId7"/>
    <p:sldId id="414" r:id="rId8"/>
    <p:sldId id="403" r:id="rId9"/>
    <p:sldId id="428" r:id="rId10"/>
    <p:sldId id="422" r:id="rId11"/>
    <p:sldId id="429" r:id="rId12"/>
    <p:sldId id="402" r:id="rId13"/>
    <p:sldId id="430" r:id="rId14"/>
    <p:sldId id="423" r:id="rId15"/>
    <p:sldId id="431" r:id="rId16"/>
    <p:sldId id="424" r:id="rId17"/>
    <p:sldId id="432" r:id="rId18"/>
    <p:sldId id="425" r:id="rId19"/>
    <p:sldId id="433" r:id="rId20"/>
    <p:sldId id="426" r:id="rId21"/>
    <p:sldId id="427" r:id="rId22"/>
    <p:sldId id="404" r:id="rId23"/>
    <p:sldId id="344" r:id="rId24"/>
    <p:sldId id="275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CE4F3"/>
    <a:srgbClr val="FF5050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 autoAdjust="0"/>
  </p:normalViewPr>
  <p:slideViewPr>
    <p:cSldViewPr>
      <p:cViewPr varScale="1">
        <p:scale>
          <a:sx n="52" d="100"/>
          <a:sy n="52" d="100"/>
        </p:scale>
        <p:origin x="115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7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5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 smtClean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/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gif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</a:t>
            </a:r>
            <a:r>
              <a:rPr lang="ja-JP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級</a:t>
            </a:r>
            <a:r>
              <a:rPr lang="zh-CN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ja-JP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12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311151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(2)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～（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ら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れる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（他動詞）</a:t>
            </a:r>
            <a:endParaRPr lang="en-US" altLang="ja-JP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637015"/>
            <a:ext cx="6659024" cy="936002"/>
            <a:chOff x="1513376" y="2744594"/>
            <a:chExt cx="6659024" cy="1098395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744594"/>
              <a:ext cx="6659024" cy="1098395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993545"/>
              <a:ext cx="6480720" cy="595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被打扰或受到损害的被动句也可用于他动词。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3933056"/>
            <a:ext cx="6319559" cy="2124000"/>
            <a:chOff x="1502880" y="3933056"/>
            <a:chExt cx="6319559" cy="2124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3933056"/>
              <a:ext cx="6319559" cy="2124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006796"/>
              <a:ext cx="5899067" cy="71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6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こんなところに信号を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作られて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、車が渋滞するようになってしまった。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50936" y="4834670"/>
            <a:ext cx="5981154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私の家の前にゴミを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捨てられて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困っています。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1844622" y="5435932"/>
            <a:ext cx="58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私は今朝、電車の中で足を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踏まれた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47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2337884" y="1872109"/>
            <a:ext cx="6252892" cy="27872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4" name="文本框 13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127677" y="1058801"/>
            <a:ext cx="1356091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1493158" y="1098962"/>
            <a:ext cx="9906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524000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Box 5"/>
          <p:cNvSpPr txBox="1"/>
          <p:nvPr/>
        </p:nvSpPr>
        <p:spPr>
          <a:xfrm>
            <a:off x="1404553" y="1916832"/>
            <a:ext cx="813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例：夜中・洗濯する・寝られませんでした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→夜中に洗濯を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、寝られませんでした。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7524000" cy="2844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8" name="TextBox 3"/>
          <p:cNvSpPr txBox="1"/>
          <p:nvPr/>
        </p:nvSpPr>
        <p:spPr>
          <a:xfrm>
            <a:off x="639299" y="3212976"/>
            <a:ext cx="71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①隣・高いマンションを建てる・日が当らなくなりました</a:t>
            </a:r>
            <a:endParaRPr lang="zh-CN" altLang="en-US" dirty="0"/>
          </a:p>
        </p:txBody>
      </p:sp>
      <p:sp>
        <p:nvSpPr>
          <p:cNvPr id="19" name="TextBox 4"/>
          <p:cNvSpPr txBox="1"/>
          <p:nvPr/>
        </p:nvSpPr>
        <p:spPr>
          <a:xfrm>
            <a:off x="956348" y="3653698"/>
            <a:ext cx="655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隣に高いマンジョンを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建てられて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、日が当らなくなりました。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6348" y="4438853"/>
            <a:ext cx="6552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隣のテーブルの人に大声で歌を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歌われて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、話ができませんでした。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0"/>
          <p:cNvSpPr txBox="1"/>
          <p:nvPr/>
        </p:nvSpPr>
        <p:spPr>
          <a:xfrm>
            <a:off x="956348" y="5469756"/>
            <a:ext cx="5148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駐車場の前に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止められて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、車が出せません。</a:t>
            </a:r>
            <a:endParaRPr lang="zh-CN" altLang="en-US" dirty="0"/>
          </a:p>
        </p:txBody>
      </p:sp>
      <p:sp>
        <p:nvSpPr>
          <p:cNvPr id="24" name="TextBox 7"/>
          <p:cNvSpPr txBox="1"/>
          <p:nvPr/>
        </p:nvSpPr>
        <p:spPr>
          <a:xfrm>
            <a:off x="639300" y="4035544"/>
            <a:ext cx="7121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②隣のテーブルの人・大声で歌を歌う・話ができませんでした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624084" y="3645024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6" name="TextBox 21"/>
          <p:cNvSpPr txBox="1"/>
          <p:nvPr/>
        </p:nvSpPr>
        <p:spPr>
          <a:xfrm>
            <a:off x="624084" y="457183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7" name="TextBox 9"/>
          <p:cNvSpPr txBox="1"/>
          <p:nvPr/>
        </p:nvSpPr>
        <p:spPr>
          <a:xfrm>
            <a:off x="611560" y="5100424"/>
            <a:ext cx="83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③駐車場の前・車と止める・車が出せません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611560" y="546975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pic>
        <p:nvPicPr>
          <p:cNvPr id="2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37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 build="p"/>
      <p:bldP spid="18" grpId="0"/>
      <p:bldP spid="19" grpId="0" animBg="1"/>
      <p:bldP spid="20" grpId="0" animBg="1"/>
      <p:bldP spid="22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26581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 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たり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たり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132856"/>
            <a:ext cx="6659024" cy="1800000"/>
            <a:chOff x="1513376" y="2132856"/>
            <a:chExt cx="6659024" cy="1800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132856"/>
              <a:ext cx="6659024" cy="1800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132856"/>
              <a:ext cx="64807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表示在若干个动作当中选出两个左右适当的例子进行示例。在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たり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たり」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中的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V1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V2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是两个相反意思的动词，表示两个相反的事项等反复出现，交替进行。还可以接形容词以表示许多种类的存在。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1944000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266963"/>
              <a:ext cx="5899067" cy="4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休みの日は、洗濯をし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たり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、掃除をし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たり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します。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725144"/>
            <a:ext cx="58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映画を見ているとき笑っ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泣い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619672" y="5162458"/>
            <a:ext cx="620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この店の食べ物は種類が多くて、甘かっ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辛かっ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たり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します。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282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972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140968"/>
            <a:ext cx="8460000" cy="2628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907" y="1985065"/>
            <a:ext cx="7859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何度も</a:t>
            </a:r>
            <a:r>
              <a:rPr lang="ja-JP" altLang="en-US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書いたり消したり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して、やっとレポートが書けました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u="sng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03917"/>
            <a:ext cx="770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723" y="3395847"/>
            <a:ext cx="73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①道が分からなくて、同じ道を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してしまいました。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80696" y="3356992"/>
            <a:ext cx="183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行ったり来たり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724" y="4509120"/>
            <a:ext cx="74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③年を取ると、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するのが大変です。</a:t>
            </a:r>
            <a:endParaRPr lang="zh-CN" altLang="en-US" dirty="0"/>
          </a:p>
        </p:txBody>
      </p:sp>
      <p:sp>
        <p:nvSpPr>
          <p:cNvPr id="25" name="TextBox 9"/>
          <p:cNvSpPr txBox="1"/>
          <p:nvPr/>
        </p:nvSpPr>
        <p:spPr>
          <a:xfrm>
            <a:off x="662724" y="5065034"/>
            <a:ext cx="82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④社員食堂の味はメニューによって、　　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　　　　　</a:t>
            </a:r>
            <a:r>
              <a:rPr lang="ja-JP" altLang="en-US" b="1" u="sng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ます。</a:t>
            </a:r>
            <a:endParaRPr lang="zh-CN" altLang="en-US" dirty="0"/>
          </a:p>
        </p:txBody>
      </p:sp>
      <p:sp>
        <p:nvSpPr>
          <p:cNvPr id="26" name="TextBox 20"/>
          <p:cNvSpPr txBox="1"/>
          <p:nvPr/>
        </p:nvSpPr>
        <p:spPr>
          <a:xfrm>
            <a:off x="4561547" y="5022918"/>
            <a:ext cx="399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美味しかったり美味しくなかったり</a:t>
            </a:r>
            <a:endParaRPr lang="en-US" altLang="ja-JP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724" y="3933056"/>
            <a:ext cx="81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②階段の蛍光灯が</a:t>
            </a:r>
            <a:r>
              <a:rPr lang="ja-JP" altLang="en-US" b="1" u="sng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しています。新しいのに変えなければ。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598443" y="3948296"/>
            <a:ext cx="205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ついたり消えたり</a:t>
            </a:r>
            <a:endParaRPr lang="en-US" altLang="ja-JP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0723" y="4510829"/>
            <a:ext cx="212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立ったり座ったり</a:t>
            </a:r>
            <a:endParaRPr lang="en-US" altLang="ja-JP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557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  <p:bldP spid="4" grpId="0"/>
      <p:bldP spid="5" grpId="0" animBg="1"/>
      <p:bldP spid="10" grpId="0"/>
      <p:bldP spid="25" grpId="0"/>
      <p:bldP spid="26" grpId="0" animBg="1"/>
      <p:bldP spid="8" grpId="0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311151"/>
            <a:ext cx="3494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、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ます形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っぱな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し</a:t>
            </a:r>
            <a:endParaRPr lang="en-US" altLang="ja-JP" sz="2400" b="1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637014"/>
            <a:ext cx="6659024" cy="1152000"/>
            <a:chOff x="1513376" y="2744594"/>
            <a:chExt cx="6659024" cy="1351869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744594"/>
              <a:ext cx="6659024" cy="1351869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895593"/>
              <a:ext cx="6480720" cy="1083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っぱな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し」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是动词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ます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形，表示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～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之后再也没有发生本该后续的相关动作，而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～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状态就不该长时间持续下去的意思。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41288"/>
            <a:ext cx="6319559" cy="1980000"/>
            <a:chOff x="1502880" y="4041288"/>
            <a:chExt cx="6319559" cy="1980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41288"/>
              <a:ext cx="6319559" cy="1980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21088"/>
              <a:ext cx="5899067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6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服が脱ぎ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っぱなし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だ。片づけないから、部屋が汚い。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50936" y="4754640"/>
            <a:ext cx="5981154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こらっ。ドアが開け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っぱなし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だよ。早く閉めなさい。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1844622" y="5301208"/>
            <a:ext cx="5895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しまった。ストーブをつけ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っぱなし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で出てきてしまった。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04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080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068960"/>
            <a:ext cx="8136000" cy="2478369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3003917"/>
            <a:ext cx="77029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156208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①窓・開ける・気をつけなくちゃ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616" y="3549401"/>
            <a:ext cx="518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開けっぱなし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だったよ。気をつけなくちゃ。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616" y="4332197"/>
            <a:ext cx="493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水が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出しっぱなし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だったよ。もったいないね。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616" y="5099753"/>
            <a:ext cx="4932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アイロンが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つけっぱなし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だったよ。危ないね。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941485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②水・出す・もったいないね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355771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8352" y="4361089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5828" y="5061569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899592" y="1844824"/>
            <a:ext cx="722665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：目覚まし時計・鳴る・うるさかったよ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→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目覚まし時計が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鳴りっぱなし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だったよ。うるさかったよ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" name="TextBox 7"/>
          <p:cNvSpPr txBox="1"/>
          <p:nvPr/>
        </p:nvSpPr>
        <p:spPr>
          <a:xfrm>
            <a:off x="668328" y="471585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③アイロン・つける・危ないね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3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5" grpId="0" animBg="1"/>
      <p:bldP spid="20" grpId="0" animBg="1"/>
      <p:bldP spid="21" grpId="0" animBg="1"/>
      <p:bldP spid="8" grpId="0"/>
      <p:bldP spid="9" grpId="0"/>
      <p:bldP spid="22" grpId="0"/>
      <p:bldP spid="24" grpId="0"/>
      <p:bldP spid="23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1306" y="2601024"/>
            <a:ext cx="6659024" cy="1044000"/>
            <a:chOff x="1461306" y="2633091"/>
            <a:chExt cx="6659024" cy="1225133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61306" y="2633091"/>
              <a:ext cx="6659024" cy="1225133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87288" y="2718786"/>
              <a:ext cx="6480720" cy="102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おかげで、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。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おかげだ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由于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的原因，产生了好结果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。</a:t>
              </a:r>
              <a:endPara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3933056"/>
            <a:ext cx="6319559" cy="2088000"/>
            <a:chOff x="1502880" y="4077312"/>
            <a:chExt cx="6319559" cy="2088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77312"/>
              <a:ext cx="6319559" cy="20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06920" y="4221088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先生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が手紙を書いてくださった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おかげで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、大きい病院で研修を受けられることになった。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91680" y="480400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値段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が安かった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おかげで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、たくさん買えました。</a:t>
            </a:r>
            <a:endParaRPr lang="zh-CN" altLang="en-US" dirty="0"/>
          </a:p>
        </p:txBody>
      </p:sp>
      <p:sp>
        <p:nvSpPr>
          <p:cNvPr id="35" name="TextBox 2"/>
          <p:cNvSpPr txBox="1"/>
          <p:nvPr/>
        </p:nvSpPr>
        <p:spPr>
          <a:xfrm>
            <a:off x="1698036" y="5266536"/>
            <a:ext cx="589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地図の説明が丁寧な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おかげで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、待ち合わせの場所がすぐに分かりました。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46" name="グループ化 13"/>
          <p:cNvGrpSpPr/>
          <p:nvPr/>
        </p:nvGrpSpPr>
        <p:grpSpPr>
          <a:xfrm>
            <a:off x="1000266" y="836712"/>
            <a:ext cx="3557384" cy="1510427"/>
            <a:chOff x="899592" y="836712"/>
            <a:chExt cx="3557384" cy="1510427"/>
          </a:xfrm>
        </p:grpSpPr>
        <p:sp>
          <p:nvSpPr>
            <p:cNvPr id="47" name="右大括号 46"/>
            <p:cNvSpPr/>
            <p:nvPr/>
          </p:nvSpPr>
          <p:spPr>
            <a:xfrm>
              <a:off x="2411760" y="836712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大括号 47"/>
            <p:cNvSpPr/>
            <p:nvPr/>
          </p:nvSpPr>
          <p:spPr>
            <a:xfrm>
              <a:off x="2411760" y="1537484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グループ化 10"/>
            <p:cNvGrpSpPr/>
            <p:nvPr/>
          </p:nvGrpSpPr>
          <p:grpSpPr>
            <a:xfrm>
              <a:off x="899592" y="836712"/>
              <a:ext cx="3557384" cy="1510427"/>
              <a:chOff x="899592" y="836712"/>
              <a:chExt cx="3557384" cy="151042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99592" y="1268760"/>
                <a:ext cx="35573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5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(1)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 　　　　　　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＋</a:t>
                </a:r>
                <a:endParaRPr lang="en-US" altLang="ja-JP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右大括号 50"/>
              <p:cNvSpPr/>
              <p:nvPr/>
            </p:nvSpPr>
            <p:spPr>
              <a:xfrm>
                <a:off x="3635896" y="836712"/>
                <a:ext cx="216024" cy="1368152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4"/>
              <p:cNvSpPr txBox="1"/>
              <p:nvPr/>
            </p:nvSpPr>
            <p:spPr>
              <a:xfrm>
                <a:off x="2674061" y="9807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3" name="TextBox 24"/>
              <p:cNvSpPr txBox="1"/>
              <p:nvPr/>
            </p:nvSpPr>
            <p:spPr>
              <a:xfrm>
                <a:off x="2599118" y="1700808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endPara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r>
                  <a:rPr lang="ja-JP" altLang="en-US" b="1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</a:t>
                </a:r>
                <a:r>
                  <a:rPr lang="ja-JP" altLang="en-US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の</a:t>
                </a:r>
                <a:endPara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6"/>
              <p:cNvSpPr txBox="1"/>
              <p:nvPr/>
            </p:nvSpPr>
            <p:spPr>
              <a:xfrm>
                <a:off x="1763688" y="899428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い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28"/>
              <p:cNvSpPr txBox="1"/>
              <p:nvPr/>
            </p:nvSpPr>
            <p:spPr>
              <a:xfrm>
                <a:off x="1763688" y="1558533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TextBox 4"/>
          <p:cNvSpPr txBox="1"/>
          <p:nvPr/>
        </p:nvSpPr>
        <p:spPr>
          <a:xfrm>
            <a:off x="2798088" y="14280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9976" y="1052736"/>
            <a:ext cx="14221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おかげ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で</a:t>
            </a:r>
            <a:endParaRPr lang="en-US" altLang="ja-JP" sz="2400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おかげ</a:t>
            </a:r>
            <a:r>
              <a:rPr lang="ja-JP" altLang="en-US" sz="2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だ</a:t>
            </a:r>
            <a:endParaRPr lang="en-US" altLang="ja-JP" sz="2400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472175" y="1181512"/>
            <a:ext cx="187073" cy="6135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7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36984"/>
            <a:ext cx="8150086" cy="165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424" y="1700962"/>
            <a:ext cx="788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理由を考えてください。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例：体の調子がいいです。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→妻が栄養のバランスを考えて料理を作ってくれる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おかげで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、体の調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子がいいです。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→体の調子がいいのは、妻が栄養のバランスを考えて料理を作ってくれ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おかげです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 flipH="1">
            <a:off x="437083" y="3537336"/>
            <a:ext cx="8136000" cy="291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683567" y="3573016"/>
            <a:ext cx="74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①仕事がうまくいきました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1000616" y="3933056"/>
            <a:ext cx="666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部長によいアドバイスをもらった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おかげで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、仕事がうまくいきました。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000616" y="4942909"/>
            <a:ext cx="666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心配だったことが解決した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おかげで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、夕べはぐっすり眠れました。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1000616" y="5939988"/>
            <a:ext cx="666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テレビの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おかげで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世界のニュースを見たり、聞いたりできます。</a:t>
            </a:r>
            <a:endParaRPr lang="zh-CN" altLang="en-US" dirty="0"/>
          </a:p>
        </p:txBody>
      </p:sp>
      <p:sp>
        <p:nvSpPr>
          <p:cNvPr id="24" name="TextBox 7"/>
          <p:cNvSpPr txBox="1"/>
          <p:nvPr/>
        </p:nvSpPr>
        <p:spPr>
          <a:xfrm>
            <a:off x="683568" y="4581128"/>
            <a:ext cx="77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②夕べはぐっすり眠れました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683568" y="4077072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668352" y="5077633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55828" y="5579948"/>
            <a:ext cx="77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③世界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のニュースを見たり、聞いたりできます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655828" y="5960545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048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1306" y="2745013"/>
            <a:ext cx="6659024" cy="827999"/>
            <a:chOff x="1461306" y="2802065"/>
            <a:chExt cx="6659024" cy="971657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61306" y="2802065"/>
              <a:ext cx="6659024" cy="971657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87288" y="2955132"/>
              <a:ext cx="6480720" cy="595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产生不良结果时用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en-US" altLang="zh-CN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せいで。</a:t>
              </a:r>
              <a:r>
                <a:rPr lang="en-US" altLang="zh-CN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せいだ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。</a:t>
              </a:r>
              <a:endPara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3933056"/>
            <a:ext cx="6319559" cy="1980000"/>
            <a:chOff x="1502880" y="4077312"/>
            <a:chExt cx="6319559" cy="1980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77312"/>
              <a:ext cx="6319559" cy="1980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06920" y="4221088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事故の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せいで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、授業に遅れてしま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った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91680" y="459587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「風邪薬を飲んでいる／風邪薬の」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、眠くなった。</a:t>
            </a:r>
            <a:endParaRPr lang="zh-CN" altLang="en-US" dirty="0"/>
          </a:p>
        </p:txBody>
      </p:sp>
      <p:grpSp>
        <p:nvGrpSpPr>
          <p:cNvPr id="46" name="グループ化 13"/>
          <p:cNvGrpSpPr/>
          <p:nvPr/>
        </p:nvGrpSpPr>
        <p:grpSpPr>
          <a:xfrm>
            <a:off x="1000266" y="836712"/>
            <a:ext cx="3480440" cy="1510427"/>
            <a:chOff x="899592" y="836712"/>
            <a:chExt cx="3480440" cy="1510427"/>
          </a:xfrm>
        </p:grpSpPr>
        <p:sp>
          <p:nvSpPr>
            <p:cNvPr id="47" name="右大括号 46"/>
            <p:cNvSpPr/>
            <p:nvPr/>
          </p:nvSpPr>
          <p:spPr>
            <a:xfrm>
              <a:off x="2411760" y="836712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大括号 47"/>
            <p:cNvSpPr/>
            <p:nvPr/>
          </p:nvSpPr>
          <p:spPr>
            <a:xfrm>
              <a:off x="2411760" y="1537484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グループ化 10"/>
            <p:cNvGrpSpPr/>
            <p:nvPr/>
          </p:nvGrpSpPr>
          <p:grpSpPr>
            <a:xfrm>
              <a:off x="899592" y="836712"/>
              <a:ext cx="3480440" cy="1510427"/>
              <a:chOff x="899592" y="836712"/>
              <a:chExt cx="3480440" cy="151042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99592" y="1268760"/>
                <a:ext cx="34804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5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(2)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 　　　　　　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＋</a:t>
                </a:r>
                <a:endParaRPr lang="en-US" altLang="ja-JP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右大括号 50"/>
              <p:cNvSpPr/>
              <p:nvPr/>
            </p:nvSpPr>
            <p:spPr>
              <a:xfrm>
                <a:off x="3635896" y="836712"/>
                <a:ext cx="216024" cy="1368152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4"/>
              <p:cNvSpPr txBox="1"/>
              <p:nvPr/>
            </p:nvSpPr>
            <p:spPr>
              <a:xfrm>
                <a:off x="2674061" y="9807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3" name="TextBox 24"/>
              <p:cNvSpPr txBox="1"/>
              <p:nvPr/>
            </p:nvSpPr>
            <p:spPr>
              <a:xfrm>
                <a:off x="2599118" y="1700808"/>
                <a:ext cx="11521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endPara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  <a:p>
                <a:r>
                  <a:rPr lang="ja-JP" altLang="en-US" b="1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</a:t>
                </a:r>
                <a:r>
                  <a:rPr lang="ja-JP" altLang="en-US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の</a:t>
                </a:r>
                <a:endPara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6"/>
              <p:cNvSpPr txBox="1"/>
              <p:nvPr/>
            </p:nvSpPr>
            <p:spPr>
              <a:xfrm>
                <a:off x="1763688" y="899428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い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28"/>
              <p:cNvSpPr txBox="1"/>
              <p:nvPr/>
            </p:nvSpPr>
            <p:spPr>
              <a:xfrm>
                <a:off x="1763688" y="1558533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TextBox 4"/>
          <p:cNvSpPr txBox="1"/>
          <p:nvPr/>
        </p:nvSpPr>
        <p:spPr>
          <a:xfrm>
            <a:off x="2798088" y="142801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9976" y="1052736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せい</a:t>
            </a:r>
            <a:r>
              <a:rPr lang="ja-JP" altLang="en-US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で</a:t>
            </a:r>
            <a:endParaRPr lang="en-US" altLang="ja-JP" sz="2400" b="1" dirty="0" smtClean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ja-JP" altLang="en-US" sz="2400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せ</a:t>
            </a:r>
            <a:r>
              <a:rPr lang="ja-JP" altLang="en-US" sz="2400" b="1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ja-JP" altLang="en-US" sz="2400" b="1" dirty="0" err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だ</a:t>
            </a:r>
            <a:endParaRPr lang="en-US" altLang="ja-JP" sz="2400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472175" y="1181512"/>
            <a:ext cx="187073" cy="61351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"/>
          <p:cNvSpPr txBox="1"/>
          <p:nvPr/>
        </p:nvSpPr>
        <p:spPr>
          <a:xfrm>
            <a:off x="1717897" y="5373341"/>
            <a:ext cx="589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人が遅刻した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、みんな新幹線に乗れなかった。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4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36984"/>
            <a:ext cx="8150086" cy="1188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424" y="1700962"/>
            <a:ext cx="788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理由を考えてください。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例：試合に負けた。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→十分練習しなかった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、試合に負けてしまった。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→試合に負けたのは十分練習しなかった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 flipH="1">
            <a:off x="437083" y="3068960"/>
            <a:ext cx="8136000" cy="3168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683567" y="3104640"/>
            <a:ext cx="74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①学校の成績が下がった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1000616" y="3464680"/>
            <a:ext cx="630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アルバイトが忙しかった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、学校の成績が下がった。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学校の成績が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がったのはアルバイトが忙しかった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000616" y="4474533"/>
            <a:ext cx="4212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寝坊した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、バスに乗り遅れた。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バス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に乗り遅れたのは寝坊した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1000616" y="5471612"/>
            <a:ext cx="6048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甘いものばかり食べていた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、歯が悪くなった。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歯が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くなったのは、甘い物ばかりを食べていた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せいだ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683568" y="4112752"/>
            <a:ext cx="77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②バスに乗り遅れた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683568" y="3459480"/>
            <a:ext cx="73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668352" y="4482832"/>
            <a:ext cx="73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55828" y="5111572"/>
            <a:ext cx="77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③歯が悪くなった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655828" y="5475704"/>
            <a:ext cx="73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 flipH="1">
            <a:off x="3851920" y="6187930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P160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5(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)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25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8" grpId="0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新出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1306" y="2564903"/>
            <a:ext cx="6659024" cy="1044000"/>
            <a:chOff x="1461306" y="2590704"/>
            <a:chExt cx="6659024" cy="1225134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61306" y="2590704"/>
              <a:ext cx="6659024" cy="122513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87288" y="2654430"/>
              <a:ext cx="6480720" cy="1083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en-US" altLang="zh-CN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みたいです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表示从大致的状况得出判断</a:t>
              </a:r>
              <a:r>
                <a:rPr lang="zh-CN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。</a:t>
              </a:r>
              <a:r>
                <a:rPr lang="ja-JP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 「</a:t>
              </a:r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みたいです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「ようだ」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的意思相同，后者用于书面语和郑重表达。</a:t>
              </a:r>
              <a:endPara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3933056"/>
            <a:ext cx="6319559" cy="2088000"/>
            <a:chOff x="1502880" y="4077312"/>
            <a:chExt cx="6319559" cy="2088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77312"/>
              <a:ext cx="6319559" cy="2088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06920" y="4221088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電気が消えているね。隣の部屋は留守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みたい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だね。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91680" y="4653136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田中さんはお酒を飲んだ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です。顔が赤いです。</a:t>
            </a:r>
            <a:endParaRPr lang="zh-CN" altLang="en-US" dirty="0"/>
          </a:p>
        </p:txBody>
      </p:sp>
      <p:sp>
        <p:nvSpPr>
          <p:cNvPr id="35" name="TextBox 2"/>
          <p:cNvSpPr txBox="1"/>
          <p:nvPr/>
        </p:nvSpPr>
        <p:spPr>
          <a:xfrm>
            <a:off x="1698036" y="5230941"/>
            <a:ext cx="589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資料が届いた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ので、事務室に取りに行ってまいります。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46" name="グループ化 13"/>
          <p:cNvGrpSpPr/>
          <p:nvPr/>
        </p:nvGrpSpPr>
        <p:grpSpPr>
          <a:xfrm>
            <a:off x="1000266" y="836712"/>
            <a:ext cx="4745210" cy="1368152"/>
            <a:chOff x="899592" y="836712"/>
            <a:chExt cx="4745210" cy="1368152"/>
          </a:xfrm>
        </p:grpSpPr>
        <p:sp>
          <p:nvSpPr>
            <p:cNvPr id="47" name="右大括号 46"/>
            <p:cNvSpPr/>
            <p:nvPr/>
          </p:nvSpPr>
          <p:spPr>
            <a:xfrm>
              <a:off x="2411760" y="836712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大括号 47"/>
            <p:cNvSpPr/>
            <p:nvPr/>
          </p:nvSpPr>
          <p:spPr>
            <a:xfrm>
              <a:off x="2411760" y="1537484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グループ化 10"/>
            <p:cNvGrpSpPr/>
            <p:nvPr/>
          </p:nvGrpSpPr>
          <p:grpSpPr>
            <a:xfrm>
              <a:off x="899592" y="836712"/>
              <a:ext cx="4745210" cy="1368152"/>
              <a:chOff x="899592" y="836712"/>
              <a:chExt cx="4745210" cy="136815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99592" y="1268760"/>
                <a:ext cx="47452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6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、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 　　　　　　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＋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みたいだ</a:t>
                </a:r>
                <a:endParaRPr lang="en-US" altLang="ja-JP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右大括号 50"/>
              <p:cNvSpPr/>
              <p:nvPr/>
            </p:nvSpPr>
            <p:spPr>
              <a:xfrm>
                <a:off x="3635896" y="836712"/>
                <a:ext cx="216024" cy="1368152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4"/>
              <p:cNvSpPr txBox="1"/>
              <p:nvPr/>
            </p:nvSpPr>
            <p:spPr>
              <a:xfrm>
                <a:off x="2674061" y="9807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3" name="TextBox 24"/>
              <p:cNvSpPr txBox="1"/>
              <p:nvPr/>
            </p:nvSpPr>
            <p:spPr>
              <a:xfrm>
                <a:off x="2671126" y="183553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endPara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6"/>
              <p:cNvSpPr txBox="1"/>
              <p:nvPr/>
            </p:nvSpPr>
            <p:spPr>
              <a:xfrm>
                <a:off x="1763688" y="899428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い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28"/>
              <p:cNvSpPr txBox="1"/>
              <p:nvPr/>
            </p:nvSpPr>
            <p:spPr>
              <a:xfrm>
                <a:off x="1763688" y="1558533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TextBox 4"/>
          <p:cNvSpPr txBox="1"/>
          <p:nvPr/>
        </p:nvSpPr>
        <p:spPr>
          <a:xfrm>
            <a:off x="2771800" y="15475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7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1306" y="2564903"/>
            <a:ext cx="6659024" cy="1044000"/>
            <a:chOff x="1461306" y="2590704"/>
            <a:chExt cx="6659024" cy="1225134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61306" y="2590704"/>
              <a:ext cx="6659024" cy="1225134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87288" y="2654430"/>
              <a:ext cx="6480720" cy="1083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どちらかと言えば、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X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ほうだ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表示严格说来并不一定是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，但从说话者角度来看，倾向于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一方</a:t>
              </a:r>
              <a:r>
                <a:rPr lang="zh-CN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。</a:t>
              </a:r>
              <a:endPara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3933056"/>
            <a:ext cx="6319559" cy="2160000"/>
            <a:chOff x="1502880" y="4077312"/>
            <a:chExt cx="6319559" cy="2160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77312"/>
              <a:ext cx="6319559" cy="2160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06920" y="4221088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この辺りには高い店が多いのですが、この店は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どちらかと言えば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、安い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ほうです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91680" y="4726885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私は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どちらかと言えば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、好き嫌いはあまりない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ほうだ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  <p:sp>
        <p:nvSpPr>
          <p:cNvPr id="35" name="TextBox 2"/>
          <p:cNvSpPr txBox="1"/>
          <p:nvPr/>
        </p:nvSpPr>
        <p:spPr>
          <a:xfrm>
            <a:off x="1698036" y="5302949"/>
            <a:ext cx="5898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この町は私の国では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どちらかと言えば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、にぎやかな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ほうです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38113" y="836712"/>
            <a:ext cx="7298793" cy="1368152"/>
            <a:chOff x="938113" y="836712"/>
            <a:chExt cx="7298793" cy="1368152"/>
          </a:xfrm>
        </p:grpSpPr>
        <p:grpSp>
          <p:nvGrpSpPr>
            <p:cNvPr id="46" name="グループ化 13"/>
            <p:cNvGrpSpPr/>
            <p:nvPr/>
          </p:nvGrpSpPr>
          <p:grpSpPr>
            <a:xfrm>
              <a:off x="938113" y="836712"/>
              <a:ext cx="7298793" cy="1368152"/>
              <a:chOff x="837439" y="836712"/>
              <a:chExt cx="7298793" cy="1368152"/>
            </a:xfrm>
          </p:grpSpPr>
          <p:sp>
            <p:nvSpPr>
              <p:cNvPr id="47" name="右大括号 46"/>
              <p:cNvSpPr/>
              <p:nvPr/>
            </p:nvSpPr>
            <p:spPr>
              <a:xfrm>
                <a:off x="4903374" y="836712"/>
                <a:ext cx="216024" cy="662880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右大括号 47"/>
              <p:cNvSpPr/>
              <p:nvPr/>
            </p:nvSpPr>
            <p:spPr>
              <a:xfrm>
                <a:off x="4903374" y="1537484"/>
                <a:ext cx="216024" cy="662880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9" name="グループ化 10"/>
              <p:cNvGrpSpPr/>
              <p:nvPr/>
            </p:nvGrpSpPr>
            <p:grpSpPr>
              <a:xfrm>
                <a:off x="837439" y="889018"/>
                <a:ext cx="7298793" cy="1315846"/>
                <a:chOff x="837439" y="889018"/>
                <a:chExt cx="7298793" cy="1315846"/>
              </a:xfrm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837439" y="1311151"/>
                  <a:ext cx="729879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400" b="1" dirty="0" smtClean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7</a:t>
                  </a:r>
                  <a:r>
                    <a:rPr lang="ja-JP" altLang="en-US" sz="2400" b="1" dirty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 </a:t>
                  </a:r>
                  <a:r>
                    <a:rPr lang="ja-JP" altLang="en-US" sz="2400" b="1" dirty="0" smtClean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、</a:t>
                  </a:r>
                  <a:r>
                    <a:rPr lang="ja-JP" altLang="en-US" sz="2400" b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どちらかと言えば</a:t>
                  </a:r>
                  <a:r>
                    <a:rPr lang="ja-JP" altLang="en-US" sz="2400" b="1" dirty="0" smtClean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、　 　　　　　　</a:t>
                  </a:r>
                  <a:r>
                    <a:rPr lang="ja-JP" altLang="en-US" sz="2400" b="1" dirty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 </a:t>
                  </a:r>
                  <a:r>
                    <a:rPr lang="ja-JP" altLang="en-US" sz="2400" b="1" dirty="0" smtClean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 ＋</a:t>
                  </a:r>
                  <a:r>
                    <a:rPr lang="ja-JP" altLang="en-US" sz="2400" b="1" dirty="0" err="1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ほうだ</a:t>
                  </a:r>
                  <a:endParaRPr lang="en-US" altLang="ja-JP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右大括号 50"/>
                <p:cNvSpPr/>
                <p:nvPr/>
              </p:nvSpPr>
              <p:spPr>
                <a:xfrm>
                  <a:off x="6199518" y="889018"/>
                  <a:ext cx="216024" cy="1315846"/>
                </a:xfrm>
                <a:prstGeom prst="rightBrace">
                  <a:avLst/>
                </a:prstGeom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TextBox 4"/>
                <p:cNvSpPr txBox="1"/>
                <p:nvPr/>
              </p:nvSpPr>
              <p:spPr>
                <a:xfrm>
                  <a:off x="5237683" y="980728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 smtClean="0">
                      <a:latin typeface="MS Mincho" panose="02020609040205080304" pitchFamily="49" charset="-128"/>
                      <a:ea typeface="MS Mincho" panose="02020609040205080304" pitchFamily="49" charset="-128"/>
                    </a:rPr>
                    <a:t>普通形</a:t>
                  </a:r>
                  <a:endParaRPr lang="zh-CN" altLang="en-US" b="1" dirty="0">
                    <a:latin typeface="MS Mincho" panose="02020609040205080304" pitchFamily="49" charset="-128"/>
                    <a:ea typeface="MS Mincho" panose="02020609040205080304" pitchFamily="49" charset="-128"/>
                  </a:endParaRPr>
                </a:p>
              </p:txBody>
            </p:sp>
            <p:sp>
              <p:nvSpPr>
                <p:cNvPr id="53" name="TextBox 24"/>
                <p:cNvSpPr txBox="1"/>
                <p:nvPr/>
              </p:nvSpPr>
              <p:spPr>
                <a:xfrm>
                  <a:off x="5162740" y="1835532"/>
                  <a:ext cx="1152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 smtClean="0">
                      <a:latin typeface="MS Mincho" panose="02020609040205080304" pitchFamily="49" charset="-128"/>
                      <a:ea typeface="MS Mincho" panose="02020609040205080304" pitchFamily="49" charset="-128"/>
                    </a:rPr>
                    <a:t>－</a:t>
                  </a:r>
                  <a:r>
                    <a:rPr lang="ja-JP" altLang="en-US" b="1" strike="sngStrike" dirty="0" smtClean="0">
                      <a:latin typeface="MS Mincho" panose="02020609040205080304" pitchFamily="49" charset="-128"/>
                      <a:ea typeface="MS Mincho" panose="02020609040205080304" pitchFamily="49" charset="-128"/>
                    </a:rPr>
                    <a:t>だ</a:t>
                  </a:r>
                  <a:r>
                    <a:rPr lang="ja-JP" altLang="en-US" b="1" dirty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➾</a:t>
                  </a:r>
                  <a:r>
                    <a:rPr lang="ja-JP" altLang="en-US" b="1" dirty="0" smtClean="0">
                      <a:latin typeface="Times New Roman" panose="02020603050405020304" pitchFamily="18" charset="0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な</a:t>
                  </a:r>
                  <a:endParaRPr lang="en-US" altLang="ja-JP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Box 6"/>
                <p:cNvSpPr txBox="1"/>
                <p:nvPr/>
              </p:nvSpPr>
              <p:spPr>
                <a:xfrm>
                  <a:off x="4327310" y="899428"/>
                  <a:ext cx="8640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V</a:t>
                  </a:r>
                </a:p>
                <a:p>
                  <a:r>
                    <a:rPr lang="ja-JP" altLang="en-US" b="1" dirty="0" smtClean="0">
                      <a:latin typeface="MS Mincho" panose="02020609040205080304" pitchFamily="49" charset="-128"/>
                      <a:ea typeface="MS Mincho" panose="02020609040205080304" pitchFamily="49" charset="-128"/>
                    </a:rPr>
                    <a:t>い</a:t>
                  </a:r>
                  <a:r>
                    <a:rPr lang="en-US" altLang="ja-JP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TextBox 28"/>
                <p:cNvSpPr txBox="1"/>
                <p:nvPr/>
              </p:nvSpPr>
              <p:spPr>
                <a:xfrm>
                  <a:off x="4327310" y="1558533"/>
                  <a:ext cx="8640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b="1" dirty="0" smtClean="0">
                      <a:latin typeface="MS Mincho" panose="02020609040205080304" pitchFamily="49" charset="-128"/>
                      <a:ea typeface="MS Mincho" panose="02020609040205080304" pitchFamily="49" charset="-128"/>
                      <a:cs typeface="Times New Roman" panose="02020603050405020304" pitchFamily="18" charset="0"/>
                    </a:rPr>
                    <a:t>な</a:t>
                  </a:r>
                  <a:r>
                    <a:rPr lang="en-US" altLang="ja-JP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  <a:p>
                  <a:r>
                    <a:rPr lang="en-US" altLang="ja-JP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9" name="TextBox 4"/>
            <p:cNvSpPr txBox="1"/>
            <p:nvPr/>
          </p:nvSpPr>
          <p:spPr>
            <a:xfrm>
              <a:off x="5335422" y="1547500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普通形</a:t>
              </a:r>
              <a:endParaRPr lang="zh-CN" altLang="en-US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706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450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8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 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ます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／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ませんように</a:t>
            </a:r>
            <a:endParaRPr lang="en-US" altLang="ja-JP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060848"/>
            <a:ext cx="6659024" cy="1759456"/>
            <a:chOff x="1513376" y="2060848"/>
            <a:chExt cx="6659024" cy="175945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060848"/>
              <a:ext cx="6659024" cy="1728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060848"/>
              <a:ext cx="6480720" cy="1759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～ますように／～ませんように（願う、希望する、祈る）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こと／ ～ない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ことを願う、希望する、祈る」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的意思，即“祝愿（不）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～ 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希望（不）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～ 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祈祷（不）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～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”的意思。自言自语或提醒他人时则多和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「どうか」「どうぞ」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一起并用。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1944000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329741"/>
              <a:ext cx="5899067" cy="435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優しい人と結婚でき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ますように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841402"/>
            <a:ext cx="58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どうか大きい地震が起き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ませんように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625261" y="5363924"/>
            <a:ext cx="58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先生もどうぞ風邪をひかれ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ませんように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89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585289" y="2821915"/>
            <a:ext cx="2520000" cy="3348000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文法項目</a:t>
            </a: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zh-CN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もの／もんだから</a:t>
            </a:r>
            <a:endParaRPr lang="zh-CN" altLang="en-US" sz="2000" dirty="0"/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～（ら）</a:t>
            </a:r>
            <a:r>
              <a:rPr lang="ja-JP" altLang="en-US" sz="2000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れる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～たり～たり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r>
              <a:rPr lang="ja-JP" altLang="en-US" sz="2000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っぱな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し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おかげ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で／おかげだ</a:t>
            </a:r>
            <a:endParaRPr lang="en-US" altLang="ja-JP" sz="2000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zh-CN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せい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で／</a:t>
            </a:r>
            <a:r>
              <a:rPr lang="ja-JP" altLang="en-US" sz="2000" b="1" dirty="0" err="1" smtClean="0">
                <a:latin typeface="MS Mincho" panose="02020609040205080304" pitchFamily="49" charset="-128"/>
                <a:ea typeface="MS Mincho" panose="02020609040205080304" pitchFamily="49" charset="-128"/>
              </a:rPr>
              <a:t>せいだ</a:t>
            </a:r>
            <a:endParaRPr lang="en-US" altLang="zh-CN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3351686" y="1773144"/>
            <a:ext cx="2520000" cy="2952000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A3C2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補足項目</a:t>
            </a:r>
            <a:endParaRPr lang="en-US" altLang="ja-JP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～みたいです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どちらかと言えば、～</a:t>
            </a:r>
            <a:r>
              <a:rPr lang="ja-JP" altLang="en-US" sz="2000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ほうだ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～ます／ませんように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6066771" y="944888"/>
            <a:ext cx="2520000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科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書練習</a:t>
            </a:r>
            <a:endParaRPr lang="en-US" altLang="ja-JP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sz="2000" b="1" smtClean="0">
                <a:latin typeface="MS Mincho" panose="02020609040205080304" pitchFamily="49" charset="-128"/>
                <a:ea typeface="MS Mincho" panose="02020609040205080304" pitchFamily="49" charset="-128"/>
              </a:rPr>
              <a:t>P168</a:t>
            </a:r>
            <a:r>
              <a:rPr lang="ja-JP" altLang="en-US" sz="2000" b="1" smtClean="0"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/>
        </p:blipFill>
        <p:spPr>
          <a:xfrm>
            <a:off x="3567669" y="4869160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351686" y="4630490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0" grpId="0" animBg="1"/>
      <p:bldP spid="92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</a:t>
            </a:r>
            <a:r>
              <a:rPr lang="ja-JP" altLang="en-US" sz="1600" b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に頑張りましょう。</a:t>
            </a:r>
            <a:endParaRPr lang="zh-CN" altLang="en-US" sz="1600" b="1" dirty="0" smtClean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464000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36786"/>
              </p:ext>
            </p:extLst>
          </p:nvPr>
        </p:nvGraphicFramePr>
        <p:xfrm>
          <a:off x="1403648" y="2003648"/>
          <a:ext cx="6840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808312"/>
                <a:gridCol w="4031688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夢を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追いかける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ゆめを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おいかける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シャッター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スプレー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壁に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落書きする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かべに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らくがきする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日が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当たる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err="1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あたる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一人で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暮らす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ひとりで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くらす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b="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時計が</a:t>
                      </a:r>
                      <a:r>
                        <a:rPr lang="ja-JP" altLang="en-US" sz="1800" b="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鳴る</a:t>
                      </a:r>
                      <a:endParaRPr lang="zh-CN" altLang="en-US" sz="1800" b="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とけいが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なる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ぐっすり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眠る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ぐっすり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ねむる</a:t>
                      </a:r>
                      <a:endParaRPr lang="en-US" altLang="ja-JP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迷惑を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めいわくをかける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電車に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乗り遅れる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でんしゃに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のりおくれる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78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788000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416440"/>
              </p:ext>
            </p:extLst>
          </p:nvPr>
        </p:nvGraphicFramePr>
        <p:xfrm>
          <a:off x="1835696" y="1916832"/>
          <a:ext cx="6096000" cy="40233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/>
                <a:gridCol w="3048000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カルチャーショック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ショックを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受ける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ショックを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うける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14191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アナウンス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意見が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分かれる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いけんが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わかれる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心配で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たまらない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しんぱいでたまらない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水を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加える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みずを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くわえる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さっぱり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分らない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さっぱりわからない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環境に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配慮する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かんきょうに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はいりょする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水分を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含む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すいぶんを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ふくむ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必ずしも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一致しない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かならずしも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いっちしない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コマーシャル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158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403648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　問</a:t>
            </a: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題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252983"/>
              </p:ext>
            </p:extLst>
          </p:nvPr>
        </p:nvGraphicFramePr>
        <p:xfrm>
          <a:off x="2304280" y="2348880"/>
          <a:ext cx="4788000" cy="18288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4788000"/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気がつきませんでした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どうしても</a:t>
                      </a:r>
                      <a:r>
                        <a:rPr lang="en-US" altLang="zh-CN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……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それはわかりますけど、</a:t>
                      </a:r>
                      <a:r>
                        <a:rPr lang="en-US" altLang="zh-CN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……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どちらか言えば</a:t>
                      </a:r>
                      <a:r>
                        <a:rPr lang="en-US" altLang="zh-CN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……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いい勉強になる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65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1306" y="2541993"/>
            <a:ext cx="6659024" cy="1391062"/>
            <a:chOff x="1461306" y="2633091"/>
            <a:chExt cx="6659024" cy="1632409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461306" y="2633091"/>
              <a:ext cx="6659024" cy="1632409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659977"/>
              <a:ext cx="6480720" cy="1571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もの／もんだから」</a:t>
              </a:r>
              <a:r>
                <a:rPr lang="zh-CN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表示原因理由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ものだから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有时用在不希望发生的情况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发生时，作为为自己辩解、寻找理由时使用。不适合表示客观的理由和原因。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77312"/>
            <a:ext cx="6319559" cy="2304000"/>
            <a:chOff x="1502880" y="4077312"/>
            <a:chExt cx="6319559" cy="230400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77312"/>
              <a:ext cx="6319559" cy="23040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21088"/>
              <a:ext cx="5899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急いでいた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ものですから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、かぎをかけるのを忘れてしまいました。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20948" y="494116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とても安かった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ものだから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、買いすぎたんです。</a:t>
            </a:r>
            <a:endParaRPr lang="zh-CN" altLang="en-US" dirty="0"/>
          </a:p>
        </p:txBody>
      </p:sp>
      <p:sp>
        <p:nvSpPr>
          <p:cNvPr id="35" name="TextBox 2"/>
          <p:cNvSpPr txBox="1"/>
          <p:nvPr/>
        </p:nvSpPr>
        <p:spPr>
          <a:xfrm>
            <a:off x="1827304" y="5373216"/>
            <a:ext cx="5898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どうしてこんなに遅くなったんですか。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すみません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。出かけようとしたら、電話が掛かって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きた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ものですから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46" name="グループ化 13"/>
          <p:cNvGrpSpPr/>
          <p:nvPr/>
        </p:nvGrpSpPr>
        <p:grpSpPr>
          <a:xfrm>
            <a:off x="1000266" y="836712"/>
            <a:ext cx="5982728" cy="1368152"/>
            <a:chOff x="899592" y="836712"/>
            <a:chExt cx="5982728" cy="1368152"/>
          </a:xfrm>
        </p:grpSpPr>
        <p:sp>
          <p:nvSpPr>
            <p:cNvPr id="47" name="右大括号 46"/>
            <p:cNvSpPr/>
            <p:nvPr/>
          </p:nvSpPr>
          <p:spPr>
            <a:xfrm>
              <a:off x="2411760" y="836712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大括号 47"/>
            <p:cNvSpPr/>
            <p:nvPr/>
          </p:nvSpPr>
          <p:spPr>
            <a:xfrm>
              <a:off x="2411760" y="1537484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9" name="グループ化 10"/>
            <p:cNvGrpSpPr/>
            <p:nvPr/>
          </p:nvGrpSpPr>
          <p:grpSpPr>
            <a:xfrm>
              <a:off x="899592" y="836712"/>
              <a:ext cx="5982728" cy="1368152"/>
              <a:chOff x="899592" y="836712"/>
              <a:chExt cx="5982728" cy="1368152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899592" y="1268760"/>
                <a:ext cx="5982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1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、　 　　　　　　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  ＋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もの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／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もんだから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右大括号 50"/>
              <p:cNvSpPr/>
              <p:nvPr/>
            </p:nvSpPr>
            <p:spPr>
              <a:xfrm>
                <a:off x="3635896" y="836712"/>
                <a:ext cx="216024" cy="1368152"/>
              </a:xfrm>
              <a:prstGeom prst="rightBrace">
                <a:avLst/>
              </a:prstGeom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TextBox 4"/>
              <p:cNvSpPr txBox="1"/>
              <p:nvPr/>
            </p:nvSpPr>
            <p:spPr>
              <a:xfrm>
                <a:off x="2674061" y="980728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普通形</a:t>
                </a:r>
                <a:endParaRPr lang="zh-CN" altLang="en-US" b="1" dirty="0">
                  <a:latin typeface="MS Mincho" panose="02020609040205080304" pitchFamily="49" charset="-128"/>
                  <a:ea typeface="MS Mincho" panose="02020609040205080304" pitchFamily="49" charset="-128"/>
                </a:endParaRPr>
              </a:p>
            </p:txBody>
          </p:sp>
          <p:sp>
            <p:nvSpPr>
              <p:cNvPr id="53" name="TextBox 24"/>
              <p:cNvSpPr txBox="1"/>
              <p:nvPr/>
            </p:nvSpPr>
            <p:spPr>
              <a:xfrm>
                <a:off x="2627784" y="1835532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－</a:t>
                </a:r>
                <a:r>
                  <a:rPr lang="ja-JP" altLang="en-US" b="1" strike="sngStrike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だ</a:t>
                </a:r>
                <a:r>
                  <a:rPr lang="ja-JP" altLang="en-US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➾</a:t>
                </a:r>
                <a:r>
                  <a:rPr lang="ja-JP" altLang="en-US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endPara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6"/>
              <p:cNvSpPr txBox="1"/>
              <p:nvPr/>
            </p:nvSpPr>
            <p:spPr>
              <a:xfrm>
                <a:off x="1763688" y="899428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</a:p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</a:rPr>
                  <a:t>い</a:t>
                </a:r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28"/>
              <p:cNvSpPr txBox="1"/>
              <p:nvPr/>
            </p:nvSpPr>
            <p:spPr>
              <a:xfrm>
                <a:off x="1763688" y="1558533"/>
                <a:ext cx="864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b="1" dirty="0" smtClean="0">
                    <a:latin typeface="MS Mincho" panose="02020609040205080304" pitchFamily="49" charset="-128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な</a:t>
                </a:r>
                <a:r>
                  <a:rPr lang="en-US" altLang="ja-JP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r>
                  <a:rPr lang="en-US" altLang="ja-JP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" name="TextBox 4"/>
          <p:cNvSpPr txBox="1"/>
          <p:nvPr/>
        </p:nvSpPr>
        <p:spPr>
          <a:xfrm>
            <a:off x="2764462" y="154750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普通形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625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808944"/>
            <a:ext cx="8150086" cy="1116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068960"/>
            <a:ext cx="8136000" cy="2988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4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194513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1)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①アルバイトを辞めてしまいました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②いろいろ事情がありました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0616" y="3862789"/>
            <a:ext cx="5508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どうして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アルバイトを辞めてしまった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んですか。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いろいろ事情があった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ものですから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0616" y="5302949"/>
            <a:ext cx="486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どうして</a:t>
            </a:r>
            <a:r>
              <a:rPr lang="ja-JP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上司に相談しなかった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んですか。</a:t>
            </a:r>
            <a:endParaRPr lang="en-US" altLang="zh-CN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自分で解決できると思った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ものですから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en-US" altLang="ja-JP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465313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2)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①上司に相談しませんでした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②自分で解決できると思いました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68" y="4004132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68352" y="5438521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dirty="0"/>
          </a:p>
        </p:txBody>
      </p:sp>
      <p:sp>
        <p:nvSpPr>
          <p:cNvPr id="26" name="TextBox 5"/>
          <p:cNvSpPr txBox="1"/>
          <p:nvPr/>
        </p:nvSpPr>
        <p:spPr>
          <a:xfrm>
            <a:off x="720907" y="1888151"/>
            <a:ext cx="785907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どうして①</a:t>
            </a:r>
            <a:r>
              <a:rPr lang="ja-JP" altLang="en-US" b="1" u="sng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こんなに遅くなった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んですか。</a:t>
            </a:r>
            <a:endParaRPr lang="en-US" altLang="ja-JP" b="1" u="sng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TextBox 5"/>
          <p:cNvSpPr txBox="1"/>
          <p:nvPr/>
        </p:nvSpPr>
        <p:spPr>
          <a:xfrm>
            <a:off x="720906" y="2409432"/>
            <a:ext cx="766561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　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：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  <a:r>
              <a:rPr lang="ja-JP" altLang="en-US" b="1" u="sng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出かけようとしたら、お客さんが来た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ものですから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 flipH="1">
            <a:off x="4162551" y="6093296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補足練習：教科書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P156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736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5" grpId="0" animBg="1"/>
      <p:bldP spid="20" grpId="0" animBg="1"/>
      <p:bldP spid="8" grpId="0"/>
      <p:bldP spid="9" grpId="0"/>
      <p:bldP spid="22" grpId="0"/>
      <p:bldP spid="26" grpId="0"/>
      <p:bldP spid="27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311151"/>
            <a:ext cx="4254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(1)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～（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ら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れる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（自動詞）</a:t>
            </a:r>
            <a:endParaRPr lang="en-US" altLang="ja-JP" sz="2400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132856"/>
            <a:ext cx="6659024" cy="1754326"/>
            <a:chOff x="1513376" y="2152967"/>
            <a:chExt cx="6659024" cy="2058698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195438"/>
              <a:ext cx="6659024" cy="1985558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152967"/>
              <a:ext cx="6480720" cy="2058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在日语中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(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は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)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する</a:t>
              </a:r>
              <a:r>
                <a:rPr lang="en-US" altLang="zh-CN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自动词的句子也可成为被动句。自动词表示被动时，受到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的动作影响的人物就成了主语，用于当事人受到不好的影响（被打扰或受到损害）时，也称为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迷惑の受け身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」／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“受害被动”。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3933056"/>
            <a:ext cx="6319559" cy="2292152"/>
            <a:chOff x="1502880" y="3933056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3933056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3933056"/>
              <a:ext cx="5899067" cy="71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ts val="26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昨日雨が</a:t>
              </a:r>
              <a:r>
                <a:rPr lang="ja-JP" altLang="en-US" b="1" dirty="0" smtClean="0">
                  <a:solidFill>
                    <a:srgbClr val="0000FF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降った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ts val="26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→私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は昨日雨に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降られて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、ぬれてしまった。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50936" y="4660697"/>
            <a:ext cx="598115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あなたがそこに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立つ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と、前が見えません。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→あなたがそこに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立たれる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と、前が見えません。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1836480" y="5395307"/>
            <a:ext cx="598115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6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私の父が急に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死んで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、私は大学に行けなかった。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ts val="26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→私は父が急に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死なれて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、大学に行けなかった。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6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044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2424" y="1856060"/>
            <a:ext cx="777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例：高校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年の時に父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死んだ・大学へ行くのをあきらめた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→高校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年の時に父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死なれて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、大学へ行くのをあきらめました。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745743" y="5877272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P157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2(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)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4"/>
          <p:cNvSpPr>
            <a:spLocks noChangeArrowheads="1"/>
          </p:cNvSpPr>
          <p:nvPr/>
        </p:nvSpPr>
        <p:spPr bwMode="auto">
          <a:xfrm flipH="1">
            <a:off x="437083" y="3140967"/>
            <a:ext cx="8136000" cy="2484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683567" y="3179823"/>
            <a:ext cx="748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①みんな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先に行った・道が分からなくなった</a:t>
            </a:r>
            <a:endParaRPr lang="zh-CN" altLang="en-US" dirty="0"/>
          </a:p>
        </p:txBody>
      </p:sp>
      <p:sp>
        <p:nvSpPr>
          <p:cNvPr id="21" name="TextBox 4"/>
          <p:cNvSpPr txBox="1"/>
          <p:nvPr/>
        </p:nvSpPr>
        <p:spPr>
          <a:xfrm>
            <a:off x="1000616" y="3573016"/>
            <a:ext cx="558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先に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行かれて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、道が分からなくなりました。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000616" y="4308528"/>
            <a:ext cx="558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アルバイトの学生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辞められて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、作業が遅れました。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20"/>
          <p:cNvSpPr txBox="1"/>
          <p:nvPr/>
        </p:nvSpPr>
        <p:spPr>
          <a:xfrm>
            <a:off x="1000616" y="5052948"/>
            <a:ext cx="6768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留守のあいだに泥棒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入られて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、銀行のカードを盗まれました。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TextBox 7"/>
          <p:cNvSpPr txBox="1"/>
          <p:nvPr/>
        </p:nvSpPr>
        <p:spPr>
          <a:xfrm>
            <a:off x="683568" y="3963536"/>
            <a:ext cx="77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②アルバイトの学生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辞めた・作業が遅れた</a:t>
            </a:r>
            <a:endParaRPr lang="zh-CN" altLang="en-US" dirty="0"/>
          </a:p>
        </p:txBody>
      </p:sp>
      <p:sp>
        <p:nvSpPr>
          <p:cNvPr id="25" name="TextBox 8"/>
          <p:cNvSpPr txBox="1"/>
          <p:nvPr/>
        </p:nvSpPr>
        <p:spPr>
          <a:xfrm>
            <a:off x="683568" y="357301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6" name="TextBox 21"/>
          <p:cNvSpPr txBox="1"/>
          <p:nvPr/>
        </p:nvSpPr>
        <p:spPr>
          <a:xfrm>
            <a:off x="668352" y="4317835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55828" y="4683616"/>
            <a:ext cx="77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③留守のあいだに泥棒</a:t>
            </a:r>
            <a:r>
              <a:rPr lang="ja-JP" altLang="en-US" b="1" dirty="0" smtClean="0">
                <a:solidFill>
                  <a:srgbClr val="0000FF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入った・銀行のカードを盗まれた</a:t>
            </a:r>
            <a:endParaRPr lang="zh-CN" altLang="en-US" dirty="0"/>
          </a:p>
        </p:txBody>
      </p:sp>
      <p:sp>
        <p:nvSpPr>
          <p:cNvPr id="28" name="TextBox 23"/>
          <p:cNvSpPr txBox="1"/>
          <p:nvPr/>
        </p:nvSpPr>
        <p:spPr>
          <a:xfrm>
            <a:off x="655828" y="5043656"/>
            <a:ext cx="73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99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17" grpId="0" animBg="1"/>
      <p:bldP spid="20" grpId="0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10295</TotalTime>
  <Words>1779</Words>
  <Application>Microsoft Office PowerPoint</Application>
  <PresentationFormat>全屏显示(4:3)</PresentationFormat>
  <Paragraphs>313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MS Mincho</vt:lpstr>
      <vt:lpstr>宋体</vt:lpstr>
      <vt:lpstr>微软雅黑</vt:lpstr>
      <vt:lpstr>Arial</vt:lpstr>
      <vt:lpstr>Times New Roman</vt:lpstr>
      <vt:lpstr>Wingdings</vt:lpstr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Huixin Sun</cp:lastModifiedBy>
  <cp:revision>399</cp:revision>
  <dcterms:created xsi:type="dcterms:W3CDTF">2017-01-09T07:12:30Z</dcterms:created>
  <dcterms:modified xsi:type="dcterms:W3CDTF">2017-04-25T07:45:59Z</dcterms:modified>
</cp:coreProperties>
</file>