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2"/>
    <p:sldId id="313" r:id="rId3"/>
    <p:sldId id="393" r:id="rId4"/>
    <p:sldId id="397" r:id="rId5"/>
    <p:sldId id="398" r:id="rId6"/>
    <p:sldId id="372" r:id="rId7"/>
    <p:sldId id="396" r:id="rId8"/>
    <p:sldId id="373" r:id="rId9"/>
    <p:sldId id="358" r:id="rId10"/>
    <p:sldId id="425" r:id="rId11"/>
    <p:sldId id="424" r:id="rId12"/>
    <p:sldId id="438" r:id="rId13"/>
    <p:sldId id="399" r:id="rId14"/>
    <p:sldId id="439" r:id="rId15"/>
    <p:sldId id="376" r:id="rId16"/>
    <p:sldId id="440" r:id="rId17"/>
    <p:sldId id="378" r:id="rId18"/>
    <p:sldId id="441" r:id="rId19"/>
    <p:sldId id="381" r:id="rId20"/>
    <p:sldId id="442" r:id="rId21"/>
    <p:sldId id="443" r:id="rId22"/>
    <p:sldId id="344" r:id="rId23"/>
    <p:sldId id="275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3">
          <p15:clr>
            <a:srgbClr val="A4A3A4"/>
          </p15:clr>
        </p15:guide>
        <p15:guide id="2" pos="2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0000FF"/>
    <a:srgbClr val="0033CC"/>
    <a:srgbClr val="FCE4F3"/>
    <a:srgbClr val="D5F6FF"/>
    <a:srgbClr val="FF9999"/>
    <a:srgbClr val="990000"/>
    <a:srgbClr val="6699FF"/>
    <a:srgbClr val="FF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68" autoAdjust="0"/>
    <p:restoredTop sz="94660" autoAdjust="0"/>
  </p:normalViewPr>
  <p:slideViewPr>
    <p:cSldViewPr>
      <p:cViewPr varScale="1">
        <p:scale>
          <a:sx n="94" d="100"/>
          <a:sy n="94" d="100"/>
        </p:scale>
        <p:origin x="-402" y="-102"/>
      </p:cViewPr>
      <p:guideLst>
        <p:guide orient="horz" pos="2163"/>
        <p:guide pos="2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-27384"/>
            <a:ext cx="9166931" cy="6885383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47900" y="2439053"/>
            <a:ext cx="4648200" cy="381000"/>
          </a:xfrm>
          <a:effectLst>
            <a:outerShdw dist="17961" dir="2700000" algn="ctr" rotWithShape="0">
              <a:srgbClr val="000000"/>
            </a:outerShdw>
          </a:effec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2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单击此处编辑母版副标题样式</a:t>
            </a:r>
            <a:endParaRPr lang="en-US" altLang="zh-CN" noProof="0" dirty="0" smtClean="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1052736"/>
            <a:ext cx="6858000" cy="609600"/>
          </a:xfrm>
          <a:prstGeom prst="rect">
            <a:avLst/>
          </a:prstGeom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3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  <a:endParaRPr lang="en-US" altLang="zh-CN" noProof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569794"/>
            <a:ext cx="8458200" cy="450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066800"/>
            <a:ext cx="4152900" cy="5334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Rectangle 168"/>
          <p:cNvSpPr>
            <a:spLocks noChangeArrowheads="1"/>
          </p:cNvSpPr>
          <p:nvPr/>
        </p:nvSpPr>
        <p:spPr bwMode="ltGray">
          <a:xfrm>
            <a:off x="0" y="620688"/>
            <a:ext cx="9144000" cy="123825"/>
          </a:xfrm>
          <a:prstGeom prst="rect">
            <a:avLst/>
          </a:prstGeom>
          <a:solidFill>
            <a:srgbClr val="0070C0">
              <a:alpha val="49804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1150" name="Freeform 126"/>
          <p:cNvSpPr/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3800 w 3800"/>
              <a:gd name="T3" fmla="*/ 0 h 428"/>
              <a:gd name="T4" fmla="*/ 3456 w 3800"/>
              <a:gd name="T5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88" name="Line 164"/>
          <p:cNvSpPr>
            <a:spLocks noChangeShapeType="1"/>
          </p:cNvSpPr>
          <p:nvPr/>
        </p:nvSpPr>
        <p:spPr bwMode="gray">
          <a:xfrm>
            <a:off x="0" y="1071546"/>
            <a:ext cx="9140825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04800" y="1066800"/>
            <a:ext cx="8458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pic>
        <p:nvPicPr>
          <p:cNvPr id="25" name="図 24" descr="4033911.jpg"/>
          <p:cNvPicPr>
            <a:picLocks noChangeAspect="1"/>
          </p:cNvPicPr>
          <p:nvPr userDrawn="1"/>
        </p:nvPicPr>
        <p:blipFill>
          <a:blip r:embed="rId13" cstate="print"/>
          <a:srcRect t="23580" b="52840"/>
          <a:stretch>
            <a:fillRect/>
          </a:stretch>
        </p:blipFill>
        <p:spPr>
          <a:xfrm>
            <a:off x="7459241" y="6429396"/>
            <a:ext cx="1684759" cy="324000"/>
          </a:xfrm>
          <a:prstGeom prst="rect">
            <a:avLst/>
          </a:prstGeom>
        </p:spPr>
      </p:pic>
      <p:pic>
        <p:nvPicPr>
          <p:cNvPr id="20" name="図 19" descr="17386804.jpg"/>
          <p:cNvPicPr>
            <a:picLocks noChangeAspect="1"/>
          </p:cNvPicPr>
          <p:nvPr userDrawn="1"/>
        </p:nvPicPr>
        <p:blipFill>
          <a:blip r:embed="rId14" cstate="print"/>
          <a:srcRect b="6218"/>
          <a:stretch>
            <a:fillRect/>
          </a:stretch>
        </p:blipFill>
        <p:spPr>
          <a:xfrm flipH="1">
            <a:off x="7551981" y="5572116"/>
            <a:ext cx="1592019" cy="1285884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7810140" y="5950294"/>
            <a:ext cx="1085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大家的日语 </a:t>
            </a:r>
            <a:endParaRPr lang="en-US" altLang="zh-CN" sz="1400" b="1" dirty="0" smtClean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 smtClean="0">
                <a:solidFill>
                  <a:srgbClr val="00CC99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中级</a:t>
            </a:r>
            <a:endParaRPr lang="zh-CN" altLang="en-US" sz="1400" b="1" i="1" dirty="0">
              <a:solidFill>
                <a:srgbClr val="00CC99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16632"/>
            <a:ext cx="8743950" cy="400050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9" b="5185"/>
          <a:stretch>
            <a:fillRect/>
          </a:stretch>
        </p:blipFill>
        <p:spPr>
          <a:xfrm>
            <a:off x="119456" y="6407492"/>
            <a:ext cx="7476880" cy="4125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267744" y="980808"/>
            <a:ext cx="4644000" cy="720000"/>
          </a:xfrm>
        </p:spPr>
        <p:txBody>
          <a:bodyPr>
            <a:prstTxWarp prst="textDeflateBottom">
              <a:avLst/>
            </a:prstTxWarp>
          </a:bodyPr>
          <a:lstStyle/>
          <a:p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みんな</a:t>
            </a:r>
            <a:r>
              <a:rPr lang="ja-JP" altLang="en-US" dirty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dirty="0" smtClean="0">
                <a:ln w="22225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日本語</a:t>
            </a:r>
            <a:endParaRPr lang="en-US" altLang="zh-CN" sz="6000" dirty="0">
              <a:ln w="22225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a typeface="宋体" panose="02010600030101010101" pitchFamily="2" charset="-122"/>
            </a:endParaRPr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771800" y="2132856"/>
            <a:ext cx="3491872" cy="457200"/>
          </a:xfrm>
        </p:spPr>
        <p:txBody>
          <a:bodyPr/>
          <a:lstStyle/>
          <a:p>
            <a:r>
              <a:rPr lang="ja-JP" altLang="en-US" sz="3200" b="1" dirty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中</a:t>
            </a:r>
            <a:r>
              <a:rPr lang="ja-JP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級</a:t>
            </a:r>
            <a:r>
              <a:rPr lang="zh-CN" altLang="en-US" sz="3200" b="1" dirty="0" smtClean="0">
                <a:ln w="10160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  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第</a:t>
            </a:r>
            <a:r>
              <a:rPr lang="en-US" altLang="ja-JP" sz="3200" b="1" dirty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sz="3200" b="1" dirty="0" smtClean="0">
                <a:ln w="10160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課 </a:t>
            </a:r>
            <a:endParaRPr lang="zh-CN" altLang="zh-CN" sz="3200" b="1" dirty="0">
              <a:ln w="10160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854958" y="1772920"/>
            <a:ext cx="7533466" cy="71564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998973" y="2803205"/>
            <a:ext cx="7173427" cy="2930051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4721" y="1845960"/>
            <a:ext cx="7211695" cy="502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例：ご飯を食べる・眠くなる　</a:t>
            </a:r>
            <a:r>
              <a:rPr lang="zh-CN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r>
              <a:rPr lang="ja-JP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ご飯をたべ</a:t>
            </a:r>
            <a:r>
              <a:rPr lang="ja-JP" altLang="ja-JP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</a:t>
            </a:r>
            <a:r>
              <a:rPr lang="ja-JP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、眠く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なった</a:t>
            </a:r>
            <a:r>
              <a:rPr lang="ja-JP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3957" y="2975568"/>
            <a:ext cx="5850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①ゆっくり休む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元気になる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605" indent="-268605"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②毎日水をやる・きれいな花が咲く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605" indent="-268605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605" indent="-268605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久しぶりにテニスを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する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とても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疲れる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  <a:sym typeface="+mn-ea"/>
            </a:endParaRPr>
          </a:p>
          <a:p>
            <a:pPr marL="268605" indent="-268605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>
              <a:fillRect/>
            </a:stretch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文法１</a:t>
              </a:r>
              <a:endParaRPr lang="en-US" altLang="ja-JP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1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29754" y="3495288"/>
            <a:ext cx="3744000" cy="3657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ゆっくり休ん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、元気になった。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69355" y="4308960"/>
            <a:ext cx="4428000" cy="3657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毎日水をやっ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、きれいな花が咲いた。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2078483" y="5098434"/>
            <a:ext cx="4644000" cy="3657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久しぶりにテニスをし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、とても疲れた。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bldLvl="0" animBg="1"/>
      <p:bldP spid="5" grpId="0" bldLvl="0" animBg="1"/>
      <p:bldP spid="19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60736" y="3027967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2971" y="4673689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21795" y="2712749"/>
            <a:ext cx="7117532" cy="1015905"/>
            <a:chOff x="1181791" y="3267806"/>
            <a:chExt cx="7117532" cy="1192163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269233" y="3267806"/>
              <a:ext cx="7030090" cy="1192163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181791" y="3620305"/>
              <a:ext cx="7038637" cy="595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（</a:t>
              </a:r>
              <a:r>
                <a:rPr lang="en-US" altLang="zh-CN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2</a:t>
              </a: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）如下面的句子那样，有时候表示动作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之后，发现了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的意思。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602776" y="4099560"/>
            <a:ext cx="6505007" cy="1671860"/>
            <a:chOff x="1502880" y="4027303"/>
            <a:chExt cx="6179052" cy="1671860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035232" cy="167186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782865" y="4150856"/>
              <a:ext cx="589906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家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に帰っ</a:t>
              </a:r>
              <a:r>
                <a:rPr lang="ja-JP" altLang="en-US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たら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、猫がいなかった</a:t>
              </a:r>
              <a:r>
                <a:rPr lang="zh-CN" altLang="ja-JP" b="1" dirty="0">
                  <a:latin typeface="MS Mincho" panose="02020609040205080304" pitchFamily="49" charset="-128"/>
                  <a:ea typeface="宋体" panose="02010600030101010101" pitchFamily="2" charset="-122"/>
                </a:rPr>
                <a:t>。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82761" y="4676290"/>
            <a:ext cx="598115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かばん</a:t>
            </a:r>
            <a:r>
              <a:rPr lang="ja-JP" altLang="en-US" b="1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を開け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</a:t>
            </a:r>
            <a:r>
              <a:rPr lang="ja-JP" altLang="en-US" b="1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、財布がなくなっていた</a:t>
            </a:r>
            <a:r>
              <a:rPr lang="zh-CN" altLang="ja-JP" b="1" dirty="0">
                <a:solidFill>
                  <a:schemeClr val="tx1"/>
                </a:solidFill>
                <a:latin typeface="MS Mincho" panose="02020609040205080304" pitchFamily="49" charset="-128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19" name="矩形 25"/>
          <p:cNvSpPr/>
          <p:nvPr/>
        </p:nvSpPr>
        <p:spPr>
          <a:xfrm>
            <a:off x="998115" y="1647294"/>
            <a:ext cx="569438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　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ja-JP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たら</a:t>
            </a:r>
            <a:r>
              <a:rPr lang="ja-JP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｛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zh-CN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·</a:t>
            </a:r>
            <a:r>
              <a:rPr lang="en-US" altLang="zh-CN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｝</a:t>
            </a:r>
            <a:r>
              <a:rPr lang="ja-JP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た</a:t>
            </a:r>
          </a:p>
        </p:txBody>
      </p:sp>
      <p:sp>
        <p:nvSpPr>
          <p:cNvPr id="21" name="TextBox 2"/>
          <p:cNvSpPr txBox="1"/>
          <p:nvPr/>
        </p:nvSpPr>
        <p:spPr>
          <a:xfrm>
            <a:off x="1882761" y="5139251"/>
            <a:ext cx="598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50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年前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古いお酒を飲んでみ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、おいしかった</a:t>
            </a:r>
            <a:r>
              <a:rPr lang="zh-CN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1054645" y="1772920"/>
            <a:ext cx="6885395" cy="984181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665" y="1779342"/>
            <a:ext cx="5295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例：財布の中を見る・お金がない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→財布の中を見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、お金がなかった。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>
              <a:fillRect/>
            </a:stretch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876237"/>
              <a:ext cx="9929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文法１</a:t>
              </a:r>
              <a:endParaRPr lang="en-US" altLang="ja-JP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（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）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59632" y="1098962"/>
            <a:ext cx="9439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練習１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14"/>
          <p:cNvSpPr>
            <a:spLocks noChangeArrowheads="1"/>
          </p:cNvSpPr>
          <p:nvPr/>
        </p:nvSpPr>
        <p:spPr bwMode="auto">
          <a:xfrm flipH="1">
            <a:off x="998972" y="3091237"/>
            <a:ext cx="7101419" cy="2930051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1673957" y="3263600"/>
            <a:ext cx="5850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歩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いてい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・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財布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が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落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ちる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605" indent="-268605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友達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の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家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へ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く・留守だ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605" indent="-268605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605" indent="-268605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ドア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ける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・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人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が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れる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  <a:sym typeface="+mn-ea"/>
            </a:endParaRPr>
          </a:p>
          <a:p>
            <a:pPr marL="268605" indent="-268605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2029754" y="3783320"/>
            <a:ext cx="427043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道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を歩いてい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財布が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落ちていた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1" name="TextBox 4"/>
          <p:cNvSpPr txBox="1"/>
          <p:nvPr/>
        </p:nvSpPr>
        <p:spPr>
          <a:xfrm>
            <a:off x="2069355" y="4596992"/>
            <a:ext cx="3744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友達の家へ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行っ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、留守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だった。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2078483" y="5386466"/>
            <a:ext cx="3708000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ドアを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開け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人が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倒れていた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 flipH="1">
            <a:off x="3491880" y="602128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P17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番（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）の練習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/>
      <p:bldP spid="19" grpId="0"/>
      <p:bldP spid="20" grpId="0" bldLvl="0" animBg="1"/>
      <p:bldP spid="21" grpId="0" bldLvl="0" animBg="1"/>
      <p:bldP spid="22" grpId="0" bldLvl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84872" y="4550532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037860" y="1143159"/>
            <a:ext cx="8072936" cy="701040"/>
            <a:chOff x="1037860" y="1143159"/>
            <a:chExt cx="8072936" cy="701040"/>
          </a:xfrm>
        </p:grpSpPr>
        <p:sp>
          <p:nvSpPr>
            <p:cNvPr id="14" name="文本框 13"/>
            <p:cNvSpPr txBox="1"/>
            <p:nvPr/>
          </p:nvSpPr>
          <p:spPr>
            <a:xfrm>
              <a:off x="1513269" y="1143159"/>
              <a:ext cx="7597527" cy="701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　　　　　　　</a:t>
              </a:r>
              <a:r>
                <a:rPr lang="en-US" altLang="ja-JP" sz="20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</a:t>
              </a:r>
              <a:r>
                <a:rPr lang="ja-JP" altLang="en-US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の</a:t>
              </a:r>
            </a:p>
            <a:p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　　　　　　　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句子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（</a:t>
              </a:r>
              <a:r>
                <a:rPr lang="ja-JP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普通形</a:t>
              </a:r>
              <a:r>
                <a:rPr lang="zh-CN" altLang="en-US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）</a:t>
              </a:r>
              <a:r>
                <a:rPr lang="ja-JP" altLang="en-US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という</a:t>
              </a:r>
            </a:p>
          </p:txBody>
        </p:sp>
        <p:sp>
          <p:nvSpPr>
            <p:cNvPr id="27" name="右大括号 26"/>
            <p:cNvSpPr/>
            <p:nvPr/>
          </p:nvSpPr>
          <p:spPr>
            <a:xfrm flipH="1">
              <a:off x="3145180" y="1220694"/>
              <a:ext cx="173310" cy="553774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30826" y="1298895"/>
              <a:ext cx="166103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N</a:t>
              </a:r>
              <a:r>
                <a:rPr lang="ja-JP" altLang="zh-CN" sz="2000" b="1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と</a:t>
              </a:r>
              <a:r>
                <a:rPr lang="ja-JP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いうのは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37860" y="1268760"/>
              <a:ext cx="6495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2</a:t>
              </a:r>
              <a:r>
                <a:rPr lang="ja-JP" altLang="en-US" sz="2400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、</a:t>
              </a:r>
              <a:endParaRPr lang="zh-CN" alt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13205" y="2469386"/>
            <a:ext cx="6659245" cy="1103630"/>
            <a:chOff x="1513376" y="2136084"/>
            <a:chExt cx="6659024" cy="1826051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136084"/>
              <a:ext cx="6659024" cy="1826051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283114"/>
              <a:ext cx="6480720" cy="14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というのは～のことだ」「</a:t>
              </a:r>
              <a:r>
                <a:rPr lang="en-US" altLang="ja-JP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X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というのは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  <a:cs typeface="Times New Roman" panose="02020603050405020304" pitchFamily="18" charset="0"/>
                </a:rPr>
                <a:t>…</a:t>
              </a:r>
              <a:r>
                <a:rPr lang="ja-JP" altLang="en-US" b="1" dirty="0" smtClean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ということだ」</a:t>
              </a: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是用来说明某个词</a:t>
              </a:r>
              <a:r>
                <a:rPr lang="en-US" altLang="zh-CN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的意思时的</a:t>
              </a:r>
              <a:r>
                <a:rPr lang="zh-CN" altLang="en-US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表达方式</a:t>
              </a:r>
              <a:r>
                <a:rPr lang="ja-JP" altLang="en-US" b="1" dirty="0" err="1" smtClean="0"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组合 4"/>
          <p:cNvGrpSpPr/>
          <p:nvPr/>
        </p:nvGrpSpPr>
        <p:grpSpPr>
          <a:xfrm>
            <a:off x="1403648" y="3703057"/>
            <a:ext cx="6768802" cy="2161441"/>
            <a:chOff x="1269687" y="3950707"/>
            <a:chExt cx="6244201" cy="2292152"/>
          </a:xfrm>
        </p:grpSpPr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 flipH="1">
              <a:off x="1269687" y="3950707"/>
              <a:ext cx="6244201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文本框 3"/>
            <p:cNvSpPr txBox="1"/>
            <p:nvPr/>
          </p:nvSpPr>
          <p:spPr>
            <a:xfrm>
              <a:off x="1343467" y="4128699"/>
              <a:ext cx="5899067" cy="391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en-US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3K</a:t>
              </a:r>
              <a:r>
                <a:rPr lang="ja-JP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と</a:t>
              </a:r>
              <a:r>
                <a:rPr lang="ja-JP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いうのは</a:t>
              </a:r>
              <a:r>
                <a:rPr lang="ja-JP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汚い、きつい、危険な仕事の</a:t>
              </a:r>
              <a:r>
                <a:rPr lang="ja-JP" altLang="ja-JP" b="1" dirty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ことだ</a:t>
              </a:r>
              <a:r>
                <a:rPr lang="ja-JP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</a:p>
          </p:txBody>
        </p:sp>
      </p:grpSp>
      <p:sp>
        <p:nvSpPr>
          <p:cNvPr id="34" name="TextBox 2"/>
          <p:cNvSpPr txBox="1"/>
          <p:nvPr/>
        </p:nvSpPr>
        <p:spPr>
          <a:xfrm>
            <a:off x="1473460" y="4391016"/>
            <a:ext cx="653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禁煙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というのは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たばこを吸ってはいけない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ということです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</a:p>
        </p:txBody>
      </p:sp>
      <p:sp>
        <p:nvSpPr>
          <p:cNvPr id="37" name="TextBox 2"/>
          <p:cNvSpPr txBox="1"/>
          <p:nvPr/>
        </p:nvSpPr>
        <p:spPr>
          <a:xfrm>
            <a:off x="1473460" y="4941168"/>
            <a:ext cx="6698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駐車違反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というのは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車を止めてはいけない場所に車を止めた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ということです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</a:p>
        </p:txBody>
      </p:sp>
      <p:sp>
        <p:nvSpPr>
          <p:cNvPr id="4" name="右大括号 3"/>
          <p:cNvSpPr/>
          <p:nvPr/>
        </p:nvSpPr>
        <p:spPr>
          <a:xfrm rot="10800000" flipH="1">
            <a:off x="5984265" y="1268954"/>
            <a:ext cx="173310" cy="553774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79095" y="1359810"/>
            <a:ext cx="1355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+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 </a:t>
            </a:r>
            <a:r>
              <a:rPr lang="ja-JP" altLang="en-US" sz="20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こと</a:t>
            </a:r>
            <a:r>
              <a:rPr lang="ja-JP" altLang="en-US" sz="20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4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97" y="1772816"/>
            <a:ext cx="8150086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251520" y="3140968"/>
            <a:ext cx="8455397" cy="2736304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506" y="1700808"/>
            <a:ext cx="7212886" cy="1325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例：ソフト・柔らかい（コンピューターのソフトウェア）</a:t>
            </a: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→今おっしゃった</a:t>
            </a:r>
            <a:r>
              <a:rPr lang="ja-JP" alt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ソフト</a:t>
            </a:r>
            <a:r>
              <a:rPr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というのは</a:t>
            </a:r>
            <a:r>
              <a:rPr lang="ja-JP" alt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柔らかい</a:t>
            </a:r>
            <a:r>
              <a:rPr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ということですか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…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いいえ、</a:t>
            </a:r>
            <a:r>
              <a:rPr lang="ja-JP" alt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コンピューターのソフトウェア</a:t>
            </a:r>
            <a:r>
              <a:rPr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のことです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3140968"/>
            <a:ext cx="7893419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①メール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+mn-ea"/>
              </a:rPr>
              <a:t>・郵便（</a:t>
            </a:r>
            <a:r>
              <a:rPr lang="en-US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+mn-ea"/>
              </a:rPr>
              <a:t>E</a:t>
            </a:r>
            <a:r>
              <a:rPr lang="ja-JP" altLang="zh-CN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+mn-ea"/>
              </a:rPr>
              <a:t>メール）</a:t>
            </a:r>
            <a:endParaRPr lang="en-US" altLang="ja-JP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+mn-ea"/>
              </a:rPr>
              <a:t>→</a:t>
            </a:r>
            <a:endParaRPr lang="en-US" altLang="ja-JP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ja-JP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②プレイガイド・遊び方を教える（チケットを売っているところ）</a:t>
            </a:r>
            <a:endParaRPr lang="en-US" altLang="ja-JP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→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>
              <a:fillRect/>
            </a:stretch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2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259632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3557817"/>
            <a:ext cx="61206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今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おっしゃった</a:t>
            </a:r>
            <a:r>
              <a:rPr lang="ja-JP" alt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メール</a:t>
            </a:r>
            <a:r>
              <a:rPr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と</a:t>
            </a:r>
            <a:r>
              <a:rPr lang="ja-JP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いうの</a:t>
            </a:r>
            <a:r>
              <a:rPr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は</a:t>
            </a:r>
            <a:r>
              <a:rPr lang="ja-JP" altLang="en-US" b="1" u="sng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郵便</a:t>
            </a:r>
            <a:r>
              <a:rPr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と</a:t>
            </a:r>
            <a:r>
              <a:rPr lang="ja-JP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いうことですか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…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いいえ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MS Mincho" panose="02020609040205080304" pitchFamily="49" charset="-128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b="1" u="sng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+mn-ea"/>
              </a:rPr>
              <a:t>E</a:t>
            </a:r>
            <a:r>
              <a:rPr lang="ja-JP" altLang="zh-CN" b="1" u="sng" dirty="0" smtClean="0">
                <a:latin typeface="MS Mincho" panose="02020609040205080304" pitchFamily="49" charset="-128"/>
                <a:ea typeface="宋体" panose="02010600030101010101" pitchFamily="2" charset="-122"/>
                <a:sym typeface="+mn-ea"/>
              </a:rPr>
              <a:t>メール</a:t>
            </a:r>
            <a:r>
              <a:rPr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の</a:t>
            </a:r>
            <a:r>
              <a:rPr lang="ja-JP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ことです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  <a:endParaRPr lang="ja-JP" altLang="en-US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7" name="TextBox 4"/>
          <p:cNvSpPr txBox="1"/>
          <p:nvPr/>
        </p:nvSpPr>
        <p:spPr>
          <a:xfrm>
            <a:off x="683568" y="4798104"/>
            <a:ext cx="78347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今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おっしゃった</a:t>
            </a:r>
            <a:r>
              <a:rPr lang="ja-JP" altLang="en-US" b="1" u="sng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プレイガイド</a:t>
            </a:r>
            <a:r>
              <a:rPr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と</a:t>
            </a:r>
            <a:r>
              <a:rPr lang="ja-JP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いうの</a:t>
            </a:r>
            <a:r>
              <a:rPr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は</a:t>
            </a:r>
            <a:r>
              <a:rPr lang="ja-JP" altLang="en-US" b="1" u="sng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遊び方を教える</a:t>
            </a:r>
            <a:r>
              <a:rPr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と</a:t>
            </a:r>
            <a:r>
              <a:rPr lang="ja-JP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いうことですか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ja-JP" b="1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…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いいえ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b="1" u="sng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チケットを売っているところ</a:t>
            </a:r>
            <a:r>
              <a:rPr lang="ja-JP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の</a:t>
            </a:r>
            <a:r>
              <a:rPr lang="ja-JP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ことです</a:t>
            </a:r>
            <a:r>
              <a:rPr lang="ja-JP" altLang="en-US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 flipH="1">
            <a:off x="3923928" y="5975111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P18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build="p" animBg="1"/>
      <p:bldP spid="17" grpId="0" build="p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37860" y="1268760"/>
            <a:ext cx="41200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zh-CN" altLang="en-US" sz="2400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句子（普通形）</a:t>
            </a:r>
            <a:r>
              <a:rPr lang="en-US" altLang="zh-CN" sz="2400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+</a:t>
            </a:r>
            <a:r>
              <a:rPr lang="ja-JP" altLang="zh-CN" sz="2400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と</a:t>
            </a:r>
            <a:r>
              <a:rPr lang="ja-JP" altLang="zh-CN" sz="2400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いう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+mn-ea"/>
              </a:rPr>
              <a:t>N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13376" y="2304973"/>
            <a:ext cx="6659024" cy="1556075"/>
            <a:chOff x="1513376" y="2354945"/>
            <a:chExt cx="6659024" cy="1826051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354945"/>
              <a:ext cx="6659024" cy="1826051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419663"/>
              <a:ext cx="6480720" cy="1555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「話/</a:t>
              </a: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事情</a:t>
              </a:r>
              <a:r>
                <a:rPr lang="ja-JP" altLang="en-US" b="1" dirty="0" err="1" smtClean="0">
                  <a:latin typeface="MS Mincho" panose="02020609040205080304" pitchFamily="49" charset="-128"/>
                  <a:ea typeface="宋体" panose="02010600030101010101" pitchFamily="2" charset="-122"/>
                </a:rPr>
                <a:t>、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うわさ/</a:t>
              </a: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传言</a:t>
              </a:r>
              <a:r>
                <a:rPr lang="ja-JP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、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考え/</a:t>
              </a: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想法</a:t>
              </a:r>
              <a:r>
                <a:rPr lang="ja-JP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、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意見/</a:t>
              </a: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意见</a:t>
              </a:r>
              <a:r>
                <a:rPr lang="ja-JP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、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意志/</a:t>
              </a:r>
              <a:r>
                <a:rPr lang="zh-CN" altLang="ja-JP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意志</a:t>
              </a:r>
              <a:r>
                <a:rPr lang="ja-JP" altLang="ja-JP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、</a:t>
              </a:r>
              <a:r>
                <a:rPr lang="ja-JP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批判/</a:t>
              </a:r>
              <a:r>
                <a:rPr lang="zh-CN" altLang="ja-JP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批判</a:t>
              </a:r>
              <a:r>
                <a:rPr lang="ja-JP" altLang="ja-JP" b="1" dirty="0" err="1" smtClean="0">
                  <a:latin typeface="MS Mincho" panose="02020609040205080304" pitchFamily="49" charset="-128"/>
                  <a:ea typeface="宋体" panose="02010600030101010101" pitchFamily="2" charset="-122"/>
                </a:rPr>
                <a:t>、</a:t>
              </a:r>
              <a:r>
                <a:rPr lang="ja-JP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ニュ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ー</a:t>
              </a:r>
              <a:r>
                <a:rPr lang="ja-JP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ス/</a:t>
              </a:r>
              <a:r>
                <a:rPr lang="zh-CN" altLang="ja-JP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消息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ja-JP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等表示说话及思考的名词的内容时，使用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  <a:sym typeface="+mn-ea"/>
                </a:rPr>
                <a:t>「•••という」</a:t>
              </a: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  <a:sym typeface="+mn-ea"/>
                </a:rPr>
                <a:t>的表达形式。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2879" y="4027303"/>
            <a:ext cx="6580370" cy="1993985"/>
            <a:chOff x="1502878" y="4027303"/>
            <a:chExt cx="6669521" cy="1993985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78" y="4027303"/>
              <a:ext cx="6669521" cy="1993985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19840" y="4207475"/>
              <a:ext cx="589906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solidFill>
                    <a:schemeClr val="tx1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昔ここは海だった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という</a:t>
              </a:r>
              <a:r>
                <a:rPr lang="ja-JP" altLang="en-US" b="1" dirty="0" smtClean="0">
                  <a:solidFill>
                    <a:schemeClr val="tx1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話を知っていますか。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17622" y="4626693"/>
            <a:ext cx="6463408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田中</a:t>
            </a:r>
            <a:r>
              <a:rPr lang="ja-JP" altLang="en-US" b="1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さんがもうすぐ会社を辞める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</a:t>
            </a:r>
            <a:r>
              <a:rPr lang="ja-JP" altLang="en-US" b="1" dirty="0">
                <a:solidFill>
                  <a:schemeClr val="tx1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うわさを聞きました。</a:t>
            </a:r>
          </a:p>
        </p:txBody>
      </p:sp>
      <p:sp>
        <p:nvSpPr>
          <p:cNvPr id="23" name="TextBox 2"/>
          <p:cNvSpPr txBox="1"/>
          <p:nvPr/>
        </p:nvSpPr>
        <p:spPr>
          <a:xfrm>
            <a:off x="1617622" y="5266773"/>
            <a:ext cx="6287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カリナさんは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、研究室は禁煙にしたほういい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という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意見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を持っている。</a:t>
            </a:r>
            <a:endParaRPr lang="ja-JP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399888" y="1624745"/>
            <a:ext cx="8037435" cy="122413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37082" y="2898050"/>
            <a:ext cx="8244000" cy="3232706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506" y="1556792"/>
            <a:ext cx="69924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例：田中さんに話を聞きました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この辺りは昔、海でした</a:t>
            </a: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→田中さんにどんな話を聞いたんですか。</a:t>
            </a: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</a:t>
            </a: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…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この辺りは昔、海だった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という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話を聞きました。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101" y="2852936"/>
            <a:ext cx="835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①意見がありました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無駄なコピーはやめたほうがいいです</a:t>
            </a: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605" indent="-268605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②医者にアドバイスをもらいました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しばらく仕事を休んだほうがいいです</a:t>
            </a:r>
          </a:p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endParaRPr lang="en-US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③最近、事件が多いです・歩いている女性がバッグを奪われます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>
              <a:fillRect/>
            </a:stretch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3</a:t>
              </a: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3164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3212976"/>
            <a:ext cx="6516000" cy="7848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どんな意見があったんですか。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無駄なコピーはやめたほうが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いい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という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意見がありました。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4" y="4365104"/>
            <a:ext cx="7416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医者さんにどんなアドバイス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もらったんですか。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しばらく仕事を休んだほうが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いい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という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アドバイスをもらいました。</a:t>
            </a:r>
            <a:endParaRPr lang="zh-CN" altLang="en-US" b="1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673735" y="6093296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P18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4"/>
          <p:cNvSpPr txBox="1"/>
          <p:nvPr/>
        </p:nvSpPr>
        <p:spPr>
          <a:xfrm>
            <a:off x="827584" y="5342550"/>
            <a:ext cx="6480000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最近、どんな事件が多いんですか。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歩いている女性がバッグを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奪われ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という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事件が多いです。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build="p" animBg="1"/>
      <p:bldP spid="5" grpId="0" build="p" animBg="1"/>
      <p:bldP spid="17" grpId="0" animBg="1"/>
      <p:bldP spid="19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584573" y="1355920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ja-JP" b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ja-JP" altLang="en-US" b="1" dirty="0" smtClean="0">
                <a:latin typeface="MS Mincho" pitchFamily="49" charset="-128"/>
                <a:ea typeface="MS Mincho" pitchFamily="49" charset="-128"/>
                <a:cs typeface="Times New Roman" panose="02020603050405020304" pitchFamily="18" charset="0"/>
              </a:rPr>
              <a:t>辞書形</a:t>
            </a:r>
            <a:endParaRPr lang="zh-CN" altLang="en-US" b="1" dirty="0" smtClean="0">
              <a:solidFill>
                <a:srgbClr val="FF0000"/>
              </a:solidFill>
              <a:latin typeface="MS Mincho" pitchFamily="49" charset="-128"/>
              <a:ea typeface="MS Mincho" pitchFamily="49" charset="-128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13205" y="2420621"/>
            <a:ext cx="6659245" cy="1388404"/>
            <a:chOff x="1513376" y="2420888"/>
            <a:chExt cx="6659024" cy="1335368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420888"/>
              <a:ext cx="6659024" cy="1320306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126" y="2468570"/>
              <a:ext cx="6480720" cy="12876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ja-JP" b="1" dirty="0">
                  <a:latin typeface="MS Mincho" panose="02020609040205080304" pitchFamily="49" charset="-128"/>
                  <a:ea typeface="宋体" panose="02010600030101010101" pitchFamily="2" charset="-122"/>
                </a:rPr>
                <a:t>间接的引用指示或委托内容时使用。如果直接表达指示或委托时则使用</a:t>
              </a:r>
              <a:r>
                <a:rPr lang="zh-CN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ja-JP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～なさい</a:t>
              </a:r>
              <a:r>
                <a:rPr lang="zh-CN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ja-JP" b="1" dirty="0">
                  <a:latin typeface="MS Mincho" panose="02020609040205080304" pitchFamily="49" charset="-128"/>
                  <a:ea typeface="宋体" panose="02010600030101010101" pitchFamily="2" charset="-122"/>
                </a:rPr>
                <a:t>及</a:t>
              </a:r>
              <a:r>
                <a:rPr lang="zh-CN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</a:t>
              </a:r>
              <a:r>
                <a:rPr lang="ja-JP" altLang="zh-CN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～てはいけません</a:t>
              </a:r>
              <a:r>
                <a:rPr lang="zh-CN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」「</a:t>
              </a:r>
              <a:r>
                <a:rPr lang="ja-JP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～てください</a:t>
              </a:r>
              <a:r>
                <a:rPr lang="zh-CN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ja-JP" b="1" dirty="0">
                  <a:latin typeface="MS Mincho" panose="02020609040205080304" pitchFamily="49" charset="-128"/>
                  <a:ea typeface="宋体" panose="02010600030101010101" pitchFamily="2" charset="-122"/>
                </a:rPr>
                <a:t>的句型。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502880" y="4027303"/>
            <a:ext cx="6319559" cy="1872000"/>
            <a:chOff x="1502880" y="4027303"/>
            <a:chExt cx="6319559" cy="2292152"/>
          </a:xfrm>
        </p:grpSpPr>
        <p:sp>
          <p:nvSpPr>
            <p:cNvPr id="21" name="AutoShape 26"/>
            <p:cNvSpPr>
              <a:spLocks noChangeArrowheads="1"/>
            </p:cNvSpPr>
            <p:nvPr/>
          </p:nvSpPr>
          <p:spPr bwMode="auto">
            <a:xfrm flipH="1">
              <a:off x="1502880" y="4027303"/>
              <a:ext cx="6319559" cy="2292152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19672" y="4266962"/>
              <a:ext cx="5899067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学生に図書館で物を食べない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ように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注意しました。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01958" y="4819157"/>
            <a:ext cx="5899067" cy="40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仕事を今日中にやる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頼まれました。</a:t>
            </a:r>
            <a:endParaRPr lang="ja-JP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7" name="右大括号 26"/>
          <p:cNvSpPr/>
          <p:nvPr/>
        </p:nvSpPr>
        <p:spPr>
          <a:xfrm rot="10800000" flipH="1">
            <a:off x="3311872" y="1340840"/>
            <a:ext cx="108000" cy="6480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84573" y="1685109"/>
            <a:ext cx="1763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+mn-ea"/>
              </a:rPr>
              <a:t>V</a:t>
            </a:r>
            <a:r>
              <a:rPr lang="ja-JP" altLang="ja-JP" b="1" dirty="0" smtClean="0">
                <a:latin typeface="MS Mincho" pitchFamily="49" charset="-128"/>
                <a:ea typeface="MS Mincho" pitchFamily="49" charset="-128"/>
                <a:cs typeface="Times New Roman" panose="02020603050405020304" pitchFamily="18" charset="0"/>
                <a:sym typeface="+mn-ea"/>
              </a:rPr>
              <a:t>ない</a:t>
            </a:r>
            <a:r>
              <a:rPr lang="zh-CN" altLang="ja-JP" b="1" dirty="0" smtClean="0">
                <a:latin typeface="MS Mincho" pitchFamily="49" charset="-128"/>
                <a:ea typeface="MS Mincho" pitchFamily="49" charset="-128"/>
                <a:cs typeface="Times New Roman" panose="02020603050405020304" pitchFamily="18" charset="0"/>
                <a:sym typeface="+mn-ea"/>
              </a:rPr>
              <a:t>形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+mn-ea"/>
              </a:rPr>
              <a:t>－ない</a:t>
            </a:r>
            <a:endParaRPr lang="zh-CN" altLang="ja-JP" b="1" dirty="0" smtClean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19872" y="1496978"/>
            <a:ext cx="5641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ように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+</a:t>
            </a:r>
            <a:r>
              <a: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en-US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ja-JP" altLang="en-US" sz="2000" b="1" dirty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言う、注意する、伝える、</a:t>
            </a:r>
            <a:r>
              <a:rPr lang="ja-JP" altLang="en-US" sz="2000" b="1" dirty="0" smtClean="0">
                <a:latin typeface="MS Mincho" panose="020206090402050803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頼む</a:t>
            </a:r>
            <a:r>
              <a:rPr lang="zh-CN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+mn-ea"/>
              </a:rPr>
              <a:t>）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980664" y="1600537"/>
            <a:ext cx="647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ja-JP" altLang="en-US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endParaRPr lang="ja-JP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1"/>
          <p:cNvSpPr txBox="1"/>
          <p:nvPr/>
        </p:nvSpPr>
        <p:spPr>
          <a:xfrm>
            <a:off x="1601958" y="5351724"/>
            <a:ext cx="5899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こど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も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たち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に早く寝る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ように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言いました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ja-JP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656590" y="1772919"/>
            <a:ext cx="7560000" cy="1008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652903" y="2934974"/>
            <a:ext cx="7591505" cy="2798282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1833994"/>
            <a:ext cx="6992470" cy="858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例：父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・言う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→わたしは父にもっと勉強する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言われました。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03531" y="3009143"/>
            <a:ext cx="69924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①妻・頼む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②医者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言う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605" indent="-268605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②母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・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  <a:sym typeface="+mn-ea"/>
              </a:rPr>
              <a:t>注意する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  <a:sym typeface="+mn-ea"/>
            </a:endParaRPr>
          </a:p>
          <a:p>
            <a:pPr marL="268605" indent="-268605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>
              <a:fillRect/>
            </a:stretch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4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42115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411" y="3453322"/>
            <a:ext cx="589057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わたしは妻にケーキを買ってくる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頼まれました。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66967" y="5094005"/>
            <a:ext cx="6307554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わた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し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は母に早く家へ帰ってくる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注意されました。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923928" y="6026995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P19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4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1444882" y="4256837"/>
            <a:ext cx="5431375" cy="3657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わたしは医者にお酒をやめる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ように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言われました。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bldLvl="0" animBg="1"/>
      <p:bldP spid="5" grpId="0" bldLvl="0" animBg="1"/>
      <p:bldP spid="17" grpId="0" animBg="1"/>
      <p:bldP spid="19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24525" y="1268760"/>
            <a:ext cx="641350" cy="457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5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97836" y="2505842"/>
            <a:ext cx="6324730" cy="1252104"/>
            <a:chOff x="1513376" y="2107005"/>
            <a:chExt cx="6659024" cy="1826051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107005"/>
              <a:ext cx="6659024" cy="1826051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528" y="2306196"/>
              <a:ext cx="6480720" cy="134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「～ようだ」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和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「～みたいだ」</a:t>
              </a:r>
              <a:r>
                <a:rPr lang="zh-CN" altLang="ja-JP" b="1" dirty="0">
                  <a:latin typeface="宋体" panose="02010600030101010101" pitchFamily="2" charset="-122"/>
                  <a:ea typeface="宋体" panose="02010600030101010101" pitchFamily="2" charset="-122"/>
                </a:rPr>
                <a:t>意思虽然一样，但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「～みたいだ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」</a:t>
              </a:r>
              <a:r>
                <a:rPr lang="zh-CN" altLang="ja-JP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用于比较随意一点的口语。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503045" y="4155451"/>
            <a:ext cx="6319520" cy="1764000"/>
            <a:chOff x="1502880" y="4348543"/>
            <a:chExt cx="6319520" cy="1674650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80" y="4348543"/>
              <a:ext cx="6319520" cy="167465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841285" y="4488729"/>
              <a:ext cx="5899067" cy="310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Blip>
                  <a:blip r:embed="rId4"/>
                </a:buBlip>
              </a:pP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わあ、このお酒、ジョース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みただね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850318" y="4842525"/>
            <a:ext cx="588114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わたし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ジュース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みたいな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お酒しか飲まない。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59208" y="5367496"/>
            <a:ext cx="58811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お酒はジョース</a:t>
            </a:r>
            <a:r>
              <a:rPr lang="ja-JP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みたいに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甘いよ。</a:t>
            </a:r>
          </a:p>
        </p:txBody>
      </p:sp>
      <p:sp>
        <p:nvSpPr>
          <p:cNvPr id="27" name="右大括号 26"/>
          <p:cNvSpPr/>
          <p:nvPr/>
        </p:nvSpPr>
        <p:spPr>
          <a:xfrm rot="10800000">
            <a:off x="2339773" y="1268760"/>
            <a:ext cx="269041" cy="941189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540753" y="1172845"/>
            <a:ext cx="12617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みたいだ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540753" y="1505465"/>
            <a:ext cx="1466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みたい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</a:t>
            </a:r>
            <a:endParaRPr lang="ja-JP" altLang="zh-CN" b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40753" y="1841658"/>
            <a:ext cx="277465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zh-CN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みたい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Ｖ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い</a:t>
            </a:r>
            <a:r>
              <a:rPr lang="en-US" altLang="ja-JP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A/</a:t>
            </a:r>
            <a:r>
              <a:rPr lang="ja-JP" altLang="en-US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な</a:t>
            </a:r>
            <a:r>
              <a:rPr lang="en-US" altLang="ja-JP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</a:p>
          <a:p>
            <a:endParaRPr lang="ja-JP" altLang="zh-CN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16670" y="1539299"/>
            <a:ext cx="3706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</a:t>
            </a:r>
            <a:endParaRPr lang="ja-JP" altLang="zh-CN" sz="2000" b="1" dirty="0">
              <a:solidFill>
                <a:srgbClr val="FF505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60"/>
          <p:cNvSpPr txBox="1">
            <a:spLocks noChangeArrowheads="1"/>
          </p:cNvSpPr>
          <p:nvPr/>
        </p:nvSpPr>
        <p:spPr bwMode="auto">
          <a:xfrm>
            <a:off x="3056322" y="3111351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新しい文法と練習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4104" name="Text Box 69"/>
          <p:cNvSpPr txBox="1">
            <a:spLocks noChangeArrowheads="1"/>
          </p:cNvSpPr>
          <p:nvPr/>
        </p:nvSpPr>
        <p:spPr bwMode="auto">
          <a:xfrm>
            <a:off x="3069022" y="4479503"/>
            <a:ext cx="3508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まとめと宿題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338" y="2918310"/>
            <a:ext cx="490285" cy="7920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483" y="3264204"/>
            <a:ext cx="449999" cy="459373"/>
          </a:xfrm>
          <a:prstGeom prst="rect">
            <a:avLst/>
          </a:prstGeom>
        </p:spPr>
      </p:pic>
      <p:sp>
        <p:nvSpPr>
          <p:cNvPr id="49" name="Line 53"/>
          <p:cNvSpPr>
            <a:spLocks noChangeShapeType="1"/>
          </p:cNvSpPr>
          <p:nvPr/>
        </p:nvSpPr>
        <p:spPr bwMode="auto">
          <a:xfrm>
            <a:off x="2721292" y="3572568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3043622" y="1886558"/>
            <a:ext cx="350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400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新出</a:t>
            </a:r>
            <a:r>
              <a:rPr lang="ja-JP" altLang="en-US" sz="2400" b="1" dirty="0">
                <a:latin typeface="MS Mincho" panose="02020609040205080304" pitchFamily="49" charset="-128"/>
                <a:ea typeface="MS Mincho" panose="02020609040205080304" pitchFamily="49" charset="-128"/>
              </a:rPr>
              <a:t>単語</a:t>
            </a:r>
            <a:endParaRPr lang="en-US" altLang="zh-CN" sz="24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45" name="图片 3"/>
          <p:cNvPicPr>
            <a:picLocks noChangeAspect="1"/>
          </p:cNvPicPr>
          <p:nvPr/>
        </p:nvPicPr>
        <p:blipFill>
          <a:blip r:embed="rId4"/>
          <a:srcRect l="2899" t="49387" r="82609" b="26923"/>
          <a:stretch>
            <a:fillRect/>
          </a:stretch>
        </p:blipFill>
        <p:spPr>
          <a:xfrm>
            <a:off x="6750448" y="1700808"/>
            <a:ext cx="465885" cy="792000"/>
          </a:xfrm>
          <a:prstGeom prst="rect">
            <a:avLst/>
          </a:prstGeom>
        </p:spPr>
      </p:pic>
      <p:pic>
        <p:nvPicPr>
          <p:cNvPr id="58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12" y="2011642"/>
            <a:ext cx="449999" cy="459373"/>
          </a:xfrm>
          <a:prstGeom prst="rect">
            <a:avLst/>
          </a:prstGeom>
        </p:spPr>
      </p:pic>
      <p:sp>
        <p:nvSpPr>
          <p:cNvPr id="59" name="Line 53"/>
          <p:cNvSpPr>
            <a:spLocks noChangeShapeType="1"/>
          </p:cNvSpPr>
          <p:nvPr/>
        </p:nvSpPr>
        <p:spPr bwMode="auto">
          <a:xfrm>
            <a:off x="2709144" y="2347302"/>
            <a:ext cx="4076700" cy="0"/>
          </a:xfrm>
          <a:prstGeom prst="line">
            <a:avLst/>
          </a:prstGeom>
          <a:noFill/>
          <a:ln w="9525">
            <a:solidFill>
              <a:srgbClr val="0033C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749445"/>
            <a:ext cx="835361" cy="193651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294094" y="1196752"/>
            <a:ext cx="492443" cy="125580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ポイント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7097" y="4531547"/>
            <a:ext cx="4585311" cy="459374"/>
            <a:chOff x="2217097" y="3593035"/>
            <a:chExt cx="4585311" cy="459374"/>
          </a:xfrm>
        </p:grpSpPr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7097" y="3593035"/>
              <a:ext cx="450000" cy="459374"/>
            </a:xfrm>
            <a:prstGeom prst="rect">
              <a:avLst/>
            </a:prstGeom>
          </p:spPr>
        </p:pic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2725708" y="3935782"/>
              <a:ext cx="4076700" cy="0"/>
            </a:xfrm>
            <a:prstGeom prst="line">
              <a:avLst/>
            </a:prstGeom>
            <a:noFill/>
            <a:ln w="9525">
              <a:solidFill>
                <a:srgbClr val="0033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214" y="4156162"/>
            <a:ext cx="576064" cy="849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4" grpId="0"/>
      <p:bldP spid="44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AutoShape 7"/>
          <p:cNvSpPr>
            <a:spLocks noChangeArrowheads="1"/>
          </p:cNvSpPr>
          <p:nvPr/>
        </p:nvSpPr>
        <p:spPr bwMode="auto">
          <a:xfrm flipH="1">
            <a:off x="422909" y="1772920"/>
            <a:ext cx="7317442" cy="1266716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0033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7174" name="AutoShape 14"/>
          <p:cNvSpPr>
            <a:spLocks noChangeArrowheads="1"/>
          </p:cNvSpPr>
          <p:nvPr/>
        </p:nvSpPr>
        <p:spPr bwMode="auto">
          <a:xfrm flipH="1">
            <a:off x="422908" y="3100544"/>
            <a:ext cx="7303473" cy="291600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7506" y="1700808"/>
            <a:ext cx="699247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例：味・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オレンジジュース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この味、オレンジジュース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みたいだ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オレンジジュース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みたいな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味がする。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8877" y="3270804"/>
            <a:ext cx="4257976" cy="293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8605" indent="-268605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①におい・りんご　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605" indent="-268605"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　　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605" indent="-268605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②音・雨　　　　　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605" indent="-268605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　　→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605" indent="-268605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③声・猫　　　　　→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605" indent="-268605"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　　　　　　　　　→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68605" indent="-268605">
              <a:lnSpc>
                <a:spcPct val="150000"/>
              </a:lnSpc>
            </a:pP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-36512" y="824643"/>
            <a:ext cx="1247022" cy="732149"/>
            <a:chOff x="-36512" y="824643"/>
            <a:chExt cx="1247022" cy="73214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07" r="36560" b="19861"/>
            <a:stretch>
              <a:fillRect/>
            </a:stretch>
          </p:blipFill>
          <p:spPr>
            <a:xfrm>
              <a:off x="-36512" y="824643"/>
              <a:ext cx="1163040" cy="732149"/>
            </a:xfrm>
            <a:prstGeom prst="rect">
              <a:avLst/>
            </a:prstGeom>
            <a:scene3d>
              <a:camera prst="perspectiveHeroicExtremeLeftFacing"/>
              <a:lightRig rig="threePt" dir="t"/>
            </a:scene3d>
          </p:spPr>
        </p:pic>
        <p:sp>
          <p:nvSpPr>
            <p:cNvPr id="15" name="文本框 14"/>
            <p:cNvSpPr txBox="1"/>
            <p:nvPr/>
          </p:nvSpPr>
          <p:spPr>
            <a:xfrm rot="407268">
              <a:off x="217512" y="1014736"/>
              <a:ext cx="9929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文法</a:t>
              </a:r>
              <a:r>
                <a:rPr lang="en-US" altLang="ja-JP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5</a:t>
              </a:r>
              <a:endParaRPr lang="zh-CN" altLang="en-US" b="1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1127677" y="1058801"/>
            <a:ext cx="1140067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1331640" y="1098962"/>
            <a:ext cx="8465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1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1026" name="Picture 2" descr="C:\Users\Administrator\Desktop\4_172904527x2440471029_2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039507"/>
            <a:ext cx="670223" cy="4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8495" y="3277201"/>
            <a:ext cx="3276000" cy="8583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このにおい、りんご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みたいだ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りんご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みたいな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においがする。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 flipH="1">
            <a:off x="3491880" y="6021288"/>
            <a:ext cx="3850593" cy="40942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0"/>
          </a:effectLst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：教科書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P20</a:t>
            </a:r>
            <a:r>
              <a:rPr lang="en-US" altLang="zh-CN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-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5</a:t>
            </a:r>
            <a:r>
              <a:rPr lang="ja-JP" altLang="en-US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番の練習</a:t>
            </a:r>
            <a:r>
              <a:rPr lang="en-US" altLang="ja-JP" b="1" dirty="0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2</a:t>
            </a:r>
            <a:r>
              <a:rPr lang="ja-JP" altLang="en-US" b="1" dirty="0" err="1" smtClean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、</a:t>
            </a:r>
            <a:r>
              <a:rPr lang="en-US" altLang="ja-JP" b="1" dirty="0">
                <a:solidFill>
                  <a:srgbClr val="0033CC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3</a:t>
            </a:r>
            <a:endParaRPr lang="zh-CN" altLang="en-US" b="1" dirty="0">
              <a:solidFill>
                <a:srgbClr val="0033CC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9" name="TextBox 3"/>
          <p:cNvSpPr txBox="1"/>
          <p:nvPr/>
        </p:nvSpPr>
        <p:spPr>
          <a:xfrm>
            <a:off x="3028495" y="4107790"/>
            <a:ext cx="2376000" cy="8583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この音、雨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みたいだ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雨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みたいな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音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がする。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3028495" y="4920848"/>
            <a:ext cx="237600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この声、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みたいだ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猫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みたいな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声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がする。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18" grpId="0"/>
      <p:bldP spid="4" grpId="0" build="p" animBg="1"/>
      <p:bldP spid="17" grpId="0" animBg="1"/>
      <p:bldP spid="19" grpId="0" build="p" animBg="1"/>
      <p:bldP spid="20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64630" y="3110372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58982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72971" y="4673689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430877" y="2423555"/>
            <a:ext cx="6665779" cy="1931073"/>
            <a:chOff x="1065740" y="3267805"/>
            <a:chExt cx="7200134" cy="1923611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065740" y="3267805"/>
              <a:ext cx="7200134" cy="1923611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65741" y="3352881"/>
              <a:ext cx="7078020" cy="174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表达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「～とき」</a:t>
              </a: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的意思，但使用范围很有限，如</a:t>
              </a:r>
              <a:r>
                <a:rPr lang="ja-JP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「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お忙しいところ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在您正忙的时候</a:t>
              </a:r>
              <a:r>
                <a:rPr lang="ja-JP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」「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お休みのところ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在您正休息的时候</a:t>
              </a:r>
              <a:r>
                <a:rPr lang="ja-JP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」「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お急ぎのところ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在您正有急事的时候</a:t>
              </a:r>
              <a:r>
                <a:rPr lang="ja-JP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」「</a:t>
              </a: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お疲れのところ</a:t>
              </a:r>
              <a:r>
                <a:rPr lang="en-US" altLang="ja-JP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/</a:t>
              </a: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在您正累的时候</a:t>
              </a:r>
              <a:r>
                <a:rPr lang="ja-JP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」</a:t>
              </a:r>
              <a:r>
                <a:rPr lang="zh-CN" altLang="en-US" b="1" dirty="0" smtClean="0">
                  <a:latin typeface="MS Mincho" panose="02020609040205080304" pitchFamily="49" charset="-128"/>
                  <a:ea typeface="宋体" panose="02010600030101010101" pitchFamily="2" charset="-122"/>
                </a:rPr>
                <a:t>等。在求人办事或向他人表示感谢时使用。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10480" y="4559706"/>
            <a:ext cx="6329871" cy="1816767"/>
            <a:chOff x="1502879" y="4027303"/>
            <a:chExt cx="5858341" cy="1671860"/>
          </a:xfrm>
        </p:grpSpPr>
        <p:sp>
          <p:nvSpPr>
            <p:cNvPr id="15" name="AutoShape 26"/>
            <p:cNvSpPr>
              <a:spLocks noChangeArrowheads="1"/>
            </p:cNvSpPr>
            <p:nvPr/>
          </p:nvSpPr>
          <p:spPr bwMode="auto">
            <a:xfrm flipH="1">
              <a:off x="1502879" y="4027303"/>
              <a:ext cx="5858341" cy="1671860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38823"/>
              </a:schemeClr>
            </a:solidFill>
            <a:ln w="9525" algn="ctr">
              <a:solidFill>
                <a:srgbClr val="0033CC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679772" y="4046751"/>
              <a:ext cx="5681448" cy="858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Blip>
                  <a:blip r:embed="rId4"/>
                </a:buBlip>
              </a:pPr>
              <a:r>
                <a:rPr lang="ja-JP" altLang="en-US" b="1" dirty="0">
                  <a:latin typeface="MS Mincho" panose="02020609040205080304" pitchFamily="49" charset="-128"/>
                  <a:ea typeface="MS Mincho" panose="02020609040205080304" pitchFamily="49" charset="-128"/>
                </a:rPr>
                <a:t>お忙しい</a:t>
              </a:r>
              <a:r>
                <a:rPr lang="ja-JP" altLang="en-US" b="1" dirty="0" smtClean="0"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ところ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、すみません</a:t>
              </a:r>
              <a:r>
                <a:rPr lang="zh-CN" altLang="ja-JP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。</a:t>
              </a:r>
              <a:r>
                <a:rPr lang="ja-JP" altLang="en-US" b="1" dirty="0" smtClean="0">
                  <a:latin typeface="MS Mincho" panose="02020609040205080304" pitchFamily="49" charset="-128"/>
                  <a:ea typeface="MS Mincho" panose="02020609040205080304" pitchFamily="49" charset="-128"/>
                </a:rPr>
                <a:t>ちょっとお願いがあるんですが。</a:t>
              </a:r>
              <a:endParaRPr lang="zh-CN" altLang="ja-JP" b="1" dirty="0"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641835" y="5457998"/>
            <a:ext cx="6098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4"/>
              </a:buBlip>
            </a:pP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お休みの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ところ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、手伝ってくださって、ありがとうございまし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r>
              <a:rPr lang="zh-CN" altLang="ja-JP" b="1" dirty="0" smtClean="0">
                <a:solidFill>
                  <a:schemeClr val="tx1"/>
                </a:solidFill>
                <a:latin typeface="MS Mincho" panose="02020609040205080304" pitchFamily="49" charset="-128"/>
                <a:ea typeface="宋体" panose="02010600030101010101" pitchFamily="2" charset="-122"/>
              </a:rPr>
              <a:t>。</a:t>
            </a:r>
            <a:endParaRPr lang="zh-CN" altLang="ja-JP" b="1" dirty="0">
              <a:solidFill>
                <a:schemeClr val="tx1"/>
              </a:solidFill>
              <a:latin typeface="MS Mincho" panose="02020609040205080304" pitchFamily="49" charset="-128"/>
              <a:ea typeface="宋体" panose="02010600030101010101" pitchFamily="2" charset="-122"/>
            </a:endParaRPr>
          </a:p>
        </p:txBody>
      </p:sp>
      <p:sp>
        <p:nvSpPr>
          <p:cNvPr id="19" name="矩形 25"/>
          <p:cNvSpPr/>
          <p:nvPr/>
        </p:nvSpPr>
        <p:spPr>
          <a:xfrm>
            <a:off x="1101162" y="1535510"/>
            <a:ext cx="569438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6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　</a:t>
            </a:r>
            <a:r>
              <a:rPr lang="ja-JP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～ところ</a:t>
            </a:r>
            <a:endParaRPr lang="ja-JP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2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585289" y="2924944"/>
            <a:ext cx="2520000" cy="3168032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0033CC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</a:t>
            </a:r>
            <a:r>
              <a:rPr lang="ja-JP" altLang="en-US" sz="2200" b="1" dirty="0" smtClean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項目</a:t>
            </a:r>
            <a:endParaRPr lang="en-US" altLang="ja-JP" sz="2200" b="1" dirty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～たら、～</a:t>
            </a:r>
            <a:r>
              <a:rPr lang="ja-JP" altLang="en-US" b="1" dirty="0" err="1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～というのは～の／ということだ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とい</a:t>
            </a:r>
            <a:r>
              <a:rPr lang="ja-JP" altLang="en-US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う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en-US" altLang="ja-JP" b="1" dirty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…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ように言う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注意する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伝える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頼む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～みたいだ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な</a:t>
            </a:r>
            <a:r>
              <a:rPr lang="en-US" altLang="ja-JP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</a:t>
            </a: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に</a:t>
            </a:r>
            <a:endParaRPr lang="en-US" altLang="ja-JP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</a:pPr>
            <a:endParaRPr lang="en-US" altLang="zh-CN" sz="2000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0" name="Rectangle 17"/>
          <p:cNvSpPr>
            <a:spLocks noChangeArrowheads="1"/>
          </p:cNvSpPr>
          <p:nvPr/>
        </p:nvSpPr>
        <p:spPr bwMode="auto">
          <a:xfrm>
            <a:off x="3351686" y="1773144"/>
            <a:ext cx="2520000" cy="2952000"/>
          </a:xfrm>
          <a:prstGeom prst="rect">
            <a:avLst/>
          </a:prstGeom>
          <a:solidFill>
            <a:schemeClr val="bg1">
              <a:alpha val="16862"/>
            </a:schemeClr>
          </a:solidFill>
          <a:ln w="28575" algn="ctr">
            <a:solidFill>
              <a:srgbClr val="A3C2FF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補足</a:t>
            </a:r>
            <a:r>
              <a:rPr lang="ja-JP" altLang="en-US" sz="2200" b="1" dirty="0" smtClean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項目</a:t>
            </a:r>
            <a:endParaRPr lang="en-US" altLang="zh-CN" sz="2200" b="1" dirty="0" smtClean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ja-JP" altLang="en-US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～ところ</a:t>
            </a:r>
            <a:endParaRPr lang="en-US" altLang="ja-JP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</a:pPr>
            <a:r>
              <a:rPr lang="ja-JP" altLang="en-US" sz="2000" b="1" dirty="0" smtClean="0">
                <a:solidFill>
                  <a:srgbClr val="00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　</a:t>
            </a:r>
            <a:endParaRPr lang="en-US" altLang="ja-JP" sz="2000" b="1" dirty="0" smtClean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224" name="Rectangle 31"/>
          <p:cNvSpPr>
            <a:spLocks noChangeArrowheads="1"/>
          </p:cNvSpPr>
          <p:nvPr/>
        </p:nvSpPr>
        <p:spPr bwMode="auto">
          <a:xfrm>
            <a:off x="6066771" y="944888"/>
            <a:ext cx="2520000" cy="2952000"/>
          </a:xfrm>
          <a:prstGeom prst="rect">
            <a:avLst/>
          </a:prstGeom>
          <a:solidFill>
            <a:schemeClr val="bg1">
              <a:alpha val="0"/>
            </a:schemeClr>
          </a:solidFill>
          <a:ln w="28575" algn="ctr">
            <a:solidFill>
              <a:srgbClr val="0033CC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ja-JP" altLang="en-US" sz="2200" b="1" dirty="0">
                <a:solidFill>
                  <a:srgbClr val="333399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練習</a:t>
            </a:r>
            <a:endParaRPr lang="en-US" altLang="zh-CN" sz="2200" b="1" dirty="0">
              <a:solidFill>
                <a:srgbClr val="333399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教</a:t>
            </a:r>
            <a:r>
              <a:rPr lang="ja-JP" altLang="en-US" b="1" dirty="0">
                <a:latin typeface="MS Mincho" panose="02020609040205080304" pitchFamily="49" charset="-128"/>
                <a:ea typeface="MS Mincho" panose="02020609040205080304" pitchFamily="49" charset="-128"/>
              </a:rPr>
              <a:t>科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書練習</a:t>
            </a: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ct val="150000"/>
              </a:lnSpc>
              <a:buClr>
                <a:schemeClr val="tx1"/>
              </a:buClr>
            </a:pPr>
            <a:r>
              <a:rPr lang="en-US" altLang="ja-JP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P28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問題</a:t>
            </a:r>
            <a:endParaRPr lang="zh-CN" altLang="en-US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eaLnBrk="1" hangingPunct="1">
              <a:lnSpc>
                <a:spcPct val="130000"/>
              </a:lnSpc>
              <a:buClr>
                <a:schemeClr val="tx1"/>
              </a:buClr>
            </a:pPr>
            <a:endParaRPr lang="en-US" altLang="zh-CN" b="1" dirty="0">
              <a:solidFill>
                <a:srgbClr val="00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136" y="737320"/>
            <a:ext cx="854816" cy="1899592"/>
            <a:chOff x="2024" y="-26526"/>
            <a:chExt cx="854816" cy="189959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4" y="-26526"/>
              <a:ext cx="854816" cy="1899592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 flipH="1">
              <a:off x="229299" y="432906"/>
              <a:ext cx="461665" cy="122413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ja-JP" altLang="en-US" b="1" dirty="0" smtClean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纏め・宿題</a:t>
              </a:r>
              <a:endParaRPr lang="zh-CN" altLang="en-US" b="1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8" t="10170" b="67572"/>
          <a:stretch>
            <a:fillRect/>
          </a:stretch>
        </p:blipFill>
        <p:spPr>
          <a:xfrm>
            <a:off x="3567669" y="4869160"/>
            <a:ext cx="2012443" cy="1368152"/>
          </a:xfrm>
          <a:prstGeom prst="rect">
            <a:avLst/>
          </a:prstGeom>
        </p:spPr>
      </p:pic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3351686" y="4630490"/>
            <a:ext cx="2372442" cy="167883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ffectLst>
            <a:softEdge rad="12700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0" grpId="0" animBg="1"/>
      <p:bldP spid="9220" grpId="0" animBg="1"/>
      <p:bldP spid="92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5"/>
          <p:cNvSpPr>
            <a:spLocks noGrp="1"/>
          </p:cNvSpPr>
          <p:nvPr>
            <p:ph type="ctrTitle"/>
          </p:nvPr>
        </p:nvSpPr>
        <p:spPr>
          <a:xfrm>
            <a:off x="2195736" y="1196752"/>
            <a:ext cx="4629861" cy="718597"/>
          </a:xfrm>
        </p:spPr>
        <p:txBody>
          <a:bodyPr>
            <a:prstTxWarp prst="textCanUp">
              <a:avLst/>
            </a:prstTxWarp>
          </a:bodyPr>
          <a:lstStyle/>
          <a:p>
            <a:pPr algn="l" eaLnBrk="1" hangingPunct="1"/>
            <a:r>
              <a:rPr lang="ja-JP" altLang="en-US" sz="1600" b="1" dirty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一緒</a:t>
            </a:r>
            <a:r>
              <a:rPr lang="ja-JP" altLang="en-US" sz="1600" b="1" dirty="0" smtClean="0">
                <a:ln>
                  <a:solidFill>
                    <a:srgbClr val="FFC000"/>
                  </a:solidFill>
                </a:ln>
                <a:solidFill>
                  <a:srgbClr val="FFC00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S Mincho" panose="02020609040205080304" pitchFamily="49" charset="-128"/>
                <a:ea typeface="MS Mincho" panose="02020609040205080304" pitchFamily="49" charset="-128"/>
              </a:rPr>
              <a:t>に頑張りましょう。</a:t>
            </a:r>
            <a:endParaRPr lang="zh-CN" altLang="en-US" sz="1600" b="1" dirty="0" smtClean="0">
              <a:ln>
                <a:solidFill>
                  <a:srgbClr val="FFC000"/>
                </a:solidFill>
              </a:ln>
              <a:solidFill>
                <a:srgbClr val="FFC000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300314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756243"/>
              </p:ext>
            </p:extLst>
          </p:nvPr>
        </p:nvGraphicFramePr>
        <p:xfrm>
          <a:off x="1778198" y="1931640"/>
          <a:ext cx="6096000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ガラスを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拭く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ガラスを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ふく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ソフトウェア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US" altLang="ja-JP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E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メール</a:t>
                      </a:r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イーメール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プレイガイド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カロリー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エコ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アポ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方法を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学習する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ほうほうを</a:t>
                      </a:r>
                      <a:r>
                        <a:rPr lang="ja-JP" altLang="en-US" dirty="0" err="1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がく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しゅうする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ゴミを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分ける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ゴミを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わける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アドバイス</a:t>
                      </a:r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1691680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・練習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300314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426040"/>
              </p:ext>
            </p:extLst>
          </p:nvPr>
        </p:nvGraphicFramePr>
        <p:xfrm>
          <a:off x="1778198" y="2149056"/>
          <a:ext cx="6096000" cy="3291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命を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奪う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いのちをうばう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物を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干す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ものを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ほす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うそを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つく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ロボット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空を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飛ぶ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そらを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とぶ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オレンジ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パジャマ</a:t>
                      </a:r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ja-JP" altLang="en-US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四角い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しかくい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腕に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つける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うでに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つける</a:t>
                      </a:r>
                      <a:endParaRPr lang="ja-JP" altLang="en-US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" name="Text Box 47"/>
          <p:cNvSpPr txBox="1">
            <a:spLocks noChangeArrowheads="1"/>
          </p:cNvSpPr>
          <p:nvPr/>
        </p:nvSpPr>
        <p:spPr bwMode="auto">
          <a:xfrm>
            <a:off x="1691680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・練習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300314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" name="AutoShape 46"/>
          <p:cNvSpPr>
            <a:spLocks noChangeArrowheads="1"/>
          </p:cNvSpPr>
          <p:nvPr/>
        </p:nvSpPr>
        <p:spPr bwMode="auto">
          <a:xfrm>
            <a:off x="1463873" y="1262063"/>
            <a:ext cx="2088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35156"/>
              </p:ext>
            </p:extLst>
          </p:nvPr>
        </p:nvGraphicFramePr>
        <p:xfrm>
          <a:off x="1778198" y="2924944"/>
          <a:ext cx="6096000" cy="3657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人</a:t>
                      </a:r>
                      <a:r>
                        <a:rPr lang="ja-JP" altLang="en-US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話しかける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ひとに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はなしかける</a:t>
                      </a:r>
                      <a:endParaRPr lang="ja-JP" altLang="en-US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7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9" name="Text Box 47"/>
          <p:cNvSpPr txBox="1">
            <a:spLocks noChangeArrowheads="1"/>
          </p:cNvSpPr>
          <p:nvPr/>
        </p:nvSpPr>
        <p:spPr bwMode="auto">
          <a:xfrm>
            <a:off x="1778198" y="1297751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話す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・聞く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24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72820"/>
              </p:ext>
            </p:extLst>
          </p:nvPr>
        </p:nvGraphicFramePr>
        <p:xfrm>
          <a:off x="1835696" y="1879233"/>
          <a:ext cx="6096000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リモコン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ロボコン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苦手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にがて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紛らわしい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まぎらわしい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正確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せいかく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バランス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800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線を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引く</a:t>
                      </a:r>
                      <a:endParaRPr lang="zh-CN" altLang="en-US" sz="1800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せんを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ひく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未だに</a:t>
                      </a: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分からない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いまだに</a:t>
                      </a:r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わからない</a:t>
                      </a:r>
                      <a:endParaRPr lang="en-US" altLang="ja-JP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とんでもない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全く</a:t>
                      </a: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違う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まったく</a:t>
                      </a: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ちがう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む・書く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24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93736"/>
              </p:ext>
            </p:extLst>
          </p:nvPr>
        </p:nvGraphicFramePr>
        <p:xfrm>
          <a:off x="1835696" y="1879233"/>
          <a:ext cx="6096000" cy="36576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また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ライス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アドレス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メールアドレス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プレゼン</a:t>
                      </a: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をする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アイデンティティ</a:t>
                      </a: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を持つ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アイデンティティ</a:t>
                      </a: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をもつ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コンプライアンス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例えば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たとえば</a:t>
                      </a:r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ポリシー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パーセント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ja-JP" dirty="0" smtClean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む・書く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45"/>
          <p:cNvSpPr>
            <a:spLocks noChangeArrowheads="1"/>
          </p:cNvSpPr>
          <p:nvPr/>
        </p:nvSpPr>
        <p:spPr bwMode="auto">
          <a:xfrm>
            <a:off x="1047948" y="1504950"/>
            <a:ext cx="7556500" cy="4228306"/>
          </a:xfrm>
          <a:prstGeom prst="roundRect">
            <a:avLst>
              <a:gd name="adj" fmla="val 4329"/>
            </a:avLst>
          </a:prstGeom>
          <a:noFill/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AutoShape 46"/>
          <p:cNvSpPr>
            <a:spLocks noChangeArrowheads="1"/>
          </p:cNvSpPr>
          <p:nvPr/>
        </p:nvSpPr>
        <p:spPr bwMode="auto">
          <a:xfrm>
            <a:off x="1463873" y="1262063"/>
            <a:ext cx="2196000" cy="471487"/>
          </a:xfrm>
          <a:prstGeom prst="roundRect">
            <a:avLst>
              <a:gd name="adj" fmla="val 36699"/>
            </a:avLst>
          </a:prstGeom>
          <a:solidFill>
            <a:schemeClr val="bg1"/>
          </a:solidFill>
          <a:ln w="9525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Text Box 47"/>
          <p:cNvSpPr txBox="1">
            <a:spLocks noChangeArrowheads="1"/>
          </p:cNvSpPr>
          <p:nvPr/>
        </p:nvSpPr>
        <p:spPr bwMode="auto">
          <a:xfrm>
            <a:off x="1835696" y="1306512"/>
            <a:ext cx="1728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ja-JP" altLang="en-US" sz="2000" b="1" dirty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読</a:t>
            </a:r>
            <a:r>
              <a:rPr lang="ja-JP" altLang="en-US" sz="2000" b="1" dirty="0" smtClean="0">
                <a:solidFill>
                  <a:srgbClr val="00B0F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む・書く</a:t>
            </a:r>
            <a:endParaRPr lang="en-US" altLang="zh-CN" sz="2000" b="1" dirty="0">
              <a:solidFill>
                <a:srgbClr val="00B0F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7" y="732452"/>
            <a:ext cx="830057" cy="19368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 flipH="1">
            <a:off x="235319" y="1244908"/>
            <a:ext cx="495065" cy="1195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新出単語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014832"/>
              </p:ext>
            </p:extLst>
          </p:nvPr>
        </p:nvGraphicFramePr>
        <p:xfrm>
          <a:off x="1778198" y="2852936"/>
          <a:ext cx="6096000" cy="10972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普通に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ふつう</a:t>
                      </a: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に</a:t>
                      </a:r>
                      <a:endParaRPr lang="en-US" altLang="ja-JP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いまさら</a:t>
                      </a:r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言っても</a:t>
                      </a:r>
                      <a:endParaRPr lang="zh-CN" altLang="en-US" sz="1800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solidFill>
                            <a:schemeClr val="tx1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いまさら</a:t>
                      </a:r>
                      <a:r>
                        <a:rPr lang="ja-JP" altLang="en-US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いっても</a:t>
                      </a:r>
                      <a:endParaRPr lang="en-US" altLang="ja-JP" dirty="0"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800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前年度</a:t>
                      </a:r>
                      <a:r>
                        <a:rPr lang="ja-JP" altLang="en-US" sz="1800" b="1" dirty="0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と</a:t>
                      </a:r>
                      <a:r>
                        <a:rPr lang="ja-JP" altLang="en-US" sz="1800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比べる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dirty="0" err="1" smtClean="0"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ぜんねんどと</a:t>
                      </a:r>
                      <a:r>
                        <a:rPr lang="ja-JP" altLang="en-US" dirty="0" smtClean="0">
                          <a:solidFill>
                            <a:srgbClr val="FF0000"/>
                          </a:solidFill>
                          <a:latin typeface="MS Mincho" panose="02020609040205080304" pitchFamily="49" charset="-128"/>
                          <a:ea typeface="MS Mincho" panose="02020609040205080304" pitchFamily="49" charset="-128"/>
                        </a:rPr>
                        <a:t>くらべる</a:t>
                      </a:r>
                      <a:endParaRPr lang="en-US" altLang="ja-JP" dirty="0" smtClean="0">
                        <a:solidFill>
                          <a:srgbClr val="FF0000"/>
                        </a:solidFill>
                        <a:latin typeface="MS Mincho" panose="02020609040205080304" pitchFamily="49" charset="-128"/>
                        <a:ea typeface="MS Mincho" panose="02020609040205080304" pitchFamily="49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2" y="757170"/>
            <a:ext cx="825988" cy="19368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 flipH="1">
            <a:off x="215541" y="1424970"/>
            <a:ext cx="492443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ja-JP" altLang="en-US" sz="2000" b="1" dirty="0" smtClean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文法   </a:t>
            </a:r>
            <a:endParaRPr lang="zh-CN" altLang="en-US" sz="2000" b="1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42396" y="5468090"/>
            <a:ext cx="733942" cy="763618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542396" y="2828095"/>
            <a:ext cx="767010" cy="606660"/>
            <a:chOff x="542396" y="2828095"/>
            <a:chExt cx="767010" cy="60666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396" y="28280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6150" name="Rectangle 31"/>
            <p:cNvSpPr>
              <a:spLocks noChangeArrowheads="1"/>
            </p:cNvSpPr>
            <p:nvPr/>
          </p:nvSpPr>
          <p:spPr bwMode="auto">
            <a:xfrm flipH="1">
              <a:off x="848451" y="2945730"/>
              <a:ext cx="460955" cy="288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C0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説明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C0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3282" y="4764395"/>
            <a:ext cx="751169" cy="606660"/>
            <a:chOff x="563282" y="4764395"/>
            <a:chExt cx="751169" cy="606660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282" y="4764395"/>
              <a:ext cx="649384" cy="606660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</p:pic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 flipH="1">
              <a:off x="853496" y="4784090"/>
              <a:ext cx="460955" cy="4906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ja-JP" altLang="en-US" sz="2000" b="1" dirty="0" smtClean="0">
                  <a:ln>
                    <a:solidFill>
                      <a:srgbClr val="990000"/>
                    </a:solidFill>
                  </a:ln>
                  <a:solidFill>
                    <a:srgbClr val="990000"/>
                  </a:solidFill>
                  <a:latin typeface="MS Mincho" panose="02020609040205080304" pitchFamily="49" charset="-128"/>
                  <a:ea typeface="MS Mincho" panose="02020609040205080304" pitchFamily="49" charset="-128"/>
                </a:rPr>
                <a:t>例文</a:t>
              </a:r>
              <a:endParaRPr lang="en-US" altLang="zh-CN" sz="2000" b="1" dirty="0">
                <a:ln>
                  <a:solidFill>
                    <a:srgbClr val="990000"/>
                  </a:solidFill>
                </a:ln>
                <a:solidFill>
                  <a:srgbClr val="990000"/>
                </a:solidFill>
                <a:latin typeface="MS Mincho" panose="02020609040205080304" pitchFamily="49" charset="-128"/>
                <a:ea typeface="MS Mincho" panose="02020609040205080304" pitchFamily="49" charset="-128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041529" y="1539049"/>
            <a:ext cx="5694380" cy="45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ja-JP" altLang="en-US" sz="2400" b="1" dirty="0" err="1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（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）　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ja-JP" altLang="ja-JP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たら</a:t>
            </a:r>
            <a:r>
              <a:rPr lang="ja-JP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、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｛</a:t>
            </a:r>
            <a:r>
              <a:rPr lang="en-US" altLang="ja-JP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</a:t>
            </a:r>
            <a:r>
              <a:rPr lang="zh-CN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·</a:t>
            </a:r>
            <a:r>
              <a:rPr lang="en-US" altLang="zh-CN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</a:t>
            </a:r>
            <a:r>
              <a:rPr lang="ja-JP" altLang="en-US" sz="2400" b="1" dirty="0" smtClean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｝</a:t>
            </a:r>
            <a:r>
              <a:rPr lang="ja-JP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た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513205" y="2661069"/>
            <a:ext cx="6659245" cy="813142"/>
            <a:chOff x="1513376" y="2811306"/>
            <a:chExt cx="6659024" cy="1320306"/>
          </a:xfrm>
        </p:grpSpPr>
        <p:sp>
          <p:nvSpPr>
            <p:cNvPr id="16" name="AutoShape 22"/>
            <p:cNvSpPr>
              <a:spLocks noChangeArrowheads="1"/>
            </p:cNvSpPr>
            <p:nvPr/>
          </p:nvSpPr>
          <p:spPr bwMode="auto">
            <a:xfrm>
              <a:off x="1513376" y="2811306"/>
              <a:ext cx="6659024" cy="1320306"/>
            </a:xfrm>
            <a:prstGeom prst="roundRect">
              <a:avLst>
                <a:gd name="adj" fmla="val 13292"/>
              </a:avLst>
            </a:prstGeom>
            <a:solidFill>
              <a:schemeClr val="bg1"/>
            </a:solidFill>
            <a:ln w="57150" cmpd="dbl">
              <a:solidFill>
                <a:srgbClr val="0033CC"/>
              </a:solidFill>
              <a:rou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dirty="0">
                <a:latin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602098" y="3062013"/>
              <a:ext cx="6480720" cy="563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1" hangingPunct="1">
                <a:lnSpc>
                  <a:spcPct val="150000"/>
                </a:lnSpc>
              </a:pPr>
              <a:r>
                <a:rPr lang="zh-CN" altLang="ja-JP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（</a:t>
              </a:r>
              <a:r>
                <a: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</a:t>
              </a:r>
              <a:r>
                <a:rPr lang="ja-JP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「Ｘたら、</a:t>
              </a:r>
              <a:r>
                <a:rPr lang="en-US" altLang="zh-CN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Y</a:t>
              </a:r>
              <a:r>
                <a:rPr lang="ja-JP" altLang="en-US" b="1" dirty="0">
                  <a:latin typeface="Times New Roman" panose="02020603050405020304" pitchFamily="18" charset="0"/>
                  <a:ea typeface="MS Mincho" panose="02020609040205080304" pitchFamily="49" charset="-128"/>
                  <a:cs typeface="Times New Roman" panose="02020603050405020304" pitchFamily="18" charset="0"/>
                </a:rPr>
                <a:t>た」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表示动作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结束之后，发生了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的结果。</a:t>
              </a:r>
            </a:p>
          </p:txBody>
        </p:sp>
      </p:grpSp>
      <p:sp>
        <p:nvSpPr>
          <p:cNvPr id="21" name="AutoShape 26"/>
          <p:cNvSpPr>
            <a:spLocks noChangeArrowheads="1"/>
          </p:cNvSpPr>
          <p:nvPr/>
        </p:nvSpPr>
        <p:spPr bwMode="auto">
          <a:xfrm flipH="1">
            <a:off x="1513205" y="3977640"/>
            <a:ext cx="6319520" cy="2119630"/>
          </a:xfrm>
          <a:prstGeom prst="roundRect">
            <a:avLst>
              <a:gd name="adj" fmla="val 16667"/>
            </a:avLst>
          </a:prstGeom>
          <a:solidFill>
            <a:schemeClr val="bg1">
              <a:alpha val="38823"/>
            </a:schemeClr>
          </a:solidFill>
          <a:ln w="9525" algn="ctr">
            <a:solidFill>
              <a:srgbClr val="0033CC"/>
            </a:solidFill>
            <a:rou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892883" y="4171358"/>
            <a:ext cx="589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薬を飲ん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だら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、元気になりました。</a:t>
            </a:r>
          </a:p>
          <a:p>
            <a:endParaRPr lang="ja-JP" altLang="en-US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カーテンを変え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、部屋が明るくなった。</a:t>
            </a:r>
            <a:endParaRPr lang="en-US" altLang="ja-JP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buBlip>
                <a:blip r:embed="rId4"/>
              </a:buBlip>
            </a:pPr>
            <a:endParaRPr lang="en-US" altLang="ja-JP" b="1" dirty="0"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marL="285750" indent="-285750">
              <a:buBlip>
                <a:blip r:embed="rId4"/>
              </a:buBlip>
            </a:pP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窓ガラスをふい</a:t>
            </a:r>
            <a:r>
              <a:rPr lang="ja-JP" altLang="en-US" b="1" dirty="0" smtClean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たら</a:t>
            </a:r>
            <a:r>
              <a:rPr lang="ja-JP" altLang="en-US" b="1" dirty="0" smtClean="0">
                <a:latin typeface="MS Mincho" panose="02020609040205080304" pitchFamily="49" charset="-128"/>
                <a:ea typeface="MS Mincho" panose="02020609040205080304" pitchFamily="49" charset="-128"/>
              </a:rPr>
              <a:t>、部屋が明るくなった。</a:t>
            </a:r>
          </a:p>
          <a:p>
            <a:pPr marL="285750" indent="-285750">
              <a:buBlip>
                <a:blip r:embed="rId4"/>
              </a:buBlip>
            </a:pPr>
            <a:endParaRPr lang="ja-JP" altLang="en-US" b="1" dirty="0" smtClean="0"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23" grpId="0" build="p"/>
    </p:bldLst>
  </p:timing>
</p:sld>
</file>

<file path=ppt/theme/theme1.xml><?xml version="1.0" encoding="utf-8"?>
<a:theme xmlns:a="http://schemas.openxmlformats.org/drawingml/2006/main" name="291TGp_car_light_ani">
  <a:themeElements>
    <a:clrScheme name="291TGp_car_light_ani 1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0080A2"/>
      </a:accent1>
      <a:accent2>
        <a:srgbClr val="93C052"/>
      </a:accent2>
      <a:accent3>
        <a:srgbClr val="FFFFFF"/>
      </a:accent3>
      <a:accent4>
        <a:srgbClr val="000000"/>
      </a:accent4>
      <a:accent5>
        <a:srgbClr val="AAC0CE"/>
      </a:accent5>
      <a:accent6>
        <a:srgbClr val="85AE49"/>
      </a:accent6>
      <a:hlink>
        <a:srgbClr val="9999FF"/>
      </a:hlink>
      <a:folHlink>
        <a:srgbClr val="4EA7EA"/>
      </a:folHlink>
    </a:clrScheme>
    <a:fontScheme name="291TGp_car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91TGp_car_light_ani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0080A2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AAC0CE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2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19416E"/>
        </a:accent1>
        <a:accent2>
          <a:srgbClr val="3C8630"/>
        </a:accent2>
        <a:accent3>
          <a:srgbClr val="FFFFFF"/>
        </a:accent3>
        <a:accent4>
          <a:srgbClr val="174578"/>
        </a:accent4>
        <a:accent5>
          <a:srgbClr val="ABB0BA"/>
        </a:accent5>
        <a:accent6>
          <a:srgbClr val="35792A"/>
        </a:accent6>
        <a:hlink>
          <a:srgbClr val="FF99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91TGp_car_light_ani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655EC6"/>
        </a:accent1>
        <a:accent2>
          <a:srgbClr val="6EB3F2"/>
        </a:accent2>
        <a:accent3>
          <a:srgbClr val="FFFFFF"/>
        </a:accent3>
        <a:accent4>
          <a:srgbClr val="000000"/>
        </a:accent4>
        <a:accent5>
          <a:srgbClr val="B8B6DF"/>
        </a:accent5>
        <a:accent6>
          <a:srgbClr val="63A2DB"/>
        </a:accent6>
        <a:hlink>
          <a:srgbClr val="74B355"/>
        </a:hlink>
        <a:folHlink>
          <a:srgbClr val="D519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293TGp_education_light</Template>
  <TotalTime>146</TotalTime>
  <Words>1341</Words>
  <Application>Microsoft Office PowerPoint</Application>
  <PresentationFormat>全屏显示(4:3)</PresentationFormat>
  <Paragraphs>261</Paragraphs>
  <Slides>23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291TGp_car_light_ani</vt:lpstr>
      <vt:lpstr>みんなの日本語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一緒に頑張りましょう。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Wanyuning</dc:creator>
  <cp:lastModifiedBy>SUN</cp:lastModifiedBy>
  <cp:revision>393</cp:revision>
  <dcterms:created xsi:type="dcterms:W3CDTF">2017-01-09T07:12:00Z</dcterms:created>
  <dcterms:modified xsi:type="dcterms:W3CDTF">2017-05-04T12:11:37Z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