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3" r:id="rId3"/>
    <p:sldId id="393" r:id="rId4"/>
    <p:sldId id="394" r:id="rId5"/>
    <p:sldId id="372" r:id="rId6"/>
    <p:sldId id="373" r:id="rId7"/>
    <p:sldId id="395" r:id="rId8"/>
    <p:sldId id="396" r:id="rId9"/>
    <p:sldId id="397" r:id="rId10"/>
    <p:sldId id="418" r:id="rId11"/>
    <p:sldId id="399" r:id="rId12"/>
    <p:sldId id="400" r:id="rId13"/>
    <p:sldId id="401" r:id="rId14"/>
    <p:sldId id="419" r:id="rId15"/>
    <p:sldId id="403" r:id="rId16"/>
    <p:sldId id="404" r:id="rId17"/>
    <p:sldId id="405" r:id="rId18"/>
    <p:sldId id="407" r:id="rId19"/>
    <p:sldId id="408" r:id="rId20"/>
    <p:sldId id="411" r:id="rId21"/>
    <p:sldId id="409" r:id="rId22"/>
    <p:sldId id="413" r:id="rId23"/>
    <p:sldId id="420" r:id="rId24"/>
    <p:sldId id="415" r:id="rId25"/>
    <p:sldId id="421" r:id="rId26"/>
    <p:sldId id="344" r:id="rId27"/>
    <p:sldId id="275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FF"/>
    <a:srgbClr val="0033CC"/>
    <a:srgbClr val="FCE4F3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 autoAdjust="0"/>
  </p:normalViewPr>
  <p:slideViewPr>
    <p:cSldViewPr>
      <p:cViewPr varScale="1">
        <p:scale>
          <a:sx n="94" d="100"/>
          <a:sy n="94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gif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567012" y="1556793"/>
            <a:ext cx="7677395" cy="121424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592731" y="2879046"/>
            <a:ext cx="7663309" cy="3240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325" y="1484784"/>
            <a:ext cx="7508066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6450" indent="-806450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お祭り、見に行か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ないんですか。②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日本の文化を知る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いい機会なのに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そうですね。じゃ、①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見に行く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ことにします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05" y="2780928"/>
            <a:ext cx="7382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①研修、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申し込む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　　②新しい技術を習う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日本語教室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、参加する　②日本人と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①スピーチ大会、出る　②自分の意見を聞いてもらう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4011" y="3241288"/>
            <a:ext cx="6444000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806450" indent="-806450"/>
            <a:r>
              <a:rPr lang="en-US" altLang="ja-JP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ja-JP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ja-JP" altLang="en-US" sz="1600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研修、申し込ま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ないん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ですか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r>
              <a:rPr lang="ja-JP" altLang="en-US" sz="1600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新しい技術を習う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いい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機会なのに。　</a:t>
            </a:r>
            <a:endParaRPr lang="en-US" altLang="ja-JP" sz="16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ja-JP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ja-JP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そうですね。じゃ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1600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申し込む</a:t>
            </a:r>
            <a:r>
              <a:rPr lang="ja-JP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ことに</a:t>
            </a:r>
            <a:r>
              <a:rPr lang="ja-JP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します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sz="16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000" y="5301208"/>
            <a:ext cx="7452000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A:</a:t>
            </a:r>
            <a:r>
              <a:rPr lang="ja-JP" altLang="en-US" sz="1600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スピーチ大会、出</a:t>
            </a:r>
            <a:r>
              <a:rPr lang="ja-JP" altLang="en-US" sz="16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ないんですか。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1600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自分</a:t>
            </a:r>
            <a:r>
              <a:rPr lang="ja-JP" altLang="en-US" sz="1600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の意見を聞いて</a:t>
            </a:r>
            <a:r>
              <a:rPr lang="ja-JP" altLang="en-US" sz="1600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もらう</a:t>
            </a:r>
            <a:r>
              <a:rPr lang="ja-JP" altLang="en-US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いい機会なのに</a:t>
            </a:r>
            <a:r>
              <a:rPr lang="ja-JP" altLang="en-US" sz="16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sz="16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B:</a:t>
            </a:r>
            <a:r>
              <a:rPr lang="ja-JP" altLang="en-US" sz="16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そう</a:t>
            </a:r>
            <a:r>
              <a:rPr lang="ja-JP" altLang="en-US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ですね。じゃ</a:t>
            </a:r>
            <a:r>
              <a:rPr lang="ja-JP" altLang="en-US" sz="16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sz="1600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出る</a:t>
            </a:r>
            <a:r>
              <a:rPr lang="ja-JP" altLang="en-US" sz="16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</a:t>
            </a:r>
            <a:r>
              <a:rPr lang="ja-JP" altLang="en-US" sz="16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します</a:t>
            </a:r>
            <a:r>
              <a:rPr lang="ja-JP" altLang="en-US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419872" y="604391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P31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番（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）の練習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723628" y="4259172"/>
            <a:ext cx="6408000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806450" indent="-806450"/>
            <a:r>
              <a:rPr lang="en-US" altLang="ja-JP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ja-JP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ja-JP" altLang="en-US" sz="1600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日本語</a:t>
            </a:r>
            <a:r>
              <a:rPr lang="ja-JP" altLang="en-US" sz="1600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教室</a:t>
            </a:r>
            <a:r>
              <a:rPr lang="ja-JP" altLang="en-US" sz="1600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、参加し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ないん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ですか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r>
              <a:rPr lang="ja-JP" altLang="en-US" sz="1600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日本人</a:t>
            </a:r>
            <a:r>
              <a:rPr lang="ja-JP" altLang="en-US" sz="1600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ja-JP" altLang="en-US" sz="1600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いい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機会なのに。　</a:t>
            </a:r>
            <a:endParaRPr lang="en-US" altLang="ja-JP" sz="16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ja-JP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ja-JP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そうですね。じゃ</a:t>
            </a:r>
            <a:r>
              <a:rPr lang="ja-JP" altLang="en-US" sz="16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1600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参加</a:t>
            </a:r>
            <a:r>
              <a:rPr lang="ja-JP" altLang="en-US" sz="1600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する</a:t>
            </a:r>
            <a:r>
              <a:rPr lang="ja-JP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ことに</a:t>
            </a:r>
            <a:r>
              <a:rPr lang="ja-JP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します</a:t>
            </a:r>
            <a:r>
              <a:rPr lang="ja-JP" alt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sz="16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18" grpId="0"/>
      <p:bldP spid="4" grpId="0" animBg="1"/>
      <p:bldP spid="5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6227" y="4478524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64698" y="1382402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304975"/>
            <a:ext cx="6659024" cy="978480"/>
            <a:chOff x="1513376" y="2354946"/>
            <a:chExt cx="6659024" cy="1148244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354946"/>
              <a:ext cx="6659024" cy="114824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419663"/>
              <a:ext cx="6480720" cy="10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する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/ 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しない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ことにしている」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来表示以前就决定并一直遵守的某种习惯。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5824" y="3926843"/>
            <a:ext cx="6892599" cy="1710022"/>
            <a:chOff x="1502880" y="3879219"/>
            <a:chExt cx="6319559" cy="171002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3879219"/>
              <a:ext cx="6319559" cy="171002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14129" y="3996634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毎週日曜日の夜は外で食事をする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ことにしている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7161" y="4552498"/>
            <a:ext cx="692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ea typeface="MS Mincho" panose="02020609040205080304"/>
              </a:rPr>
              <a:t>ダイエットしているので、お菓子をたべない</a:t>
            </a:r>
            <a:r>
              <a:rPr lang="ja-JP" altLang="en-US" b="1" dirty="0">
                <a:solidFill>
                  <a:srgbClr val="FF0000"/>
                </a:solidFill>
                <a:ea typeface="MS Mincho" panose="02020609040205080304"/>
              </a:rPr>
              <a:t>ことにしている</a:t>
            </a:r>
            <a:r>
              <a:rPr lang="ja-JP" altLang="en-US" b="1" dirty="0">
                <a:ea typeface="MS Mincho" panose="02020609040205080304"/>
              </a:rPr>
              <a:t>。</a:t>
            </a:r>
            <a:endParaRPr lang="zh-CN" altLang="en-US" b="1" dirty="0"/>
          </a:p>
        </p:txBody>
      </p:sp>
      <p:sp>
        <p:nvSpPr>
          <p:cNvPr id="21" name="文本框 6"/>
          <p:cNvSpPr txBox="1"/>
          <p:nvPr/>
        </p:nvSpPr>
        <p:spPr>
          <a:xfrm>
            <a:off x="2585280" y="114459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ja-JP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</a:rPr>
              <a:t>辞書形</a:t>
            </a:r>
            <a:endParaRPr lang="zh-CN" altLang="en-US" sz="2000" b="1" dirty="0">
              <a:latin typeface="MS Mincho" pitchFamily="49" charset="-128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文本框 7"/>
          <p:cNvSpPr txBox="1"/>
          <p:nvPr/>
        </p:nvSpPr>
        <p:spPr>
          <a:xfrm>
            <a:off x="2622572" y="1501496"/>
            <a:ext cx="22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 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－ない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5" name="右大括号 3"/>
          <p:cNvSpPr/>
          <p:nvPr/>
        </p:nvSpPr>
        <p:spPr>
          <a:xfrm>
            <a:off x="4860032" y="1144599"/>
            <a:ext cx="76527" cy="7002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004048" y="1309101"/>
            <a:ext cx="2377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ことにしている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1617161" y="5079480"/>
            <a:ext cx="692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/>
              </a:rPr>
              <a:t>わたしは毎晩寝る前に日記を書く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/>
              </a:rPr>
              <a:t>ことに</a:t>
            </a:r>
            <a:r>
              <a:rPr lang="ja-JP" altLang="en-US" b="1" dirty="0">
                <a:solidFill>
                  <a:srgbClr val="FF0000"/>
                </a:solidFill>
                <a:ea typeface="MS Mincho" panose="02020609040205080304"/>
              </a:rPr>
              <a:t>している</a:t>
            </a:r>
            <a:r>
              <a:rPr lang="ja-JP" altLang="en-US" b="1" dirty="0">
                <a:ea typeface="MS Mincho" panose="02020609040205080304"/>
              </a:rPr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5592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5328643"/>
            <a:ext cx="849690" cy="678382"/>
          </a:xfrm>
          <a:prstGeom prst="rect">
            <a:avLst/>
          </a:prstGeom>
        </p:spPr>
      </p:pic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331682" y="1872108"/>
            <a:ext cx="8280921" cy="396314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810" y="2136632"/>
            <a:ext cx="797921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自分で決めていることを言ってください。</a:t>
            </a:r>
            <a:endParaRPr lang="en-US" altLang="ja-JP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ja-JP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例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：健康のために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→　健康のために、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夜</a:t>
            </a: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10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時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を過ぎたら、何も食べない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ことにしています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①  日本語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が上手になるよう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→  日本語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が上手になるよう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に、毎晩テレビを見る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ことにしています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②</a:t>
            </a:r>
            <a:r>
              <a:rPr lang="zh-CN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ごみ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を減らすため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3538" indent="-363538"/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→  ごみ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を減らすため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に、無料でも、要らない物はもらわない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ことにしています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71" y="2060848"/>
            <a:ext cx="570975" cy="1043504"/>
          </a:xfrm>
          <a:prstGeom prst="rect">
            <a:avLst/>
          </a:prstGeom>
        </p:spPr>
      </p:pic>
      <p:grpSp>
        <p:nvGrpSpPr>
          <p:cNvPr id="15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6" name="图片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7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22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92654" y="2531564"/>
            <a:ext cx="6659024" cy="1548000"/>
            <a:chOff x="1513376" y="2420888"/>
            <a:chExt cx="6659024" cy="1761532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761532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15461" y="2603190"/>
              <a:ext cx="64807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する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/V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しないことになる」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的句型表示由客观因素造成做或不做某事。这一点与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「ことにする」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是由自己做决定不同，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「ことになる」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表示的是与自己的意志无关的决定。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02880" y="4437927"/>
            <a:ext cx="6648798" cy="1908000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99625" y="4280362"/>
              <a:ext cx="5899067" cy="46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来月アメリカへ出張する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ことになりました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09902" y="5105504"/>
            <a:ext cx="519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中国へは田中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さんが行く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でしょう。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矩形 25"/>
          <p:cNvSpPr/>
          <p:nvPr/>
        </p:nvSpPr>
        <p:spPr>
          <a:xfrm>
            <a:off x="1037860" y="1383159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585280" y="114459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</a:rPr>
              <a:t>辞書形</a:t>
            </a:r>
            <a:endParaRPr lang="zh-CN" altLang="en-US" sz="2000" b="1" dirty="0">
              <a:latin typeface="MS Mincho" pitchFamily="49" charset="-128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文本框 7"/>
          <p:cNvSpPr txBox="1"/>
          <p:nvPr/>
        </p:nvSpPr>
        <p:spPr>
          <a:xfrm>
            <a:off x="2602252" y="1501496"/>
            <a:ext cx="22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 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－ない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4" name="右大括号 3"/>
          <p:cNvSpPr/>
          <p:nvPr/>
        </p:nvSpPr>
        <p:spPr>
          <a:xfrm>
            <a:off x="4860032" y="1144599"/>
            <a:ext cx="76527" cy="7002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004048" y="1309101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ことになる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15"/>
          <p:cNvSpPr txBox="1"/>
          <p:nvPr/>
        </p:nvSpPr>
        <p:spPr>
          <a:xfrm>
            <a:off x="1594739" y="5597977"/>
            <a:ext cx="6206399" cy="69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部長、実は、今年の秋に結婚する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なりました。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結婚式に出席していただけないでしょうか。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8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37080" y="1810802"/>
            <a:ext cx="6583191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1" y="3140966"/>
            <a:ext cx="6727207" cy="2880322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29606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いつ退院するんですか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あさって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あさって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退院する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なりました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1165" y="3225276"/>
            <a:ext cx="58742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①だれがこの仕事を担当しますか。（鈴木さん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 いつ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結婚する</a:t>
            </a:r>
            <a:r>
              <a:rPr lang="ja-JP" alt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んか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。（今年の秋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旅行はどこへ行くんですか。（東北の温泉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1948" y="3607440"/>
            <a:ext cx="417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鈴木さんが担当する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ことになりました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48" y="4555306"/>
            <a:ext cx="417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今年の秋、結婚する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ことになりました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431948" y="5389436"/>
            <a:ext cx="396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東北の温泉に行く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ことになりました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5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94348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2654" y="2531564"/>
            <a:ext cx="6659024" cy="1224000"/>
            <a:chOff x="1513376" y="2420888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する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/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しないことになっている」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的句型，表示按照预定计划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规章等决定的事。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92654" y="4034172"/>
            <a:ext cx="6648798" cy="2292152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90190" y="4328254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明日の朝９時から試験を行う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ことになって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いる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94739" y="4873019"/>
            <a:ext cx="655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うちでは夜９時以降はテレビをつけない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ことになっている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矩形 25"/>
          <p:cNvSpPr/>
          <p:nvPr/>
        </p:nvSpPr>
        <p:spPr>
          <a:xfrm>
            <a:off x="1164698" y="1382402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2585280" y="114459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ja-JP" altLang="en-US" sz="2000" b="1" dirty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</a:rPr>
              <a:t>辞書形</a:t>
            </a:r>
            <a:endParaRPr lang="zh-CN" altLang="en-US" sz="2000" b="1" dirty="0">
              <a:latin typeface="MS Mincho" pitchFamily="49" charset="-128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29" name="文本框 7"/>
          <p:cNvSpPr txBox="1"/>
          <p:nvPr/>
        </p:nvSpPr>
        <p:spPr>
          <a:xfrm>
            <a:off x="2602252" y="1501496"/>
            <a:ext cx="22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 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－ない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0" name="右大括号 3"/>
          <p:cNvSpPr/>
          <p:nvPr/>
        </p:nvSpPr>
        <p:spPr>
          <a:xfrm>
            <a:off x="4860032" y="1144599"/>
            <a:ext cx="76527" cy="7002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004048" y="1309101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ことになっている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1594739" y="5415005"/>
            <a:ext cx="655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この幼稚園では、昼ご飯のあと、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20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分昼寝をする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になっている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53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 flipH="1">
            <a:off x="683567" y="1700809"/>
            <a:ext cx="7833641" cy="388843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44" y="4095846"/>
            <a:ext cx="728831" cy="133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8" y="4646107"/>
            <a:ext cx="1159111" cy="9254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30478" y="1844824"/>
            <a:ext cx="646554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例：部長はいつ中国へ出張するんですか。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来週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の水曜日に出張する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ことになっています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（１）空港までだれが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IMC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の社長を迎えに行くんですか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田中さんが迎えに行く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ことになっています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（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２）新製品の発表会はどこでするんですか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ホテルでする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ことになっています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4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6" name="图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7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8" name="Rectangle 11"/>
          <p:cNvSpPr>
            <a:spLocks noChangeArrowheads="1"/>
          </p:cNvSpPr>
          <p:nvPr/>
        </p:nvSpPr>
        <p:spPr bwMode="auto">
          <a:xfrm flipH="1">
            <a:off x="3419872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P32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番（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）の練習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40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29209" y="123710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４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7834" y="1830229"/>
            <a:ext cx="7250630" cy="2677656"/>
            <a:chOff x="1513375" y="1837196"/>
            <a:chExt cx="7250630" cy="267765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5" y="1908533"/>
              <a:ext cx="7250630" cy="226081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43105" y="1837196"/>
              <a:ext cx="699117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ja-JP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ja-JP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  <a:r>
                <a:rPr lang="ja-JP" altLang="en-US" sz="1600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「ＮにＶてほしい」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的形式来表示说话人希望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他人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16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做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某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事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16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。当</a:t>
              </a:r>
              <a:r>
                <a:rPr lang="ja-JP" altLang="en-US" sz="16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「Ｎに」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所指的人是谁很清楚时，这部分也可以省略。当说话人不希望对方做某事时，使用否定形</a:t>
              </a:r>
              <a:r>
                <a:rPr lang="ja-JP" altLang="en-US" sz="1600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sz="16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16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ないでほしい</a:t>
              </a:r>
              <a:r>
                <a:rPr lang="ja-JP" altLang="en-US" sz="1600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的形式表达。如果是针对对方的行为使用这种说法，就带有请求或命令的语气，为了避免这种过于直接的口吻，所以常常在句尾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加上</a:t>
              </a:r>
              <a:r>
                <a:rPr lang="ja-JP" altLang="en-US" sz="16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「のですが</a:t>
              </a:r>
              <a:r>
                <a:rPr lang="en-US" altLang="ja-JP" sz="16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ja-JP" altLang="en-US" sz="16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んですが」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等</a:t>
              </a:r>
              <a:r>
                <a:rPr lang="ja-JP" altLang="en-US" sz="1600" b="1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ja-JP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ja-JP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本句型也可以用于不是针对人的动作和行为，这时候就不是</a:t>
              </a:r>
              <a:r>
                <a:rPr lang="ja-JP" altLang="en-US" sz="16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「Ｎに」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而是</a:t>
              </a:r>
              <a:r>
                <a:rPr lang="ja-JP" altLang="en-US" sz="16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「Ｎが</a:t>
              </a:r>
              <a:r>
                <a:rPr lang="ja-JP" altLang="en-US" sz="16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」。</a:t>
              </a:r>
              <a:endParaRPr lang="en-US" altLang="zh-CN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77553" y="4274869"/>
            <a:ext cx="6262799" cy="2181341"/>
            <a:chOff x="1502880" y="4347506"/>
            <a:chExt cx="6319559" cy="1971949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347506"/>
              <a:ext cx="6319559" cy="1971949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307" y="4370893"/>
              <a:ext cx="5899067" cy="44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わたしは息子に優しい人になっ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てほしい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です。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09818" y="4672387"/>
            <a:ext cx="607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このごろ自転車を利用する人が多いが、規則を守って乗っ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てほしい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4665" y="5186389"/>
            <a:ext cx="58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こんなところにごみを捨て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ないでほしい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2267744" y="90872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000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5" name="文本框 7"/>
          <p:cNvSpPr txBox="1"/>
          <p:nvPr/>
        </p:nvSpPr>
        <p:spPr>
          <a:xfrm>
            <a:off x="2267744" y="1265617"/>
            <a:ext cx="266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 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－ないで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7" name="右大括号 3"/>
          <p:cNvSpPr/>
          <p:nvPr/>
        </p:nvSpPr>
        <p:spPr>
          <a:xfrm>
            <a:off x="4742050" y="901570"/>
            <a:ext cx="221236" cy="7002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004048" y="1073222"/>
            <a:ext cx="1345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ほし</a:t>
            </a:r>
            <a:r>
              <a:rPr lang="ja-JP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1603183" y="5532880"/>
            <a:ext cx="588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早く春が来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てほしい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あしたは雨が降ら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ないでほしい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3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  <p:bldP spid="3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4" y="5487431"/>
            <a:ext cx="1159111" cy="925420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 flipH="1">
            <a:off x="683567" y="1700809"/>
            <a:ext cx="7833641" cy="4032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44" y="4095846"/>
            <a:ext cx="728831" cy="133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34613" y="1787101"/>
            <a:ext cx="633670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例：この説明書の字、小さくて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読めないね。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。もう少し大きく書い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①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ハンス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君が来週サッカーの試合に出るそうだよ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へえ、頑張っ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てほしい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ね。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②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もう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３月も終わりなのに、いつまでも寒い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ですね。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ええ。早く暖かくなっ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てほしい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ですね。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③駅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の前に自転車がたくさん置いてあって、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通れないね。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邪魔だし、危険だし、置か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ないでほしい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ね。</a:t>
            </a:r>
            <a:endParaRPr lang="zh-CN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3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5" name="图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6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889759" y="580526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P33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2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376" y="2053332"/>
            <a:ext cx="6659024" cy="2585323"/>
            <a:chOff x="1513376" y="1842042"/>
            <a:chExt cx="6659024" cy="2980387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1844742"/>
              <a:ext cx="6659024" cy="293479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31002" y="1842042"/>
              <a:ext cx="6480720" cy="298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接在动词后的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ます</a:t>
              </a:r>
              <a:r>
                <a:rPr lang="zh-CN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形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-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そうだ」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与接在形容词后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そうだ」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的意思不同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的是预计动作发生的可能性很高和动作要发生的征兆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</a:t>
              </a:r>
              <a:r>
                <a:rPr lang="ja-JP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ja-JP" altLang="en-US" b="1" dirty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そうだ</a:t>
              </a:r>
              <a:r>
                <a:rPr lang="ja-JP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表示的是外表上看起来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“是</a:t>
              </a:r>
              <a:r>
                <a:rPr lang="en-US" altLang="zh-CN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……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一样”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。当表示预计和征兆的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そうだ」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表外观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そうだ」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修饰名词时，就会变成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「そうなＮ」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的形式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。修饰动词时，会变成的形式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「そう</a:t>
              </a:r>
              <a:r>
                <a:rPr lang="ja-JP" altLang="en-US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に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 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 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32077" y="4771329"/>
            <a:ext cx="6164259" cy="1524853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48861" y="4148207"/>
              <a:ext cx="5899067" cy="51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ミラーさん、シャツのボタンが取れ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そうです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よ。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91680" y="569571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雨が降り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ときは、洗濯しません。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078928" y="988870"/>
            <a:ext cx="4996683" cy="1064462"/>
            <a:chOff x="1037860" y="1016711"/>
            <a:chExt cx="4996683" cy="1064462"/>
          </a:xfrm>
        </p:grpSpPr>
        <p:sp>
          <p:nvSpPr>
            <p:cNvPr id="29" name="矩形 25"/>
            <p:cNvSpPr/>
            <p:nvPr/>
          </p:nvSpPr>
          <p:spPr>
            <a:xfrm>
              <a:off x="1037860" y="1383159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5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zh-CN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2555776" y="1065510"/>
              <a:ext cx="13893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ます形　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en-US" altLang="zh-CN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 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－</a:t>
              </a:r>
              <a:r>
                <a:rPr lang="ja-JP" altLang="en-US" sz="2000" b="1" strike="dblStrike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な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</a:t>
              </a:r>
              <a:endPara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右中かっこ 5"/>
            <p:cNvSpPr/>
            <p:nvPr/>
          </p:nvSpPr>
          <p:spPr>
            <a:xfrm>
              <a:off x="3996472" y="1130564"/>
              <a:ext cx="144016" cy="85827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中かっこ 34"/>
            <p:cNvSpPr/>
            <p:nvPr/>
          </p:nvSpPr>
          <p:spPr>
            <a:xfrm flipH="1">
              <a:off x="4572000" y="1156047"/>
              <a:ext cx="148588" cy="7924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文本框 4"/>
            <p:cNvSpPr txBox="1"/>
            <p:nvPr/>
          </p:nvSpPr>
          <p:spPr>
            <a:xfrm>
              <a:off x="4738399" y="1016711"/>
              <a:ext cx="12961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そうな 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そうに 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212496" y="1311151"/>
              <a:ext cx="431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+</a:t>
              </a:r>
              <a:endParaRPr kumimoji="1"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8" name="文本框 3"/>
          <p:cNvSpPr txBox="1"/>
          <p:nvPr/>
        </p:nvSpPr>
        <p:spPr>
          <a:xfrm>
            <a:off x="1691680" y="528340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ワンさんの隣にいる学生はまじめ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7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1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3" y="4509120"/>
            <a:ext cx="728831" cy="1332000"/>
          </a:xfrm>
          <a:prstGeom prst="rect">
            <a:avLst/>
          </a:prstGeom>
        </p:spPr>
      </p:pic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384225" y="1674590"/>
            <a:ext cx="8150086" cy="441870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893745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１：イーさん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・難しい本・読む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→イー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さんは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難し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本を読んでいます。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２：サントスさん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・気持ち良い・寝ます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→サントス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さんは気持ちよさ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寝ています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①山田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さん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・重いかばん・持つ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→山田さんは重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かばんを持っています。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②マリア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さん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・高い服・着る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→マリアさんは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高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服を着ています。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③ミラー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さん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・楽しい・しゃべる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→ミラーさんは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楽し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しゃべっています。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609704" y="1140825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88108" y="1203103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49" y="1115693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212976"/>
            <a:ext cx="1159111" cy="925420"/>
          </a:xfrm>
          <a:prstGeom prst="rect">
            <a:avLst/>
          </a:prstGeom>
        </p:spPr>
      </p:pic>
      <p:grpSp>
        <p:nvGrpSpPr>
          <p:cNvPr id="17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20" name="图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22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54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26"/>
          <p:cNvSpPr>
            <a:spLocks noChangeArrowheads="1"/>
          </p:cNvSpPr>
          <p:nvPr/>
        </p:nvSpPr>
        <p:spPr bwMode="auto">
          <a:xfrm flipH="1">
            <a:off x="1502880" y="4027303"/>
            <a:ext cx="6424997" cy="1993985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903" y="1422068"/>
            <a:ext cx="461665" cy="854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46089" y="2609114"/>
            <a:ext cx="6582295" cy="1152000"/>
            <a:chOff x="1570167" y="2197554"/>
            <a:chExt cx="6659024" cy="1556994"/>
          </a:xfrm>
        </p:grpSpPr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1570167" y="2197554"/>
              <a:ext cx="6659024" cy="155699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3618" y="2398799"/>
              <a:ext cx="6480720" cy="124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这是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そうだ」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的否定形式，表示“看样子不是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的意思。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191780" y="1055070"/>
            <a:ext cx="5868356" cy="1015663"/>
            <a:chOff x="1037860" y="1065510"/>
            <a:chExt cx="5868356" cy="1015663"/>
          </a:xfrm>
        </p:grpSpPr>
        <p:sp>
          <p:nvSpPr>
            <p:cNvPr id="26" name="矩形 25"/>
            <p:cNvSpPr/>
            <p:nvPr/>
          </p:nvSpPr>
          <p:spPr>
            <a:xfrm>
              <a:off x="1037860" y="1383159"/>
              <a:ext cx="1420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5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</a:t>
              </a:r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4"/>
            <p:cNvSpPr txBox="1"/>
            <p:nvPr/>
          </p:nvSpPr>
          <p:spPr>
            <a:xfrm>
              <a:off x="2555776" y="1065510"/>
              <a:ext cx="21958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en-US" altLang="zh-CN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 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　</a:t>
              </a:r>
              <a:r>
                <a:rPr kumimoji="1"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－</a:t>
              </a:r>
              <a:r>
                <a:rPr lang="ja-JP" altLang="en-US" sz="2000" b="1" strike="dblStrike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→く </a:t>
              </a:r>
              <a:endPara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な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中かっこ 27"/>
            <p:cNvSpPr/>
            <p:nvPr/>
          </p:nvSpPr>
          <p:spPr>
            <a:xfrm>
              <a:off x="5108826" y="1138719"/>
              <a:ext cx="144016" cy="85827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右中かっこ 28"/>
            <p:cNvSpPr/>
            <p:nvPr/>
          </p:nvSpPr>
          <p:spPr>
            <a:xfrm>
              <a:off x="3217415" y="1463197"/>
              <a:ext cx="108286" cy="53512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5610072" y="1301348"/>
              <a:ext cx="1296144" cy="49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なさそ</a:t>
              </a:r>
              <a:r>
                <a:rPr lang="ja-JP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う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18218" y="1352669"/>
              <a:ext cx="431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+</a:t>
              </a:r>
              <a:endParaRPr kumimoji="1"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3530732" y="1480728"/>
            <a:ext cx="166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－</a:t>
            </a:r>
            <a:r>
              <a:rPr kumimoji="1" lang="ja-JP" altLang="en-US" sz="2000" b="1" strike="dblStrike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</a:t>
            </a:r>
            <a:r>
              <a:rPr kumimoji="1"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→では</a:t>
            </a:r>
            <a:endParaRPr kumimoji="1"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（じゃ）</a:t>
            </a:r>
            <a:endParaRPr kumimoji="1"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691680" y="471585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この機械はそんなに複雑じゃ（では）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なさそう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1693058" y="5310261"/>
            <a:ext cx="590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彼は学生では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なさそう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" name="文本框 22"/>
          <p:cNvSpPr txBox="1"/>
          <p:nvPr/>
        </p:nvSpPr>
        <p:spPr>
          <a:xfrm>
            <a:off x="1702135" y="4139791"/>
            <a:ext cx="62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あの映画はあまりおもしろく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なさそう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ですね。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9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/>
          <p:cNvSpPr>
            <a:spLocks noChangeArrowheads="1"/>
          </p:cNvSpPr>
          <p:nvPr/>
        </p:nvSpPr>
        <p:spPr bwMode="auto">
          <a:xfrm flipH="1">
            <a:off x="384225" y="1802366"/>
            <a:ext cx="8150086" cy="429093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3" y="4938734"/>
            <a:ext cx="1159111" cy="925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47" y="4480371"/>
            <a:ext cx="728831" cy="133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40145" y="1844824"/>
            <a:ext cx="61196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：課長・忙しくない　→　課長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は忙しく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なさそうです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①　この料理・おいしくない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→　この料理はおいしく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なさそうです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②　この映画・面白くない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→　この映画は面白く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なさそうです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③　タワポンさん・元気じゃない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→　タワポンさんは元気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じゃ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なさそうです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1609704" y="1140825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788108" y="1203103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3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49" y="1115693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5" name="图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6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8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420889"/>
            <a:ext cx="6582805" cy="1064203"/>
            <a:chOff x="1513376" y="2420888"/>
            <a:chExt cx="6582805" cy="1152128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582805" cy="115212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499806"/>
              <a:ext cx="6480720" cy="999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ます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―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そう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だ」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的否定形式，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表示“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看样子不会发生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”的意思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2"/>
            <a:ext cx="6593301" cy="2196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37672" y="4182820"/>
              <a:ext cx="6184767" cy="116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今日は仕事がたくさんあるので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5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に帰れ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そうも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ありません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8899" y="508518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この雨はまだやみ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そうもない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ですね。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44522" y="1520071"/>
            <a:ext cx="391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ます</a:t>
            </a:r>
            <a:r>
              <a:rPr lang="zh-CN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r>
              <a:rPr lang="en-US" altLang="zh-CN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+</a:t>
            </a:r>
            <a:r>
              <a:rPr lang="ja-JP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そうもない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5"/>
          <p:cNvSpPr/>
          <p:nvPr/>
        </p:nvSpPr>
        <p:spPr>
          <a:xfrm>
            <a:off x="1158194" y="1520070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8564" y="5589240"/>
            <a:ext cx="58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この本は売れ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そうもない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 flipH="1">
            <a:off x="384225" y="1802366"/>
            <a:ext cx="8150086" cy="429093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3" y="4938734"/>
            <a:ext cx="1159111" cy="925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47" y="4480371"/>
            <a:ext cx="728831" cy="133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3568" y="2132856"/>
            <a:ext cx="7629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例：まだ仕事が残っているので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時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でに　</a:t>
            </a:r>
            <a:r>
              <a:rPr lang="ja-JP" altLang="en-US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帰れ</a:t>
            </a:r>
            <a:r>
              <a:rPr lang="ja-JP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そうも</a:t>
            </a:r>
            <a:r>
              <a:rPr lang="ja-JP" alt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endParaRPr lang="en-US" altLang="ja-JP" b="1" u="sng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ja-JP" b="1" u="sng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ja-JP" b="1" u="sng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①試験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の問題が多くて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時間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②待って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いても雨が　　　　　　　　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の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で、タクシーで帰りましょう。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③結婚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する人か減っているので、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これから子供の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数は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283968" y="3295144"/>
            <a:ext cx="20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87824" y="3850000"/>
            <a:ext cx="19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41719" y="4365104"/>
            <a:ext cx="18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7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9" name="图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20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355976" y="2915652"/>
            <a:ext cx="1872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でき</a:t>
            </a:r>
            <a:r>
              <a:rPr kumimoji="1"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そうもない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kumimoji="1"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87824" y="3460631"/>
            <a:ext cx="1872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や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み</a:t>
            </a:r>
            <a:r>
              <a:rPr kumimoji="1"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そうもない</a:t>
            </a:r>
            <a:endParaRPr kumimoji="1"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46422" y="3977615"/>
            <a:ext cx="18722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増え</a:t>
            </a:r>
            <a:r>
              <a:rPr kumimoji="1"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そうもない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kumimoji="1"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84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 animBg="1"/>
      <p:bldP spid="22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42817" y="2655118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6472" y="4392197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78443" y="2106380"/>
            <a:ext cx="6582805" cy="1482844"/>
            <a:chOff x="1513376" y="2420888"/>
            <a:chExt cx="6582805" cy="1605357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582805" cy="1605357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576802"/>
              <a:ext cx="6480720" cy="144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たあと、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表示在前一动作或状态（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V 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）之后，又会接着发生某项动作或状态（</a:t>
              </a:r>
              <a:r>
                <a:rPr lang="en-US" altLang="ja-JP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）。当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的后续部分里有</a:t>
              </a: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「いる」「ある」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等时，就不用</a:t>
              </a: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「あとで」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了。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37366" y="3829579"/>
            <a:ext cx="6593301" cy="2340000"/>
            <a:chOff x="1502880" y="4027303"/>
            <a:chExt cx="6319559" cy="2146770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14677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78344" y="4092833"/>
              <a:ext cx="6003930" cy="63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じゃ、来週の月曜日会議が終わった｛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あと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あとで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｝、お会いしましょうか。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04808" y="4656957"/>
            <a:ext cx="625156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日曜日は朝食を食べ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｛○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あと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/×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あとで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｝、どこへも行かず家でテレビを見ていました。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1760" y="1338049"/>
            <a:ext cx="391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たあと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…</a:t>
            </a:r>
            <a:endParaRPr lang="zh-CN" altLang="en-US" sz="24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5" name="矩形 25"/>
          <p:cNvSpPr/>
          <p:nvPr/>
        </p:nvSpPr>
        <p:spPr>
          <a:xfrm>
            <a:off x="1178913" y="131719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711008" y="5379498"/>
            <a:ext cx="60480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授業が終わった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｛○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あと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/×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｝、学生が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人まだ教室に残っていました。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07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437492" y="3037938"/>
            <a:ext cx="2982380" cy="2911342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～（さ）</a:t>
            </a:r>
            <a:r>
              <a:rPr lang="ja-JP" altLang="en-US" sz="1600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せて</a:t>
            </a: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もらえませんか</a:t>
            </a:r>
            <a:endParaRPr lang="en-US" altLang="ja-JP" sz="1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ことにする</a:t>
            </a:r>
            <a:r>
              <a:rPr lang="en-US" altLang="ja-JP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している</a:t>
            </a:r>
            <a:endParaRPr lang="en-US" altLang="ja-JP" sz="16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ことになる</a:t>
            </a:r>
            <a:r>
              <a:rPr lang="en-US" altLang="ja-JP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なっている</a:t>
            </a:r>
            <a:endParaRPr lang="en-US" altLang="ja-JP" sz="1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sz="1600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en-US" altLang="ja-JP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ないでほしい</a:t>
            </a:r>
            <a:endParaRPr lang="en-US" altLang="ja-JP" sz="16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～そうな</a:t>
            </a:r>
            <a:r>
              <a:rPr lang="en-US" altLang="ja-JP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に～</a:t>
            </a:r>
            <a:endParaRPr lang="en-US" altLang="ja-JP" sz="1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～なさそう</a:t>
            </a:r>
            <a:endParaRPr lang="en-US" altLang="ja-JP" sz="16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16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～そうもない</a:t>
            </a:r>
            <a:endParaRPr lang="en-US" altLang="ja-JP" sz="16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3567669" y="1781926"/>
            <a:ext cx="2276237" cy="2583178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あと、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P42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3567669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5168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90431"/>
              </p:ext>
            </p:extLst>
          </p:nvPr>
        </p:nvGraphicFramePr>
        <p:xfrm>
          <a:off x="1778198" y="1931640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インタビューする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義務を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担当する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ぎむを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たんとうする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皆で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話し合う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みんなで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はなしあう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車で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通勤する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くるまで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つう</a:t>
                      </a:r>
                      <a:r>
                        <a:rPr lang="ja-JP" altLang="en-US" sz="1800" kern="1200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きん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これまで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量を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減らす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りょうを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へらす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引っ越す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ひっこす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昼寝する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ひるねする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帰国する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き</a:t>
                      </a:r>
                      <a:r>
                        <a:rPr lang="ja-JP" altLang="en-US" sz="1800" kern="1200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こくする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いつまでも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9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4297"/>
              </p:ext>
            </p:extLst>
          </p:nvPr>
        </p:nvGraphicFramePr>
        <p:xfrm>
          <a:off x="1778198" y="2663155"/>
          <a:ext cx="6096000" cy="21945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これ以上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これいじょう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インタビューを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受ける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インタビューを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うける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本当は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ほんとうは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大人しい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おとなしい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大声で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喋る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おおご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えで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しゃべる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彼女を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振る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かのじょを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ふる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3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18920"/>
              </p:ext>
            </p:extLst>
          </p:nvPr>
        </p:nvGraphicFramePr>
        <p:xfrm>
          <a:off x="1778198" y="2819003"/>
          <a:ext cx="6096000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電話を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切る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でんわを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きる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わざわざ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できれば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設定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変更する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せってい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へんこうする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気にする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きにする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1644"/>
              </p:ext>
            </p:extLst>
          </p:nvPr>
        </p:nvGraphicFramePr>
        <p:xfrm>
          <a:off x="1778198" y="2338943"/>
          <a:ext cx="6096000" cy="2560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アンケート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危険を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避ける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きけんを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さける</a:t>
                      </a:r>
                      <a:endParaRPr lang="en-US" altLang="ja-JP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グラフ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最高に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さいこうに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やはり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痛みを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感じる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いたみを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かんじる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寝坊する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ねぼうする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9367" y="1407830"/>
            <a:ext cx="8553685" cy="646331"/>
            <a:chOff x="909367" y="1407830"/>
            <a:chExt cx="8553685" cy="646331"/>
          </a:xfrm>
        </p:grpSpPr>
        <p:sp>
          <p:nvSpPr>
            <p:cNvPr id="14" name="文本框 13"/>
            <p:cNvSpPr txBox="1"/>
            <p:nvPr/>
          </p:nvSpPr>
          <p:spPr>
            <a:xfrm>
              <a:off x="1865525" y="1407830"/>
              <a:ext cx="7597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もらえませんか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／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いただけませんか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もらえないでしょうか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／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いただけないでしょうか</a:t>
              </a:r>
              <a:endParaRPr lang="ja-JP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flipH="1">
              <a:off x="3320439" y="1487168"/>
              <a:ext cx="173310" cy="55377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592176" y="1579389"/>
              <a:ext cx="1745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（さ）せて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＋</a:t>
              </a:r>
              <a:endParaRPr lang="zh-CN" alt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09367" y="1578438"/>
              <a:ext cx="6479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376" y="2558967"/>
            <a:ext cx="6659024" cy="942041"/>
            <a:chOff x="1513376" y="3067604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3067604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3075230"/>
              <a:ext cx="6480720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本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句型表示说话人请求听话人允许自己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～する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こと」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（做某件事）。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584771" y="3723084"/>
            <a:ext cx="6511409" cy="2154188"/>
            <a:chOff x="1502879" y="3924672"/>
            <a:chExt cx="6319559" cy="2154188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502879" y="3924672"/>
              <a:ext cx="6319559" cy="2154188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713125" y="4128699"/>
              <a:ext cx="58990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すみません。このパンフレットをコピー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させてもらえませんか。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802688" y="4859868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月曜日の店長会議で報告させて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いただけませ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2"/>
          <p:cNvSpPr txBox="1"/>
          <p:nvPr/>
        </p:nvSpPr>
        <p:spPr>
          <a:xfrm>
            <a:off x="1793715" y="5331621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一度、工場を見学させて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いただけない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でしょう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7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6" y="1772816"/>
            <a:ext cx="8355927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068960"/>
            <a:ext cx="8136000" cy="324036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505" y="1700808"/>
            <a:ext cx="78914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理由を言って丁寧に頼んでください。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例：先生の本をコピーしたい（先生に）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→図書館にないので、先生の本をコピー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させていただけないでしょうか。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068960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①授業を見学したい（日本語学校の受付の人に）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25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②休みを取りたい（アルバイト先の店長に）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25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③この研修を受けたい（部長に）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25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49142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7505" y="3434809"/>
            <a:ext cx="750091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すみません。入学したいので、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授業を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見学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させていただけないでしょうか。</a:t>
            </a:r>
            <a:endParaRPr lang="en-US" altLang="ja-JP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505" y="4460890"/>
            <a:ext cx="747584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来週の日曜日、日本語能力試験があるので、休みを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取らせていただけないでしょうか。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887505" y="5528029"/>
            <a:ext cx="685284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仕事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に関係があるので、この研修を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受けさせていただけないでしょうか。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86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1503" y="4517351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83159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5598" y="2490719"/>
            <a:ext cx="6572232" cy="1105632"/>
            <a:chOff x="1513376" y="2490719"/>
            <a:chExt cx="6659024" cy="1105632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90719"/>
              <a:ext cx="6659024" cy="1105632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314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用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V 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する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/V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しないことにする」</a:t>
              </a:r>
              <a:r>
                <a: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来表示当事人决定做或不做某件事。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25598" y="4001921"/>
            <a:ext cx="6741528" cy="1705953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2362" y="4185464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来年結婚する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ことにしました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19672" y="4670232"/>
            <a:ext cx="579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今晩は外で食事をする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ことにしよう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85280" y="1144599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ja-JP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</a:rPr>
              <a:t>辞書形</a:t>
            </a:r>
            <a:endParaRPr lang="zh-CN" altLang="en-US" sz="2000" b="1" dirty="0">
              <a:latin typeface="MS Mincho" pitchFamily="49" charset="-128"/>
              <a:ea typeface="MS Mincho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572" y="1501496"/>
            <a:ext cx="22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 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－ない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860032" y="1144599"/>
            <a:ext cx="76527" cy="7002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04048" y="1309101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ことに</a:t>
            </a:r>
            <a:r>
              <a:rPr lang="ja-JP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する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19672" y="5203568"/>
            <a:ext cx="65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今日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は時間がないので、この仕事は明日する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にしま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7342</TotalTime>
  <Words>1713</Words>
  <Application>Microsoft Office PowerPoint</Application>
  <PresentationFormat>全屏显示(4:3)</PresentationFormat>
  <Paragraphs>323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SUN</cp:lastModifiedBy>
  <cp:revision>433</cp:revision>
  <dcterms:created xsi:type="dcterms:W3CDTF">2017-01-09T07:12:30Z</dcterms:created>
  <dcterms:modified xsi:type="dcterms:W3CDTF">2017-05-04T10:54:38Z</dcterms:modified>
</cp:coreProperties>
</file>