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3" r:id="rId3"/>
    <p:sldId id="393" r:id="rId4"/>
    <p:sldId id="394" r:id="rId5"/>
    <p:sldId id="372" r:id="rId6"/>
    <p:sldId id="373" r:id="rId7"/>
    <p:sldId id="395" r:id="rId8"/>
    <p:sldId id="396" r:id="rId9"/>
    <p:sldId id="397" r:id="rId10"/>
    <p:sldId id="358" r:id="rId11"/>
    <p:sldId id="405" r:id="rId12"/>
    <p:sldId id="376" r:id="rId13"/>
    <p:sldId id="377" r:id="rId14"/>
    <p:sldId id="378" r:id="rId15"/>
    <p:sldId id="406" r:id="rId16"/>
    <p:sldId id="381" r:id="rId17"/>
    <p:sldId id="368" r:id="rId18"/>
    <p:sldId id="382" r:id="rId19"/>
    <p:sldId id="407" r:id="rId20"/>
    <p:sldId id="384" r:id="rId21"/>
    <p:sldId id="408" r:id="rId22"/>
    <p:sldId id="403" r:id="rId23"/>
    <p:sldId id="409" r:id="rId24"/>
    <p:sldId id="386" r:id="rId25"/>
    <p:sldId id="388" r:id="rId26"/>
    <p:sldId id="390" r:id="rId27"/>
    <p:sldId id="344" r:id="rId28"/>
    <p:sldId id="275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CE4F3"/>
    <a:srgbClr val="FF5050"/>
    <a:srgbClr val="D5F6FF"/>
    <a:srgbClr val="FF9999"/>
    <a:srgbClr val="990000"/>
    <a:srgbClr val="6699FF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 autoAdjust="0"/>
  </p:normalViewPr>
  <p:slideViewPr>
    <p:cSldViewPr>
      <p:cViewPr>
        <p:scale>
          <a:sx n="60" d="100"/>
          <a:sy n="60" d="100"/>
        </p:scale>
        <p:origin x="912" y="-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66931" cy="6885383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47900" y="2439053"/>
            <a:ext cx="4648200" cy="3810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52736"/>
            <a:ext cx="6858000" cy="609600"/>
          </a:xfrm>
          <a:prstGeom prst="rect">
            <a:avLst/>
          </a:prstGeom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69794"/>
            <a:ext cx="8458200" cy="45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45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4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605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97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55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0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70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45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Rectangle 168"/>
          <p:cNvSpPr>
            <a:spLocks noChangeArrowheads="1"/>
          </p:cNvSpPr>
          <p:nvPr/>
        </p:nvSpPr>
        <p:spPr bwMode="ltGray">
          <a:xfrm>
            <a:off x="0" y="620688"/>
            <a:ext cx="9144000" cy="123825"/>
          </a:xfrm>
          <a:prstGeom prst="rect">
            <a:avLst/>
          </a:prstGeom>
          <a:solidFill>
            <a:srgbClr val="0070C0">
              <a:alpha val="4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3800 w 3800"/>
              <a:gd name="T3" fmla="*/ 0 h 428"/>
              <a:gd name="T4" fmla="*/ 3456 w 3800"/>
              <a:gd name="T5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" name="Line 164"/>
          <p:cNvSpPr>
            <a:spLocks noChangeShapeType="1"/>
          </p:cNvSpPr>
          <p:nvPr/>
        </p:nvSpPr>
        <p:spPr bwMode="gray">
          <a:xfrm>
            <a:off x="0" y="1071546"/>
            <a:ext cx="91408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0" y="1066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25" name="図 24" descr="4033911.jpg"/>
          <p:cNvPicPr>
            <a:picLocks noChangeAspect="1"/>
          </p:cNvPicPr>
          <p:nvPr userDrawn="1"/>
        </p:nvPicPr>
        <p:blipFill>
          <a:blip r:embed="rId13" cstate="print"/>
          <a:srcRect t="23580" b="52840"/>
          <a:stretch>
            <a:fillRect/>
          </a:stretch>
        </p:blipFill>
        <p:spPr>
          <a:xfrm>
            <a:off x="7459241" y="6429396"/>
            <a:ext cx="1684759" cy="324000"/>
          </a:xfrm>
          <a:prstGeom prst="rect">
            <a:avLst/>
          </a:prstGeom>
        </p:spPr>
      </p:pic>
      <p:pic>
        <p:nvPicPr>
          <p:cNvPr id="20" name="図 19" descr="17386804.jpg"/>
          <p:cNvPicPr>
            <a:picLocks noChangeAspect="1"/>
          </p:cNvPicPr>
          <p:nvPr userDrawn="1"/>
        </p:nvPicPr>
        <p:blipFill>
          <a:blip r:embed="rId14" cstate="print"/>
          <a:srcRect b="6218"/>
          <a:stretch>
            <a:fillRect/>
          </a:stretch>
        </p:blipFill>
        <p:spPr>
          <a:xfrm flipH="1">
            <a:off x="7551981" y="5572116"/>
            <a:ext cx="1592019" cy="128588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7810140" y="5950294"/>
            <a:ext cx="108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大家的日语 </a:t>
            </a:r>
            <a:endParaRPr lang="en-US" altLang="zh-CN" sz="1400" b="1" dirty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endParaRPr lang="zh-CN" altLang="en-US" sz="1400" b="1" i="1" dirty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6632"/>
            <a:ext cx="8743950" cy="4000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5185"/>
          <a:stretch/>
        </p:blipFill>
        <p:spPr>
          <a:xfrm>
            <a:off x="119456" y="6407492"/>
            <a:ext cx="7476880" cy="412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8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7744" y="980808"/>
            <a:ext cx="4644000" cy="720000"/>
          </a:xfrm>
        </p:spPr>
        <p:txBody>
          <a:bodyPr>
            <a:prstTxWarp prst="textDeflateBottom">
              <a:avLst/>
            </a:prstTxWarp>
          </a:bodyPr>
          <a:lstStyle/>
          <a:p>
            <a:r>
              <a:rPr lang="ja-JP" altLang="en-US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みんなの日本語</a:t>
            </a:r>
            <a:endParaRPr lang="en-US" altLang="zh-CN" sz="6000" dirty="0">
              <a:ln w="22225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2132856"/>
            <a:ext cx="3491872" cy="457200"/>
          </a:xfrm>
        </p:spPr>
        <p:txBody>
          <a:bodyPr/>
          <a:lstStyle/>
          <a:p>
            <a:r>
              <a:rPr lang="ja-JP" altLang="en-US" sz="32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中級</a:t>
            </a:r>
            <a:r>
              <a:rPr lang="zh-CN" altLang="en-US" sz="32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en-US" altLang="ja-JP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lang="ja-JP" alt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課 </a:t>
            </a:r>
            <a:endParaRPr lang="zh-CN" altLang="zh-CN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zh-CN" altLang="en-US" sz="24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98187" y="2675772"/>
            <a:ext cx="6309063" cy="812874"/>
            <a:chOff x="1497344" y="2675772"/>
            <a:chExt cx="6659024" cy="812874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97344" y="2675772"/>
              <a:ext cx="6659024" cy="812874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7393" y="2710504"/>
              <a:ext cx="6480720" cy="546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20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比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のですか」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更加随意的说法，用于和熟人说话时。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99311"/>
            <a:ext cx="6319559" cy="1921977"/>
            <a:chOff x="1502880" y="4113180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113180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41285" y="4404340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どこへいく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の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？　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ちょっと郵便局へ。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35696" y="4941168"/>
            <a:ext cx="579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元気がないね。先生にしかられた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うん。</a:t>
            </a:r>
            <a:endParaRPr lang="zh-CN" altLang="en-US" dirty="0"/>
          </a:p>
        </p:txBody>
      </p:sp>
      <p:sp>
        <p:nvSpPr>
          <p:cNvPr id="25" name="TextBox 1"/>
          <p:cNvSpPr txBox="1"/>
          <p:nvPr/>
        </p:nvSpPr>
        <p:spPr>
          <a:xfrm>
            <a:off x="1835696" y="5507940"/>
            <a:ext cx="579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どうした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？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お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母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さんがいない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1611927" y="1342352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文</a:t>
            </a:r>
            <a:r>
              <a:rPr lang="zh-CN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（</a:t>
            </a: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普通形</a:t>
            </a:r>
            <a:r>
              <a:rPr lang="zh-CN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ja-JP" altLang="en-US" sz="2400" dirty="0"/>
          </a:p>
        </p:txBody>
      </p:sp>
      <p:sp>
        <p:nvSpPr>
          <p:cNvPr id="29" name="左中かっこ 28"/>
          <p:cNvSpPr/>
          <p:nvPr/>
        </p:nvSpPr>
        <p:spPr>
          <a:xfrm>
            <a:off x="4117741" y="1268760"/>
            <a:ext cx="166227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7886" y="1130260"/>
            <a:ext cx="904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endParaRPr kumimoji="1" lang="en-US" altLang="ja-JP" sz="2400" b="1" dirty="0" smtClean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ja-JP" altLang="en-US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の？</a:t>
            </a:r>
            <a:endParaRPr kumimoji="1" lang="ja-JP" altLang="en-US" sz="2400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46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06062" y="1800250"/>
            <a:ext cx="7838346" cy="146532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869126" y="3444974"/>
            <a:ext cx="6655202" cy="2936354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008" y="1874148"/>
            <a:ext cx="75468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「あれ？」と思ったことを質問してください。答えも考えてください。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　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：面白い帽子をかぶっている女の子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  　→どこ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で買った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？　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学校のバザーで買った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059" y="3543223"/>
            <a:ext cx="6018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①大きいマスクをして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いる子どもに</a:t>
            </a: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②スーツケースを持って出かける友達に</a:t>
            </a: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6889" y="3945830"/>
            <a:ext cx="4207239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どうした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？　　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風邪をひいた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風邪をひいたんだ。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6889" y="5433427"/>
            <a:ext cx="5317774" cy="784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どこか行く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？　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うん。ちょっと仕事で香港に行く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行くんだ。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0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41529" y="1470778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02350" y="2828095"/>
            <a:ext cx="6320089" cy="1107600"/>
            <a:chOff x="1513376" y="2354945"/>
            <a:chExt cx="6659024" cy="267218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354945"/>
              <a:ext cx="6659024" cy="2565168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50458" y="2449111"/>
              <a:ext cx="6480720" cy="257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しまう」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的口语是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>
                  <a:latin typeface="MS Mincho" panose="02020609040205080304" pitchFamily="49" charset="-128"/>
                  <a:ea typeface="MS Mincho" panose="02020609040205080304" pitchFamily="49" charset="-128"/>
                </a:rPr>
                <a:t>ちゃう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>
                  <a:latin typeface="MS Mincho" panose="02020609040205080304" pitchFamily="49" charset="-128"/>
                  <a:ea typeface="MS Mincho" panose="02020609040205080304" pitchFamily="49" charset="-128"/>
                </a:rPr>
                <a:t>てし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おく」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的口语是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「～とく」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>
                  <a:latin typeface="MS Mincho" panose="02020609040205080304" pitchFamily="49" charset="-128"/>
                  <a:ea typeface="MS Mincho" panose="02020609040205080304" pitchFamily="49" charset="-128"/>
                </a:rPr>
                <a:t>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いる」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的口语是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「～てる」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ja-JP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6503" y="4126272"/>
            <a:ext cx="6319559" cy="1822596"/>
            <a:chOff x="1502879" y="4027303"/>
            <a:chExt cx="6319559" cy="1822596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79" y="4027303"/>
              <a:ext cx="6319559" cy="1822596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7661" y="4232294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読んでしまった　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→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　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　読ん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じゃった</a:t>
              </a:r>
              <a:endParaRPr lang="en-US" altLang="ja-JP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42991" y="4883059"/>
            <a:ext cx="59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作っておこう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　作っ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とこう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矩形 25"/>
          <p:cNvSpPr/>
          <p:nvPr/>
        </p:nvSpPr>
        <p:spPr>
          <a:xfrm>
            <a:off x="2051720" y="1189328"/>
            <a:ext cx="31952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てしまう　→　</a:t>
            </a:r>
            <a:r>
              <a:rPr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V</a:t>
            </a:r>
            <a:r>
              <a:rPr lang="ja-JP" alt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ちゃう</a:t>
            </a:r>
            <a:endParaRPr lang="en-US" altLang="ja-JP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ておく　　→　</a:t>
            </a:r>
            <a:r>
              <a:rPr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V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とく</a:t>
            </a:r>
            <a:endParaRPr lang="en-US" altLang="ja-JP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ている　　→　</a:t>
            </a:r>
            <a:r>
              <a:rPr lang="en-US" altLang="ja-JP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V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5" name="TextBox 2"/>
          <p:cNvSpPr txBox="1"/>
          <p:nvPr/>
        </p:nvSpPr>
        <p:spPr>
          <a:xfrm>
            <a:off x="1841285" y="5391830"/>
            <a:ext cx="59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読んでいる　　　→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読ん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9" y="5049689"/>
            <a:ext cx="1159111" cy="925420"/>
          </a:xfrm>
          <a:prstGeom prst="rect">
            <a:avLst/>
          </a:prstGeom>
        </p:spPr>
      </p:pic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337884" y="1872109"/>
            <a:ext cx="6252892" cy="27872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683567" y="1986135"/>
            <a:ext cx="7833641" cy="396314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8401" y="2107050"/>
            <a:ext cx="738824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例：朝の薬、飲んだ？（ううん、まだ）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ううん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、まだ飲ん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ない。</a:t>
            </a:r>
            <a:endParaRPr lang="en-US" altLang="ja-JP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『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ノルウェイの森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』</a:t>
            </a:r>
            <a:r>
              <a:rPr lang="ja-JP" altLang="en-US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もう読んだ？（うん、きのう全部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うん、きのう全部読んじゃ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 晩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ご飯、何か作っとこうか？（うん、カレー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うん。カレー、作っ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といて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カレー、作っ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くれる？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 レストラン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、込んでた？（ううん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ううん。込ん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でなかった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4" name="文本框 13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45" y="3776817"/>
            <a:ext cx="728831" cy="1332000"/>
          </a:xfrm>
          <a:prstGeom prst="rect">
            <a:avLst/>
          </a:prstGeom>
        </p:spPr>
      </p:pic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127677" y="1058801"/>
            <a:ext cx="1356091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93158" y="1098962"/>
            <a:ext cx="990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99792" y="1630430"/>
            <a:ext cx="336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短い言い方で答えてください。</a:t>
            </a:r>
            <a:endParaRPr kumimoji="1" lang="ja-JP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5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93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 animBg="1"/>
      <p:bldP spid="5" grpId="0" build="p"/>
      <p:bldP spid="2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9552" y="2911591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7581" y="4941168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104113" y="880235"/>
            <a:ext cx="7118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　</a:t>
            </a:r>
            <a:r>
              <a:rPr lang="en-US" altLang="ja-JP" sz="20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VⅠ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ない形　 ＋　せられる</a:t>
            </a:r>
            <a:r>
              <a:rPr lang="en-US" altLang="ja-JP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される</a:t>
            </a:r>
            <a:endParaRPr lang="en-US" altLang="ja-JP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　　</a:t>
            </a:r>
            <a:r>
              <a:rPr lang="en-US" altLang="ja-JP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VⅡ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ない形　 ＋　させられる</a:t>
            </a:r>
            <a:endParaRPr lang="en-US" altLang="ja-JP" sz="20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　　</a:t>
            </a:r>
            <a:r>
              <a:rPr lang="en-US" altLang="ja-JP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VⅢ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する　     →　させられる</a:t>
            </a:r>
            <a:endParaRPr lang="en-US" altLang="ja-JP" sz="20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ja-JP" altLang="en-US" sz="2400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　　   来（く）る　→　来（こ）させられる</a:t>
            </a:r>
            <a:endParaRPr lang="en-US" altLang="ja-JP" sz="20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03648" y="2448081"/>
            <a:ext cx="6818642" cy="1340959"/>
            <a:chOff x="1421355" y="1960770"/>
            <a:chExt cx="6661893" cy="2178045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21355" y="1960770"/>
              <a:ext cx="6659024" cy="2178045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1964231"/>
              <a:ext cx="6480720" cy="217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使役加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被动的表达</a:t>
              </a:r>
              <a:r>
                <a:rPr lang="ja-JP" altLang="en-US" b="1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使役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被动的基本句型是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N1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は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N2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に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させられる」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有时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N2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并不一定出现，但无论出现与否，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N1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都并非出于自己的主观意志，而是按照别人的指示行事。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1" name="AutoShape 26"/>
          <p:cNvSpPr>
            <a:spLocks noChangeArrowheads="1"/>
          </p:cNvSpPr>
          <p:nvPr/>
        </p:nvSpPr>
        <p:spPr bwMode="auto">
          <a:xfrm flipH="1">
            <a:off x="1393667" y="3887034"/>
            <a:ext cx="6850741" cy="2566302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423446" y="3868013"/>
            <a:ext cx="6748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太郎君は掃除をしました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→先生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は太郎君に掃除をさせました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    （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使役句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→太郎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君は先生に掃除を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させられました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。（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使役被动句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昨日の忘年会ではカラオケを｛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歌わせられた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歌わされた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｝。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この会議では毎月新しい問題について研究したことを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発表させられます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89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140968"/>
            <a:ext cx="8136000" cy="2952328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991" y="1883040"/>
            <a:ext cx="6992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：子供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時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・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母・野菜を食べる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子供の時、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母に野菜をたべ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させられました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822" y="3342481"/>
            <a:ext cx="738243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幼稚園のとき・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父・外で遊ぶ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小学校の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とき・両親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そろばんを習う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③お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正月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に・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祖母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・正座してあいさつをする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8857" y="3790249"/>
            <a:ext cx="4428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幼稚園の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とき、父に外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遊ば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されました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583" y="4649526"/>
            <a:ext cx="5364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小学校の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とき、両親にそろばん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習わ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されました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200582" y="5459765"/>
            <a:ext cx="579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お正月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に、祖母に正座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してあいさつ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させられまし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 flipH="1">
            <a:off x="3563887" y="6026119"/>
            <a:ext cx="4032448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補足練習：教科書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P46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zh-CN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29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94348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97835" y="2674136"/>
            <a:ext cx="6324604" cy="1076167"/>
            <a:chOff x="1497835" y="2674136"/>
            <a:chExt cx="6659024" cy="1076167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97835" y="2674136"/>
              <a:ext cx="6659024" cy="1076167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780928"/>
              <a:ext cx="6480720" cy="85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意思和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「～だ」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相同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文体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郑重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，常用于论说文等文章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「～のだ」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「である体」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「～のである」</a:t>
              </a:r>
              <a:r>
                <a:rPr lang="zh-CN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65403"/>
            <a:ext cx="6319559" cy="1872000"/>
            <a:chOff x="1502880" y="4065403"/>
            <a:chExt cx="6319559" cy="1872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65403"/>
              <a:ext cx="6319559" cy="1872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53985" y="4293096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失敗は成功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の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母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で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ある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46508" y="4812427"/>
            <a:ext cx="588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このような事件を起こしたことは非常に残念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である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9208" y="5267548"/>
            <a:ext cx="588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世界中の人々が地球の平和を願っているの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である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矩形 25"/>
          <p:cNvSpPr/>
          <p:nvPr/>
        </p:nvSpPr>
        <p:spPr>
          <a:xfrm>
            <a:off x="2676724" y="1382929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である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5"/>
          <p:cNvSpPr/>
          <p:nvPr/>
        </p:nvSpPr>
        <p:spPr>
          <a:xfrm>
            <a:off x="1848558" y="2020778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～</a:t>
            </a:r>
            <a:r>
              <a:rPr lang="ja-JP" altLang="en-US" sz="2000" b="1" dirty="0" err="1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て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いる＋の</a:t>
            </a:r>
            <a:r>
              <a:rPr lang="ja-JP" altLang="en-US" sz="20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en-US" sz="20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ある</a:t>
            </a:r>
            <a:endParaRPr lang="zh-CN" altLang="en-US" sz="20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9924" y="1075736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2425988" y="1232194"/>
            <a:ext cx="72008" cy="618068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7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48682" y="1689495"/>
            <a:ext cx="8026412" cy="2212121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55" y="1658246"/>
            <a:ext cx="7902739" cy="224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「である」文に書き換えて</a:t>
            </a:r>
            <a:r>
              <a:rPr lang="ja-JP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ください。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「駅」という字は「馬」を「尺」を合わせてできた漢字です。もともと「うまや」と読まれ、馬を乗り換えるところという意味でした。人は昔、馬に荷物や人を運ばせ、馬が疲れると、「うまや」で別の馬に乗り換えたので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1" y="1098962"/>
            <a:ext cx="7745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5"/>
          <p:cNvSpPr txBox="1"/>
          <p:nvPr/>
        </p:nvSpPr>
        <p:spPr>
          <a:xfrm>
            <a:off x="899593" y="4055744"/>
            <a:ext cx="7128792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「駅」という字は「馬」を「尺」を合わせてできた漢字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である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。もともと「うまや」と読まれ、馬を乗り換えるところという意味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であ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。人は昔、馬に荷物や人を運ばせ、馬が疲れると、「うまや」で別の馬に乗り換えた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のである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 flipH="1">
            <a:off x="755574" y="4055743"/>
            <a:ext cx="7416823" cy="175432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77946" y="4126341"/>
            <a:ext cx="45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→</a:t>
            </a:r>
            <a:endParaRPr kumimoji="1" lang="ja-JP" alt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11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78928" y="1291019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6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132856"/>
            <a:ext cx="6309062" cy="1754326"/>
            <a:chOff x="1513376" y="1933717"/>
            <a:chExt cx="6659024" cy="2022405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016940"/>
              <a:ext cx="6659024" cy="1855228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1933717"/>
              <a:ext cx="6480720" cy="202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动词中顿形（和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ます</a:t>
              </a:r>
              <a:r>
                <a: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形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相同），句型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V1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（ます形）、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V2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跟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V1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（</a:t>
              </a:r>
              <a:r>
                <a:rPr lang="ja-JP" altLang="en-US" b="1" dirty="0" err="1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て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形）、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V2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一样都是表示动作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的相继出现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以及并列的句子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「いる」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的中顿形是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「おり」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。形容词、名词的中顿形可用来表示并列。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79" y="3933056"/>
            <a:ext cx="6319559" cy="2088232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69277" y="4149080"/>
              <a:ext cx="5899067" cy="101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朝起きたら、まず顔を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洗い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、コーヒーを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飲み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、新聞を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読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み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ます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63688" y="500388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兄は東京に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おり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、姉は大阪にいます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5517232"/>
            <a:ext cx="605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マリアさんは、優し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、頭がよ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、すばらしい女性だ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1835696" y="866219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ます形　－</a:t>
            </a:r>
            <a:r>
              <a:rPr lang="ja-JP" altLang="en-US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ます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（います→おり）</a:t>
            </a:r>
            <a:endParaRPr lang="en-US" altLang="zh-CN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zh-CN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－</a:t>
            </a:r>
            <a:r>
              <a:rPr lang="ja-JP" altLang="en-US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</a:t>
            </a:r>
            <a:r>
              <a:rPr lang="ja-JP" altLang="en-US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く</a:t>
            </a:r>
            <a:endParaRPr lang="en-US" altLang="zh-CN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：な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－で</a:t>
            </a:r>
            <a:endParaRPr lang="en-US" altLang="zh-CN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－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</a:t>
            </a:r>
            <a:endParaRPr lang="en-US" altLang="zh-CN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2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567013" y="1772816"/>
            <a:ext cx="7605387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567013" y="3140968"/>
            <a:ext cx="7605387" cy="2736304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342481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彼は性格は明るくて、ユーモアがあって、クラスの人気者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  <a:r>
              <a:rPr kumimoji="1"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地震で壊れた建物には多くの人が残っていて、けがをしている人もいるようだ</a:t>
            </a:r>
            <a:endParaRPr kumimoji="1" lang="ja-JP" altLang="en-US" dirty="0"/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6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7" y="3789040"/>
            <a:ext cx="610374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彼は性格は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明る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ユーモアが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あ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クラスの人気者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7" y="4921720"/>
            <a:ext cx="69847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地震で壊れた建物には多くの人が</a:t>
            </a:r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残って</a:t>
            </a:r>
            <a:r>
              <a:rPr kumimoji="1"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</a:t>
            </a:r>
            <a:r>
              <a:rPr kumimoji="1"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り</a:t>
            </a:r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kumimoji="1"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けがをしている人もいるよう</a:t>
            </a:r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943026" y="1975517"/>
            <a:ext cx="6941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例：彼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は</a:t>
            </a: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19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結婚して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9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人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の子供を育てて、</a:t>
            </a: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99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で亡くなった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→彼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は</a:t>
            </a: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19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で結婚</a:t>
            </a:r>
            <a:r>
              <a:rPr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し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9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人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の子供を育</a:t>
            </a:r>
            <a:r>
              <a:rPr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99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で亡くなった。</a:t>
            </a:r>
            <a:endParaRPr lang="zh-CN" alt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0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4" grpId="0" animBg="1"/>
      <p:bldP spid="5" grpId="0" animBg="1"/>
      <p:bldP spid="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0"/>
          <p:cNvSpPr txBox="1">
            <a:spLocks noChangeArrowheads="1"/>
          </p:cNvSpPr>
          <p:nvPr/>
        </p:nvSpPr>
        <p:spPr bwMode="auto">
          <a:xfrm>
            <a:off x="3056322" y="3111351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新しい文法と練習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04" name="Text Box 69"/>
          <p:cNvSpPr txBox="1">
            <a:spLocks noChangeArrowheads="1"/>
          </p:cNvSpPr>
          <p:nvPr/>
        </p:nvSpPr>
        <p:spPr bwMode="auto">
          <a:xfrm>
            <a:off x="3069022" y="4479503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まとめと宿題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38" y="2918310"/>
            <a:ext cx="490285" cy="792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3" y="3264204"/>
            <a:ext cx="449999" cy="459373"/>
          </a:xfrm>
          <a:prstGeom prst="rect">
            <a:avLst/>
          </a:prstGeom>
        </p:spPr>
      </p:pic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2721292" y="3572568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043622" y="1886558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5" name="图片 3"/>
          <p:cNvPicPr>
            <a:picLocks noChangeAspect="1"/>
          </p:cNvPicPr>
          <p:nvPr/>
        </p:nvPicPr>
        <p:blipFill>
          <a:blip r:embed="rId4"/>
          <a:srcRect l="2899" t="49387" r="82609" b="26923"/>
          <a:stretch>
            <a:fillRect/>
          </a:stretch>
        </p:blipFill>
        <p:spPr>
          <a:xfrm>
            <a:off x="6750448" y="1700808"/>
            <a:ext cx="465885" cy="792000"/>
          </a:xfrm>
          <a:prstGeom prst="rect">
            <a:avLst/>
          </a:prstGeom>
        </p:spPr>
      </p:pic>
      <p:pic>
        <p:nvPicPr>
          <p:cNvPr id="5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2" y="2011642"/>
            <a:ext cx="449999" cy="459373"/>
          </a:xfrm>
          <a:prstGeom prst="rect">
            <a:avLst/>
          </a:prstGeom>
        </p:spPr>
      </p:pic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2709144" y="2347302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9445"/>
            <a:ext cx="835361" cy="19365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94094" y="1196752"/>
            <a:ext cx="492443" cy="12558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ポイント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097" y="4531547"/>
            <a:ext cx="4585311" cy="459374"/>
            <a:chOff x="2217097" y="3593035"/>
            <a:chExt cx="4585311" cy="45937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097" y="3593035"/>
              <a:ext cx="450000" cy="459374"/>
            </a:xfrm>
            <a:prstGeom prst="rect">
              <a:avLst/>
            </a:prstGeom>
          </p:spPr>
        </p:pic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725708" y="3935782"/>
              <a:ext cx="407670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14" y="4156162"/>
            <a:ext cx="576064" cy="8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4" grpId="0"/>
      <p:bldP spid="4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142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7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276872"/>
            <a:ext cx="6309063" cy="1785598"/>
            <a:chOff x="1513376" y="2420888"/>
            <a:chExt cx="6321632" cy="165701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321632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43092" y="2449908"/>
              <a:ext cx="6291915" cy="162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～（た）がる」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该句型和带有感情的形容词相连接，表示他人的情感流露在表情或行动上。当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>
                  <a:latin typeface="MS Mincho" panose="02020609040205080304" pitchFamily="49" charset="-128"/>
                  <a:ea typeface="MS Mincho" panose="02020609040205080304" pitchFamily="49" charset="-128"/>
                </a:rPr>
                <a:t>たい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表示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愿望或希望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时要变成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>
                  <a:latin typeface="MS Mincho" panose="02020609040205080304" pitchFamily="49" charset="-128"/>
                  <a:ea typeface="MS Mincho" panose="02020609040205080304" pitchFamily="49" charset="-128"/>
                </a:rPr>
                <a:t>たがる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1993985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91680" y="4322159"/>
              <a:ext cx="5899067" cy="42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太郎君は友達のおもちゃを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ほしがる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91680" y="4806080"/>
            <a:ext cx="57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このチームが負けると、息子はすごく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悔しがる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058" y="5310261"/>
            <a:ext cx="590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このごろの若者は、難しい本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を読み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たがらない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25" name="文本框 4"/>
          <p:cNvSpPr txBox="1"/>
          <p:nvPr/>
        </p:nvSpPr>
        <p:spPr>
          <a:xfrm>
            <a:off x="2298986" y="969059"/>
            <a:ext cx="2561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ます形  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ja-JP" altLang="en-US" sz="20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たがる</a:t>
            </a:r>
            <a:endParaRPr lang="en-US" altLang="zh-CN" sz="20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zh-CN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－</a:t>
            </a:r>
            <a:r>
              <a:rPr lang="ja-JP" altLang="en-US" sz="2000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右中かっこ 4"/>
          <p:cNvSpPr/>
          <p:nvPr/>
        </p:nvSpPr>
        <p:spPr>
          <a:xfrm>
            <a:off x="3719568" y="1355779"/>
            <a:ext cx="144016" cy="5597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9910" y="1430378"/>
            <a:ext cx="105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＋がる</a:t>
            </a:r>
            <a:endParaRPr kumimoji="1" lang="ja-JP" altLang="en-US" sz="20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711028" y="1772816"/>
            <a:ext cx="7317355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711028" y="3140968"/>
            <a:ext cx="7317356" cy="288032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7205" y="3331719"/>
            <a:ext cx="65751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①姉・雷の音を聞くと、怖い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②弟・お風呂に入るのが嫌だ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③うちの子ども・月曜日、学校へ行きたく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ない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/>
              <a:t>→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文法７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49143" y="1098962"/>
            <a:ext cx="7025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5068" y="3830205"/>
            <a:ext cx="378328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姉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雷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の音を聞くと、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怖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がります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4656481"/>
            <a:ext cx="378867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弟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お風呂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に入る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のを嫌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がります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1303066" y="1975517"/>
            <a:ext cx="557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例：妹・小さいけがでも痛い　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→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妹</a:t>
            </a:r>
            <a:r>
              <a:rPr lang="ja-JP" altLang="en-US" b="1" dirty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小さいけがでも痛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がります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46796" y="5412837"/>
            <a:ext cx="54897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うちの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子ども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月曜日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、学校へ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行き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たがりません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924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4" grpId="0" animBg="1"/>
      <p:bldP spid="5" grpId="0" animBg="1"/>
      <p:bldP spid="19" grpId="0" build="p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3376" y="2360469"/>
            <a:ext cx="6309063" cy="1368079"/>
            <a:chOff x="1513376" y="2887389"/>
            <a:chExt cx="6659024" cy="853805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887389"/>
              <a:ext cx="6659024" cy="853805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13376" y="2918013"/>
              <a:ext cx="6480720" cy="668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「～（た）がる」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表示总是有某种想法或想要做某事的倾向。而表示正处于某种情感状态时则用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「～（た）がっている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」。</a:t>
              </a:r>
              <a:endPara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79" y="4027304"/>
            <a:ext cx="6319559" cy="1921977"/>
            <a:chOff x="1502879" y="4027303"/>
            <a:chExt cx="6319559" cy="2209376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79" y="4027303"/>
              <a:ext cx="6319559" cy="2209376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91680" y="4249355"/>
              <a:ext cx="5899067" cy="42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太郎君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は友達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のおもちゃを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欲しがっている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91680" y="4801307"/>
            <a:ext cx="61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好きなチームが負けて、息子はすごく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悔しがっている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5387408"/>
            <a:ext cx="590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娘は歌手になり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たがっている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25" name="矩形 25"/>
          <p:cNvSpPr/>
          <p:nvPr/>
        </p:nvSpPr>
        <p:spPr>
          <a:xfrm>
            <a:off x="1037860" y="1268760"/>
            <a:ext cx="142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7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2298986" y="980642"/>
            <a:ext cx="3713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ます形  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たがっている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zh-CN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－</a:t>
            </a:r>
            <a:r>
              <a:rPr lang="ja-JP" altLang="en-US" sz="2000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9" name="右中かっこ 28"/>
          <p:cNvSpPr/>
          <p:nvPr/>
        </p:nvSpPr>
        <p:spPr>
          <a:xfrm>
            <a:off x="3719568" y="1355779"/>
            <a:ext cx="144016" cy="5597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949910" y="1430378"/>
            <a:ext cx="206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kumimoji="1" lang="ja-JP" alt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がって</a:t>
            </a:r>
            <a:r>
              <a:rPr kumimoji="1"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いる</a:t>
            </a:r>
            <a:endParaRPr kumimoji="1" lang="ja-JP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7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711028" y="1772816"/>
            <a:ext cx="7317355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711028" y="3140968"/>
            <a:ext cx="7317356" cy="288032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7205" y="3331719"/>
            <a:ext cx="65751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①（泣いている）赤ちゃん・ミルクがほしい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②犬・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散歩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きたい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犬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・散歩から帰る・いや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/>
              <a:t>→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文法７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49143" y="1098962"/>
            <a:ext cx="7025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5068" y="3830205"/>
            <a:ext cx="421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赤ちゃん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ミルク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ほし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がっています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3" y="4656481"/>
            <a:ext cx="349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犬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散歩に行き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たがっています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1303066" y="1975517"/>
            <a:ext cx="557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例：（転んだ）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男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人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・恥ずかしい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→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男の人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恥ずかし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がっています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46796" y="5412837"/>
            <a:ext cx="439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犬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散歩から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帰る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がっています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7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4" grpId="0" animBg="1"/>
      <p:bldP spid="5" grpId="0" animBg="1"/>
      <p:bldP spid="19" grpId="0" build="p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3376" y="1988840"/>
            <a:ext cx="7091071" cy="2189429"/>
            <a:chOff x="1513376" y="2420888"/>
            <a:chExt cx="7091071" cy="1612045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947056" cy="156422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85744" y="2435322"/>
              <a:ext cx="7018703" cy="159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格助词只接在名词后，当活用词要充当句子成分时就必须名词化，这时就要用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こと</a:t>
              </a:r>
              <a:r>
                <a:rPr lang="ja-JP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格助词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的句型，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こと」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的前面接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普通形。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以</a:t>
              </a:r>
              <a:r>
                <a:rPr lang="ja-JP" altLang="en-US" b="1" dirty="0">
                  <a:latin typeface="MS Mincho" pitchFamily="49" charset="-128"/>
                  <a:ea typeface="MS Mincho" pitchFamily="49" charset="-128"/>
                </a:rPr>
                <a:t>な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形容词结句时，句型为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「な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形容词</a:t>
              </a:r>
              <a:r>
                <a:rPr lang="ja-JP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なこと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或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「な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形容词</a:t>
              </a:r>
              <a:r>
                <a:rPr lang="ja-JP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であること」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。为了把长而复杂的句子名词化，需要在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「こと」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前加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「という」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「～ということ」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接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普通形。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293096"/>
            <a:ext cx="6319559" cy="1800200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162411"/>
              <a:ext cx="6048672" cy="409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田中さんが結婚した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こと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を知っていますか。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19672" y="4821759"/>
            <a:ext cx="627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世界中でこの漫画が有名｛な／である｝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を知っていますか。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663435" y="1357825"/>
            <a:ext cx="376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な</a:t>
            </a:r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 な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こと</a:t>
            </a:r>
            <a:r>
              <a:rPr lang="en-US" altLang="ja-JP" sz="2000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ある</a:t>
            </a:r>
            <a:r>
              <a:rPr lang="ja-JP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こと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35696" y="98072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文</a:t>
            </a:r>
            <a:r>
              <a:rPr kumimoji="1" lang="zh-CN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kumimoji="1" lang="zh-CN" altLang="en-US" sz="2000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普通形）</a:t>
            </a:r>
            <a:r>
              <a:rPr kumimoji="1"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en-US" altLang="ja-JP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kumimoji="1"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［という］こと </a:t>
            </a:r>
            <a:r>
              <a:rPr kumimoji="1"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 格助詞</a:t>
            </a:r>
            <a:endParaRPr kumimoji="1" lang="ja-JP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91400" y="1203459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8</a:t>
            </a:r>
            <a:r>
              <a:rPr lang="ja-JP" altLang="en-US" sz="2400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ja-JP" altLang="en-US" sz="2400" dirty="0"/>
          </a:p>
        </p:txBody>
      </p:sp>
      <p:sp>
        <p:nvSpPr>
          <p:cNvPr id="25" name="文本框 22"/>
          <p:cNvSpPr txBox="1"/>
          <p:nvPr/>
        </p:nvSpPr>
        <p:spPr>
          <a:xfrm>
            <a:off x="1571243" y="5446965"/>
            <a:ext cx="625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日本に来てから、家族はとても大切「だ／である」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ということ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に初めて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気が付いた。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35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0867" y="4491924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3122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9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の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～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同位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語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563528"/>
            <a:ext cx="6309063" cy="1081494"/>
            <a:chOff x="1513376" y="2897306"/>
            <a:chExt cx="6659024" cy="896565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897306"/>
              <a:ext cx="6659024" cy="896565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81042" y="2958142"/>
              <a:ext cx="6480720" cy="72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表示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N1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N2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为同一事物。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N1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表示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N2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属性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的名词，并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N2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进行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详细的说明。也可以换成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N1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である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N2 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78103"/>
            <a:ext cx="6319559" cy="1440787"/>
            <a:chOff x="1502880" y="4108119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108119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45071" y="4503969"/>
              <a:ext cx="604867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部長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の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田中をご紹介します。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42370" y="4894517"/>
            <a:ext cx="604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あさって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金曜日はご都合いかがですか。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53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59" y="1268760"/>
            <a:ext cx="6574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10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en-US" altLang="ja-JP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Times New Roman" panose="02020603050405020304" pitchFamily="18" charset="0"/>
              </a:rPr>
              <a:t>丁寧形</a:t>
            </a:r>
            <a:r>
              <a:rPr lang="en-US" altLang="ja-JP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+ 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｛たら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・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て｝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ja-JP" sz="2400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…</a:t>
            </a:r>
            <a:endParaRPr lang="zh-CN" altLang="en-US" sz="24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0768" y="2693970"/>
            <a:ext cx="6659024" cy="926975"/>
            <a:chOff x="1526309" y="2420888"/>
            <a:chExt cx="6659024" cy="132030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26309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43935" y="2715612"/>
              <a:ext cx="6480720" cy="630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「たら」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形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能让句子变得客气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291463"/>
            <a:ext cx="6319559" cy="1548000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133979"/>
              <a:ext cx="6048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会議が</a:t>
              </a:r>
              <a:r>
                <a:rPr lang="ja-JP" altLang="en-US" b="1" u="sng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終わりまし</a:t>
              </a:r>
              <a:r>
                <a:rPr lang="ja-JP" altLang="en-US" b="1" u="sng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たら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、こちらからお電話させいただきます。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19672" y="499651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本日は遠くから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来てくださいまし</a:t>
            </a:r>
            <a:r>
              <a:rPr lang="ja-JP" altLang="en-US" b="1" u="sng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、ありがとうございます。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5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585289" y="2708920"/>
            <a:ext cx="2520000" cy="3744416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文法項目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ということだ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の・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の？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</a:t>
            </a:r>
            <a:r>
              <a:rPr lang="ja-JP" altLang="en-US" b="1" dirty="0" err="1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ちゃう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とく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てる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～（さ）せられる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される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～である（である体）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</a:t>
            </a:r>
            <a:r>
              <a:rPr lang="ja-JP" altLang="en-US" b="1" strike="dblStrike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ます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err="1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</a:t>
            </a:r>
            <a:r>
              <a:rPr lang="ja-JP" altLang="en-US" b="1" strike="dblStrike" dirty="0" err="1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～（た）がる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（という）こと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zh-CN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3351686" y="1773144"/>
            <a:ext cx="2520000" cy="2952000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A3C2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補足項目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～の～（同格）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ましたら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て、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</p:txBody>
      </p:sp>
      <p:sp>
        <p:nvSpPr>
          <p:cNvPr id="9224" name="Rectangle 31"/>
          <p:cNvSpPr>
            <a:spLocks noChangeArrowheads="1"/>
          </p:cNvSpPr>
          <p:nvPr/>
        </p:nvSpPr>
        <p:spPr bwMode="auto">
          <a:xfrm>
            <a:off x="6066771" y="944888"/>
            <a:ext cx="2520000" cy="2952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教科書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P56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問題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sz="16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136" y="737320"/>
            <a:ext cx="854816" cy="1899592"/>
            <a:chOff x="2024" y="-26526"/>
            <a:chExt cx="854816" cy="189959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" y="-26526"/>
              <a:ext cx="854816" cy="189959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 flipH="1">
              <a:off x="229299" y="432906"/>
              <a:ext cx="461665" cy="12241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纏め・宿題</a:t>
              </a:r>
              <a:endParaRPr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8" t="10170" b="67572"/>
          <a:stretch/>
        </p:blipFill>
        <p:spPr>
          <a:xfrm>
            <a:off x="3567669" y="4869160"/>
            <a:ext cx="2012443" cy="1368152"/>
          </a:xfrm>
          <a:prstGeom prst="rect">
            <a:avLst/>
          </a:prstGeom>
        </p:spPr>
      </p:pic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351686" y="4630490"/>
            <a:ext cx="2372442" cy="167883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/>
      <p:bldP spid="9220" grpId="0" animBg="1"/>
      <p:bldP spid="92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ctrTitle"/>
          </p:nvPr>
        </p:nvSpPr>
        <p:spPr>
          <a:xfrm>
            <a:off x="2195736" y="1196752"/>
            <a:ext cx="4629861" cy="718597"/>
          </a:xfrm>
        </p:spPr>
        <p:txBody>
          <a:bodyPr>
            <a:prstTxWarp prst="textCanUp">
              <a:avLst/>
            </a:prstTxWarp>
          </a:bodyPr>
          <a:lstStyle/>
          <a:p>
            <a:pPr algn="l" eaLnBrk="1" hangingPunct="1"/>
            <a:r>
              <a:rPr lang="ja-JP" altLang="en-US" sz="1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一緒に頑張りましょう。</a:t>
            </a:r>
            <a:endParaRPr lang="zh-CN" altLang="en-US" sz="1600" b="1" dirty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5729"/>
              </p:ext>
            </p:extLst>
          </p:nvPr>
        </p:nvGraphicFramePr>
        <p:xfrm>
          <a:off x="1778198" y="1976437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6552"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物件</a:t>
                      </a:r>
                      <a:r>
                        <a:rPr lang="ja-JP" altLang="en-US" b="1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検査する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err="1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ぶっけん</a:t>
                      </a:r>
                      <a:r>
                        <a:rPr lang="ja-JP" altLang="en-US" b="0" dirty="0" err="1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 err="1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けん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バザー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マスク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スーツケース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目</a:t>
                      </a:r>
                      <a:r>
                        <a:rPr lang="ja-JP" altLang="en-US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覚める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err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め</a:t>
                      </a:r>
                      <a:r>
                        <a:rPr lang="ja-JP" altLang="en-US" b="0" dirty="0" err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さめる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いたずら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美しい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うつくしい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幸せ</a:t>
                      </a:r>
                      <a:r>
                        <a:rPr lang="ja-JP" altLang="en-US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願う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しあわせ</a:t>
                      </a:r>
                      <a:r>
                        <a:rPr lang="ja-JP" altLang="en-US" b="0" i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ねがう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データ</a:t>
                      </a:r>
                      <a:r>
                        <a:rPr lang="ja-JP" altLang="en-US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書き換える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データ</a:t>
                      </a:r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かきかえる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顔</a:t>
                      </a:r>
                      <a:r>
                        <a:rPr lang="ja-JP" altLang="en-US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合わせる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かお</a:t>
                      </a:r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あわせる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691680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499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21232"/>
            <a:ext cx="7556500" cy="3996000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76997"/>
              </p:ext>
            </p:extLst>
          </p:nvPr>
        </p:nvGraphicFramePr>
        <p:xfrm>
          <a:off x="1778198" y="1931640"/>
          <a:ext cx="6096000" cy="3291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もともと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深い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ふかい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さまざま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生活</a:t>
                      </a:r>
                      <a:r>
                        <a:rPr lang="ja-JP" altLang="en-US" b="1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苦しい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せいかつが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くるしい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不安</a:t>
                      </a:r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ふあん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製品</a:t>
                      </a:r>
                      <a:r>
                        <a:rPr lang="ja-JP" altLang="en-US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出る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0" dirty="0" err="1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せい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ひん</a:t>
                      </a:r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がでる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残念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ざんねん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事実</a:t>
                      </a:r>
                      <a:r>
                        <a:rPr lang="ja-JP" altLang="en-US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認める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0" dirty="0" err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じじつを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みとめる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人</a:t>
                      </a:r>
                      <a:r>
                        <a:rPr lang="ja-JP" altLang="en-US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愛する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ひと</a:t>
                      </a:r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あいする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691680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3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2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話す・聞く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74056"/>
              </p:ext>
            </p:extLst>
          </p:nvPr>
        </p:nvGraphicFramePr>
        <p:xfrm>
          <a:off x="1835696" y="1879233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メッセージ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伝言</a:t>
                      </a:r>
                      <a:r>
                        <a:rPr lang="ja-JP" altLang="en-US" sz="1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受ける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でんごん</a:t>
                      </a:r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をうける</a:t>
                      </a:r>
                      <a:endParaRPr lang="en-US" altLang="ja-JP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メッセージ</a:t>
                      </a:r>
                      <a:r>
                        <a:rPr lang="ja-JP" altLang="en-US" sz="1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入れる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メッセージを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いれる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電話を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差しあげる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でんわを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さしあげる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そのように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電話</a:t>
                      </a:r>
                      <a:r>
                        <a:rPr lang="ja-JP" altLang="en-US" sz="1800" b="1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出る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でんわ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仕事が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入る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しごとが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はいる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指定</a:t>
                      </a:r>
                      <a:r>
                        <a:rPr lang="ja-JP" altLang="en-US" sz="1800" b="1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取り消す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して</a:t>
                      </a:r>
                      <a:r>
                        <a:rPr lang="ja-JP" altLang="en-US" b="0" dirty="0" err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いを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とりけす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バーゲンセール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電話</a:t>
                      </a:r>
                      <a:r>
                        <a:rPr lang="ja-JP" altLang="en-US" sz="1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遠い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でんわが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とおい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9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22370"/>
              </p:ext>
            </p:extLst>
          </p:nvPr>
        </p:nvGraphicFramePr>
        <p:xfrm>
          <a:off x="1619672" y="1848542"/>
          <a:ext cx="684076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電話嫌い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でんわぎらい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順に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じゅんに</a:t>
                      </a:r>
                      <a:endParaRPr lang="en-US" altLang="ja-JP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受診</a:t>
                      </a:r>
                      <a:r>
                        <a:rPr lang="ja-JP" altLang="en-US" sz="1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勧める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じゅしん</a:t>
                      </a:r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すすめる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腹</a:t>
                      </a:r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立てる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はら</a:t>
                      </a:r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たてる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喜び</a:t>
                      </a:r>
                      <a:r>
                        <a:rPr lang="ja-JP" altLang="en-US" sz="1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味わう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よろこびを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あじわう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手</a:t>
                      </a:r>
                      <a:r>
                        <a:rPr lang="ja-JP" altLang="en-US" sz="1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繋ぐ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err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てを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つなぐ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エピソード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大嫌い</a:t>
                      </a:r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だいきらい</a:t>
                      </a:r>
                      <a:endParaRPr lang="en-US" altLang="ja-JP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しつこい</a:t>
                      </a:r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インターネット</a:t>
                      </a:r>
                      <a:r>
                        <a:rPr lang="ja-JP" altLang="en-US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接続する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インターネットに</a:t>
                      </a:r>
                      <a:r>
                        <a:rPr lang="ja-JP" altLang="en-US" b="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せつぞくする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9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40144"/>
              </p:ext>
            </p:extLst>
          </p:nvPr>
        </p:nvGraphicFramePr>
        <p:xfrm>
          <a:off x="1835696" y="2669252"/>
          <a:ext cx="6096000" cy="10972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旨</a:t>
                      </a:r>
                      <a:r>
                        <a:rPr lang="ja-JP" altLang="en-US" sz="1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申し出る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むね</a:t>
                      </a:r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もうしでる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早速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さっそく</a:t>
                      </a:r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約束</a:t>
                      </a:r>
                      <a:r>
                        <a:rPr lang="ja-JP" altLang="en-US" sz="1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取り付ける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やくそく</a:t>
                      </a:r>
                      <a:r>
                        <a:rPr lang="ja-JP" altLang="en-US" b="0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とりつける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62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11560" y="2750332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9642" y="1240373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１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 …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</a:t>
            </a:r>
            <a:r>
              <a:rPr lang="ja-JP" altLang="en-US" sz="24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いうこと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</a:t>
            </a:r>
            <a:endParaRPr lang="zh-CN" altLang="en-US" sz="24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3312" y="2345118"/>
            <a:ext cx="6659024" cy="1371914"/>
            <a:chOff x="1513376" y="1652038"/>
            <a:chExt cx="6659024" cy="2363603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1652038"/>
              <a:ext cx="6659024" cy="2363603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1696886"/>
              <a:ext cx="6480720" cy="230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ということだ」</a:t>
              </a:r>
              <a:r>
                <a: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是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そうだ」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相似的传闻表达，用于传达其他人所说的内容或人们的看法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という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ことですね」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有时也用于再次向对方确认目前所听到的内容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4"/>
          <p:cNvGrpSpPr/>
          <p:nvPr/>
        </p:nvGrpSpPr>
        <p:grpSpPr>
          <a:xfrm>
            <a:off x="1655280" y="3930575"/>
            <a:ext cx="6319559" cy="2438649"/>
            <a:chOff x="1502880" y="3924672"/>
            <a:chExt cx="6319559" cy="2292152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 flipH="1">
              <a:off x="1502880" y="3924672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1713125" y="3994686"/>
              <a:ext cx="5899067" cy="60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山田さんから電話があったのですが、約束の時間に少し遅れる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ということです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4" name="TextBox 2"/>
          <p:cNvSpPr txBox="1"/>
          <p:nvPr/>
        </p:nvSpPr>
        <p:spPr>
          <a:xfrm>
            <a:off x="1835696" y="4725144"/>
            <a:ext cx="5928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近くにいた人の話によると、トラックから急に荷物が落ちた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ということです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37" name="TextBox 2"/>
          <p:cNvSpPr txBox="1"/>
          <p:nvPr/>
        </p:nvSpPr>
        <p:spPr>
          <a:xfrm>
            <a:off x="1850609" y="5445224"/>
            <a:ext cx="591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部長に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30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分ほど遅れると伝えてください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tabLst>
                <a:tab pos="263525" algn="l"/>
              </a:tabLst>
            </a:pPr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	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B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：はい、わかりました。</a:t>
            </a:r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30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分ほど遅れる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  </a:t>
            </a:r>
            <a:endParaRPr lang="en-US" altLang="ja-JP" b="1" dirty="0" smtClean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   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ね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3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140968"/>
            <a:ext cx="8136000" cy="2592359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403" y="1933549"/>
            <a:ext cx="699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例：課長の話・今年の忘年会は中止になりました。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課長の話</a:t>
            </a:r>
            <a:r>
              <a:rPr lang="ja-JP" altLang="en-US" b="1" dirty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では、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今年の忘年会は中止に</a:t>
            </a:r>
            <a:r>
              <a:rPr lang="ja-JP" altLang="en-US" b="1" dirty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なった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ということです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561" y="3183324"/>
            <a:ext cx="78095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①医者の説明・専門の病院で検査してもらったほうがいいです</a:t>
            </a:r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②部長の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話・シュミット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さんはあさって帰国されます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文法１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8857" y="3693785"/>
            <a:ext cx="714839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医者の説明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</a:t>
            </a:r>
            <a:r>
              <a:rPr lang="ja-JP" altLang="en-US" b="1" dirty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、専門の病院で検査してもらったほうが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いい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ということです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550" y="4931876"/>
            <a:ext cx="718500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部長の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話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シュミットさんはあさって帰国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され</a:t>
            </a:r>
            <a:r>
              <a:rPr lang="ja-JP" altLang="en-US" b="1" dirty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いうことです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745743" y="589989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補足練習：教科書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P45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7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</p:bldLst>
  </p:timing>
</p:sld>
</file>

<file path=ppt/theme/theme1.xml><?xml version="1.0" encoding="utf-8"?>
<a:theme xmlns:a="http://schemas.openxmlformats.org/drawingml/2006/main" name="291TGp_car_light_ani">
  <a:themeElements>
    <a:clrScheme name="291TGp_car_light_ani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0080A2"/>
      </a:accent1>
      <a:accent2>
        <a:srgbClr val="93C052"/>
      </a:accent2>
      <a:accent3>
        <a:srgbClr val="FFFFFF"/>
      </a:accent3>
      <a:accent4>
        <a:srgbClr val="000000"/>
      </a:accent4>
      <a:accent5>
        <a:srgbClr val="AAC0CE"/>
      </a:accent5>
      <a:accent6>
        <a:srgbClr val="85AE49"/>
      </a:accent6>
      <a:hlink>
        <a:srgbClr val="9999FF"/>
      </a:hlink>
      <a:folHlink>
        <a:srgbClr val="4EA7EA"/>
      </a:folHlink>
    </a:clrScheme>
    <a:fontScheme name="291TGp_car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91TGp_car_light_ani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0080A2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AAC0CE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19416E"/>
        </a:accent1>
        <a:accent2>
          <a:srgbClr val="3C8630"/>
        </a:accent2>
        <a:accent3>
          <a:srgbClr val="FFFFFF"/>
        </a:accent3>
        <a:accent4>
          <a:srgbClr val="174578"/>
        </a:accent4>
        <a:accent5>
          <a:srgbClr val="ABB0BA"/>
        </a:accent5>
        <a:accent6>
          <a:srgbClr val="35792A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655EC6"/>
        </a:accent1>
        <a:accent2>
          <a:srgbClr val="6EB3F2"/>
        </a:accent2>
        <a:accent3>
          <a:srgbClr val="FFFFFF"/>
        </a:accent3>
        <a:accent4>
          <a:srgbClr val="000000"/>
        </a:accent4>
        <a:accent5>
          <a:srgbClr val="B8B6DF"/>
        </a:accent5>
        <a:accent6>
          <a:srgbClr val="63A2DB"/>
        </a:accent6>
        <a:hlink>
          <a:srgbClr val="74B355"/>
        </a:hlink>
        <a:folHlink>
          <a:srgbClr val="D5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293TGp_education_light</Template>
  <TotalTime>8017</TotalTime>
  <Words>1815</Words>
  <Application>Microsoft Office PowerPoint</Application>
  <PresentationFormat>全屏显示(4:3)</PresentationFormat>
  <Paragraphs>321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MS Mincho</vt:lpstr>
      <vt:lpstr>宋体</vt:lpstr>
      <vt:lpstr>微软雅黑</vt:lpstr>
      <vt:lpstr>Arial</vt:lpstr>
      <vt:lpstr>Times New Roman</vt:lpstr>
      <vt:lpstr>Wingdings</vt:lpstr>
      <vt:lpstr>291TGp_car_light_ani</vt:lpstr>
      <vt:lpstr>みんなの日本語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一緒に頑張りましょう。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Wanyuning</dc:creator>
  <cp:lastModifiedBy>Huixin Sun</cp:lastModifiedBy>
  <cp:revision>443</cp:revision>
  <dcterms:created xsi:type="dcterms:W3CDTF">2017-01-09T07:12:30Z</dcterms:created>
  <dcterms:modified xsi:type="dcterms:W3CDTF">2017-05-07T03:13:27Z</dcterms:modified>
</cp:coreProperties>
</file>