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313" r:id="rId3"/>
    <p:sldId id="393" r:id="rId4"/>
    <p:sldId id="395" r:id="rId5"/>
    <p:sldId id="372" r:id="rId6"/>
    <p:sldId id="373" r:id="rId7"/>
    <p:sldId id="396" r:id="rId8"/>
    <p:sldId id="397" r:id="rId9"/>
    <p:sldId id="398" r:id="rId10"/>
    <p:sldId id="407" r:id="rId11"/>
    <p:sldId id="358" r:id="rId12"/>
    <p:sldId id="399" r:id="rId13"/>
    <p:sldId id="376" r:id="rId14"/>
    <p:sldId id="400" r:id="rId15"/>
    <p:sldId id="378" r:id="rId16"/>
    <p:sldId id="401" r:id="rId17"/>
    <p:sldId id="402" r:id="rId18"/>
    <p:sldId id="403" r:id="rId19"/>
    <p:sldId id="382" r:id="rId20"/>
    <p:sldId id="404" r:id="rId21"/>
    <p:sldId id="384" r:id="rId22"/>
    <p:sldId id="405" r:id="rId23"/>
    <p:sldId id="386" r:id="rId24"/>
    <p:sldId id="406" r:id="rId25"/>
    <p:sldId id="390" r:id="rId26"/>
    <p:sldId id="344" r:id="rId27"/>
    <p:sldId id="275" r:id="rId2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FCE4F3"/>
    <a:srgbClr val="FF5050"/>
    <a:srgbClr val="D5F6FF"/>
    <a:srgbClr val="FF9999"/>
    <a:srgbClr val="990000"/>
    <a:srgbClr val="6699FF"/>
    <a:srgbClr val="FFFF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8" autoAdjust="0"/>
    <p:restoredTop sz="94660" autoAdjust="0"/>
  </p:normalViewPr>
  <p:slideViewPr>
    <p:cSldViewPr>
      <p:cViewPr varScale="1">
        <p:scale>
          <a:sx n="89" d="100"/>
          <a:sy n="89" d="100"/>
        </p:scale>
        <p:origin x="-102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27384"/>
            <a:ext cx="9166931" cy="6885383"/>
          </a:xfrm>
          <a:prstGeom prst="rect">
            <a:avLst/>
          </a:prstGeom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47900" y="2439053"/>
            <a:ext cx="4648200" cy="381000"/>
          </a:xfrm>
          <a:effectLst>
            <a:outerShdw dist="17961" dir="2700000" algn="ctr" rotWithShape="0">
              <a:srgbClr val="000000"/>
            </a:outerShdw>
          </a:effectLst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2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  <a:endParaRPr lang="en-US" altLang="zh-CN" noProof="0" dirty="0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052736"/>
            <a:ext cx="6858000" cy="609600"/>
          </a:xfrm>
          <a:prstGeom prst="rect">
            <a:avLst/>
          </a:prstGeom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  <a:endParaRPr lang="en-US" altLang="zh-CN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569794"/>
            <a:ext cx="8458200" cy="450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50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62484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6248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40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05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4971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52900" cy="5334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066800"/>
            <a:ext cx="4152900" cy="5334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51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86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702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621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4792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9450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Rectangle 168"/>
          <p:cNvSpPr>
            <a:spLocks noChangeArrowheads="1"/>
          </p:cNvSpPr>
          <p:nvPr/>
        </p:nvSpPr>
        <p:spPr bwMode="ltGray">
          <a:xfrm>
            <a:off x="0" y="620688"/>
            <a:ext cx="9144000" cy="123825"/>
          </a:xfrm>
          <a:prstGeom prst="rect">
            <a:avLst/>
          </a:prstGeom>
          <a:solidFill>
            <a:srgbClr val="0070C0">
              <a:alpha val="49804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150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3800 w 3800"/>
              <a:gd name="T3" fmla="*/ 0 h 428"/>
              <a:gd name="T4" fmla="*/ 3456 w 3800"/>
              <a:gd name="T5" fmla="*/ 428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" name="Line 164"/>
          <p:cNvSpPr>
            <a:spLocks noChangeShapeType="1"/>
          </p:cNvSpPr>
          <p:nvPr/>
        </p:nvSpPr>
        <p:spPr bwMode="gray">
          <a:xfrm>
            <a:off x="0" y="1071546"/>
            <a:ext cx="9140825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04800" y="1066800"/>
            <a:ext cx="8458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pic>
        <p:nvPicPr>
          <p:cNvPr id="25" name="図 24" descr="4033911.jpg"/>
          <p:cNvPicPr>
            <a:picLocks noChangeAspect="1"/>
          </p:cNvPicPr>
          <p:nvPr userDrawn="1"/>
        </p:nvPicPr>
        <p:blipFill>
          <a:blip r:embed="rId13" cstate="print"/>
          <a:srcRect t="23580" b="52840"/>
          <a:stretch>
            <a:fillRect/>
          </a:stretch>
        </p:blipFill>
        <p:spPr>
          <a:xfrm>
            <a:off x="7459241" y="6429396"/>
            <a:ext cx="1684759" cy="324000"/>
          </a:xfrm>
          <a:prstGeom prst="rect">
            <a:avLst/>
          </a:prstGeom>
        </p:spPr>
      </p:pic>
      <p:pic>
        <p:nvPicPr>
          <p:cNvPr id="20" name="図 19" descr="17386804.jpg"/>
          <p:cNvPicPr>
            <a:picLocks noChangeAspect="1"/>
          </p:cNvPicPr>
          <p:nvPr userDrawn="1"/>
        </p:nvPicPr>
        <p:blipFill>
          <a:blip r:embed="rId14" cstate="print"/>
          <a:srcRect b="6218"/>
          <a:stretch>
            <a:fillRect/>
          </a:stretch>
        </p:blipFill>
        <p:spPr>
          <a:xfrm flipH="1">
            <a:off x="7551981" y="5572116"/>
            <a:ext cx="1592019" cy="1285884"/>
          </a:xfrm>
          <a:prstGeom prst="rect">
            <a:avLst/>
          </a:prstGeom>
        </p:spPr>
      </p:pic>
      <p:sp>
        <p:nvSpPr>
          <p:cNvPr id="18" name="文本框 17"/>
          <p:cNvSpPr txBox="1"/>
          <p:nvPr userDrawn="1"/>
        </p:nvSpPr>
        <p:spPr>
          <a:xfrm>
            <a:off x="7810140" y="5950294"/>
            <a:ext cx="1085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00CC99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大家的日语 </a:t>
            </a:r>
            <a:endParaRPr lang="en-US" altLang="zh-CN" sz="1400" b="1" dirty="0" smtClean="0">
              <a:solidFill>
                <a:srgbClr val="00CC99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 smtClean="0">
                <a:solidFill>
                  <a:srgbClr val="00CC99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中级</a:t>
            </a:r>
            <a:endParaRPr lang="zh-CN" altLang="en-US" sz="1400" b="1" i="1" dirty="0">
              <a:solidFill>
                <a:srgbClr val="00CC99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116632"/>
            <a:ext cx="8743950" cy="400050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9" b="5185"/>
          <a:stretch/>
        </p:blipFill>
        <p:spPr>
          <a:xfrm>
            <a:off x="119456" y="6407492"/>
            <a:ext cx="7476880" cy="41257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gif"/><Relationship Id="rId4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67744" y="980808"/>
            <a:ext cx="4644000" cy="720000"/>
          </a:xfrm>
        </p:spPr>
        <p:txBody>
          <a:bodyPr>
            <a:prstTxWarp prst="textDeflateBottom">
              <a:avLst/>
            </a:prstTxWarp>
          </a:bodyPr>
          <a:lstStyle/>
          <a:p>
            <a:r>
              <a:rPr lang="ja-JP" altLang="en-US" dirty="0" smtClean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みんな</a:t>
            </a:r>
            <a:r>
              <a:rPr lang="ja-JP" altLang="en-US" dirty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の</a:t>
            </a:r>
            <a:r>
              <a:rPr lang="ja-JP" altLang="en-US" dirty="0" smtClean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日本語</a:t>
            </a:r>
            <a:endParaRPr lang="en-US" altLang="zh-CN" sz="6000" dirty="0">
              <a:ln w="22225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a typeface="宋体" panose="02010600030101010101" pitchFamily="2" charset="-122"/>
            </a:endParaRPr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771800" y="2132856"/>
            <a:ext cx="3491872" cy="457200"/>
          </a:xfrm>
        </p:spPr>
        <p:txBody>
          <a:bodyPr/>
          <a:lstStyle/>
          <a:p>
            <a:r>
              <a:rPr lang="ja-JP" altLang="en-US" sz="32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中</a:t>
            </a:r>
            <a:r>
              <a:rPr lang="ja-JP" altLang="en-US" sz="3200" b="1" dirty="0" smtClean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級</a:t>
            </a:r>
            <a:r>
              <a:rPr lang="zh-CN" altLang="en-US" sz="3200" b="1" dirty="0" smtClean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  </a:t>
            </a:r>
            <a:r>
              <a:rPr lang="ja-JP" altLang="en-US" sz="3200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第</a:t>
            </a:r>
            <a:r>
              <a:rPr lang="en-US" altLang="ja-JP" sz="32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7</a:t>
            </a:r>
            <a:r>
              <a:rPr lang="ja-JP" altLang="en-US" sz="3200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課 </a:t>
            </a:r>
            <a:endParaRPr lang="zh-CN" altLang="zh-CN" sz="3200" b="1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AutoShape 7"/>
          <p:cNvSpPr>
            <a:spLocks noChangeArrowheads="1"/>
          </p:cNvSpPr>
          <p:nvPr/>
        </p:nvSpPr>
        <p:spPr bwMode="auto">
          <a:xfrm flipH="1">
            <a:off x="422997" y="1772816"/>
            <a:ext cx="8150086" cy="127394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174" name="AutoShape 14"/>
          <p:cNvSpPr>
            <a:spLocks noChangeArrowheads="1"/>
          </p:cNvSpPr>
          <p:nvPr/>
        </p:nvSpPr>
        <p:spPr bwMode="auto">
          <a:xfrm flipH="1">
            <a:off x="437083" y="3182879"/>
            <a:ext cx="8388000" cy="2088000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841049"/>
            <a:ext cx="78590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en-US" altLang="zh-CN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A</a:t>
            </a:r>
            <a:r>
              <a:rPr lang="ja-JP" altLang="en-US" b="1" dirty="0" err="1" smtClean="0">
                <a:latin typeface="MS Mincho" panose="02020609040205080304" pitchFamily="49" charset="-128"/>
                <a:ea typeface="MS Mincho" panose="02020609040205080304" pitchFamily="49" charset="-128"/>
              </a:rPr>
              <a:t>さんは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友達を誘ってください。</a:t>
            </a:r>
            <a:r>
              <a:rPr lang="en-US" altLang="zh-CN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B</a:t>
            </a:r>
            <a:r>
              <a:rPr lang="ja-JP" altLang="en-US" b="1" dirty="0" err="1" smtClean="0">
                <a:latin typeface="MS Mincho" panose="02020609040205080304" pitchFamily="49" charset="-128"/>
                <a:ea typeface="MS Mincho" panose="02020609040205080304" pitchFamily="49" charset="-128"/>
              </a:rPr>
              <a:t>さんは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理由を言って断ってください。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5" name="文本框 14"/>
            <p:cNvSpPr txBox="1"/>
            <p:nvPr/>
          </p:nvSpPr>
          <p:spPr>
            <a:xfrm rot="407268">
              <a:off x="217512" y="876237"/>
              <a:ext cx="9929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1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（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2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）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127677" y="1058801"/>
            <a:ext cx="1140067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277134" y="1098962"/>
            <a:ext cx="13248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9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00616" y="3758943"/>
            <a:ext cx="7740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MS Mincho" panose="02020609040205080304" pitchFamily="49" charset="-128"/>
                <a:ea typeface="MS Mincho" panose="02020609040205080304" pitchFamily="49" charset="-128"/>
              </a:rPr>
              <a:t>B</a:t>
            </a:r>
            <a:r>
              <a:rPr lang="zh-CN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：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ごめん。ちょっと用事があるから、実家に帰ら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なくちゃ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いけないんだ。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0616" y="4686960"/>
            <a:ext cx="7740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MS Mincho" panose="02020609040205080304" pitchFamily="49" charset="-128"/>
                <a:ea typeface="MS Mincho" panose="02020609040205080304" pitchFamily="49" charset="-128"/>
              </a:rPr>
              <a:t>B</a:t>
            </a:r>
            <a:r>
              <a:rPr lang="zh-CN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：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ごめん。もうすぐ期末試験だから、まじめに勉強し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なくちゃ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だめだよ。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3723014"/>
            <a:ext cx="7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8352" y="4715852"/>
            <a:ext cx="7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3" name="TextBox 5"/>
          <p:cNvSpPr txBox="1"/>
          <p:nvPr/>
        </p:nvSpPr>
        <p:spPr>
          <a:xfrm>
            <a:off x="539552" y="2278613"/>
            <a:ext cx="7956000" cy="7335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例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：</a:t>
            </a:r>
            <a:r>
              <a:rPr lang="en-US" altLang="zh-CN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A</a:t>
            </a:r>
            <a:r>
              <a:rPr lang="zh-CN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：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土曜日、映画に行かない？</a:t>
            </a:r>
            <a:endParaRPr lang="en-US" altLang="zh-CN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ts val="25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　</a:t>
            </a:r>
            <a:r>
              <a:rPr lang="en-US" altLang="zh-CN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B</a:t>
            </a:r>
            <a:r>
              <a:rPr lang="zh-CN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：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ごめん。土曜日は用事があるから、早く帰ら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なくちゃ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いけないんだ。　</a:t>
            </a:r>
            <a:endParaRPr lang="en-US" altLang="zh-CN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5" name="TextBox 3"/>
          <p:cNvSpPr txBox="1"/>
          <p:nvPr/>
        </p:nvSpPr>
        <p:spPr>
          <a:xfrm>
            <a:off x="724046" y="3352864"/>
            <a:ext cx="45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US" altLang="zh-CN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A</a:t>
            </a:r>
            <a:r>
              <a:rPr lang="zh-CN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：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今度、一緒にスキーに行かないか。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6" name="TextBox 3"/>
          <p:cNvSpPr txBox="1"/>
          <p:nvPr/>
        </p:nvSpPr>
        <p:spPr>
          <a:xfrm>
            <a:off x="724046" y="4311236"/>
            <a:ext cx="55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US" altLang="zh-CN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A</a:t>
            </a:r>
            <a:r>
              <a:rPr lang="zh-CN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：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週末、また一緒にどこかへ遊びに行かない？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487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5" grpId="0" animBg="1"/>
      <p:bldP spid="20" grpId="0" animBg="1"/>
      <p:bldP spid="9" grpId="0"/>
      <p:bldP spid="22" grpId="0"/>
      <p:bldP spid="23" grpId="0" animBg="1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3425852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45730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88621" y="5164760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2077251" y="1235571"/>
            <a:ext cx="81624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　</a:t>
            </a:r>
            <a:r>
              <a:rPr lang="en-US" altLang="ja-JP" b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</a:t>
            </a:r>
            <a:endParaRPr lang="en-US" altLang="ja-JP" b="1" dirty="0" smtClean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ja-JP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　</a:t>
            </a:r>
            <a:r>
              <a:rPr lang="ja-JP" altLang="en-US" b="1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い</a:t>
            </a:r>
            <a:r>
              <a:rPr lang="en-US" altLang="ja-JP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</a:t>
            </a:r>
          </a:p>
          <a:p>
            <a:pPr>
              <a:lnSpc>
                <a:spcPct val="150000"/>
              </a:lnSpc>
            </a:pPr>
            <a:r>
              <a:rPr lang="ja-JP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　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な</a:t>
            </a:r>
            <a:r>
              <a:rPr lang="en-US" altLang="ja-JP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</a:t>
            </a:r>
          </a:p>
          <a:p>
            <a:pPr>
              <a:lnSpc>
                <a:spcPct val="150000"/>
              </a:lnSpc>
            </a:pPr>
            <a:r>
              <a:rPr lang="ja-JP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　</a:t>
            </a:r>
            <a:endParaRPr lang="zh-CN" altLang="en-US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99434" y="2992483"/>
            <a:ext cx="6659024" cy="1372621"/>
            <a:chOff x="1607622" y="2724974"/>
            <a:chExt cx="6659024" cy="1372621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607622" y="2724974"/>
              <a:ext cx="6659024" cy="1372621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723649" y="2739337"/>
              <a:ext cx="6480720" cy="1286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「～だけ」</a:t>
              </a:r>
              <a:r>
                <a:rPr lang="zh-CN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接名词时，表示限定的意思。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有时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「</a:t>
              </a:r>
              <a:r>
                <a:rPr lang="en-US" altLang="ja-JP" b="1" dirty="0" smtClean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…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だけ」</a:t>
              </a:r>
              <a:r>
                <a:rPr lang="zh-CN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会接在动词以及形容词等后，组成谓语。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「</a:t>
              </a:r>
              <a:r>
                <a:rPr lang="en-US" altLang="ja-JP" b="1" dirty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…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するだけでいい」</a:t>
              </a:r>
              <a:r>
                <a:rPr lang="zh-CN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表示只需要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「</a:t>
              </a:r>
              <a:r>
                <a:rPr lang="en-US" altLang="ja-JP" b="1" dirty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…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すること</a:t>
              </a:r>
              <a:r>
                <a:rPr lang="zh-CN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（做某事）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」</a:t>
              </a:r>
              <a:r>
                <a:rPr lang="zh-CN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，别的就不必了。</a:t>
              </a:r>
              <a:endPara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507727" y="4626491"/>
            <a:ext cx="6319559" cy="1771627"/>
            <a:chOff x="1426114" y="4485241"/>
            <a:chExt cx="6319559" cy="1771627"/>
          </a:xfrm>
        </p:grpSpPr>
        <p:sp>
          <p:nvSpPr>
            <p:cNvPr id="21" name="AutoShape 26"/>
            <p:cNvSpPr>
              <a:spLocks noChangeArrowheads="1"/>
            </p:cNvSpPr>
            <p:nvPr/>
          </p:nvSpPr>
          <p:spPr bwMode="auto">
            <a:xfrm flipH="1">
              <a:off x="1426114" y="4485241"/>
              <a:ext cx="6319559" cy="1771627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599157" y="4602197"/>
              <a:ext cx="5899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外国人の社員は一人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だけ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います。</a:t>
              </a:r>
              <a:endPara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72996" y="5211756"/>
            <a:ext cx="579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何をしているの？</a:t>
            </a: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ただ、本を読んでいる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だけです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dirty="0"/>
          </a:p>
        </p:txBody>
      </p:sp>
      <p:sp>
        <p:nvSpPr>
          <p:cNvPr id="5" name="右大括号 4"/>
          <p:cNvSpPr/>
          <p:nvPr/>
        </p:nvSpPr>
        <p:spPr>
          <a:xfrm>
            <a:off x="2807394" y="1383973"/>
            <a:ext cx="164130" cy="49186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062434" y="1424970"/>
            <a:ext cx="126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普通形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79337" y="2051556"/>
            <a:ext cx="126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普通形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5" name="右大括号 14"/>
          <p:cNvSpPr/>
          <p:nvPr/>
        </p:nvSpPr>
        <p:spPr>
          <a:xfrm>
            <a:off x="4486304" y="1289417"/>
            <a:ext cx="288000" cy="141963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912964" y="1812501"/>
            <a:ext cx="557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＋</a:t>
            </a:r>
            <a:endParaRPr lang="zh-CN" altLang="en-US" sz="2400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5" name="左大括号 24"/>
          <p:cNvSpPr/>
          <p:nvPr/>
        </p:nvSpPr>
        <p:spPr>
          <a:xfrm>
            <a:off x="5422408" y="1572105"/>
            <a:ext cx="216024" cy="93426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638432" y="1517999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b="1" dirty="0" err="1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だけだ</a:t>
            </a:r>
            <a:endParaRPr lang="en-US" altLang="ja-JP" sz="2000" b="1" dirty="0" smtClean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000" b="1" dirty="0" err="1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だけで</a:t>
            </a:r>
            <a:r>
              <a:rPr lang="ja-JP" altLang="en-US" sz="2000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いい</a:t>
            </a:r>
            <a:endParaRPr lang="zh-CN" altLang="en-US" sz="2000" b="1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339752" y="908720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 + </a:t>
            </a:r>
            <a:r>
              <a:rPr kumimoji="1" lang="ja-JP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だけ</a:t>
            </a:r>
            <a:endParaRPr kumimoji="1" lang="ja-JP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308433" y="2425642"/>
            <a:ext cx="126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－</a:t>
            </a:r>
            <a:r>
              <a:rPr kumimoji="1" lang="ja-JP" altLang="en-US" b="1" strike="dblStrike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だ </a:t>
            </a:r>
            <a:r>
              <a:rPr kumimoji="1"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→ な</a:t>
            </a:r>
            <a:endParaRPr kumimoji="1" lang="ja-JP" altLang="en-US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30" name="TextBox 1"/>
          <p:cNvSpPr txBox="1"/>
          <p:nvPr/>
        </p:nvSpPr>
        <p:spPr>
          <a:xfrm>
            <a:off x="1645356" y="5641209"/>
            <a:ext cx="6181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申し込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みはどうすんで</a:t>
            </a:r>
            <a:r>
              <a:rPr lang="ja-JP" altLang="en-US" b="1" dirty="0" err="1" smtClean="0">
                <a:latin typeface="MS Mincho" panose="02020609040205080304" pitchFamily="49" charset="-128"/>
                <a:ea typeface="MS Mincho" panose="02020609040205080304" pitchFamily="49" charset="-128"/>
              </a:rPr>
              <a:t>すか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？</a:t>
            </a: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この紙に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名前を書く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だけでいい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んです。</a:t>
            </a:r>
            <a:endParaRPr lang="zh-CN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35076" y="1792627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2</a:t>
            </a:r>
            <a:r>
              <a:rPr kumimoji="1" lang="ja-JP" altLang="en-US" sz="2400" b="1" dirty="0" err="1" smtClean="0">
                <a:latin typeface="MS Mincho" panose="02020609040205080304" pitchFamily="49" charset="-128"/>
                <a:ea typeface="MS Mincho" panose="02020609040205080304" pitchFamily="49" charset="-128"/>
              </a:rPr>
              <a:t>、</a:t>
            </a:r>
            <a:endParaRPr kumimoji="1" lang="ja-JP" altLang="en-US" sz="24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468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AutoShape 7"/>
          <p:cNvSpPr>
            <a:spLocks noChangeArrowheads="1"/>
          </p:cNvSpPr>
          <p:nvPr/>
        </p:nvSpPr>
        <p:spPr bwMode="auto">
          <a:xfrm flipH="1">
            <a:off x="422996" y="1772816"/>
            <a:ext cx="7677395" cy="96020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174" name="AutoShape 14"/>
          <p:cNvSpPr>
            <a:spLocks noChangeArrowheads="1"/>
          </p:cNvSpPr>
          <p:nvPr/>
        </p:nvSpPr>
        <p:spPr bwMode="auto">
          <a:xfrm flipH="1">
            <a:off x="437082" y="3140968"/>
            <a:ext cx="7663309" cy="2647746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5388" y="1817930"/>
            <a:ext cx="6992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例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：勉強しているんですか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いいえ、ちょっと雑誌を読んでいる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だけです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5" name="文本框 14"/>
            <p:cNvSpPr txBox="1"/>
            <p:nvPr/>
          </p:nvSpPr>
          <p:spPr>
            <a:xfrm rot="407268">
              <a:off x="217512" y="1014736"/>
              <a:ext cx="992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2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127677" y="1058801"/>
            <a:ext cx="1140067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421150" y="1098962"/>
            <a:ext cx="846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026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1640" y="3718773"/>
            <a:ext cx="426807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いいえ、ちょっと休んでいる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だけです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7513" y="4496052"/>
            <a:ext cx="3634527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ううん、ちょっと見ている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だけ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TextBox 4"/>
          <p:cNvSpPr txBox="1"/>
          <p:nvPr/>
        </p:nvSpPr>
        <p:spPr>
          <a:xfrm>
            <a:off x="1312041" y="5359183"/>
            <a:ext cx="498815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ううん、ちょっと（窓の）外を見ている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だけ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 flipH="1">
            <a:off x="3961767" y="6021288"/>
            <a:ext cx="3850593" cy="4094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317500"/>
          </a:effectLst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補足</a:t>
            </a:r>
            <a:r>
              <a:rPr lang="ja-JP" altLang="en-US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：教科書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P87</a:t>
            </a:r>
            <a:r>
              <a:rPr lang="en-US" altLang="zh-CN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-</a:t>
            </a:r>
            <a:r>
              <a:rPr lang="en-US" altLang="ja-JP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番の練習</a:t>
            </a:r>
            <a:r>
              <a:rPr lang="en-US" altLang="ja-JP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956384" y="3203391"/>
            <a:ext cx="7072000" cy="2516944"/>
            <a:chOff x="956384" y="3203391"/>
            <a:chExt cx="7072000" cy="2516944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203391"/>
              <a:ext cx="7056784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ja-JP" altLang="en-US" b="1" dirty="0" smtClean="0">
                  <a:solidFill>
                    <a:srgbClr val="0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①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気分が悪いんですか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。</a:t>
              </a:r>
              <a:endPara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  <a:p>
              <a:pPr>
                <a:lnSpc>
                  <a:spcPct val="150000"/>
                </a:lnSpc>
              </a:pPr>
              <a:endPara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  <a:p>
              <a:pPr marL="268288" indent="-268288">
                <a:lnSpc>
                  <a:spcPct val="150000"/>
                </a:lnSpc>
              </a:pPr>
              <a:r>
                <a:rPr lang="ja-JP" altLang="en-US" b="1" dirty="0" smtClean="0">
                  <a:solidFill>
                    <a:srgbClr val="0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②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時計、買うの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？</a:t>
              </a:r>
              <a:endPara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  <a:p>
              <a:pPr marL="268288" indent="-268288">
                <a:lnSpc>
                  <a:spcPct val="150000"/>
                </a:lnSpc>
              </a:pPr>
              <a:endPara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  <a:p>
              <a:pPr marL="268288" indent="-268288">
                <a:lnSpc>
                  <a:spcPct val="150000"/>
                </a:lnSpc>
              </a:pPr>
              <a:r>
                <a:rPr lang="ja-JP" altLang="en-US" b="1" dirty="0" smtClean="0">
                  <a:solidFill>
                    <a:srgbClr val="0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③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何か考えているの？</a:t>
              </a:r>
              <a:endParaRPr lang="zh-CN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  <p:sp>
          <p:nvSpPr>
            <p:cNvPr id="20" name="TextBox 8"/>
            <p:cNvSpPr txBox="1"/>
            <p:nvPr/>
          </p:nvSpPr>
          <p:spPr>
            <a:xfrm>
              <a:off x="996725" y="3729395"/>
              <a:ext cx="735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…</a:t>
              </a:r>
              <a:endParaRPr lang="zh-CN" altLang="en-US" dirty="0"/>
            </a:p>
          </p:txBody>
        </p:sp>
        <p:sp>
          <p:nvSpPr>
            <p:cNvPr id="21" name="TextBox 8"/>
            <p:cNvSpPr txBox="1"/>
            <p:nvPr/>
          </p:nvSpPr>
          <p:spPr>
            <a:xfrm>
              <a:off x="971600" y="5351003"/>
              <a:ext cx="735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…</a:t>
              </a:r>
              <a:endParaRPr lang="zh-CN" altLang="en-US" dirty="0"/>
            </a:p>
          </p:txBody>
        </p:sp>
        <p:sp>
          <p:nvSpPr>
            <p:cNvPr id="22" name="TextBox 8"/>
            <p:cNvSpPr txBox="1"/>
            <p:nvPr/>
          </p:nvSpPr>
          <p:spPr>
            <a:xfrm>
              <a:off x="956384" y="4489036"/>
              <a:ext cx="735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…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4793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8" grpId="0"/>
      <p:bldP spid="4" grpId="0" animBg="1"/>
      <p:bldP spid="5" grpId="0" animBg="1"/>
      <p:bldP spid="17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90225" y="3368784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58982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2313393" y="1010755"/>
            <a:ext cx="58381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Ｖ</a:t>
            </a:r>
            <a:endParaRPr lang="en-US" altLang="ja-JP" b="1" dirty="0" smtClean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い</a:t>
            </a:r>
            <a:r>
              <a:rPr lang="en-US" altLang="ja-JP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</a:t>
            </a: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な</a:t>
            </a:r>
            <a:r>
              <a:rPr lang="en-US" altLang="ja-JP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</a:t>
            </a: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Ｎ</a:t>
            </a:r>
            <a:endParaRPr lang="en-US" altLang="zh-CN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91711" y="2895419"/>
            <a:ext cx="6659024" cy="1393187"/>
            <a:chOff x="1487873" y="2811432"/>
            <a:chExt cx="6659024" cy="1826051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487873" y="2811432"/>
              <a:ext cx="6659024" cy="1826051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 dirty="0">
                <a:latin typeface="宋体" panose="02010600030101010101" pitchFamily="2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577025" y="2938901"/>
              <a:ext cx="6480720" cy="1571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「</a:t>
              </a:r>
              <a:r>
                <a:rPr lang="en-US" altLang="ja-JP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…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かな」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表示轻微的疑问，并不要求一定要回答，</a:t>
              </a:r>
              <a:r>
                <a:rPr lang="en-US" altLang="ja-JP" b="1" dirty="0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en-US" altLang="ja-JP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… 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处为普通形。用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「</a:t>
              </a:r>
              <a:r>
                <a:rPr lang="en-US" altLang="ja-JP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…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ないかな」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的形式，来表示委婉的邀请或请求等。</a:t>
              </a:r>
              <a:endPara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13376" y="4403097"/>
            <a:ext cx="6319559" cy="2211069"/>
            <a:chOff x="1453521" y="4417186"/>
            <a:chExt cx="6319559" cy="2292152"/>
          </a:xfrm>
        </p:grpSpPr>
        <p:sp>
          <p:nvSpPr>
            <p:cNvPr id="15" name="AutoShape 26"/>
            <p:cNvSpPr>
              <a:spLocks noChangeArrowheads="1"/>
            </p:cNvSpPr>
            <p:nvPr/>
          </p:nvSpPr>
          <p:spPr bwMode="auto">
            <a:xfrm flipH="1">
              <a:off x="1453521" y="4417186"/>
              <a:ext cx="6319559" cy="2292152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559817" y="4572599"/>
              <a:ext cx="5899067" cy="670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お父さんの誕生日のプレゼントは何がいい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かな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。</a:t>
              </a:r>
              <a:endPara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  <a:p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　 </a:t>
              </a:r>
              <a:r>
                <a:rPr lang="en-US" altLang="ja-JP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…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セーターはどう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か</a:t>
              </a:r>
              <a:r>
                <a:rPr lang="ja-JP" altLang="en-US" b="1" dirty="0" err="1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な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。</a:t>
              </a:r>
              <a:endPara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619672" y="5229200"/>
            <a:ext cx="6250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明日みんなで桜を見にいくんですが、先生もいっしょにいらっしゃらない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かな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と思いまして</a:t>
            </a: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endParaRPr lang="zh-CN" altLang="en-US" dirty="0"/>
          </a:p>
        </p:txBody>
      </p:sp>
      <p:sp>
        <p:nvSpPr>
          <p:cNvPr id="6" name="右大括号 5"/>
          <p:cNvSpPr/>
          <p:nvPr/>
        </p:nvSpPr>
        <p:spPr>
          <a:xfrm>
            <a:off x="2952603" y="1216589"/>
            <a:ext cx="216000" cy="576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267242" y="130748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普通形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67242" y="197304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普通形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4" name="右大括号 13"/>
          <p:cNvSpPr/>
          <p:nvPr/>
        </p:nvSpPr>
        <p:spPr>
          <a:xfrm>
            <a:off x="4287484" y="1253407"/>
            <a:ext cx="216000" cy="13532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大括号 22"/>
          <p:cNvSpPr/>
          <p:nvPr/>
        </p:nvSpPr>
        <p:spPr>
          <a:xfrm>
            <a:off x="2960577" y="2059601"/>
            <a:ext cx="216000" cy="576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509999" y="1682545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＋</a:t>
            </a:r>
            <a:r>
              <a:rPr lang="ja-JP" alt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かな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35076" y="1792627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3</a:t>
            </a:r>
            <a:r>
              <a:rPr kumimoji="1" lang="ja-JP" altLang="en-US" sz="2400" b="1" dirty="0" err="1" smtClean="0">
                <a:latin typeface="MS Mincho" panose="02020609040205080304" pitchFamily="49" charset="-128"/>
                <a:ea typeface="MS Mincho" panose="02020609040205080304" pitchFamily="49" charset="-128"/>
              </a:rPr>
              <a:t>、</a:t>
            </a:r>
            <a:endParaRPr kumimoji="1" lang="ja-JP" altLang="en-US" sz="24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380441" y="2411596"/>
            <a:ext cx="126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－</a:t>
            </a:r>
            <a:r>
              <a:rPr kumimoji="1" lang="ja-JP" altLang="en-US" b="1" strike="dblStrike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だ </a:t>
            </a:r>
            <a:endParaRPr kumimoji="1" lang="ja-JP" altLang="en-US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32" name="TextBox 2"/>
          <p:cNvSpPr txBox="1"/>
          <p:nvPr/>
        </p:nvSpPr>
        <p:spPr>
          <a:xfrm>
            <a:off x="1619672" y="5857217"/>
            <a:ext cx="6250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明日</a:t>
            </a: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3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時までにこの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資料を全部コピーしなければならないんだけど、手伝ってくれない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かな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613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AutoShape 7"/>
          <p:cNvSpPr>
            <a:spLocks noChangeArrowheads="1"/>
          </p:cNvSpPr>
          <p:nvPr/>
        </p:nvSpPr>
        <p:spPr bwMode="auto">
          <a:xfrm flipH="1">
            <a:off x="437082" y="1919544"/>
            <a:ext cx="7677395" cy="100983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174" name="AutoShape 14"/>
          <p:cNvSpPr>
            <a:spLocks noChangeArrowheads="1"/>
          </p:cNvSpPr>
          <p:nvPr/>
        </p:nvSpPr>
        <p:spPr bwMode="auto">
          <a:xfrm flipH="1">
            <a:off x="437082" y="3140968"/>
            <a:ext cx="7663309" cy="2808312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3605" y="1929352"/>
            <a:ext cx="6992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例：</a:t>
            </a:r>
            <a:r>
              <a: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rPr>
              <a:t>A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：リーさんの送別会だけど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、①</a:t>
            </a:r>
            <a:r>
              <a:rPr lang="ja-JP" altLang="en-US" b="1" u="sng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いつがい</a:t>
            </a:r>
            <a:r>
              <a:rPr lang="ja-JP" altLang="en-US" b="1" u="sng" dirty="0">
                <a:latin typeface="MS Mincho" panose="02020609040205080304" pitchFamily="49" charset="-128"/>
                <a:ea typeface="MS Mincho" panose="02020609040205080304" pitchFamily="49" charset="-128"/>
              </a:rPr>
              <a:t>い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かな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200000"/>
              </a:lnSpc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　　</a:t>
            </a:r>
            <a:r>
              <a: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rPr>
              <a:t>B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：②</a:t>
            </a:r>
            <a:r>
              <a:rPr lang="ja-JP" altLang="en-US" b="1" u="sng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来週</a:t>
            </a:r>
            <a:r>
              <a:rPr lang="ja-JP" altLang="en-US" b="1" u="sng" dirty="0">
                <a:latin typeface="MS Mincho" panose="02020609040205080304" pitchFamily="49" charset="-128"/>
                <a:ea typeface="MS Mincho" panose="02020609040205080304" pitchFamily="49" charset="-128"/>
              </a:rPr>
              <a:t>の土曜日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はどう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か</a:t>
            </a:r>
            <a:r>
              <a:rPr lang="ja-JP" altLang="en-US" b="1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な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3605" y="3093424"/>
            <a:ext cx="73824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） 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①場所はどこがいい　　　②駅前の中華レストラン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rPr>
              <a:t>2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） ①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プレゼントは何がいい　②みんなの写真をはった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アルバム</a:t>
            </a:r>
            <a:endParaRPr lang="en-US" altLang="zh-CN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5" name="文本框 14"/>
            <p:cNvSpPr txBox="1"/>
            <p:nvPr/>
          </p:nvSpPr>
          <p:spPr>
            <a:xfrm rot="407268">
              <a:off x="217512" y="1014736"/>
              <a:ext cx="992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3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127677" y="1058801"/>
            <a:ext cx="1140067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277135" y="1098962"/>
            <a:ext cx="846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026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28857" y="3518555"/>
            <a:ext cx="5719407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rPr>
              <a:t>A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：リー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さんの送別会だけど、</a:t>
            </a:r>
            <a:r>
              <a:rPr lang="ja-JP" altLang="en-US" b="1" u="sng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場所はどこがいい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かな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rPr>
              <a:t>B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：</a:t>
            </a:r>
            <a:r>
              <a:rPr lang="ja-JP" altLang="en-US" b="1" u="sng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駅前</a:t>
            </a:r>
            <a:r>
              <a:rPr lang="ja-JP" altLang="en-US" b="1" u="sng" dirty="0">
                <a:latin typeface="MS Mincho" panose="02020609040205080304" pitchFamily="49" charset="-128"/>
                <a:ea typeface="MS Mincho" panose="02020609040205080304" pitchFamily="49" charset="-128"/>
              </a:rPr>
              <a:t>の中華</a:t>
            </a:r>
            <a:r>
              <a:rPr lang="ja-JP" altLang="en-US" b="1" u="sng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レストラン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はどう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か</a:t>
            </a:r>
            <a:r>
              <a:rPr lang="ja-JP" altLang="en-US" b="1" dirty="0" err="1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な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2105" y="4828146"/>
            <a:ext cx="615820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rPr>
              <a:t>A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：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リー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さんの送別会だけど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</a:t>
            </a:r>
            <a:r>
              <a:rPr lang="ja-JP" altLang="en-US" b="1" u="sng" dirty="0">
                <a:latin typeface="MS Mincho" panose="02020609040205080304" pitchFamily="49" charset="-128"/>
                <a:ea typeface="MS Mincho" panose="02020609040205080304" pitchFamily="49" charset="-128"/>
              </a:rPr>
              <a:t>プレゼントは何が</a:t>
            </a:r>
            <a:r>
              <a:rPr lang="ja-JP" altLang="en-US" b="1" u="sng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いい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かな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rPr>
              <a:t>B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：</a:t>
            </a:r>
            <a:r>
              <a:rPr lang="ja-JP" altLang="en-US" b="1" u="sng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みんな</a:t>
            </a:r>
            <a:r>
              <a:rPr lang="ja-JP" altLang="en-US" b="1" u="sng" dirty="0">
                <a:latin typeface="MS Mincho" panose="02020609040205080304" pitchFamily="49" charset="-128"/>
                <a:ea typeface="MS Mincho" panose="02020609040205080304" pitchFamily="49" charset="-128"/>
              </a:rPr>
              <a:t>の写真をはった</a:t>
            </a:r>
            <a:r>
              <a:rPr lang="ja-JP" altLang="en-US" b="1" u="sng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アルバム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はどう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か</a:t>
            </a:r>
            <a:r>
              <a:rPr lang="ja-JP" altLang="en-US" b="1" dirty="0" err="1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な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932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18" grpId="0"/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45730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23528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037860" y="1268760"/>
            <a:ext cx="3462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4</a:t>
            </a:r>
            <a:r>
              <a:rPr lang="ja-JP" altLang="en-US" sz="2400" b="1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（</a:t>
            </a:r>
            <a:r>
              <a:rPr lang="en-US" altLang="ja-JP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1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）　</a:t>
            </a:r>
            <a:r>
              <a:rPr lang="en-US" altLang="ja-JP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＋</a:t>
            </a:r>
            <a:r>
              <a:rPr lang="ja-JP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なんか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13376" y="2506952"/>
            <a:ext cx="6659024" cy="1116000"/>
            <a:chOff x="1513376" y="2506952"/>
            <a:chExt cx="6659024" cy="1116000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13376" y="2506952"/>
              <a:ext cx="6659024" cy="1116000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>
                <a:latin typeface="宋体" panose="02010600030101010101" pitchFamily="2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15461" y="2603190"/>
              <a:ext cx="64807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「～なんか」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表示出对</a:t>
              </a:r>
              <a:r>
                <a:rPr lang="ja-JP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～ 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部分不重视的语气，意思上和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「など」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相同，不过是口语的用法。</a:t>
              </a:r>
              <a:endPara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8" name="组合 18"/>
          <p:cNvGrpSpPr/>
          <p:nvPr/>
        </p:nvGrpSpPr>
        <p:grpSpPr>
          <a:xfrm>
            <a:off x="1187624" y="4005304"/>
            <a:ext cx="7416824" cy="1980000"/>
            <a:chOff x="1502880" y="3813276"/>
            <a:chExt cx="6319559" cy="2552620"/>
          </a:xfrm>
        </p:grpSpPr>
        <p:sp>
          <p:nvSpPr>
            <p:cNvPr id="25" name="AutoShape 26"/>
            <p:cNvSpPr>
              <a:spLocks noChangeArrowheads="1"/>
            </p:cNvSpPr>
            <p:nvPr/>
          </p:nvSpPr>
          <p:spPr bwMode="auto">
            <a:xfrm flipH="1">
              <a:off x="1502880" y="3813276"/>
              <a:ext cx="6319559" cy="2552620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文本框 22"/>
            <p:cNvSpPr txBox="1"/>
            <p:nvPr/>
          </p:nvSpPr>
          <p:spPr>
            <a:xfrm>
              <a:off x="1691680" y="3998632"/>
              <a:ext cx="5899067" cy="476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私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の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絵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なんか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みんなに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見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せないでくださ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い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。絵が下手なんです。</a:t>
              </a:r>
              <a:endPara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1403648" y="4653136"/>
            <a:ext cx="706861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結婚したいけど、僕にはお金がないから</a:t>
            </a: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お金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なんか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いらないわ。あなたと一緒にいるだけでいいの。</a:t>
            </a:r>
            <a:endParaRPr lang="zh-CN" altLang="en-US" dirty="0"/>
          </a:p>
        </p:txBody>
      </p:sp>
      <p:sp>
        <p:nvSpPr>
          <p:cNvPr id="19" name="TextBox 3"/>
          <p:cNvSpPr txBox="1"/>
          <p:nvPr/>
        </p:nvSpPr>
        <p:spPr>
          <a:xfrm>
            <a:off x="1430721" y="5441838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5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お酒はワイン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なんか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好きで、よく飲んでいます。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892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9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AutoShape 7"/>
          <p:cNvSpPr>
            <a:spLocks noChangeArrowheads="1"/>
          </p:cNvSpPr>
          <p:nvPr/>
        </p:nvSpPr>
        <p:spPr bwMode="auto">
          <a:xfrm flipH="1">
            <a:off x="467543" y="1772816"/>
            <a:ext cx="7918978" cy="1224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174" name="AutoShape 14"/>
          <p:cNvSpPr>
            <a:spLocks noChangeArrowheads="1"/>
          </p:cNvSpPr>
          <p:nvPr/>
        </p:nvSpPr>
        <p:spPr bwMode="auto">
          <a:xfrm flipH="1">
            <a:off x="467542" y="3356992"/>
            <a:ext cx="7918979" cy="2478369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011" y="1772816"/>
            <a:ext cx="78590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気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にしないほうがいいと言ってください。理由も言ってください。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3003917"/>
            <a:ext cx="77029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5" name="文本框 14"/>
            <p:cNvSpPr txBox="1"/>
            <p:nvPr/>
          </p:nvSpPr>
          <p:spPr>
            <a:xfrm rot="407268">
              <a:off x="217512" y="876237"/>
              <a:ext cx="9929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4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（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1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）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127677" y="1058801"/>
            <a:ext cx="1140067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374985" y="1098962"/>
            <a:ext cx="13248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9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59875" y="3977257"/>
            <a:ext cx="6968509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悪口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なんか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気にしないで。君がいい人だっていうことはみんな分かっているから。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31883" y="5113639"/>
            <a:ext cx="689650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そう。でも夫婦げんか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なんか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すぐ忘れてしまうから心配しないで。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3" name="TextBox 5"/>
          <p:cNvSpPr txBox="1"/>
          <p:nvPr/>
        </p:nvSpPr>
        <p:spPr>
          <a:xfrm>
            <a:off x="945748" y="2278613"/>
            <a:ext cx="722665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例：試験の点数が悪かったんだ。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点数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なんか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気にしないで。たいしたことじゃない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よ。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683568" y="3546470"/>
            <a:ext cx="6408712" cy="827926"/>
            <a:chOff x="683568" y="3546470"/>
            <a:chExt cx="6408712" cy="827926"/>
          </a:xfrm>
        </p:grpSpPr>
        <p:sp>
          <p:nvSpPr>
            <p:cNvPr id="4" name="TextBox 3"/>
            <p:cNvSpPr txBox="1"/>
            <p:nvPr/>
          </p:nvSpPr>
          <p:spPr>
            <a:xfrm>
              <a:off x="683568" y="3546470"/>
              <a:ext cx="6408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①友達に悪口を言われたんだ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。</a:t>
              </a:r>
              <a:endPara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  <p:sp>
          <p:nvSpPr>
            <p:cNvPr id="17" name="TextBox 8"/>
            <p:cNvSpPr txBox="1"/>
            <p:nvPr/>
          </p:nvSpPr>
          <p:spPr>
            <a:xfrm>
              <a:off x="740462" y="4005064"/>
              <a:ext cx="735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…</a:t>
              </a:r>
              <a:endParaRPr lang="zh-CN" altLang="en-US" dirty="0"/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683568" y="4737206"/>
            <a:ext cx="7344816" cy="744544"/>
            <a:chOff x="683568" y="4737206"/>
            <a:chExt cx="7344816" cy="744544"/>
          </a:xfrm>
        </p:grpSpPr>
        <p:sp>
          <p:nvSpPr>
            <p:cNvPr id="8" name="TextBox 7"/>
            <p:cNvSpPr txBox="1"/>
            <p:nvPr/>
          </p:nvSpPr>
          <p:spPr>
            <a:xfrm>
              <a:off x="683568" y="4737206"/>
              <a:ext cx="7344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②夕べ、夫婦げんかしちゃったん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だ</a:t>
              </a:r>
              <a:r>
                <a:rPr lang="zh-CN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。</a:t>
              </a:r>
              <a:endParaRPr lang="zh-CN" altLang="en-US" dirty="0"/>
            </a:p>
          </p:txBody>
        </p:sp>
        <p:sp>
          <p:nvSpPr>
            <p:cNvPr id="21" name="TextBox 8"/>
            <p:cNvSpPr txBox="1"/>
            <p:nvPr/>
          </p:nvSpPr>
          <p:spPr>
            <a:xfrm>
              <a:off x="812368" y="5112418"/>
              <a:ext cx="735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…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769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5" grpId="0" animBg="1"/>
      <p:bldP spid="20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AutoShape 22"/>
          <p:cNvSpPr>
            <a:spLocks noChangeArrowheads="1"/>
          </p:cNvSpPr>
          <p:nvPr/>
        </p:nvSpPr>
        <p:spPr bwMode="auto">
          <a:xfrm>
            <a:off x="1394604" y="2525343"/>
            <a:ext cx="6937922" cy="1548000"/>
          </a:xfrm>
          <a:prstGeom prst="roundRect">
            <a:avLst>
              <a:gd name="adj" fmla="val 13292"/>
            </a:avLst>
          </a:prstGeom>
          <a:solidFill>
            <a:schemeClr val="bg1"/>
          </a:solidFill>
          <a:ln w="57150" cmpd="dbl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395536" y="3110372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45730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23528" y="4797152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037860" y="1268760"/>
            <a:ext cx="1589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4</a:t>
            </a:r>
            <a:r>
              <a:rPr lang="ja-JP" altLang="en-US" sz="2400" b="1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（</a:t>
            </a:r>
            <a:r>
              <a:rPr lang="en-US" altLang="ja-JP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）　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组合 18"/>
          <p:cNvGrpSpPr/>
          <p:nvPr/>
        </p:nvGrpSpPr>
        <p:grpSpPr>
          <a:xfrm>
            <a:off x="1232620" y="4402264"/>
            <a:ext cx="7167633" cy="1513293"/>
            <a:chOff x="1502879" y="3821780"/>
            <a:chExt cx="6107234" cy="2131475"/>
          </a:xfrm>
        </p:grpSpPr>
        <p:sp>
          <p:nvSpPr>
            <p:cNvPr id="25" name="AutoShape 26"/>
            <p:cNvSpPr>
              <a:spLocks noChangeArrowheads="1"/>
            </p:cNvSpPr>
            <p:nvPr/>
          </p:nvSpPr>
          <p:spPr bwMode="auto">
            <a:xfrm flipH="1">
              <a:off x="1502879" y="3821780"/>
              <a:ext cx="6107234" cy="2131475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文本框 22"/>
            <p:cNvSpPr txBox="1"/>
            <p:nvPr/>
          </p:nvSpPr>
          <p:spPr>
            <a:xfrm>
              <a:off x="1587250" y="4071607"/>
              <a:ext cx="5899067" cy="476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私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の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絵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なんて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みんなに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見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せないでくださ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い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。絵が下手なんです。</a:t>
              </a:r>
              <a:endPara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1331640" y="5023934"/>
            <a:ext cx="706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試験に一度で合格できた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なんて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、びっくりしました。</a:t>
            </a:r>
            <a:endParaRPr lang="zh-CN" altLang="en-US" dirty="0"/>
          </a:p>
        </p:txBody>
      </p:sp>
      <p:sp>
        <p:nvSpPr>
          <p:cNvPr id="19" name="矩形 25"/>
          <p:cNvSpPr/>
          <p:nvPr/>
        </p:nvSpPr>
        <p:spPr>
          <a:xfrm>
            <a:off x="2313393" y="692696"/>
            <a:ext cx="58381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Ｖ</a:t>
            </a:r>
            <a:endParaRPr lang="en-US" altLang="ja-JP" b="1" dirty="0" smtClean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い</a:t>
            </a:r>
            <a:r>
              <a:rPr lang="en-US" altLang="ja-JP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</a:t>
            </a: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な</a:t>
            </a:r>
            <a:r>
              <a:rPr lang="en-US" altLang="ja-JP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</a:t>
            </a: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Ｎ</a:t>
            </a:r>
            <a:endParaRPr lang="en-US" altLang="zh-CN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1" name="右大括号 5"/>
          <p:cNvSpPr/>
          <p:nvPr/>
        </p:nvSpPr>
        <p:spPr>
          <a:xfrm>
            <a:off x="2952603" y="898530"/>
            <a:ext cx="107229" cy="13710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7"/>
          <p:cNvSpPr txBox="1"/>
          <p:nvPr/>
        </p:nvSpPr>
        <p:spPr>
          <a:xfrm>
            <a:off x="3169818" y="136501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普通形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1" name="右大括号 13"/>
          <p:cNvSpPr/>
          <p:nvPr/>
        </p:nvSpPr>
        <p:spPr>
          <a:xfrm>
            <a:off x="4179916" y="953749"/>
            <a:ext cx="216000" cy="13532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26"/>
          <p:cNvSpPr txBox="1"/>
          <p:nvPr/>
        </p:nvSpPr>
        <p:spPr>
          <a:xfrm>
            <a:off x="4509999" y="136448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＋</a:t>
            </a:r>
            <a:r>
              <a:rPr lang="ja-JP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なん</a:t>
            </a:r>
            <a:r>
              <a:rPr lang="ja-JP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て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35" name="文本框 27"/>
          <p:cNvSpPr txBox="1"/>
          <p:nvPr/>
        </p:nvSpPr>
        <p:spPr>
          <a:xfrm>
            <a:off x="1497172" y="2636912"/>
            <a:ext cx="678298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本句型是说话人对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「</a:t>
            </a:r>
            <a:r>
              <a:rPr lang="ja-JP" altLang="en-US" b="1" dirty="0">
                <a:latin typeface="Times New Roman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Ｘ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なんてＹ」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中的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的部分表示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轻视，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「</a:t>
            </a:r>
            <a:r>
              <a:rPr lang="ja-JP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Ｘなんて」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意思与</a:t>
            </a:r>
            <a:r>
              <a:rPr lang="ja-JP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「など」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相同，不过是口语的用法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「</a:t>
            </a:r>
            <a:r>
              <a:rPr lang="ja-JP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Ｘなんて」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还可以表示说话人否定的态度以及惊讶的心情，是口语的用法。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TextBox 1"/>
          <p:cNvSpPr txBox="1"/>
          <p:nvPr/>
        </p:nvSpPr>
        <p:spPr>
          <a:xfrm>
            <a:off x="1331640" y="5455982"/>
            <a:ext cx="706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ミラーさんがあんなに歌がうまい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なんて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知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りません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で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した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3" grpId="0"/>
      <p:bldP spid="29" grpId="0"/>
      <p:bldP spid="35" grpId="0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AutoShape 7"/>
          <p:cNvSpPr>
            <a:spLocks noChangeArrowheads="1"/>
          </p:cNvSpPr>
          <p:nvPr/>
        </p:nvSpPr>
        <p:spPr bwMode="auto">
          <a:xfrm flipH="1">
            <a:off x="437082" y="1919544"/>
            <a:ext cx="7677395" cy="100983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174" name="AutoShape 14"/>
          <p:cNvSpPr>
            <a:spLocks noChangeArrowheads="1"/>
          </p:cNvSpPr>
          <p:nvPr/>
        </p:nvSpPr>
        <p:spPr bwMode="auto">
          <a:xfrm flipH="1">
            <a:off x="437082" y="3140968"/>
            <a:ext cx="7663309" cy="2880320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3605" y="1929352"/>
            <a:ext cx="6992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例：①</a:t>
            </a:r>
            <a:r>
              <a:rPr kumimoji="1" lang="ja-JP" altLang="en-US" b="1" u="sng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彼</a:t>
            </a:r>
            <a:r>
              <a:rPr kumimoji="1" lang="ja-JP" altLang="en-US" b="1" u="sng" dirty="0">
                <a:latin typeface="MS Mincho" panose="02020609040205080304" pitchFamily="49" charset="-128"/>
                <a:ea typeface="MS Mincho" panose="02020609040205080304" pitchFamily="49" charset="-128"/>
              </a:rPr>
              <a:t>が海外へ行く</a:t>
            </a:r>
            <a:r>
              <a:rPr kumimoji="1"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そうですよ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200000"/>
              </a:lnSpc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  </a:t>
            </a: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kumimoji="1"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えっ</a:t>
            </a:r>
            <a:r>
              <a:rPr kumimoji="1"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、彼</a:t>
            </a:r>
            <a:r>
              <a:rPr kumimoji="1"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が②</a:t>
            </a:r>
            <a:r>
              <a:rPr kumimoji="1" lang="ja-JP" altLang="en-US" b="1" u="sng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飛行機</a:t>
            </a:r>
            <a:r>
              <a:rPr kumimoji="1" lang="ja-JP" altLang="en-US" b="1" u="sng" dirty="0">
                <a:latin typeface="MS Mincho" panose="02020609040205080304" pitchFamily="49" charset="-128"/>
                <a:ea typeface="MS Mincho" panose="02020609040205080304" pitchFamily="49" charset="-128"/>
              </a:rPr>
              <a:t>に乗る</a:t>
            </a:r>
            <a:r>
              <a:rPr kumimoji="1"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なんて</a:t>
            </a:r>
            <a:r>
              <a:rPr kumimoji="1"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信じられません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3605" y="3131383"/>
            <a:ext cx="738243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） ①彼の料理はとてもおいしい　　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　②料理が上手だ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rPr>
              <a:t>2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） ①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彼は二十歳になったばかりだ　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②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そんなに若い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endParaRPr lang="en-US" altLang="zh-CN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5" name="文本框 14"/>
            <p:cNvSpPr txBox="1"/>
            <p:nvPr/>
          </p:nvSpPr>
          <p:spPr>
            <a:xfrm rot="407268">
              <a:off x="217512" y="876237"/>
              <a:ext cx="9929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4</a:t>
              </a:r>
            </a:p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（</a:t>
              </a:r>
              <a:r>
                <a:rPr lang="en-US" altLang="ja-JP" b="1" dirty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2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）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127677" y="1058801"/>
            <a:ext cx="1140067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277135" y="1098962"/>
            <a:ext cx="846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026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28857" y="3573016"/>
            <a:ext cx="5287359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u="sng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彼</a:t>
            </a:r>
            <a:r>
              <a:rPr lang="ja-JP" altLang="en-US" b="1" u="sng" dirty="0">
                <a:latin typeface="MS Mincho" panose="02020609040205080304" pitchFamily="49" charset="-128"/>
                <a:ea typeface="MS Mincho" panose="02020609040205080304" pitchFamily="49" charset="-128"/>
              </a:rPr>
              <a:t>の料理はとても</a:t>
            </a:r>
            <a:r>
              <a:rPr lang="ja-JP" altLang="en-US" b="1" u="sng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おいしい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そうです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よ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えっ、彼は</a:t>
            </a:r>
            <a:r>
              <a:rPr lang="ja-JP" altLang="en-US" b="1" u="sng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料理</a:t>
            </a:r>
            <a:r>
              <a:rPr lang="ja-JP" altLang="en-US" b="1" u="sng" dirty="0">
                <a:latin typeface="MS Mincho" panose="02020609040205080304" pitchFamily="49" charset="-128"/>
                <a:ea typeface="MS Mincho" panose="02020609040205080304" pitchFamily="49" charset="-128"/>
              </a:rPr>
              <a:t>が</a:t>
            </a:r>
            <a:r>
              <a:rPr lang="ja-JP" altLang="en-US" b="1" u="sng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上手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なんて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信じられません。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8857" y="5025950"/>
            <a:ext cx="4999327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lang="ja-JP" altLang="en-US" b="1" u="sng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彼</a:t>
            </a:r>
            <a:r>
              <a:rPr lang="ja-JP" altLang="en-US" b="1" u="sng" dirty="0">
                <a:latin typeface="MS Mincho" panose="02020609040205080304" pitchFamily="49" charset="-128"/>
                <a:ea typeface="MS Mincho" panose="02020609040205080304" pitchFamily="49" charset="-128"/>
              </a:rPr>
              <a:t>は二十歳になったばかり</a:t>
            </a:r>
            <a:r>
              <a:rPr lang="ja-JP" altLang="en-US" b="1" u="sng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だ</a:t>
            </a:r>
            <a:r>
              <a:rPr kumimoji="1"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そうですよ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えっ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</a:t>
            </a:r>
            <a:r>
              <a:rPr lang="ja-JP" altLang="en-US" b="1" u="sng" dirty="0">
                <a:latin typeface="MS Mincho" panose="02020609040205080304" pitchFamily="49" charset="-128"/>
                <a:ea typeface="MS Mincho" panose="02020609040205080304" pitchFamily="49" charset="-128"/>
              </a:rPr>
              <a:t>そんなに</a:t>
            </a:r>
            <a:r>
              <a:rPr lang="ja-JP" altLang="en-US" b="1" u="sng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若い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なんて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信じられません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 flipH="1">
            <a:off x="3491880" y="6021288"/>
            <a:ext cx="3850593" cy="4094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317500"/>
          </a:effectLst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補足</a:t>
            </a:r>
            <a:r>
              <a:rPr lang="ja-JP" altLang="en-US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：教科書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P88</a:t>
            </a:r>
            <a:r>
              <a:rPr lang="en-US" altLang="zh-CN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-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4</a:t>
            </a:r>
            <a:r>
              <a:rPr lang="ja-JP" altLang="en-US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番（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）の練習</a:t>
            </a:r>
            <a:r>
              <a:rPr lang="en-US" altLang="ja-JP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590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18" grpId="0"/>
      <p:bldP spid="4" grpId="0" animBg="1"/>
      <p:bldP spid="5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58982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078928" y="1385266"/>
            <a:ext cx="6061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5</a:t>
            </a:r>
            <a:r>
              <a:rPr lang="ja-JP" altLang="en-US" sz="2400" b="1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（</a:t>
            </a:r>
            <a:r>
              <a:rPr lang="en-US" altLang="ja-JP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1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）　</a:t>
            </a:r>
            <a:r>
              <a:rPr lang="en-US" altLang="ja-JP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</a:t>
            </a:r>
            <a:r>
              <a:rPr lang="ja-JP" altLang="en-US" sz="2400" b="1" baseline="-250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自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（感情動詞）＋</a:t>
            </a:r>
            <a:r>
              <a:rPr lang="ja-JP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（さ）せる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13376" y="2205047"/>
            <a:ext cx="6319559" cy="1826151"/>
            <a:chOff x="1513376" y="2016940"/>
            <a:chExt cx="6659024" cy="2105206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13376" y="2016940"/>
              <a:ext cx="6659024" cy="2100714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02528" y="2099741"/>
              <a:ext cx="6480720" cy="2022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使役形式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「～（さ）せる」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除了命令他人做某事外，有时也用来表示引起某种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情感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。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这时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的动词是表示某种心理感受的自动词</a:t>
              </a:r>
              <a:r>
                <a:rPr lang="zh-CN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（如：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泣く</a:t>
              </a:r>
              <a:r>
                <a:rPr lang="en-US" altLang="zh-CN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/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哭</a:t>
              </a:r>
              <a:r>
                <a:rPr lang="ja-JP" altLang="en-US" b="1" dirty="0" err="1">
                  <a:latin typeface="MS Mincho" panose="02020609040205080304" pitchFamily="49" charset="-128"/>
                  <a:ea typeface="MS Mincho" panose="02020609040205080304" pitchFamily="49" charset="-128"/>
                </a:rPr>
                <a:t>、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びっくりする</a:t>
              </a:r>
              <a:r>
                <a:rPr lang="en-US" altLang="zh-CN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/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吃惊</a:t>
              </a:r>
              <a:r>
                <a:rPr lang="ja-JP" altLang="en-US" b="1" dirty="0" err="1">
                  <a:latin typeface="MS Mincho" panose="02020609040205080304" pitchFamily="49" charset="-128"/>
                  <a:ea typeface="MS Mincho" panose="02020609040205080304" pitchFamily="49" charset="-128"/>
                </a:rPr>
                <a:t>、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楽しむ</a:t>
              </a:r>
              <a:r>
                <a:rPr lang="en-US" altLang="zh-CN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/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欣赏</a:t>
              </a:r>
              <a:r>
                <a:rPr lang="ja-JP" altLang="en-US" b="1" dirty="0" err="1">
                  <a:latin typeface="MS Mincho" panose="02020609040205080304" pitchFamily="49" charset="-128"/>
                  <a:ea typeface="MS Mincho" panose="02020609040205080304" pitchFamily="49" charset="-128"/>
                </a:rPr>
                <a:t>、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驚く</a:t>
              </a:r>
              <a:r>
                <a:rPr lang="en-US" altLang="zh-CN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/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吃惊等</a:t>
              </a:r>
              <a:r>
                <a:rPr lang="zh-CN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）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，而引起情感的对象用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「を」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表示。</a:t>
              </a:r>
              <a:endPara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13376" y="4221089"/>
            <a:ext cx="6319559" cy="1728192"/>
            <a:chOff x="1502880" y="3867927"/>
            <a:chExt cx="6319559" cy="2292152"/>
          </a:xfrm>
        </p:grpSpPr>
        <p:sp>
          <p:nvSpPr>
            <p:cNvPr id="15" name="AutoShape 26"/>
            <p:cNvSpPr>
              <a:spLocks noChangeArrowheads="1"/>
            </p:cNvSpPr>
            <p:nvPr/>
          </p:nvSpPr>
          <p:spPr bwMode="auto">
            <a:xfrm flipH="1">
              <a:off x="1502880" y="3867927"/>
              <a:ext cx="6319559" cy="2292152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763688" y="4230164"/>
              <a:ext cx="5899067" cy="457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殴って、弟を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泣かせた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ことがある。</a:t>
              </a:r>
              <a:endPara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768595" y="4945385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テストで</a:t>
            </a: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100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点を取って、母を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びっくりさせた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68595" y="5420598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早く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就職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して、両親を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安心させたい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と思っています。</a:t>
            </a:r>
            <a:endParaRPr lang="zh-CN" altLang="en-US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52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ext Box 60"/>
          <p:cNvSpPr txBox="1">
            <a:spLocks noChangeArrowheads="1"/>
          </p:cNvSpPr>
          <p:nvPr/>
        </p:nvSpPr>
        <p:spPr bwMode="auto">
          <a:xfrm>
            <a:off x="3056322" y="3111351"/>
            <a:ext cx="3508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ja-JP" altLang="en-US" sz="24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新しい文法と練習</a:t>
            </a:r>
            <a:endParaRPr lang="en-US" altLang="zh-CN" sz="24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104" name="Text Box 69"/>
          <p:cNvSpPr txBox="1">
            <a:spLocks noChangeArrowheads="1"/>
          </p:cNvSpPr>
          <p:nvPr/>
        </p:nvSpPr>
        <p:spPr bwMode="auto">
          <a:xfrm>
            <a:off x="3069022" y="4479503"/>
            <a:ext cx="3508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ja-JP" altLang="en-US" sz="24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まとめと宿題</a:t>
            </a:r>
            <a:endParaRPr lang="en-US" altLang="zh-CN" sz="24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338" y="2918310"/>
            <a:ext cx="490285" cy="7920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483" y="3264204"/>
            <a:ext cx="449999" cy="459373"/>
          </a:xfrm>
          <a:prstGeom prst="rect">
            <a:avLst/>
          </a:prstGeom>
        </p:spPr>
      </p:pic>
      <p:sp>
        <p:nvSpPr>
          <p:cNvPr id="49" name="Line 53"/>
          <p:cNvSpPr>
            <a:spLocks noChangeShapeType="1"/>
          </p:cNvSpPr>
          <p:nvPr/>
        </p:nvSpPr>
        <p:spPr bwMode="auto">
          <a:xfrm>
            <a:off x="2721292" y="3572568"/>
            <a:ext cx="40767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Text Box 12"/>
          <p:cNvSpPr txBox="1">
            <a:spLocks noChangeArrowheads="1"/>
          </p:cNvSpPr>
          <p:nvPr/>
        </p:nvSpPr>
        <p:spPr bwMode="auto">
          <a:xfrm>
            <a:off x="3043622" y="1886558"/>
            <a:ext cx="3508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4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新出</a:t>
            </a:r>
            <a:r>
              <a:rPr lang="ja-JP" altLang="en-US" sz="24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単語</a:t>
            </a:r>
            <a:endParaRPr lang="en-US" altLang="zh-CN" sz="24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45" name="图片 3"/>
          <p:cNvPicPr>
            <a:picLocks noChangeAspect="1"/>
          </p:cNvPicPr>
          <p:nvPr/>
        </p:nvPicPr>
        <p:blipFill>
          <a:blip r:embed="rId4"/>
          <a:srcRect l="2899" t="49387" r="82609" b="26923"/>
          <a:stretch>
            <a:fillRect/>
          </a:stretch>
        </p:blipFill>
        <p:spPr>
          <a:xfrm>
            <a:off x="6750448" y="1700808"/>
            <a:ext cx="465885" cy="792000"/>
          </a:xfrm>
          <a:prstGeom prst="rect">
            <a:avLst/>
          </a:prstGeom>
        </p:spPr>
      </p:pic>
      <p:pic>
        <p:nvPicPr>
          <p:cNvPr id="58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712" y="2011642"/>
            <a:ext cx="449999" cy="459373"/>
          </a:xfrm>
          <a:prstGeom prst="rect">
            <a:avLst/>
          </a:prstGeom>
        </p:spPr>
      </p:pic>
      <p:sp>
        <p:nvSpPr>
          <p:cNvPr id="59" name="Line 53"/>
          <p:cNvSpPr>
            <a:spLocks noChangeShapeType="1"/>
          </p:cNvSpPr>
          <p:nvPr/>
        </p:nvSpPr>
        <p:spPr bwMode="auto">
          <a:xfrm>
            <a:off x="2709144" y="2347302"/>
            <a:ext cx="40767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749445"/>
            <a:ext cx="835361" cy="1936518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294094" y="1196752"/>
            <a:ext cx="492443" cy="12558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ポイント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17097" y="4531547"/>
            <a:ext cx="4585311" cy="459374"/>
            <a:chOff x="2217097" y="3593035"/>
            <a:chExt cx="4585311" cy="459374"/>
          </a:xfrm>
        </p:grpSpPr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7097" y="3593035"/>
              <a:ext cx="450000" cy="459374"/>
            </a:xfrm>
            <a:prstGeom prst="rect">
              <a:avLst/>
            </a:prstGeom>
          </p:spPr>
        </p:pic>
        <p:sp>
          <p:nvSpPr>
            <p:cNvPr id="53" name="Line 53"/>
            <p:cNvSpPr>
              <a:spLocks noChangeShapeType="1"/>
            </p:cNvSpPr>
            <p:nvPr/>
          </p:nvSpPr>
          <p:spPr bwMode="auto">
            <a:xfrm>
              <a:off x="2725708" y="3935782"/>
              <a:ext cx="4076700" cy="0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214" y="4156162"/>
            <a:ext cx="576064" cy="84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1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/>
      <p:bldP spid="4104" grpId="0"/>
      <p:bldP spid="44" grpId="0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4"/>
          <p:cNvSpPr>
            <a:spLocks noChangeArrowheads="1"/>
          </p:cNvSpPr>
          <p:nvPr/>
        </p:nvSpPr>
        <p:spPr bwMode="auto">
          <a:xfrm>
            <a:off x="2337884" y="1872109"/>
            <a:ext cx="6252892" cy="278725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4" name="文本框 13"/>
            <p:cNvSpPr txBox="1"/>
            <p:nvPr/>
          </p:nvSpPr>
          <p:spPr>
            <a:xfrm rot="407268">
              <a:off x="217512" y="876237"/>
              <a:ext cx="9929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5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（</a:t>
              </a:r>
              <a:r>
                <a:rPr lang="en-US" altLang="ja-JP" b="1" dirty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1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）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1" name="AutoShape 16"/>
          <p:cNvSpPr>
            <a:spLocks noChangeArrowheads="1"/>
          </p:cNvSpPr>
          <p:nvPr/>
        </p:nvSpPr>
        <p:spPr bwMode="auto">
          <a:xfrm>
            <a:off x="1127677" y="1058801"/>
            <a:ext cx="1356091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1493158" y="1098962"/>
            <a:ext cx="990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 flipH="1">
            <a:off x="916436" y="1968997"/>
            <a:ext cx="6895924" cy="1224136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6" name="TextBox 5"/>
          <p:cNvSpPr txBox="1"/>
          <p:nvPr/>
        </p:nvSpPr>
        <p:spPr>
          <a:xfrm>
            <a:off x="971600" y="2096833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例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：わたしはおいしいケーキを作った・子どもたちは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喜んだ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→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わたしはおいしいケーキを作っ</a:t>
            </a:r>
            <a:r>
              <a:rPr lang="ja-JP" altLang="en-US" b="1" dirty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て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、子どもたち</a:t>
            </a:r>
            <a:r>
              <a:rPr lang="ja-JP" altLang="en-US" b="1" dirty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を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喜ばせた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 flipH="1">
            <a:off x="916436" y="3501008"/>
            <a:ext cx="6875928" cy="2343690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8" name="TextBox 3"/>
          <p:cNvSpPr txBox="1"/>
          <p:nvPr/>
        </p:nvSpPr>
        <p:spPr>
          <a:xfrm>
            <a:off x="1195367" y="3573016"/>
            <a:ext cx="7121049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①先生は冗談を言った・学生たちは笑った。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9" name="TextBox 4"/>
          <p:cNvSpPr txBox="1"/>
          <p:nvPr/>
        </p:nvSpPr>
        <p:spPr>
          <a:xfrm>
            <a:off x="1512416" y="4031958"/>
            <a:ext cx="476778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先生は冗談を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言っ</a:t>
            </a:r>
            <a:r>
              <a:rPr lang="ja-JP" altLang="en-US" b="1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、学生たち</a:t>
            </a:r>
            <a:r>
              <a:rPr lang="ja-JP" altLang="en-US" b="1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を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笑わせた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12416" y="5085184"/>
            <a:ext cx="591990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僕たち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は歌や踊りを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見せた</a:t>
            </a:r>
            <a:r>
              <a:rPr lang="ja-JP" altLang="en-US" b="1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、お客さん</a:t>
            </a:r>
            <a:r>
              <a:rPr lang="ja-JP" altLang="en-US" b="1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を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楽しませた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4" name="TextBox 7"/>
          <p:cNvSpPr txBox="1"/>
          <p:nvPr/>
        </p:nvSpPr>
        <p:spPr>
          <a:xfrm>
            <a:off x="1195368" y="4642306"/>
            <a:ext cx="7121048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②僕たちは歌や踊りを見せた・お客さんは楽しんだ。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5" name="TextBox 8"/>
          <p:cNvSpPr txBox="1"/>
          <p:nvPr/>
        </p:nvSpPr>
        <p:spPr>
          <a:xfrm>
            <a:off x="1180152" y="4031958"/>
            <a:ext cx="7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zh-CN" altLang="en-US" dirty="0"/>
          </a:p>
        </p:txBody>
      </p:sp>
      <p:sp>
        <p:nvSpPr>
          <p:cNvPr id="26" name="TextBox 21"/>
          <p:cNvSpPr txBox="1"/>
          <p:nvPr/>
        </p:nvSpPr>
        <p:spPr>
          <a:xfrm>
            <a:off x="1180152" y="5085184"/>
            <a:ext cx="7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zh-CN" altLang="en-US" dirty="0"/>
          </a:p>
        </p:txBody>
      </p:sp>
      <p:pic>
        <p:nvPicPr>
          <p:cNvPr id="29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568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11"/>
          <p:cNvSpPr>
            <a:spLocks noChangeArrowheads="1"/>
          </p:cNvSpPr>
          <p:nvPr/>
        </p:nvSpPr>
        <p:spPr bwMode="auto">
          <a:xfrm flipH="1">
            <a:off x="2983996" y="6045247"/>
            <a:ext cx="4463553" cy="4094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317500"/>
          </a:effectLst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補足</a:t>
            </a:r>
            <a:r>
              <a:rPr lang="ja-JP" altLang="en-US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：教科書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P89</a:t>
            </a:r>
            <a:r>
              <a:rPr lang="en-US" altLang="zh-CN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-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5</a:t>
            </a:r>
            <a:r>
              <a:rPr lang="ja-JP" altLang="en-US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番（</a:t>
            </a:r>
            <a:r>
              <a:rPr lang="en-US" altLang="ja-JP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）の練習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</a:t>
            </a:r>
            <a:r>
              <a:rPr lang="zh-CN" altLang="en-US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、</a:t>
            </a:r>
            <a:r>
              <a:rPr lang="en-US" altLang="zh-CN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3 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579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6" grpId="0" uiExpand="1" build="p"/>
      <p:bldP spid="18" grpId="0"/>
      <p:bldP spid="19" grpId="0" animBg="1"/>
      <p:bldP spid="20" grpId="0" animBg="1"/>
      <p:bldP spid="24" grpId="0"/>
      <p:bldP spid="25" grpId="0"/>
      <p:bldP spid="26" grpId="0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45730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293096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526309" y="2747228"/>
            <a:ext cx="6659024" cy="690133"/>
            <a:chOff x="1526309" y="2747228"/>
            <a:chExt cx="6659024" cy="690133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26309" y="2747228"/>
              <a:ext cx="6659024" cy="690133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08946" y="2828095"/>
              <a:ext cx="648072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感情动词的使役还可以再加上被动。</a:t>
              </a:r>
              <a:endParaRPr lang="en-US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502880" y="3717032"/>
            <a:ext cx="6682453" cy="1993985"/>
            <a:chOff x="1502880" y="4027303"/>
            <a:chExt cx="6319559" cy="2292152"/>
          </a:xfrm>
        </p:grpSpPr>
        <p:sp>
          <p:nvSpPr>
            <p:cNvPr id="21" name="AutoShape 26"/>
            <p:cNvSpPr>
              <a:spLocks noChangeArrowheads="1"/>
            </p:cNvSpPr>
            <p:nvPr/>
          </p:nvSpPr>
          <p:spPr bwMode="auto">
            <a:xfrm flipH="1">
              <a:off x="1502880" y="4027303"/>
              <a:ext cx="6319559" cy="2292152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54847" y="4252067"/>
              <a:ext cx="5899067" cy="424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何度買っても宝くじが当たらず、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がっかりさせられた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。</a:t>
              </a:r>
              <a:endPara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63574" y="4437112"/>
            <a:ext cx="600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子どもが書いた作文はすばらしく、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感心させられた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dirty="0"/>
          </a:p>
        </p:txBody>
      </p:sp>
      <p:sp>
        <p:nvSpPr>
          <p:cNvPr id="25" name="矩形 25"/>
          <p:cNvSpPr/>
          <p:nvPr/>
        </p:nvSpPr>
        <p:spPr>
          <a:xfrm>
            <a:off x="1078928" y="1478069"/>
            <a:ext cx="56477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5</a:t>
            </a:r>
            <a:r>
              <a:rPr lang="ja-JP" altLang="en-US" sz="2400" b="1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（</a:t>
            </a:r>
            <a:r>
              <a:rPr lang="en-US" altLang="ja-JP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）　</a:t>
            </a:r>
            <a:r>
              <a:rPr lang="en-US" altLang="ja-JP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</a:t>
            </a:r>
            <a:r>
              <a:rPr lang="ja-JP" altLang="en-US" sz="2400" b="1" baseline="-250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自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＋</a:t>
            </a:r>
            <a:r>
              <a:rPr lang="ja-JP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（さ）せられる</a:t>
            </a:r>
            <a:r>
              <a:rPr lang="en-US" altLang="ja-JP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/</a:t>
            </a:r>
            <a:r>
              <a:rPr lang="ja-JP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される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7" name="TextBox 1"/>
          <p:cNvSpPr txBox="1"/>
          <p:nvPr/>
        </p:nvSpPr>
        <p:spPr>
          <a:xfrm>
            <a:off x="1680469" y="4941168"/>
            <a:ext cx="6409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あの事件のことを聞いて、親と子の関係について改めて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考えさせられた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498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AutoShape 7"/>
          <p:cNvSpPr>
            <a:spLocks noChangeArrowheads="1"/>
          </p:cNvSpPr>
          <p:nvPr/>
        </p:nvSpPr>
        <p:spPr bwMode="auto">
          <a:xfrm flipH="1">
            <a:off x="437082" y="1919544"/>
            <a:ext cx="7677395" cy="100983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174" name="AutoShape 14"/>
          <p:cNvSpPr>
            <a:spLocks noChangeArrowheads="1"/>
          </p:cNvSpPr>
          <p:nvPr/>
        </p:nvSpPr>
        <p:spPr bwMode="auto">
          <a:xfrm flipH="1">
            <a:off x="437081" y="3140968"/>
            <a:ext cx="7663309" cy="2736304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3605" y="1929352"/>
            <a:ext cx="6992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例：</a:t>
            </a:r>
            <a:r>
              <a:rPr lang="en-US" altLang="ja-JP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：①</a:t>
            </a:r>
            <a:r>
              <a:rPr lang="ja-JP" altLang="en-US" b="1" u="sng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娘さんが一人で世界一周旅行をした</a:t>
            </a:r>
            <a:r>
              <a:rPr kumimoji="1"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そうですね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。</a:t>
            </a:r>
            <a:endParaRPr lang="en-US" altLang="ja-JP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ja-JP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　　</a:t>
            </a:r>
            <a:r>
              <a:rPr lang="en-US" altLang="ja-JP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：ええ</a:t>
            </a:r>
            <a:r>
              <a:rPr kumimoji="1"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、①</a:t>
            </a:r>
            <a:r>
              <a:rPr kumimoji="1" lang="ja-JP" altLang="en-US" b="1" u="sng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娘</a:t>
            </a:r>
            <a:r>
              <a:rPr kumimoji="1"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には②</a:t>
            </a:r>
            <a:r>
              <a:rPr kumimoji="1" lang="ja-JP" altLang="en-US" b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びっくりさせられ</a:t>
            </a:r>
            <a:r>
              <a:rPr kumimoji="1"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ました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3605" y="3140968"/>
            <a:ext cx="73824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） ①息子さんが大学を辞めた　　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②がっかりす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る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rPr>
              <a:t>2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） ①おじいさんが富士山に登った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②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心配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する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endParaRPr lang="en-US" altLang="zh-CN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5" name="文本框 14"/>
            <p:cNvSpPr txBox="1"/>
            <p:nvPr/>
          </p:nvSpPr>
          <p:spPr>
            <a:xfrm rot="407268">
              <a:off x="217512" y="876237"/>
              <a:ext cx="9929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5</a:t>
              </a:r>
            </a:p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（</a:t>
              </a:r>
              <a:r>
                <a:rPr lang="en-US" altLang="ja-JP" b="1" dirty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2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）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127677" y="1058801"/>
            <a:ext cx="1140067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277135" y="1098962"/>
            <a:ext cx="846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026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28857" y="3573016"/>
            <a:ext cx="5647399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：</a:t>
            </a:r>
            <a:r>
              <a:rPr lang="ja-JP" altLang="en-US" b="1" u="sng" dirty="0">
                <a:latin typeface="MS Mincho" panose="02020609040205080304" pitchFamily="49" charset="-128"/>
                <a:ea typeface="MS Mincho" panose="02020609040205080304" pitchFamily="49" charset="-128"/>
              </a:rPr>
              <a:t>息子さんが大学を</a:t>
            </a:r>
            <a:r>
              <a:rPr lang="ja-JP" altLang="en-US" b="1" u="sng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辞めた</a:t>
            </a:r>
            <a:r>
              <a:rPr lang="en-US" altLang="ja-JP" b="1" u="sng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/</a:t>
            </a:r>
            <a:r>
              <a:rPr lang="ja-JP" altLang="en-US" b="1" u="sng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辞められた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そうですね。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en-US" altLang="ja-JP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</a:t>
            </a:r>
            <a:r>
              <a:rPr lang="ja-JP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：ええ</a:t>
            </a:r>
            <a:r>
              <a:rPr kumimoji="1"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</a:t>
            </a:r>
            <a:r>
              <a:rPr kumimoji="1" lang="ja-JP" altLang="en-US" b="1" u="sng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息子</a:t>
            </a:r>
            <a:r>
              <a:rPr kumimoji="1"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には</a:t>
            </a:r>
            <a:r>
              <a:rPr lang="ja-JP" altLang="en-US" b="1" u="sng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がっかりさせられ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まし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た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8857" y="4869160"/>
            <a:ext cx="59354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：</a:t>
            </a:r>
            <a:r>
              <a:rPr lang="ja-JP" altLang="en-US" b="1" u="sng" dirty="0">
                <a:latin typeface="MS Mincho" panose="02020609040205080304" pitchFamily="49" charset="-128"/>
                <a:ea typeface="MS Mincho" panose="02020609040205080304" pitchFamily="49" charset="-128"/>
              </a:rPr>
              <a:t>おじいさんが富士山に</a:t>
            </a:r>
            <a:r>
              <a:rPr lang="ja-JP" altLang="en-US" b="1" u="sng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登った</a:t>
            </a:r>
            <a:r>
              <a:rPr lang="en-US" altLang="ja-JP" b="1" u="sng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/</a:t>
            </a:r>
            <a:r>
              <a:rPr lang="ja-JP" altLang="en-US" b="1" u="sng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登られた</a:t>
            </a:r>
            <a:r>
              <a:rPr kumimoji="1"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そう</a:t>
            </a:r>
            <a:r>
              <a:rPr kumimoji="1"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ですよ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en-US" altLang="ja-JP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</a:t>
            </a:r>
            <a:r>
              <a:rPr lang="ja-JP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：ええ</a:t>
            </a:r>
            <a:r>
              <a:rPr kumimoji="1"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</a:t>
            </a:r>
            <a:r>
              <a:rPr kumimoji="1" lang="ja-JP" altLang="en-US" b="1" u="sng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祖父</a:t>
            </a:r>
            <a:r>
              <a:rPr kumimoji="1"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には</a:t>
            </a:r>
            <a:r>
              <a:rPr kumimoji="1" lang="ja-JP" altLang="en-US" b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心配させられ</a:t>
            </a:r>
            <a:r>
              <a:rPr kumimoji="1"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ました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 flipH="1">
            <a:off x="3491880" y="6021288"/>
            <a:ext cx="3850593" cy="4094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317500"/>
          </a:effectLst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補足</a:t>
            </a:r>
            <a:r>
              <a:rPr lang="ja-JP" altLang="en-US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：教科書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P90</a:t>
            </a:r>
            <a:r>
              <a:rPr lang="en-US" altLang="zh-CN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-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5</a:t>
            </a:r>
            <a:r>
              <a:rPr lang="ja-JP" altLang="en-US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番（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）の練習</a:t>
            </a:r>
            <a:r>
              <a:rPr lang="en-US" altLang="ja-JP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462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18" grpId="0"/>
      <p:bldP spid="4" grpId="0" animBg="1"/>
      <p:bldP spid="5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45730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513376" y="2420888"/>
            <a:ext cx="6659024" cy="1375582"/>
            <a:chOff x="1513376" y="2420888"/>
            <a:chExt cx="6659024" cy="1375582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13376" y="2420888"/>
              <a:ext cx="6659024" cy="1320306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548944" y="2457642"/>
              <a:ext cx="6623456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「</a:t>
              </a:r>
              <a:r>
                <a:rPr lang="en-US" altLang="ja-JP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X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なら</a:t>
              </a:r>
              <a:r>
                <a:rPr lang="en-US" altLang="ja-JP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Y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这种说法，用于对方想要做某事</a:t>
              </a:r>
              <a:r>
                <a:rPr lang="en-US" altLang="zh-CN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X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，或处于</a:t>
              </a:r>
              <a:r>
                <a:rPr lang="en-US" altLang="zh-CN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X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状态时，建议对方做</a:t>
              </a:r>
              <a:r>
                <a:rPr lang="en-US" altLang="zh-CN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Y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或表示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询问。</a:t>
              </a:r>
              <a:r>
                <a:rPr lang="en-US" altLang="zh-CN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X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部分既可以是名词，也可以是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动词、形容词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。</a:t>
              </a:r>
              <a:endParaRPr lang="en-US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502880" y="4027303"/>
            <a:ext cx="6885544" cy="2274759"/>
            <a:chOff x="1502880" y="4027303"/>
            <a:chExt cx="6319559" cy="2292152"/>
          </a:xfrm>
        </p:grpSpPr>
        <p:sp>
          <p:nvSpPr>
            <p:cNvPr id="21" name="AutoShape 26"/>
            <p:cNvSpPr>
              <a:spLocks noChangeArrowheads="1"/>
            </p:cNvSpPr>
            <p:nvPr/>
          </p:nvSpPr>
          <p:spPr bwMode="auto">
            <a:xfrm flipH="1">
              <a:off x="1502880" y="4027303"/>
              <a:ext cx="6319559" cy="2292152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29546" y="4162411"/>
              <a:ext cx="6048672" cy="697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ts val="2500"/>
                </a:lnSpc>
                <a:buBlip>
                  <a:blip r:embed="rId4"/>
                </a:buBlip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パソコンを書いたいんですか。</a:t>
              </a:r>
              <a:endPara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  <a:p>
              <a:pPr>
                <a:lnSpc>
                  <a:spcPts val="2500"/>
                </a:lnSpc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　</a:t>
              </a:r>
              <a:r>
                <a:rPr lang="en-US" altLang="ja-JP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…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パソコン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なら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パワー電気の</a:t>
              </a:r>
              <a:r>
                <a:rPr lang="ja-JP" altLang="en-US" b="1" dirty="0" err="1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が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いいですよ。</a:t>
              </a:r>
              <a:endPara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1037860" y="836712"/>
            <a:ext cx="4206601" cy="1368152"/>
            <a:chOff x="1037860" y="836712"/>
            <a:chExt cx="4206601" cy="1368152"/>
          </a:xfrm>
        </p:grpSpPr>
        <p:sp>
          <p:nvSpPr>
            <p:cNvPr id="6" name="右大括号 5"/>
            <p:cNvSpPr/>
            <p:nvPr/>
          </p:nvSpPr>
          <p:spPr>
            <a:xfrm>
              <a:off x="2411760" y="836712"/>
              <a:ext cx="216024" cy="662880"/>
            </a:xfrm>
            <a:prstGeom prst="rightBrac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右大括号 26"/>
            <p:cNvSpPr/>
            <p:nvPr/>
          </p:nvSpPr>
          <p:spPr>
            <a:xfrm>
              <a:off x="2411760" y="1537484"/>
              <a:ext cx="216024" cy="662880"/>
            </a:xfrm>
            <a:prstGeom prst="rightBrac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グループ化 10"/>
            <p:cNvGrpSpPr/>
            <p:nvPr/>
          </p:nvGrpSpPr>
          <p:grpSpPr>
            <a:xfrm>
              <a:off x="1037860" y="836712"/>
              <a:ext cx="4206601" cy="1368152"/>
              <a:chOff x="1037860" y="836712"/>
              <a:chExt cx="4206601" cy="1368152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037860" y="1268760"/>
                <a:ext cx="42066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b="1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6</a:t>
                </a:r>
                <a:r>
                  <a:rPr lang="ja-JP" altLang="en-US" sz="2400" b="1" dirty="0" err="1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、</a:t>
                </a:r>
                <a:r>
                  <a:rPr lang="ja-JP" altLang="en-US" sz="2400" b="1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　　　　　　　　＋</a:t>
                </a:r>
                <a:r>
                  <a:rPr lang="ja-JP" altLang="en-US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な</a:t>
                </a:r>
                <a:r>
                  <a:rPr lang="ja-JP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ら</a:t>
                </a:r>
                <a:endParaRPr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右大括号 3"/>
              <p:cNvSpPr/>
              <p:nvPr/>
            </p:nvSpPr>
            <p:spPr>
              <a:xfrm>
                <a:off x="3635896" y="836712"/>
                <a:ext cx="216024" cy="1368152"/>
              </a:xfrm>
              <a:prstGeom prst="rightBrac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674061" y="980728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b="1" dirty="0" smtClean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普通形</a:t>
                </a:r>
                <a:endParaRPr lang="zh-CN" altLang="en-US" b="1" dirty="0">
                  <a:latin typeface="MS Mincho" panose="02020609040205080304" pitchFamily="49" charset="-128"/>
                  <a:ea typeface="MS Mincho" panose="02020609040205080304" pitchFamily="49" charset="-128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674061" y="1545759"/>
                <a:ext cx="11521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b="1" dirty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普通形</a:t>
                </a:r>
                <a:endParaRPr lang="en-US" altLang="ja-JP" b="1" dirty="0">
                  <a:latin typeface="MS Mincho" panose="02020609040205080304" pitchFamily="49" charset="-128"/>
                  <a:ea typeface="MS Mincho" panose="02020609040205080304" pitchFamily="49" charset="-128"/>
                </a:endParaRPr>
              </a:p>
              <a:p>
                <a:r>
                  <a:rPr lang="ja-JP" altLang="en-US" b="1" dirty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－</a:t>
                </a:r>
                <a:r>
                  <a:rPr lang="ja-JP" altLang="en-US" b="1" strike="dblStrike" dirty="0" smtClean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だ</a:t>
                </a:r>
                <a:endParaRPr lang="zh-CN" altLang="en-US" b="1" strike="dblStrike" dirty="0">
                  <a:latin typeface="MS Mincho" panose="02020609040205080304" pitchFamily="49" charset="-128"/>
                  <a:ea typeface="MS Mincho" panose="02020609040205080304" pitchFamily="49" charset="-128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763688" y="859087"/>
                <a:ext cx="8640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1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V</a:t>
                </a:r>
              </a:p>
              <a:p>
                <a:r>
                  <a:rPr lang="ja-JP" altLang="en-US" b="1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い</a:t>
                </a:r>
                <a:r>
                  <a:rPr lang="en-US" altLang="ja-JP" b="1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A</a:t>
                </a:r>
                <a:endParaRPr lang="zh-CN" altLang="en-US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763688" y="1558533"/>
                <a:ext cx="8640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b="1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な</a:t>
                </a:r>
                <a:r>
                  <a:rPr lang="en-US" altLang="ja-JP" b="1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A</a:t>
                </a:r>
              </a:p>
              <a:p>
                <a:r>
                  <a:rPr lang="en-US" altLang="ja-JP" b="1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N</a:t>
                </a:r>
                <a:endParaRPr lang="zh-CN" altLang="en-US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1616806" y="4951538"/>
            <a:ext cx="670945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ワインを買う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なら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、あの酒屋に安くておいしいものがあるよ。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19672" y="5517232"/>
            <a:ext cx="6336704" cy="692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500"/>
              </a:lnSpc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日曜大工でいすを作る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なら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、まず材料に良い木を選ばなくてはいけません。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351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AutoShape 7"/>
          <p:cNvSpPr>
            <a:spLocks noChangeArrowheads="1"/>
          </p:cNvSpPr>
          <p:nvPr/>
        </p:nvSpPr>
        <p:spPr bwMode="auto">
          <a:xfrm flipH="1">
            <a:off x="437082" y="1919544"/>
            <a:ext cx="7677395" cy="100983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174" name="AutoShape 14"/>
          <p:cNvSpPr>
            <a:spLocks noChangeArrowheads="1"/>
          </p:cNvSpPr>
          <p:nvPr/>
        </p:nvSpPr>
        <p:spPr bwMode="auto">
          <a:xfrm flipH="1">
            <a:off x="437080" y="3140968"/>
            <a:ext cx="7628921" cy="2880320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2001614"/>
            <a:ext cx="7382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例：</a:t>
            </a:r>
            <a:r>
              <a:rPr lang="en-US" altLang="ja-JP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：</a:t>
            </a:r>
            <a:r>
              <a:rPr kumimoji="1"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この①</a:t>
            </a:r>
            <a:r>
              <a:rPr kumimoji="1" lang="ja-JP" altLang="en-US" b="1" u="sng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見学</a:t>
            </a:r>
            <a:r>
              <a:rPr kumimoji="1" lang="ja-JP" altLang="en-US" b="1" u="sng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ツアー、おもしろそうです</a:t>
            </a:r>
            <a:r>
              <a:rPr kumimoji="1" lang="ja-JP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ね</a:t>
            </a:r>
            <a:r>
              <a:rPr kumimoji="1"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。</a:t>
            </a:r>
            <a:endParaRPr lang="en-US" altLang="ja-JP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ja-JP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　　</a:t>
            </a:r>
            <a:r>
              <a:rPr lang="en-US" altLang="ja-JP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：</a:t>
            </a:r>
            <a:r>
              <a:rPr kumimoji="1"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ええ。②</a:t>
            </a:r>
            <a:r>
              <a:rPr kumimoji="1" lang="ja-JP" altLang="en-US" b="1" u="sng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参加</a:t>
            </a:r>
            <a:r>
              <a:rPr kumimoji="1" lang="ja-JP" altLang="en-US" b="1" u="sng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する</a:t>
            </a:r>
            <a:r>
              <a:rPr kumimoji="1" lang="ja-JP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なら</a:t>
            </a:r>
            <a:r>
              <a:rPr kumimoji="1" lang="ja-JP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</a:t>
            </a:r>
            <a:r>
              <a:rPr kumimoji="1"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早く③</a:t>
            </a:r>
            <a:r>
              <a:rPr kumimoji="1" lang="ja-JP" altLang="en-US" b="1" u="sng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申し込んだ</a:t>
            </a:r>
            <a:r>
              <a:rPr kumimoji="1"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ほうが</a:t>
            </a:r>
            <a:r>
              <a:rPr kumimoji="1" lang="ja-JP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いいですよ</a:t>
            </a:r>
            <a:r>
              <a:rPr kumimoji="1"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。</a:t>
            </a:r>
            <a:endParaRPr kumimoji="1" lang="ja-JP" altLang="en-US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3605" y="3093424"/>
            <a:ext cx="73824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）①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ホテル、よさそうだ　　　　②泊まる　　③予約する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rPr>
              <a:t>2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）①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スケジュール、きつそうだ　②変更する　③頼む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endParaRPr lang="en-US" altLang="zh-CN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5" name="文本框 14"/>
            <p:cNvSpPr txBox="1"/>
            <p:nvPr/>
          </p:nvSpPr>
          <p:spPr>
            <a:xfrm rot="407268">
              <a:off x="217512" y="1014736"/>
              <a:ext cx="992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6</a:t>
              </a:r>
              <a:endParaRPr lang="en-US" altLang="ja-JP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127677" y="1058801"/>
            <a:ext cx="1140067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277135" y="1098962"/>
            <a:ext cx="846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026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28857" y="3573016"/>
            <a:ext cx="6079447" cy="7848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：この</a:t>
            </a:r>
            <a:r>
              <a:rPr lang="ja-JP" altLang="en-US" b="1" u="sng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ホテル</a:t>
            </a:r>
            <a:r>
              <a:rPr lang="ja-JP" altLang="en-US" b="1" u="sng" dirty="0">
                <a:latin typeface="MS Mincho" panose="02020609040205080304" pitchFamily="49" charset="-128"/>
                <a:ea typeface="MS Mincho" panose="02020609040205080304" pitchFamily="49" charset="-128"/>
              </a:rPr>
              <a:t>、よさそう</a:t>
            </a:r>
            <a:r>
              <a:rPr lang="ja-JP" altLang="en-US" b="1" u="sng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です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ね。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en-US" altLang="ja-JP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</a:t>
            </a:r>
            <a:r>
              <a:rPr lang="ja-JP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：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ええ</a:t>
            </a:r>
            <a:r>
              <a:rPr kumimoji="1"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。</a:t>
            </a:r>
            <a:r>
              <a:rPr kumimoji="1" lang="ja-JP" altLang="en-US" b="1" u="sng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泊まる</a:t>
            </a:r>
            <a:r>
              <a:rPr kumimoji="1" lang="ja-JP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なら</a:t>
            </a:r>
            <a:r>
              <a:rPr kumimoji="1"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、早く</a:t>
            </a:r>
            <a:r>
              <a:rPr kumimoji="1" lang="ja-JP" altLang="en-US" b="1" u="sng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予約した</a:t>
            </a:r>
            <a:r>
              <a:rPr kumimoji="1"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ほうが</a:t>
            </a:r>
            <a:r>
              <a:rPr kumimoji="1" lang="ja-JP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いいですよ</a:t>
            </a:r>
            <a:r>
              <a:rPr kumimoji="1"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。</a:t>
            </a:r>
            <a:endParaRPr kumimoji="1" lang="ja-JP" altLang="en-US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8857" y="5085184"/>
            <a:ext cx="6079447" cy="7848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：この</a:t>
            </a:r>
            <a:r>
              <a:rPr lang="ja-JP" altLang="en-US" b="1" u="sng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スケジュール</a:t>
            </a:r>
            <a:r>
              <a:rPr lang="ja-JP" altLang="en-US" b="1" u="sng" dirty="0">
                <a:latin typeface="MS Mincho" panose="02020609040205080304" pitchFamily="49" charset="-128"/>
                <a:ea typeface="MS Mincho" panose="02020609040205080304" pitchFamily="49" charset="-128"/>
              </a:rPr>
              <a:t>、</a:t>
            </a:r>
            <a:r>
              <a:rPr lang="ja-JP" altLang="en-US" b="1" u="sng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きつそう</a:t>
            </a:r>
            <a:r>
              <a:rPr kumimoji="1"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ですね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en-US" altLang="ja-JP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</a:t>
            </a:r>
            <a:r>
              <a:rPr lang="ja-JP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：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ええ</a:t>
            </a:r>
            <a:r>
              <a:rPr kumimoji="1"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。</a:t>
            </a:r>
            <a:r>
              <a:rPr kumimoji="1" lang="ja-JP" altLang="en-US" b="1" u="sng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変更する</a:t>
            </a:r>
            <a:r>
              <a:rPr kumimoji="1" lang="ja-JP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なら</a:t>
            </a:r>
            <a:r>
              <a:rPr kumimoji="1"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、早く</a:t>
            </a:r>
            <a:r>
              <a:rPr kumimoji="1" lang="ja-JP" altLang="en-US" b="1" u="sng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頼んだ</a:t>
            </a:r>
            <a:r>
              <a:rPr kumimoji="1"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ほうがいいですよ。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 flipH="1">
            <a:off x="3889759" y="6021288"/>
            <a:ext cx="3850593" cy="4094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317500"/>
          </a:effectLst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補足</a:t>
            </a:r>
            <a:r>
              <a:rPr lang="ja-JP" altLang="en-US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：教科書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P90</a:t>
            </a:r>
            <a:r>
              <a:rPr lang="en-US" altLang="zh-CN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-</a:t>
            </a:r>
            <a:r>
              <a:rPr lang="en-US" altLang="ja-JP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6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番の練習</a:t>
            </a:r>
            <a:r>
              <a:rPr lang="en-US" altLang="ja-JP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030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18" grpId="0"/>
      <p:bldP spid="4" grpId="0" animBg="1"/>
      <p:bldP spid="5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45730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078928" y="1533323"/>
            <a:ext cx="18854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7</a:t>
            </a:r>
            <a:r>
              <a:rPr lang="ja-JP" altLang="en-US" sz="2400" b="1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</a:t>
            </a:r>
            <a:r>
              <a:rPr lang="ja-JP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～てくれ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13376" y="2411627"/>
            <a:ext cx="6659024" cy="1338828"/>
            <a:chOff x="1513376" y="2411627"/>
            <a:chExt cx="6659024" cy="1338828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13376" y="2420888"/>
              <a:ext cx="6659024" cy="1320306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02528" y="2411627"/>
              <a:ext cx="6480720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「Ｖてくれ」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用于间接表达某种指令或请求，如果是当面说或直接引用，应使用</a:t>
              </a:r>
              <a:r>
                <a:rPr lang="ja-JP" altLang="en-US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「～</a:t>
              </a:r>
              <a:r>
                <a:rPr lang="ja-JP" altLang="en-US" b="1" dirty="0" err="1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て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ください</a:t>
              </a:r>
              <a:r>
                <a:rPr lang="en-US" altLang="ja-JP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｣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。</a:t>
              </a:r>
              <a:r>
                <a:rPr lang="ja-JP" altLang="en-US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「Ｖてくれ」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还可用于要求下级做某事时，大多限于男性使用。</a:t>
              </a:r>
              <a:endParaRPr lang="en-US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502880" y="4027303"/>
            <a:ext cx="6319559" cy="2292152"/>
            <a:chOff x="1502880" y="4027303"/>
            <a:chExt cx="6319559" cy="2292152"/>
          </a:xfrm>
        </p:grpSpPr>
        <p:sp>
          <p:nvSpPr>
            <p:cNvPr id="21" name="AutoShape 26"/>
            <p:cNvSpPr>
              <a:spLocks noChangeArrowheads="1"/>
            </p:cNvSpPr>
            <p:nvPr/>
          </p:nvSpPr>
          <p:spPr bwMode="auto">
            <a:xfrm flipH="1">
              <a:off x="1502880" y="4027303"/>
              <a:ext cx="6319559" cy="2292152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19672" y="4133979"/>
              <a:ext cx="6048672" cy="147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ts val="2800"/>
                </a:lnSpc>
                <a:buBlip>
                  <a:blip r:embed="rId4"/>
                </a:buBlip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田中さんはお母さんに「</a:t>
              </a:r>
              <a:r>
                <a:rPr lang="en-US" altLang="ja-JP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7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時に起こしてください」と言いました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。</a:t>
              </a:r>
              <a:endPara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  <a:p>
              <a:pPr>
                <a:lnSpc>
                  <a:spcPts val="2800"/>
                </a:lnSpc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→田中さんはお母さんに何と言いましたか。</a:t>
              </a:r>
              <a:endPara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  <a:p>
              <a:pPr>
                <a:lnSpc>
                  <a:spcPts val="2800"/>
                </a:lnSpc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　</a:t>
              </a:r>
              <a:r>
                <a:rPr lang="en-US" altLang="ja-JP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…7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時に起こし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てくれ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と言いました。</a:t>
              </a:r>
              <a:endPara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634861" y="5745784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部長：田中君、この資料をコピーして来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てくれ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54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0" name="Rectangle 13"/>
          <p:cNvSpPr>
            <a:spLocks noChangeArrowheads="1"/>
          </p:cNvSpPr>
          <p:nvPr/>
        </p:nvSpPr>
        <p:spPr bwMode="auto">
          <a:xfrm>
            <a:off x="1046686" y="2967107"/>
            <a:ext cx="3863509" cy="3106271"/>
          </a:xfrm>
          <a:prstGeom prst="rect">
            <a:avLst/>
          </a:prstGeom>
          <a:solidFill>
            <a:schemeClr val="bg1">
              <a:alpha val="16862"/>
            </a:schemeClr>
          </a:solidFill>
          <a:ln w="28575" algn="ctr">
            <a:solidFill>
              <a:srgbClr val="0033C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ja-JP" altLang="en-US" sz="2200" b="1" dirty="0">
                <a:solidFill>
                  <a:srgbClr val="333399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</a:t>
            </a:r>
            <a:r>
              <a:rPr lang="ja-JP" altLang="en-US" sz="2200" b="1" dirty="0" smtClean="0">
                <a:solidFill>
                  <a:srgbClr val="333399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項目</a:t>
            </a:r>
            <a:endParaRPr lang="en-US" altLang="zh-CN" sz="2200" b="1" dirty="0" smtClean="0">
              <a:solidFill>
                <a:srgbClr val="333399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eaLnBrk="1" hangingPunct="1">
              <a:lnSpc>
                <a:spcPct val="130000"/>
              </a:lnSpc>
            </a:pP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～なくてはならない</a:t>
            </a:r>
            <a:r>
              <a: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/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いけない</a:t>
            </a:r>
            <a:endParaRPr lang="en-US" altLang="ja-JP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eaLnBrk="1" hangingPunct="1">
              <a:lnSpc>
                <a:spcPct val="130000"/>
              </a:lnSpc>
            </a:pP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～なくちゃ</a:t>
            </a:r>
            <a:r>
              <a: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/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なきゃ［いけない］</a:t>
            </a:r>
            <a:endParaRPr lang="en-US" altLang="ja-JP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だけだ・［ただ］</a:t>
            </a:r>
            <a:r>
              <a: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 err="1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だけで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いい</a:t>
            </a:r>
            <a:endParaRPr lang="en-US" altLang="ja-JP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 err="1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かな</a:t>
            </a:r>
            <a:endParaRPr lang="en-US" altLang="ja-JP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eaLnBrk="1" hangingPunct="1">
              <a:lnSpc>
                <a:spcPct val="130000"/>
              </a:lnSpc>
            </a:pP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～なんか</a:t>
            </a:r>
            <a:r>
              <a: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/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なんて</a:t>
            </a:r>
            <a:r>
              <a: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</a:p>
          <a:p>
            <a:pPr eaLnBrk="1" hangingPunct="1">
              <a:lnSpc>
                <a:spcPct val="130000"/>
              </a:lnSpc>
            </a:pP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～（さ）せる</a:t>
            </a:r>
            <a:r>
              <a: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/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せられる</a:t>
            </a:r>
            <a:r>
              <a: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/</a:t>
            </a:r>
            <a:r>
              <a:rPr lang="ja-JP" altLang="en-US" b="1" dirty="0" err="1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れる</a:t>
            </a:r>
            <a:endParaRPr lang="en-US" altLang="ja-JP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なら</a:t>
            </a:r>
            <a:r>
              <a: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endParaRPr lang="en-US" altLang="zh-CN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9220" name="Rectangle 17"/>
          <p:cNvSpPr>
            <a:spLocks noChangeArrowheads="1"/>
          </p:cNvSpPr>
          <p:nvPr/>
        </p:nvSpPr>
        <p:spPr bwMode="auto">
          <a:xfrm>
            <a:off x="2843808" y="1394393"/>
            <a:ext cx="2780104" cy="1168545"/>
          </a:xfrm>
          <a:prstGeom prst="rect">
            <a:avLst/>
          </a:prstGeom>
          <a:solidFill>
            <a:schemeClr val="bg1">
              <a:alpha val="16862"/>
            </a:schemeClr>
          </a:solidFill>
          <a:ln w="28575" algn="ctr">
            <a:solidFill>
              <a:srgbClr val="A3C2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ja-JP" altLang="en-US" sz="2200" b="1" dirty="0">
                <a:solidFill>
                  <a:srgbClr val="333399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補足</a:t>
            </a:r>
            <a:r>
              <a:rPr lang="ja-JP" altLang="en-US" sz="2200" b="1" dirty="0" smtClean="0">
                <a:solidFill>
                  <a:srgbClr val="333399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項目</a:t>
            </a:r>
            <a:endParaRPr lang="en-US" altLang="zh-CN" sz="2200" b="1" dirty="0" smtClean="0">
              <a:solidFill>
                <a:srgbClr val="333399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eaLnBrk="1" hangingPunct="1">
              <a:lnSpc>
                <a:spcPct val="130000"/>
              </a:lnSpc>
            </a:pP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～てくれ</a:t>
            </a:r>
            <a:endParaRPr lang="en-US" altLang="ja-JP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9224" name="Rectangle 31"/>
          <p:cNvSpPr>
            <a:spLocks noChangeArrowheads="1"/>
          </p:cNvSpPr>
          <p:nvPr/>
        </p:nvSpPr>
        <p:spPr bwMode="auto">
          <a:xfrm>
            <a:off x="6066771" y="944888"/>
            <a:ext cx="2520000" cy="2952000"/>
          </a:xfrm>
          <a:prstGeom prst="rect">
            <a:avLst/>
          </a:prstGeom>
          <a:solidFill>
            <a:schemeClr val="bg1">
              <a:alpha val="0"/>
            </a:schemeClr>
          </a:solidFill>
          <a:ln w="28575" algn="ctr">
            <a:solidFill>
              <a:srgbClr val="0033C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ja-JP" altLang="en-US" sz="2200" b="1" dirty="0">
                <a:solidFill>
                  <a:srgbClr val="333399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endParaRPr lang="en-US" altLang="zh-CN" sz="2200" b="1" dirty="0">
              <a:solidFill>
                <a:srgbClr val="333399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eaLnBrk="1" hangingPunct="1">
              <a:lnSpc>
                <a:spcPct val="130000"/>
              </a:lnSpc>
              <a:buClr>
                <a:schemeClr val="tx1"/>
              </a:buClr>
            </a:pPr>
            <a:endParaRPr lang="en-US" altLang="zh-CN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50000"/>
              </a:lnSpc>
              <a:buClr>
                <a:schemeClr val="tx1"/>
              </a:buClr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教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科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書練習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50000"/>
              </a:lnSpc>
              <a:buClr>
                <a:schemeClr val="tx1"/>
              </a:buClr>
            </a:pP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P98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問題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eaLnBrk="1" hangingPunct="1">
              <a:lnSpc>
                <a:spcPct val="130000"/>
              </a:lnSpc>
              <a:buClr>
                <a:schemeClr val="tx1"/>
              </a:buClr>
            </a:pPr>
            <a:endParaRPr lang="en-US" altLang="zh-CN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0136" y="737320"/>
            <a:ext cx="854816" cy="1899592"/>
            <a:chOff x="2024" y="-26526"/>
            <a:chExt cx="854816" cy="1899592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4" y="-26526"/>
              <a:ext cx="854816" cy="1899592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 flipH="1">
              <a:off x="229299" y="432906"/>
              <a:ext cx="461665" cy="122413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ja-JP" altLang="en-US" b="1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纏め・宿題</a:t>
              </a:r>
              <a:endParaRPr lang="zh-CN" altLang="en-US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08" t="10170" b="67572"/>
          <a:stretch/>
        </p:blipFill>
        <p:spPr>
          <a:xfrm>
            <a:off x="5300990" y="4705226"/>
            <a:ext cx="2012443" cy="1368152"/>
          </a:xfrm>
          <a:prstGeom prst="rect">
            <a:avLst/>
          </a:prstGeom>
        </p:spPr>
      </p:pic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4910195" y="4558482"/>
            <a:ext cx="2372442" cy="1678830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ffectLst>
            <a:softEdge rad="12700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8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1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0" grpId="0" animBg="1"/>
      <p:bldP spid="9220" grpId="0" animBg="1"/>
      <p:bldP spid="92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5"/>
          <p:cNvSpPr>
            <a:spLocks noGrp="1"/>
          </p:cNvSpPr>
          <p:nvPr>
            <p:ph type="ctrTitle"/>
          </p:nvPr>
        </p:nvSpPr>
        <p:spPr>
          <a:xfrm>
            <a:off x="2195736" y="1196752"/>
            <a:ext cx="4629861" cy="718597"/>
          </a:xfrm>
        </p:spPr>
        <p:txBody>
          <a:bodyPr>
            <a:prstTxWarp prst="textCanUp">
              <a:avLst/>
            </a:prstTxWarp>
          </a:bodyPr>
          <a:lstStyle/>
          <a:p>
            <a:pPr algn="l" eaLnBrk="1" hangingPunct="1"/>
            <a:r>
              <a:rPr lang="ja-JP" altLang="en-US" sz="1600" b="1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一緒</a:t>
            </a:r>
            <a:r>
              <a:rPr lang="ja-JP" altLang="en-US" sz="1600" b="1" dirty="0" smtClean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に頑張りましょう。</a:t>
            </a:r>
            <a:endParaRPr lang="zh-CN" altLang="en-US" sz="1600" b="1" dirty="0" smtClean="0">
              <a:ln>
                <a:solidFill>
                  <a:srgbClr val="FFC000"/>
                </a:solidFill>
              </a:ln>
              <a:solidFill>
                <a:srgbClr val="FFC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5"/>
          <p:cNvSpPr>
            <a:spLocks noChangeArrowheads="1"/>
          </p:cNvSpPr>
          <p:nvPr/>
        </p:nvSpPr>
        <p:spPr bwMode="auto">
          <a:xfrm>
            <a:off x="1115616" y="1484784"/>
            <a:ext cx="7556500" cy="4300314"/>
          </a:xfrm>
          <a:prstGeom prst="roundRect">
            <a:avLst>
              <a:gd name="adj" fmla="val 4329"/>
            </a:avLst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AutoShape 46"/>
          <p:cNvSpPr>
            <a:spLocks noChangeArrowheads="1"/>
          </p:cNvSpPr>
          <p:nvPr/>
        </p:nvSpPr>
        <p:spPr bwMode="auto">
          <a:xfrm>
            <a:off x="1463873" y="1262063"/>
            <a:ext cx="2088000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326538"/>
              </p:ext>
            </p:extLst>
          </p:nvPr>
        </p:nvGraphicFramePr>
        <p:xfrm>
          <a:off x="1778198" y="1931640"/>
          <a:ext cx="6096000" cy="36576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料理を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出す</a:t>
                      </a:r>
                      <a:endParaRPr lang="ja-JP" altLang="en-US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りょうりを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だす</a:t>
                      </a:r>
                      <a:endParaRPr lang="ja-JP" altLang="en-US" sz="1800" kern="12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ラーメン</a:t>
                      </a:r>
                      <a:endParaRPr lang="ja-JP" altLang="en-US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ピンク</a:t>
                      </a:r>
                      <a:endParaRPr lang="ja-JP" altLang="en-US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大したこと</a:t>
                      </a:r>
                      <a:endParaRPr lang="ja-JP" altLang="en-US" dirty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たいしたこと</a:t>
                      </a:r>
                      <a:endParaRPr lang="ja-JP" altLang="en-US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ライオン</a:t>
                      </a:r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～こと</a:t>
                      </a:r>
                      <a:r>
                        <a:rPr lang="ja-JP" altLang="en-US" b="1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を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喜ぶ</a:t>
                      </a:r>
                      <a:endParaRPr lang="ja-JP" altLang="en-US" sz="1800" kern="12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～ことを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よろこぶ</a:t>
                      </a:r>
                      <a:endParaRPr lang="ja-JP" altLang="en-US" sz="1800" kern="12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人を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いじめる</a:t>
                      </a:r>
                      <a:endParaRPr lang="ja-JP" altLang="en-US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ひとを</a:t>
                      </a:r>
                      <a:r>
                        <a:rPr lang="ja-JP" altLang="en-US" sz="1800" kern="12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いじめる</a:t>
                      </a:r>
                      <a:endParaRPr lang="ja-JP" altLang="en-US" sz="1800" kern="1200" dirty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（その）素直さ</a:t>
                      </a:r>
                      <a:r>
                        <a:rPr lang="ja-JP" altLang="en-US" b="1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に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感心する</a:t>
                      </a:r>
                      <a:endParaRPr lang="ja-JP" altLang="en-US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すなおさに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かんしんする</a:t>
                      </a:r>
                      <a:endParaRPr lang="ja-JP" altLang="en-US" sz="1800" kern="12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改めて</a:t>
                      </a:r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思う</a:t>
                      </a:r>
                      <a:endParaRPr lang="ja-JP" altLang="en-US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あらためて</a:t>
                      </a:r>
                      <a:r>
                        <a:rPr lang="ja-JP" altLang="en-US" sz="1800" kern="12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おもう</a:t>
                      </a:r>
                      <a:endParaRPr lang="ja-JP" altLang="en-US" sz="1800" kern="1200" dirty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子供が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泣く</a:t>
                      </a:r>
                      <a:endParaRPr lang="ja-JP" altLang="en-US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こどもが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なく</a:t>
                      </a:r>
                      <a:endParaRPr lang="ja-JP" altLang="en-US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" y="732452"/>
            <a:ext cx="830057" cy="1936800"/>
          </a:xfrm>
          <a:prstGeom prst="rect">
            <a:avLst/>
          </a:prstGeom>
        </p:spPr>
      </p:pic>
      <p:sp>
        <p:nvSpPr>
          <p:cNvPr id="7" name="文本框 8"/>
          <p:cNvSpPr txBox="1"/>
          <p:nvPr/>
        </p:nvSpPr>
        <p:spPr>
          <a:xfrm flipH="1">
            <a:off x="235319" y="1244908"/>
            <a:ext cx="495065" cy="11958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新出単語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8" name="Text Box 47"/>
          <p:cNvSpPr txBox="1">
            <a:spLocks noChangeArrowheads="1"/>
          </p:cNvSpPr>
          <p:nvPr/>
        </p:nvSpPr>
        <p:spPr bwMode="auto">
          <a:xfrm>
            <a:off x="1691680" y="1306512"/>
            <a:ext cx="17281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000" b="1" dirty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</a:t>
            </a:r>
            <a:r>
              <a:rPr lang="ja-JP" altLang="en-US" sz="2000" b="1" dirty="0" smtClean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・練習</a:t>
            </a:r>
            <a:endParaRPr lang="en-US" altLang="zh-CN" sz="2000" b="1" dirty="0">
              <a:solidFill>
                <a:srgbClr val="00B0F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499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5"/>
          <p:cNvSpPr>
            <a:spLocks noChangeArrowheads="1"/>
          </p:cNvSpPr>
          <p:nvPr/>
        </p:nvSpPr>
        <p:spPr bwMode="auto">
          <a:xfrm>
            <a:off x="1047948" y="1504950"/>
            <a:ext cx="7556500" cy="4300314"/>
          </a:xfrm>
          <a:prstGeom prst="roundRect">
            <a:avLst>
              <a:gd name="adj" fmla="val 4329"/>
            </a:avLst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AutoShape 46"/>
          <p:cNvSpPr>
            <a:spLocks noChangeArrowheads="1"/>
          </p:cNvSpPr>
          <p:nvPr/>
        </p:nvSpPr>
        <p:spPr bwMode="auto">
          <a:xfrm>
            <a:off x="1463873" y="1262063"/>
            <a:ext cx="2088000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707993"/>
              </p:ext>
            </p:extLst>
          </p:nvPr>
        </p:nvGraphicFramePr>
        <p:xfrm>
          <a:off x="1691680" y="2380415"/>
          <a:ext cx="6096000" cy="219456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アニメ</a:t>
                      </a:r>
                      <a:endParaRPr lang="ja-JP" altLang="en-US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（その）美しさ</a:t>
                      </a:r>
                      <a:r>
                        <a:rPr lang="ja-JP" altLang="en-US" b="1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に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感動する</a:t>
                      </a:r>
                      <a:endParaRPr lang="ja-JP" altLang="en-US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うつくしさに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かんどうする</a:t>
                      </a:r>
                      <a:endParaRPr lang="ja-JP" altLang="en-US" sz="1800" kern="12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席</a:t>
                      </a:r>
                      <a:r>
                        <a:rPr lang="ja-JP" altLang="en-US" b="1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を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譲る</a:t>
                      </a:r>
                      <a:endParaRPr lang="ja-JP" altLang="en-US" sz="1800" kern="12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せきを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ゆずる</a:t>
                      </a:r>
                      <a:endParaRPr lang="ja-JP" altLang="en-US" sz="1800" kern="12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ツアー</a:t>
                      </a:r>
                      <a:endParaRPr lang="ja-JP" altLang="en-US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匂い</a:t>
                      </a:r>
                      <a:r>
                        <a:rPr lang="ja-JP" altLang="en-US" b="1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が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きつい</a:t>
                      </a:r>
                      <a:endParaRPr lang="en-US" altLang="ja-JP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においが</a:t>
                      </a:r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きつい</a:t>
                      </a:r>
                      <a:endParaRPr lang="ja-JP" altLang="en-US" dirty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フリーマーケット</a:t>
                      </a:r>
                      <a:endParaRPr lang="ja-JP" altLang="en-US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" y="732452"/>
            <a:ext cx="830057" cy="1936800"/>
          </a:xfrm>
          <a:prstGeom prst="rect">
            <a:avLst/>
          </a:prstGeom>
        </p:spPr>
      </p:pic>
      <p:sp>
        <p:nvSpPr>
          <p:cNvPr id="7" name="文本框 8"/>
          <p:cNvSpPr txBox="1"/>
          <p:nvPr/>
        </p:nvSpPr>
        <p:spPr>
          <a:xfrm flipH="1">
            <a:off x="235319" y="1244908"/>
            <a:ext cx="495065" cy="11958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新出単語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8" name="Text Box 47"/>
          <p:cNvSpPr txBox="1">
            <a:spLocks noChangeArrowheads="1"/>
          </p:cNvSpPr>
          <p:nvPr/>
        </p:nvSpPr>
        <p:spPr bwMode="auto">
          <a:xfrm>
            <a:off x="1691680" y="1306512"/>
            <a:ext cx="17281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000" b="1" dirty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</a:t>
            </a:r>
            <a:r>
              <a:rPr lang="ja-JP" altLang="en-US" sz="2000" b="1" dirty="0" smtClean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・練習</a:t>
            </a:r>
            <a:endParaRPr lang="en-US" altLang="zh-CN" sz="2000" b="1" dirty="0">
              <a:solidFill>
                <a:srgbClr val="00B0F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618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45"/>
          <p:cNvSpPr>
            <a:spLocks noChangeArrowheads="1"/>
          </p:cNvSpPr>
          <p:nvPr/>
        </p:nvSpPr>
        <p:spPr bwMode="auto">
          <a:xfrm>
            <a:off x="1047948" y="1504950"/>
            <a:ext cx="7556500" cy="4228306"/>
          </a:xfrm>
          <a:prstGeom prst="roundRect">
            <a:avLst>
              <a:gd name="adj" fmla="val 4329"/>
            </a:avLst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5" name="AutoShape 46"/>
          <p:cNvSpPr>
            <a:spLocks noChangeArrowheads="1"/>
          </p:cNvSpPr>
          <p:nvPr/>
        </p:nvSpPr>
        <p:spPr bwMode="auto">
          <a:xfrm>
            <a:off x="1463873" y="1262063"/>
            <a:ext cx="2124000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6" name="Text Box 47"/>
          <p:cNvSpPr txBox="1">
            <a:spLocks noChangeArrowheads="1"/>
          </p:cNvSpPr>
          <p:nvPr/>
        </p:nvSpPr>
        <p:spPr bwMode="auto">
          <a:xfrm>
            <a:off x="1835696" y="1306512"/>
            <a:ext cx="17281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000" b="1" dirty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話す</a:t>
            </a:r>
            <a:r>
              <a:rPr lang="ja-JP" altLang="en-US" sz="2000" b="1" dirty="0" smtClean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・聞く</a:t>
            </a:r>
            <a:endParaRPr lang="en-US" altLang="zh-CN" sz="2000" b="1" dirty="0">
              <a:solidFill>
                <a:srgbClr val="00B0F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" y="732452"/>
            <a:ext cx="830057" cy="19368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 flipH="1">
            <a:off x="235319" y="1244908"/>
            <a:ext cx="495065" cy="11958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新出単語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023186"/>
              </p:ext>
            </p:extLst>
          </p:nvPr>
        </p:nvGraphicFramePr>
        <p:xfrm>
          <a:off x="1835696" y="2270363"/>
          <a:ext cx="6096000" cy="292608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69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遠慮する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えんりょする</a:t>
                      </a:r>
                      <a:endParaRPr lang="en-US" altLang="ja-JP" sz="1800" kern="12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姿を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表す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すがたを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あらわす</a:t>
                      </a:r>
                      <a:endParaRPr lang="en-US" altLang="ja-JP" sz="1800" kern="12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誘いを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受ける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さそいを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うける</a:t>
                      </a:r>
                      <a:endParaRPr lang="en-US" altLang="ja-JP" sz="1800" kern="12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待ち合わせる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まちあわせる</a:t>
                      </a:r>
                      <a:endParaRPr lang="en-US" altLang="ja-JP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時間</a:t>
                      </a:r>
                      <a:r>
                        <a:rPr lang="ja-JP" altLang="en-US" sz="1800" b="1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が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空く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じかんが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あく</a:t>
                      </a:r>
                      <a:endParaRPr lang="en-US" altLang="ja-JP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いろんな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ゼミ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せっかく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71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45"/>
          <p:cNvSpPr>
            <a:spLocks noChangeArrowheads="1"/>
          </p:cNvSpPr>
          <p:nvPr/>
        </p:nvSpPr>
        <p:spPr bwMode="auto">
          <a:xfrm>
            <a:off x="1047948" y="1504950"/>
            <a:ext cx="7556500" cy="4228306"/>
          </a:xfrm>
          <a:prstGeom prst="roundRect">
            <a:avLst>
              <a:gd name="adj" fmla="val 4329"/>
            </a:avLst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5" name="AutoShape 46"/>
          <p:cNvSpPr>
            <a:spLocks noChangeArrowheads="1"/>
          </p:cNvSpPr>
          <p:nvPr/>
        </p:nvSpPr>
        <p:spPr bwMode="auto">
          <a:xfrm>
            <a:off x="1463873" y="1262063"/>
            <a:ext cx="2196000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6" name="Text Box 47"/>
          <p:cNvSpPr txBox="1">
            <a:spLocks noChangeArrowheads="1"/>
          </p:cNvSpPr>
          <p:nvPr/>
        </p:nvSpPr>
        <p:spPr bwMode="auto">
          <a:xfrm>
            <a:off x="1835696" y="1306512"/>
            <a:ext cx="17281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000" b="1" dirty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読</a:t>
            </a:r>
            <a:r>
              <a:rPr lang="ja-JP" altLang="en-US" sz="2000" b="1" dirty="0" smtClean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む・書く</a:t>
            </a:r>
            <a:endParaRPr lang="en-US" altLang="zh-CN" sz="2000" b="1" dirty="0">
              <a:solidFill>
                <a:srgbClr val="00B0F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" y="732452"/>
            <a:ext cx="830057" cy="19368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 flipH="1">
            <a:off x="235319" y="1244908"/>
            <a:ext cx="495065" cy="11958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新出単語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374584"/>
              </p:ext>
            </p:extLst>
          </p:nvPr>
        </p:nvGraphicFramePr>
        <p:xfrm>
          <a:off x="1835696" y="2121727"/>
          <a:ext cx="6096000" cy="329184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威張る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いばる</a:t>
                      </a:r>
                      <a:endParaRPr lang="en-US" altLang="ja-JP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手</a:t>
                      </a:r>
                      <a:r>
                        <a:rPr lang="ja-JP" altLang="en-US" sz="1800" b="1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が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震える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err="1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てが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ふるえる</a:t>
                      </a:r>
                      <a:endParaRPr lang="en-US" altLang="ja-JP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すると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丸い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まるい</a:t>
                      </a:r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震えだす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ふるえだす</a:t>
                      </a:r>
                      <a:endParaRPr lang="en-US" altLang="ja-JP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人を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助ける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ひとを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たすける</a:t>
                      </a:r>
                      <a:endParaRPr lang="en-US" altLang="ja-JP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次々に</a:t>
                      </a:r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倒れていく</a:t>
                      </a:r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つぎつぎに</a:t>
                      </a:r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たおれていく</a:t>
                      </a:r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ポツリと</a:t>
                      </a:r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ホームページ</a:t>
                      </a:r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82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4514" y="1415525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25862" y="3388271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58982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16119" y="1085931"/>
            <a:ext cx="3576318" cy="1631216"/>
            <a:chOff x="1035885" y="1228809"/>
            <a:chExt cx="3576318" cy="1631216"/>
          </a:xfrm>
        </p:grpSpPr>
        <p:sp>
          <p:nvSpPr>
            <p:cNvPr id="25" name="矩形 24"/>
            <p:cNvSpPr/>
            <p:nvPr/>
          </p:nvSpPr>
          <p:spPr>
            <a:xfrm>
              <a:off x="2694690" y="1228809"/>
              <a:ext cx="1917513" cy="16312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000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V</a:t>
              </a:r>
              <a:r>
                <a:rPr lang="ja-JP" altLang="en-US" sz="20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ない形</a:t>
              </a:r>
              <a:endParaRPr lang="en-US" altLang="ja-JP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  <a:p>
              <a:r>
                <a:rPr lang="ja-JP" altLang="en-US" sz="20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い</a:t>
              </a:r>
              <a:r>
                <a:rPr lang="en-US" altLang="ja-JP" sz="20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A</a:t>
              </a:r>
              <a:r>
                <a:rPr lang="ja-JP" altLang="en-US" sz="20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　</a:t>
              </a:r>
              <a:r>
                <a:rPr lang="ja-JP" altLang="en-US" sz="2000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－</a:t>
              </a:r>
              <a:r>
                <a:rPr lang="ja-JP" altLang="en-US" sz="2000" b="1" strike="dblStrike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い</a:t>
              </a:r>
              <a:r>
                <a:rPr lang="ja-JP" altLang="en-US" sz="2000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→</a:t>
              </a:r>
              <a:r>
                <a:rPr lang="ja-JP" altLang="en-US" sz="2000" b="1" dirty="0" err="1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く</a:t>
              </a:r>
              <a:endParaRPr lang="en-US" altLang="ja-JP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  <a:p>
              <a:r>
                <a:rPr lang="ja-JP" altLang="en-US" sz="20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な</a:t>
              </a:r>
              <a:r>
                <a:rPr lang="en-US" altLang="ja-JP" sz="20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A</a:t>
              </a:r>
            </a:p>
            <a:p>
              <a:r>
                <a:rPr lang="en-US" altLang="ja-JP" sz="2000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N</a:t>
              </a:r>
              <a:endParaRPr lang="en-US" altLang="ja-JP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  <a:p>
              <a:endParaRPr lang="zh-CN" altLang="en-US" sz="20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035885" y="1687088"/>
              <a:ext cx="15760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24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１</a:t>
              </a:r>
              <a:r>
                <a:rPr lang="ja-JP" altLang="en-US" sz="2400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、</a:t>
              </a:r>
              <a:r>
                <a:rPr lang="ja-JP" altLang="en-US" sz="24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（</a:t>
              </a:r>
              <a:r>
                <a:rPr lang="en-US" altLang="ja-JP" sz="2400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1</a:t>
              </a:r>
              <a:r>
                <a:rPr lang="ja-JP" altLang="en-US" sz="2400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）</a:t>
              </a:r>
              <a:endParaRPr lang="zh-CN" alt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497835" y="2778393"/>
            <a:ext cx="6620217" cy="2205316"/>
            <a:chOff x="1513376" y="2016941"/>
            <a:chExt cx="6620217" cy="2728301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13376" y="2016941"/>
              <a:ext cx="6620217" cy="2261748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02528" y="2060849"/>
              <a:ext cx="6480720" cy="2684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hangingPunct="1">
                <a:lnSpc>
                  <a:spcPct val="150000"/>
                </a:lnSpc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「～なくてはならない／いけない」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r>
                <a:rPr lang="ja-JP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表示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「～」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的部分是有义务要做的或者必须要做的事，在这一点上意思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与</a:t>
              </a:r>
              <a:r>
                <a:rPr lang="ja-JP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「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～なければならない」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相同。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「なくてもかまわない」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表示“可以不</a:t>
              </a:r>
              <a:r>
                <a:rPr lang="ja-JP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～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”，从表现形式上讲，比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「～なくてもいい」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更有礼貌。</a:t>
              </a:r>
              <a:endPara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150000"/>
                </a:lnSpc>
              </a:pPr>
              <a:endPara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3" name="组合 4"/>
          <p:cNvGrpSpPr/>
          <p:nvPr/>
        </p:nvGrpSpPr>
        <p:grpSpPr>
          <a:xfrm>
            <a:off x="1615386" y="4764395"/>
            <a:ext cx="5913228" cy="1585134"/>
            <a:chOff x="1430502" y="4628428"/>
            <a:chExt cx="6319559" cy="1585134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auto">
            <a:xfrm flipH="1">
              <a:off x="1430502" y="4628428"/>
              <a:ext cx="6319559" cy="1585134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文本框 3"/>
            <p:cNvSpPr txBox="1"/>
            <p:nvPr/>
          </p:nvSpPr>
          <p:spPr>
            <a:xfrm>
              <a:off x="1713124" y="4639478"/>
              <a:ext cx="5899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この薬は一日</a:t>
              </a:r>
              <a:r>
                <a:rPr lang="en-US" altLang="ja-JP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2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回飲ま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なくては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ならない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。</a:t>
              </a:r>
              <a:endPara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34" name="TextBox 2"/>
          <p:cNvSpPr txBox="1"/>
          <p:nvPr/>
        </p:nvSpPr>
        <p:spPr>
          <a:xfrm>
            <a:off x="1883464" y="5290018"/>
            <a:ext cx="592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レポートは日本語で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なくては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な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りません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7" name="TextBox 2"/>
          <p:cNvSpPr txBox="1"/>
          <p:nvPr/>
        </p:nvSpPr>
        <p:spPr>
          <a:xfrm>
            <a:off x="1883464" y="5804591"/>
            <a:ext cx="592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熱が下がったら、薬を飲ま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なくてもかまわない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" name="右大括号 3"/>
          <p:cNvSpPr/>
          <p:nvPr/>
        </p:nvSpPr>
        <p:spPr>
          <a:xfrm>
            <a:off x="3217840" y="1729387"/>
            <a:ext cx="246063" cy="56700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88202" y="1851170"/>
            <a:ext cx="94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で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7" name="右大括号 6"/>
          <p:cNvSpPr/>
          <p:nvPr/>
        </p:nvSpPr>
        <p:spPr>
          <a:xfrm>
            <a:off x="4431387" y="1052736"/>
            <a:ext cx="140613" cy="140521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534765" y="1484784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＋</a:t>
            </a:r>
            <a:endParaRPr lang="zh-CN" altLang="en-US" sz="2400" b="1" dirty="0">
              <a:latin typeface="MS Mincho" panose="02020609040205080304" pitchFamily="49" charset="-128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5030657" y="1177445"/>
            <a:ext cx="216000" cy="108192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145596" y="1194581"/>
            <a:ext cx="40501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なくてはならない／いけない</a:t>
            </a:r>
            <a:endParaRPr lang="en-US" altLang="ja-JP" sz="2000" b="1" dirty="0" smtClean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endParaRPr lang="en-US" altLang="zh-CN" sz="2000" b="1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sz="2000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なくてもかまわない</a:t>
            </a:r>
            <a:endParaRPr lang="zh-CN" altLang="en-US" sz="2000" b="1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668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4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utoShape 14"/>
          <p:cNvSpPr>
            <a:spLocks noChangeArrowheads="1"/>
          </p:cNvSpPr>
          <p:nvPr/>
        </p:nvSpPr>
        <p:spPr bwMode="auto">
          <a:xfrm flipH="1">
            <a:off x="467543" y="3151042"/>
            <a:ext cx="8280919" cy="2751388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180" name="AutoShape 7"/>
          <p:cNvSpPr>
            <a:spLocks noChangeArrowheads="1"/>
          </p:cNvSpPr>
          <p:nvPr/>
        </p:nvSpPr>
        <p:spPr bwMode="auto">
          <a:xfrm flipH="1">
            <a:off x="422997" y="1772816"/>
            <a:ext cx="8150086" cy="1224136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5188" y="1738648"/>
            <a:ext cx="776595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例：あしたは忙しいんですが、歓迎会に出席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しなくてはなりませんか。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　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（いいえ）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いいえ、時間がなかったら、出席し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なくてもかまいません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よ。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5" name="文本框 14"/>
            <p:cNvSpPr txBox="1"/>
            <p:nvPr/>
          </p:nvSpPr>
          <p:spPr>
            <a:xfrm rot="407268">
              <a:off x="217512" y="876237"/>
              <a:ext cx="9929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文法１</a:t>
              </a:r>
              <a:endParaRPr lang="en-US" altLang="ja-JP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（</a:t>
              </a:r>
              <a:r>
                <a:rPr lang="en-US" altLang="ja-JP" b="1" dirty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1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）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127677" y="1058801"/>
            <a:ext cx="1140067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421150" y="1098962"/>
            <a:ext cx="846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026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5" y="3707740"/>
            <a:ext cx="590465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いいえ、出たくなかったら、出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なくてもかまいません</a:t>
            </a:r>
            <a:r>
              <a:rPr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3" y="4580103"/>
            <a:ext cx="7272809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いいえ、</a:t>
            </a:r>
            <a:r>
              <a: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rPr>
              <a:t> T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シャツでなければ上着を着ていか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なくてもかまいません</a:t>
            </a:r>
            <a:r>
              <a:rPr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9" name="TextBox 4"/>
          <p:cNvSpPr txBox="1"/>
          <p:nvPr/>
        </p:nvSpPr>
        <p:spPr>
          <a:xfrm>
            <a:off x="827585" y="5445224"/>
            <a:ext cx="6552727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はい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、私と一緒なら、招待状が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なくても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かまいません（よ）</a:t>
            </a:r>
            <a:r>
              <a:rPr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467544" y="3203391"/>
            <a:ext cx="8280920" cy="873681"/>
            <a:chOff x="467544" y="3203391"/>
            <a:chExt cx="8280920" cy="873681"/>
          </a:xfrm>
        </p:grpSpPr>
        <p:sp>
          <p:nvSpPr>
            <p:cNvPr id="7" name="TextBox 6"/>
            <p:cNvSpPr txBox="1"/>
            <p:nvPr/>
          </p:nvSpPr>
          <p:spPr>
            <a:xfrm>
              <a:off x="467544" y="3203391"/>
              <a:ext cx="8280920" cy="442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①スピーチ大会に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出なくてはなりませんか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。</a:t>
              </a:r>
              <a:endPara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  <p:sp>
          <p:nvSpPr>
            <p:cNvPr id="20" name="TextBox 8"/>
            <p:cNvSpPr txBox="1"/>
            <p:nvPr/>
          </p:nvSpPr>
          <p:spPr>
            <a:xfrm>
              <a:off x="494438" y="3707740"/>
              <a:ext cx="735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…</a:t>
              </a:r>
              <a:endParaRPr lang="zh-CN" altLang="en-US" dirty="0"/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494438" y="4095094"/>
            <a:ext cx="8298515" cy="846058"/>
            <a:chOff x="494438" y="4095094"/>
            <a:chExt cx="8298515" cy="846058"/>
          </a:xfrm>
        </p:grpSpPr>
        <p:sp>
          <p:nvSpPr>
            <p:cNvPr id="2" name="文本框 1"/>
            <p:cNvSpPr txBox="1"/>
            <p:nvPr/>
          </p:nvSpPr>
          <p:spPr>
            <a:xfrm>
              <a:off x="494438" y="4095094"/>
              <a:ext cx="8298515" cy="442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8288" indent="-268288">
                <a:lnSpc>
                  <a:spcPct val="150000"/>
                </a:lnSpc>
              </a:pP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②あのレストランには、上着を着て行か</a:t>
              </a:r>
              <a:r>
                <a:rPr lang="ja-JP" altLang="en-US" b="1" dirty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なくてはいけませんか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。</a:t>
              </a:r>
              <a:endPara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  <p:sp>
          <p:nvSpPr>
            <p:cNvPr id="21" name="TextBox 8"/>
            <p:cNvSpPr txBox="1"/>
            <p:nvPr/>
          </p:nvSpPr>
          <p:spPr>
            <a:xfrm>
              <a:off x="494438" y="4571820"/>
              <a:ext cx="735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…</a:t>
              </a:r>
              <a:endParaRPr lang="zh-CN" altLang="en-US" dirty="0"/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494438" y="5041811"/>
            <a:ext cx="8321168" cy="789587"/>
            <a:chOff x="494438" y="5041811"/>
            <a:chExt cx="8321168" cy="789587"/>
          </a:xfrm>
        </p:grpSpPr>
        <p:sp>
          <p:nvSpPr>
            <p:cNvPr id="22" name="TextBox 8"/>
            <p:cNvSpPr txBox="1"/>
            <p:nvPr/>
          </p:nvSpPr>
          <p:spPr>
            <a:xfrm>
              <a:off x="494438" y="5462066"/>
              <a:ext cx="735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…</a:t>
              </a:r>
              <a:endParaRPr lang="zh-CN" altLang="en-US" dirty="0"/>
            </a:p>
          </p:txBody>
        </p:sp>
        <p:sp>
          <p:nvSpPr>
            <p:cNvPr id="23" name="文本框 1"/>
            <p:cNvSpPr txBox="1"/>
            <p:nvPr/>
          </p:nvSpPr>
          <p:spPr>
            <a:xfrm>
              <a:off x="517091" y="5041811"/>
              <a:ext cx="82985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③カリナさんの展覧会に行きたいんですが、招待状が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なくてもかまいませんか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。</a:t>
              </a:r>
              <a:endPara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622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8" grpId="0"/>
      <p:bldP spid="4" grpId="0" animBg="1"/>
      <p:bldP spid="5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grpSp>
        <p:nvGrpSpPr>
          <p:cNvPr id="6" name="组合 8"/>
          <p:cNvGrpSpPr/>
          <p:nvPr/>
        </p:nvGrpSpPr>
        <p:grpSpPr>
          <a:xfrm>
            <a:off x="467544" y="3254388"/>
            <a:ext cx="767010" cy="606660"/>
            <a:chOff x="542396" y="2828095"/>
            <a:chExt cx="767010" cy="606660"/>
          </a:xfrm>
        </p:grpSpPr>
        <p:pic>
          <p:nvPicPr>
            <p:cNvPr id="7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8" name="Rectangle 31"/>
            <p:cNvSpPr>
              <a:spLocks noChangeArrowheads="1"/>
            </p:cNvSpPr>
            <p:nvPr/>
          </p:nvSpPr>
          <p:spPr bwMode="auto">
            <a:xfrm flipH="1">
              <a:off x="848451" y="2958982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14" name="テキスト ボックス 13"/>
          <p:cNvSpPr txBox="1"/>
          <p:nvPr/>
        </p:nvSpPr>
        <p:spPr>
          <a:xfrm>
            <a:off x="1723254" y="1269657"/>
            <a:ext cx="6953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kumimoji="1" lang="ja-JP" altLang="en-US" sz="24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kumimoji="1" lang="en-US" altLang="ja-JP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</a:t>
            </a:r>
            <a:r>
              <a:rPr kumimoji="1" lang="ja-JP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なくてはいけない　→　</a:t>
            </a:r>
            <a:r>
              <a:rPr kumimoji="1" lang="en-US" altLang="ja-JP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</a:t>
            </a:r>
            <a:r>
              <a:rPr kumimoji="1" lang="ja-JP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なくちゃ</a:t>
            </a:r>
            <a:r>
              <a:rPr kumimoji="1" lang="ja-JP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［いけない</a:t>
            </a:r>
            <a:r>
              <a:rPr kumimoji="1" lang="ja-JP" altLang="en-US" sz="20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］</a:t>
            </a:r>
          </a:p>
        </p:txBody>
      </p:sp>
      <p:grpSp>
        <p:nvGrpSpPr>
          <p:cNvPr id="3" name="グループ化 2"/>
          <p:cNvGrpSpPr/>
          <p:nvPr/>
        </p:nvGrpSpPr>
        <p:grpSpPr>
          <a:xfrm>
            <a:off x="1497835" y="2693970"/>
            <a:ext cx="7072343" cy="1422076"/>
            <a:chOff x="1497835" y="2693970"/>
            <a:chExt cx="7072343" cy="1422076"/>
          </a:xfrm>
        </p:grpSpPr>
        <p:sp>
          <p:nvSpPr>
            <p:cNvPr id="9" name="AutoShape 22"/>
            <p:cNvSpPr>
              <a:spLocks noChangeArrowheads="1"/>
            </p:cNvSpPr>
            <p:nvPr/>
          </p:nvSpPr>
          <p:spPr bwMode="auto">
            <a:xfrm>
              <a:off x="1497835" y="2693970"/>
              <a:ext cx="7072343" cy="1422076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>
                <a:latin typeface="宋体" panose="02010600030101010101" pitchFamily="2" charset="-122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1649284" y="2727138"/>
              <a:ext cx="6387206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kumimoji="1"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在</a:t>
              </a:r>
              <a:r>
                <a:rPr kumimoji="1"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比较随意的</a:t>
              </a:r>
              <a:r>
                <a:rPr kumimoji="1"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会话中，</a:t>
              </a:r>
              <a:r>
                <a:rPr kumimoji="1"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「なくてはいけない」</a:t>
              </a:r>
              <a:r>
                <a:rPr kumimoji="1"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可说成</a:t>
              </a:r>
              <a:r>
                <a:rPr kumimoji="1"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「なくちゃいけない」</a:t>
              </a:r>
              <a:r>
                <a:rPr kumimoji="1"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，而</a:t>
              </a:r>
              <a:r>
                <a:rPr kumimoji="1"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「なければいけない」</a:t>
              </a:r>
              <a:r>
                <a:rPr kumimoji="1"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可以说成</a:t>
              </a:r>
              <a:r>
                <a:rPr kumimoji="1"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「なきゃいけない」</a:t>
              </a:r>
              <a:r>
                <a:rPr kumimoji="1"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，并且</a:t>
              </a:r>
              <a:r>
                <a:rPr kumimoji="1"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「いけない」</a:t>
              </a:r>
              <a:r>
                <a:rPr kumimoji="1"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还可以省略。</a:t>
              </a:r>
              <a:endParaRPr kumimoji="1"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2" name="テキスト ボックス 21"/>
          <p:cNvSpPr txBox="1"/>
          <p:nvPr/>
        </p:nvSpPr>
        <p:spPr>
          <a:xfrm>
            <a:off x="1651246" y="1673254"/>
            <a:ext cx="6953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　 </a:t>
            </a:r>
            <a:r>
              <a:rPr kumimoji="1" lang="ja-JP" altLang="en-US" sz="20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kumimoji="1" lang="en-US" altLang="ja-JP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</a:t>
            </a:r>
            <a:r>
              <a:rPr kumimoji="1" lang="ja-JP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なければいけない　→　</a:t>
            </a:r>
            <a:r>
              <a:rPr kumimoji="1" lang="en-US" altLang="ja-JP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</a:t>
            </a:r>
            <a:r>
              <a:rPr kumimoji="1" lang="ja-JP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なきゃ</a:t>
            </a:r>
            <a:r>
              <a:rPr kumimoji="1" lang="ja-JP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［いけない］</a:t>
            </a:r>
            <a:endParaRPr kumimoji="1" lang="ja-JP" altLang="en-US" sz="2000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395536" y="5905742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4" name="组合 9"/>
          <p:cNvGrpSpPr/>
          <p:nvPr/>
        </p:nvGrpSpPr>
        <p:grpSpPr>
          <a:xfrm>
            <a:off x="436455" y="4869160"/>
            <a:ext cx="751169" cy="606660"/>
            <a:chOff x="563282" y="4764395"/>
            <a:chExt cx="751169" cy="606660"/>
          </a:xfrm>
        </p:grpSpPr>
        <p:pic>
          <p:nvPicPr>
            <p:cNvPr id="25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27" name="组合 4"/>
          <p:cNvGrpSpPr/>
          <p:nvPr/>
        </p:nvGrpSpPr>
        <p:grpSpPr>
          <a:xfrm>
            <a:off x="1475655" y="4203004"/>
            <a:ext cx="7094524" cy="1890292"/>
            <a:chOff x="1502878" y="3924672"/>
            <a:chExt cx="7112373" cy="2292152"/>
          </a:xfrm>
        </p:grpSpPr>
        <p:sp>
          <p:nvSpPr>
            <p:cNvPr id="28" name="AutoShape 26"/>
            <p:cNvSpPr>
              <a:spLocks noChangeArrowheads="1"/>
            </p:cNvSpPr>
            <p:nvPr/>
          </p:nvSpPr>
          <p:spPr bwMode="auto">
            <a:xfrm flipH="1">
              <a:off x="1502878" y="3924672"/>
              <a:ext cx="7094523" cy="2292152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文本框 3"/>
            <p:cNvSpPr txBox="1"/>
            <p:nvPr/>
          </p:nvSpPr>
          <p:spPr>
            <a:xfrm>
              <a:off x="1646896" y="4000164"/>
              <a:ext cx="6968355" cy="783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今晩、食事に行かない？</a:t>
              </a:r>
              <a:endPara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  <a:p>
              <a:r>
                <a:rPr lang="en-US" altLang="ja-JP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  …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ごめん。明日までにレポートを書か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なくちゃいけないんだ。</a:t>
              </a:r>
              <a:endParaRPr lang="en-US" altLang="ja-JP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30" name="TextBox 2"/>
          <p:cNvSpPr txBox="1"/>
          <p:nvPr/>
        </p:nvSpPr>
        <p:spPr>
          <a:xfrm>
            <a:off x="1619672" y="5003884"/>
            <a:ext cx="592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あっ。授業に遅れちゃう。急が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なきゃ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1" name="TextBox 2"/>
          <p:cNvSpPr txBox="1"/>
          <p:nvPr/>
        </p:nvSpPr>
        <p:spPr>
          <a:xfrm>
            <a:off x="1619672" y="5517232"/>
            <a:ext cx="695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ea typeface="MS Mincho" panose="02020609040205080304" pitchFamily="49" charset="-128"/>
              </a:rPr>
              <a:t>土曜日は用事があるから、早く帰ら</a:t>
            </a:r>
            <a:r>
              <a:rPr lang="ja-JP" altLang="en-US" b="1" dirty="0" smtClean="0">
                <a:solidFill>
                  <a:srgbClr val="FF0000"/>
                </a:solidFill>
                <a:ea typeface="MS Mincho" panose="02020609040205080304" pitchFamily="49" charset="-128"/>
              </a:rPr>
              <a:t>なくちゃいけないんだ</a:t>
            </a:r>
            <a:r>
              <a:rPr lang="ja-JP" altLang="en-US" b="1" dirty="0" smtClean="0">
                <a:ea typeface="MS Mincho" panose="02020609040205080304" pitchFamily="49" charset="-128"/>
              </a:rPr>
              <a:t>。</a:t>
            </a:r>
            <a:endParaRPr lang="zh-CN" altLang="en-US" dirty="0"/>
          </a:p>
        </p:txBody>
      </p:sp>
      <p:sp>
        <p:nvSpPr>
          <p:cNvPr id="32" name="文本框 12"/>
          <p:cNvSpPr txBox="1"/>
          <p:nvPr/>
        </p:nvSpPr>
        <p:spPr>
          <a:xfrm flipH="1">
            <a:off x="214514" y="1415525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3" name="矩形 25"/>
          <p:cNvSpPr/>
          <p:nvPr/>
        </p:nvSpPr>
        <p:spPr>
          <a:xfrm>
            <a:off x="932375" y="1542880"/>
            <a:ext cx="1576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１</a:t>
            </a:r>
            <a:r>
              <a:rPr lang="ja-JP" altLang="en-US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（</a:t>
            </a:r>
            <a:r>
              <a:rPr lang="en-US" altLang="ja-JP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）</a:t>
            </a:r>
            <a:endParaRPr lang="zh-CN" alt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48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</p:bldLst>
  </p:timing>
</p:sld>
</file>

<file path=ppt/theme/theme1.xml><?xml version="1.0" encoding="utf-8"?>
<a:theme xmlns:a="http://schemas.openxmlformats.org/drawingml/2006/main" name="291TGp_car_light_ani">
  <a:themeElements>
    <a:clrScheme name="291TGp_car_light_ani 1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0080A2"/>
      </a:accent1>
      <a:accent2>
        <a:srgbClr val="93C052"/>
      </a:accent2>
      <a:accent3>
        <a:srgbClr val="FFFFFF"/>
      </a:accent3>
      <a:accent4>
        <a:srgbClr val="000000"/>
      </a:accent4>
      <a:accent5>
        <a:srgbClr val="AAC0CE"/>
      </a:accent5>
      <a:accent6>
        <a:srgbClr val="85AE49"/>
      </a:accent6>
      <a:hlink>
        <a:srgbClr val="9999FF"/>
      </a:hlink>
      <a:folHlink>
        <a:srgbClr val="4EA7EA"/>
      </a:folHlink>
    </a:clrScheme>
    <a:fontScheme name="291TGp_car_light_a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91TGp_car_light_ani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0080A2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AAC0CE"/>
        </a:accent5>
        <a:accent6>
          <a:srgbClr val="85AE49"/>
        </a:accent6>
        <a:hlink>
          <a:srgbClr val="9999FF"/>
        </a:hlink>
        <a:folHlink>
          <a:srgbClr val="4EA7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1TGp_car_light_ani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19416E"/>
        </a:accent1>
        <a:accent2>
          <a:srgbClr val="3C8630"/>
        </a:accent2>
        <a:accent3>
          <a:srgbClr val="FFFFFF"/>
        </a:accent3>
        <a:accent4>
          <a:srgbClr val="174578"/>
        </a:accent4>
        <a:accent5>
          <a:srgbClr val="ABB0BA"/>
        </a:accent5>
        <a:accent6>
          <a:srgbClr val="35792A"/>
        </a:accent6>
        <a:hlink>
          <a:srgbClr val="FF99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1TGp_car_light_ani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655EC6"/>
        </a:accent1>
        <a:accent2>
          <a:srgbClr val="6EB3F2"/>
        </a:accent2>
        <a:accent3>
          <a:srgbClr val="FFFFFF"/>
        </a:accent3>
        <a:accent4>
          <a:srgbClr val="000000"/>
        </a:accent4>
        <a:accent5>
          <a:srgbClr val="B8B6DF"/>
        </a:accent5>
        <a:accent6>
          <a:srgbClr val="63A2DB"/>
        </a:accent6>
        <a:hlink>
          <a:srgbClr val="74B355"/>
        </a:hlink>
        <a:folHlink>
          <a:srgbClr val="D51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293TGp_education_light</Template>
  <TotalTime>6914</TotalTime>
  <Words>1941</Words>
  <Application>Microsoft Office PowerPoint</Application>
  <PresentationFormat>全屏显示(4:3)</PresentationFormat>
  <Paragraphs>338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291TGp_car_light_ani</vt:lpstr>
      <vt:lpstr>みんなの日本語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一緒に頑張りましょう。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Wanyuning</dc:creator>
  <cp:lastModifiedBy>SUN</cp:lastModifiedBy>
  <cp:revision>427</cp:revision>
  <dcterms:created xsi:type="dcterms:W3CDTF">2017-01-09T07:12:30Z</dcterms:created>
  <dcterms:modified xsi:type="dcterms:W3CDTF">2017-05-04T12:05:39Z</dcterms:modified>
</cp:coreProperties>
</file>