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313" r:id="rId3"/>
    <p:sldId id="393" r:id="rId4"/>
    <p:sldId id="372" r:id="rId5"/>
    <p:sldId id="373" r:id="rId6"/>
    <p:sldId id="394" r:id="rId7"/>
    <p:sldId id="395" r:id="rId8"/>
    <p:sldId id="396" r:id="rId9"/>
    <p:sldId id="358" r:id="rId10"/>
    <p:sldId id="397" r:id="rId11"/>
    <p:sldId id="376" r:id="rId12"/>
    <p:sldId id="398" r:id="rId13"/>
    <p:sldId id="378" r:id="rId14"/>
    <p:sldId id="399" r:id="rId15"/>
    <p:sldId id="381" r:id="rId16"/>
    <p:sldId id="368" r:id="rId17"/>
    <p:sldId id="384" r:id="rId18"/>
    <p:sldId id="385" r:id="rId19"/>
    <p:sldId id="386" r:id="rId20"/>
    <p:sldId id="387" r:id="rId21"/>
    <p:sldId id="388" r:id="rId22"/>
    <p:sldId id="389" r:id="rId23"/>
    <p:sldId id="344" r:id="rId24"/>
    <p:sldId id="275" r:id="rId2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FF"/>
    <a:srgbClr val="FCE4F3"/>
    <a:srgbClr val="FF5050"/>
    <a:srgbClr val="D5F6FF"/>
    <a:srgbClr val="FF9999"/>
    <a:srgbClr val="990000"/>
    <a:srgbClr val="6699FF"/>
    <a:srgbClr val="FFFF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8" autoAdjust="0"/>
    <p:restoredTop sz="94660" autoAdjust="0"/>
  </p:normalViewPr>
  <p:slideViewPr>
    <p:cSldViewPr>
      <p:cViewPr varScale="1">
        <p:scale>
          <a:sx n="89" d="100"/>
          <a:sy n="89" d="100"/>
        </p:scale>
        <p:origin x="-102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27384"/>
            <a:ext cx="9166931" cy="6885383"/>
          </a:xfrm>
          <a:prstGeom prst="rect">
            <a:avLst/>
          </a:prstGeom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47900" y="2439053"/>
            <a:ext cx="4648200" cy="381000"/>
          </a:xfrm>
          <a:effectLst>
            <a:outerShdw dist="17961" dir="2700000" algn="ctr" rotWithShape="0">
              <a:srgbClr val="000000"/>
            </a:outerShdw>
          </a:effectLst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2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  <a:endParaRPr lang="en-US" altLang="zh-CN" noProof="0" dirty="0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052736"/>
            <a:ext cx="6858000" cy="609600"/>
          </a:xfrm>
          <a:prstGeom prst="rect">
            <a:avLst/>
          </a:prstGeom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  <a:endParaRPr lang="en-US" altLang="zh-CN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569794"/>
            <a:ext cx="8458200" cy="450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50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62484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6248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40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05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49717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52900" cy="5334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066800"/>
            <a:ext cx="4152900" cy="5334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51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86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702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621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4792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9450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Rectangle 168"/>
          <p:cNvSpPr>
            <a:spLocks noChangeArrowheads="1"/>
          </p:cNvSpPr>
          <p:nvPr/>
        </p:nvSpPr>
        <p:spPr bwMode="ltGray">
          <a:xfrm>
            <a:off x="0" y="620688"/>
            <a:ext cx="9144000" cy="123825"/>
          </a:xfrm>
          <a:prstGeom prst="rect">
            <a:avLst/>
          </a:prstGeom>
          <a:solidFill>
            <a:srgbClr val="0070C0">
              <a:alpha val="49804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150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3800 w 3800"/>
              <a:gd name="T3" fmla="*/ 0 h 428"/>
              <a:gd name="T4" fmla="*/ 3456 w 3800"/>
              <a:gd name="T5" fmla="*/ 428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" name="Line 164"/>
          <p:cNvSpPr>
            <a:spLocks noChangeShapeType="1"/>
          </p:cNvSpPr>
          <p:nvPr/>
        </p:nvSpPr>
        <p:spPr bwMode="gray">
          <a:xfrm>
            <a:off x="0" y="1071546"/>
            <a:ext cx="9140825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04800" y="1066800"/>
            <a:ext cx="8458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pic>
        <p:nvPicPr>
          <p:cNvPr id="25" name="図 24" descr="4033911.jpg"/>
          <p:cNvPicPr>
            <a:picLocks noChangeAspect="1"/>
          </p:cNvPicPr>
          <p:nvPr userDrawn="1"/>
        </p:nvPicPr>
        <p:blipFill>
          <a:blip r:embed="rId13" cstate="print"/>
          <a:srcRect t="23580" b="52840"/>
          <a:stretch>
            <a:fillRect/>
          </a:stretch>
        </p:blipFill>
        <p:spPr>
          <a:xfrm>
            <a:off x="7459241" y="6429396"/>
            <a:ext cx="1684759" cy="324000"/>
          </a:xfrm>
          <a:prstGeom prst="rect">
            <a:avLst/>
          </a:prstGeom>
        </p:spPr>
      </p:pic>
      <p:pic>
        <p:nvPicPr>
          <p:cNvPr id="20" name="図 19" descr="17386804.jpg"/>
          <p:cNvPicPr>
            <a:picLocks noChangeAspect="1"/>
          </p:cNvPicPr>
          <p:nvPr userDrawn="1"/>
        </p:nvPicPr>
        <p:blipFill>
          <a:blip r:embed="rId14" cstate="print"/>
          <a:srcRect b="6218"/>
          <a:stretch>
            <a:fillRect/>
          </a:stretch>
        </p:blipFill>
        <p:spPr>
          <a:xfrm flipH="1">
            <a:off x="7551981" y="5572116"/>
            <a:ext cx="1592019" cy="1285884"/>
          </a:xfrm>
          <a:prstGeom prst="rect">
            <a:avLst/>
          </a:prstGeom>
        </p:spPr>
      </p:pic>
      <p:sp>
        <p:nvSpPr>
          <p:cNvPr id="18" name="文本框 17"/>
          <p:cNvSpPr txBox="1"/>
          <p:nvPr userDrawn="1"/>
        </p:nvSpPr>
        <p:spPr>
          <a:xfrm>
            <a:off x="7810140" y="5950294"/>
            <a:ext cx="1085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00CC99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大家的日语 </a:t>
            </a:r>
            <a:endParaRPr lang="en-US" altLang="zh-CN" sz="1400" b="1" dirty="0" smtClean="0">
              <a:solidFill>
                <a:srgbClr val="00CC99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 smtClean="0">
                <a:solidFill>
                  <a:srgbClr val="00CC99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中级</a:t>
            </a:r>
            <a:endParaRPr lang="zh-CN" altLang="en-US" sz="1400" b="1" i="1" dirty="0">
              <a:solidFill>
                <a:srgbClr val="00CC99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116632"/>
            <a:ext cx="8743950" cy="400050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9" b="5185"/>
          <a:stretch/>
        </p:blipFill>
        <p:spPr>
          <a:xfrm>
            <a:off x="119456" y="6407492"/>
            <a:ext cx="7476880" cy="41257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gif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gif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67744" y="980808"/>
            <a:ext cx="4644000" cy="720000"/>
          </a:xfrm>
        </p:spPr>
        <p:txBody>
          <a:bodyPr>
            <a:prstTxWarp prst="textDeflateBottom">
              <a:avLst/>
            </a:prstTxWarp>
          </a:bodyPr>
          <a:lstStyle/>
          <a:p>
            <a:r>
              <a:rPr lang="ja-JP" altLang="en-US" dirty="0" smtClean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みんな</a:t>
            </a:r>
            <a:r>
              <a:rPr lang="ja-JP" altLang="en-US" dirty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の</a:t>
            </a:r>
            <a:r>
              <a:rPr lang="ja-JP" altLang="en-US" dirty="0" smtClean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日本語</a:t>
            </a:r>
            <a:endParaRPr lang="en-US" altLang="zh-CN" sz="6000" dirty="0">
              <a:ln w="22225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a typeface="宋体" panose="02010600030101010101" pitchFamily="2" charset="-122"/>
            </a:endParaRPr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771800" y="2132856"/>
            <a:ext cx="3491872" cy="457200"/>
          </a:xfrm>
        </p:spPr>
        <p:txBody>
          <a:bodyPr/>
          <a:lstStyle/>
          <a:p>
            <a:r>
              <a:rPr lang="ja-JP" altLang="en-US" sz="32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中</a:t>
            </a:r>
            <a:r>
              <a:rPr lang="ja-JP" altLang="en-US" sz="3200" b="1" dirty="0" smtClean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級</a:t>
            </a:r>
            <a:r>
              <a:rPr lang="zh-CN" altLang="en-US" sz="3200" b="1" dirty="0" smtClean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  </a:t>
            </a:r>
            <a:r>
              <a:rPr lang="ja-JP" altLang="en-US" sz="3200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第</a:t>
            </a:r>
            <a:r>
              <a:rPr lang="en-US" altLang="ja-JP" sz="32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8</a:t>
            </a:r>
            <a:r>
              <a:rPr lang="ja-JP" altLang="en-US" sz="3200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課 </a:t>
            </a:r>
            <a:endParaRPr lang="zh-CN" altLang="zh-CN" sz="3200" b="1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AutoShape 7"/>
          <p:cNvSpPr>
            <a:spLocks noChangeArrowheads="1"/>
          </p:cNvSpPr>
          <p:nvPr/>
        </p:nvSpPr>
        <p:spPr bwMode="auto">
          <a:xfrm flipH="1">
            <a:off x="422997" y="1772816"/>
            <a:ext cx="7677395" cy="1070464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174" name="AutoShape 14"/>
          <p:cNvSpPr>
            <a:spLocks noChangeArrowheads="1"/>
          </p:cNvSpPr>
          <p:nvPr/>
        </p:nvSpPr>
        <p:spPr bwMode="auto">
          <a:xfrm flipH="1">
            <a:off x="438071" y="3152723"/>
            <a:ext cx="7663309" cy="2647746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5388" y="1866571"/>
            <a:ext cx="6992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例：あのきれいな鳥、どうしたんですか。（出かける</a:t>
            </a:r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・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逃げる）</a:t>
            </a:r>
            <a:endParaRPr lang="en-US" altLang="ja-JP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261938" indent="-261938">
              <a:lnSpc>
                <a:spcPct val="150000"/>
              </a:lnSpc>
            </a:pPr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出かけている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あいだに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、逃げてしまったんです。</a:t>
            </a:r>
            <a:endParaRPr lang="zh-CN" altLang="en-US" b="1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5" name="文本框 14"/>
            <p:cNvSpPr txBox="1"/>
            <p:nvPr/>
          </p:nvSpPr>
          <p:spPr>
            <a:xfrm rot="407268">
              <a:off x="217512" y="876237"/>
              <a:ext cx="9929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文法１</a:t>
              </a:r>
              <a:endParaRPr lang="en-US" altLang="ja-JP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（</a:t>
              </a:r>
              <a:r>
                <a:rPr lang="en-US" altLang="ja-JP" b="1" dirty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2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）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127677" y="1058801"/>
            <a:ext cx="1140067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421150" y="1098962"/>
            <a:ext cx="846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026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15307" y="3693774"/>
            <a:ext cx="5660949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買い物している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あいだに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、盗まれてしまったんです。</a:t>
            </a:r>
            <a:endParaRPr lang="en-US" altLang="ja-JP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5307" y="4494777"/>
            <a:ext cx="5255984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電話してい</a:t>
            </a:r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る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あいだに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、焦げてしまったんです。</a:t>
            </a:r>
            <a:endParaRPr lang="zh-CN" altLang="en-US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TextBox 4"/>
          <p:cNvSpPr txBox="1"/>
          <p:nvPr/>
        </p:nvSpPr>
        <p:spPr>
          <a:xfrm>
            <a:off x="1215307" y="5343513"/>
            <a:ext cx="453597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旅行の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あいだに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、枯れてしまったんです。</a:t>
            </a:r>
            <a:endParaRPr lang="zh-CN" altLang="en-US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821173" y="3203391"/>
            <a:ext cx="6703155" cy="2585323"/>
            <a:chOff x="821173" y="3203391"/>
            <a:chExt cx="6703155" cy="2585323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203391"/>
              <a:ext cx="6552728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ja-JP" altLang="en-US" b="1" dirty="0" smtClean="0">
                  <a:solidFill>
                    <a:srgbClr val="0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①自転車、どうしたんですか。（買い物する</a:t>
              </a:r>
              <a:r>
                <a:rPr lang="ja-JP" altLang="en-US" b="1" dirty="0">
                  <a:solidFill>
                    <a:srgbClr val="0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・</a:t>
              </a:r>
              <a:r>
                <a:rPr lang="ja-JP" altLang="en-US" b="1" dirty="0" smtClean="0">
                  <a:solidFill>
                    <a:srgbClr val="0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盗まれる）</a:t>
              </a:r>
              <a:endPara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  <a:p>
              <a:pPr>
                <a:lnSpc>
                  <a:spcPct val="150000"/>
                </a:lnSpc>
              </a:pPr>
              <a:endPara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  <a:p>
              <a:pPr marL="268288" indent="-268288">
                <a:lnSpc>
                  <a:spcPct val="150000"/>
                </a:lnSpc>
              </a:pPr>
              <a:r>
                <a:rPr lang="ja-JP" altLang="en-US" b="1" dirty="0" smtClean="0">
                  <a:solidFill>
                    <a:srgbClr val="0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②この料理、どうしたんですか。（電話する・焦げる）</a:t>
              </a:r>
              <a:endPara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  <a:p>
              <a:pPr marL="268288" indent="-268288">
                <a:lnSpc>
                  <a:spcPct val="150000"/>
                </a:lnSpc>
              </a:pPr>
              <a:endPara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  <a:p>
              <a:pPr marL="268288" indent="-268288">
                <a:lnSpc>
                  <a:spcPct val="150000"/>
                </a:lnSpc>
              </a:pPr>
              <a:r>
                <a:rPr lang="ja-JP" altLang="en-US" b="1" dirty="0">
                  <a:solidFill>
                    <a:srgbClr val="0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③</a:t>
              </a:r>
              <a:r>
                <a:rPr lang="ja-JP" altLang="en-US" b="1" dirty="0" smtClean="0">
                  <a:solidFill>
                    <a:srgbClr val="0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庭の花、どうしたんですか。（旅行</a:t>
              </a:r>
              <a:r>
                <a:rPr lang="ja-JP" altLang="en-US" b="1" dirty="0">
                  <a:solidFill>
                    <a:srgbClr val="0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・</a:t>
              </a:r>
              <a:r>
                <a:rPr lang="ja-JP" altLang="en-US" b="1" dirty="0" smtClean="0">
                  <a:solidFill>
                    <a:srgbClr val="0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枯れる）</a:t>
              </a:r>
              <a:endPara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  <a:p>
              <a:pPr>
                <a:lnSpc>
                  <a:spcPct val="150000"/>
                </a:lnSpc>
              </a:pPr>
              <a:endParaRPr lang="zh-CN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  <p:sp>
          <p:nvSpPr>
            <p:cNvPr id="2" name="テキスト ボックス 1"/>
            <p:cNvSpPr txBox="1"/>
            <p:nvPr/>
          </p:nvSpPr>
          <p:spPr>
            <a:xfrm>
              <a:off x="835768" y="3724946"/>
              <a:ext cx="58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ja-JP" b="1" dirty="0">
                  <a:solidFill>
                    <a:srgbClr val="0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…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821173" y="4476596"/>
              <a:ext cx="58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ja-JP" b="1" dirty="0">
                  <a:solidFill>
                    <a:srgbClr val="0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…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842347" y="5343513"/>
              <a:ext cx="58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ja-JP" b="1" dirty="0">
                  <a:solidFill>
                    <a:srgbClr val="0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…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381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8" grpId="0"/>
      <p:bldP spid="4" grpId="0" animBg="1"/>
      <p:bldP spid="5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58982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461306" y="2585904"/>
            <a:ext cx="6361133" cy="902066"/>
            <a:chOff x="1513376" y="2354945"/>
            <a:chExt cx="6659024" cy="1826051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13376" y="2354945"/>
              <a:ext cx="6659024" cy="1826051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59706" y="2749732"/>
              <a:ext cx="6480720" cy="1028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「</a:t>
              </a:r>
              <a:r>
                <a:rPr lang="en-US" altLang="ja-JP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X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まで</a:t>
              </a:r>
              <a:r>
                <a:rPr lang="en-US" altLang="ja-JP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Y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」</a:t>
              </a:r>
              <a:r>
                <a:rPr lang="en-US" altLang="ja-JP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是</a:t>
              </a:r>
              <a:r>
                <a:rPr lang="en-US" altLang="zh-CN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的最后期限。</a:t>
              </a:r>
              <a:r>
                <a:rPr lang="en-US" altLang="zh-CN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表示持续的动作和状态。</a:t>
              </a:r>
              <a:endPara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02880" y="4027303"/>
            <a:ext cx="6319559" cy="2065993"/>
            <a:chOff x="1502880" y="4027303"/>
            <a:chExt cx="6319559" cy="2292152"/>
          </a:xfrm>
        </p:grpSpPr>
        <p:sp>
          <p:nvSpPr>
            <p:cNvPr id="15" name="AutoShape 26"/>
            <p:cNvSpPr>
              <a:spLocks noChangeArrowheads="1"/>
            </p:cNvSpPr>
            <p:nvPr/>
          </p:nvSpPr>
          <p:spPr bwMode="auto">
            <a:xfrm flipH="1">
              <a:off x="1502880" y="4027303"/>
              <a:ext cx="6319559" cy="2292152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841285" y="4293096"/>
              <a:ext cx="5899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en-US" altLang="ja-JP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3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時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まで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ここにいます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。</a:t>
              </a:r>
              <a:endPara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841285" y="4852044"/>
            <a:ext cx="598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毎日</a:t>
            </a: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9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時から</a:t>
            </a: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5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時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まで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働きます。</a:t>
            </a:r>
            <a:endParaRPr lang="zh-CN" altLang="en-US" dirty="0"/>
          </a:p>
        </p:txBody>
      </p:sp>
      <p:grpSp>
        <p:nvGrpSpPr>
          <p:cNvPr id="23" name="组合 2"/>
          <p:cNvGrpSpPr/>
          <p:nvPr/>
        </p:nvGrpSpPr>
        <p:grpSpPr>
          <a:xfrm>
            <a:off x="707984" y="1124744"/>
            <a:ext cx="7597527" cy="707886"/>
            <a:chOff x="707984" y="1124744"/>
            <a:chExt cx="7597527" cy="707886"/>
          </a:xfrm>
        </p:grpSpPr>
        <p:sp>
          <p:nvSpPr>
            <p:cNvPr id="27" name="文本框 13"/>
            <p:cNvSpPr txBox="1"/>
            <p:nvPr/>
          </p:nvSpPr>
          <p:spPr>
            <a:xfrm>
              <a:off x="707984" y="1249817"/>
              <a:ext cx="75975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b="1" dirty="0" smtClean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　　　　　　　　　　　　　</a:t>
              </a:r>
              <a:r>
                <a:rPr lang="ja-JP" altLang="en-US" sz="2400" b="1" dirty="0" smtClean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＋</a:t>
              </a:r>
              <a:r>
                <a:rPr lang="ja-JP" altLang="en-US" sz="2400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まで、</a:t>
              </a:r>
              <a:r>
                <a:rPr lang="en-US" altLang="ja-JP" sz="2400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…</a:t>
              </a:r>
              <a:endParaRPr lang="ja-JP" altLang="zh-CN" sz="2400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29" name="右大括号 26"/>
            <p:cNvSpPr/>
            <p:nvPr/>
          </p:nvSpPr>
          <p:spPr>
            <a:xfrm rot="10800000" flipH="1">
              <a:off x="3707904" y="1124744"/>
              <a:ext cx="192406" cy="645483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0" name="矩形 24"/>
            <p:cNvSpPr/>
            <p:nvPr/>
          </p:nvSpPr>
          <p:spPr>
            <a:xfrm>
              <a:off x="2596309" y="1124744"/>
              <a:ext cx="114486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0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N</a:t>
              </a:r>
            </a:p>
            <a:p>
              <a:r>
                <a:rPr lang="en-US" altLang="ja-JP" sz="20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V</a:t>
              </a:r>
              <a:r>
                <a:rPr lang="ja-JP" altLang="en-US" sz="20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辞書形</a:t>
              </a:r>
              <a:endParaRPr lang="en-US" altLang="ja-JP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31" name="矩形 25"/>
            <p:cNvSpPr/>
            <p:nvPr/>
          </p:nvSpPr>
          <p:spPr>
            <a:xfrm>
              <a:off x="1037860" y="1268760"/>
              <a:ext cx="14975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2</a:t>
              </a:r>
              <a:r>
                <a:rPr lang="ja-JP" altLang="en-US" sz="2400" b="1" dirty="0" err="1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、</a:t>
              </a:r>
              <a:r>
                <a:rPr lang="ja-JP" altLang="en-US" sz="24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  <a:r>
                <a:rPr lang="ja-JP" altLang="en-US" sz="2400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（</a:t>
              </a:r>
              <a:r>
                <a:rPr lang="en-US" altLang="ja-JP" sz="2400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1</a:t>
              </a:r>
              <a:r>
                <a:rPr lang="ja-JP" altLang="en-US" sz="2400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）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TextBox 2"/>
          <p:cNvSpPr txBox="1"/>
          <p:nvPr/>
        </p:nvSpPr>
        <p:spPr>
          <a:xfrm>
            <a:off x="1851013" y="5402743"/>
            <a:ext cx="598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先生</a:t>
            </a:r>
            <a:r>
              <a:rPr lang="ja-JP" altLang="en-US" b="1" dirty="0" smtClean="0">
                <a:ea typeface="MS Mincho" panose="02020609040205080304" pitchFamily="49" charset="-128"/>
              </a:rPr>
              <a:t>が</a:t>
            </a:r>
            <a:r>
              <a:rPr lang="ja-JP" altLang="en-US" b="1" dirty="0">
                <a:ea typeface="MS Mincho" panose="02020609040205080304" pitchFamily="49" charset="-128"/>
              </a:rPr>
              <a:t>来る</a:t>
            </a:r>
            <a:r>
              <a:rPr lang="ja-JP" altLang="en-US" b="1" dirty="0">
                <a:solidFill>
                  <a:srgbClr val="FF0000"/>
                </a:solidFill>
                <a:ea typeface="MS Mincho" panose="02020609040205080304" pitchFamily="49" charset="-128"/>
              </a:rPr>
              <a:t>まで</a:t>
            </a:r>
            <a:r>
              <a:rPr lang="ja-JP" altLang="en-US" b="1" dirty="0">
                <a:ea typeface="MS Mincho" panose="02020609040205080304" pitchFamily="49" charset="-128"/>
              </a:rPr>
              <a:t>、ここで待っていましょう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613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AutoShape 14"/>
          <p:cNvSpPr>
            <a:spLocks noChangeArrowheads="1"/>
          </p:cNvSpPr>
          <p:nvPr/>
        </p:nvSpPr>
        <p:spPr bwMode="auto">
          <a:xfrm flipH="1">
            <a:off x="710932" y="3149369"/>
            <a:ext cx="7375277" cy="3384376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180" name="AutoShape 7"/>
          <p:cNvSpPr>
            <a:spLocks noChangeArrowheads="1"/>
          </p:cNvSpPr>
          <p:nvPr/>
        </p:nvSpPr>
        <p:spPr bwMode="auto">
          <a:xfrm flipH="1">
            <a:off x="323528" y="1772816"/>
            <a:ext cx="8150086" cy="1224136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3944" y="1931414"/>
            <a:ext cx="8390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例：子供のころ何か習っていましたか。（小学校に入る</a:t>
            </a:r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・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中学校を卒業する）</a:t>
            </a:r>
            <a:endParaRPr lang="en-US" altLang="ja-JP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261938" indent="-261938">
              <a:lnSpc>
                <a:spcPct val="150000"/>
              </a:lnSpc>
            </a:pPr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小学校に入ってから中学校を卒業する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まで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、水泳を習っていました。</a:t>
            </a:r>
            <a:endParaRPr lang="zh-CN" altLang="en-US" b="1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5" name="文本框 14"/>
            <p:cNvSpPr txBox="1"/>
            <p:nvPr/>
          </p:nvSpPr>
          <p:spPr>
            <a:xfrm rot="407268">
              <a:off x="217512" y="876237"/>
              <a:ext cx="9929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2</a:t>
              </a:r>
            </a:p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（</a:t>
              </a:r>
              <a:r>
                <a:rPr lang="en-US" altLang="ja-JP" b="1" dirty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1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）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127677" y="1058801"/>
            <a:ext cx="1140067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421150" y="1098962"/>
            <a:ext cx="846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8978" y="3866224"/>
            <a:ext cx="567928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朝起きてから夜寝る</a:t>
            </a:r>
            <a:r>
              <a:rPr lang="ja-JP" altLang="en-US" b="1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まで</a:t>
            </a:r>
            <a:r>
              <a:rPr lang="ja-JP" altLang="en-US" b="1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、日本語を勉強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していま</a:t>
            </a:r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す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8978" y="4674561"/>
            <a:ext cx="5903984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出発してからうちへ帰る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まで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、ずっといい天気でした。</a:t>
            </a:r>
            <a:endParaRPr lang="zh-CN" altLang="en-US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971600" y="3866224"/>
            <a:ext cx="581520" cy="1159999"/>
            <a:chOff x="942316" y="2998373"/>
            <a:chExt cx="581520" cy="1159999"/>
          </a:xfrm>
        </p:grpSpPr>
        <p:sp>
          <p:nvSpPr>
            <p:cNvPr id="17" name="テキスト ボックス 16"/>
            <p:cNvSpPr txBox="1"/>
            <p:nvPr/>
          </p:nvSpPr>
          <p:spPr>
            <a:xfrm>
              <a:off x="942316" y="2998373"/>
              <a:ext cx="58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ja-JP" b="1" dirty="0">
                  <a:solidFill>
                    <a:srgbClr val="0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…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942316" y="3789040"/>
              <a:ext cx="58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ja-JP" b="1" dirty="0">
                  <a:solidFill>
                    <a:srgbClr val="0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…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</p:grpSp>
      <p:sp>
        <p:nvSpPr>
          <p:cNvPr id="20" name="文本框 3"/>
          <p:cNvSpPr txBox="1"/>
          <p:nvPr/>
        </p:nvSpPr>
        <p:spPr>
          <a:xfrm>
            <a:off x="903655" y="3501008"/>
            <a:ext cx="683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毎日</a:t>
            </a:r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どんな生活をしていますか。（朝起きる・夜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寝る）</a:t>
            </a:r>
            <a:endParaRPr lang="en-US" altLang="ja-JP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1" name="文本框 3"/>
          <p:cNvSpPr txBox="1"/>
          <p:nvPr/>
        </p:nvSpPr>
        <p:spPr>
          <a:xfrm>
            <a:off x="971600" y="4320679"/>
            <a:ext cx="750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旅行</a:t>
            </a:r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のあいだ、天気はどうでしたか。（出発する・うち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へ帰る）</a:t>
            </a:r>
          </a:p>
        </p:txBody>
      </p:sp>
      <p:sp>
        <p:nvSpPr>
          <p:cNvPr id="22" name="文本框 3"/>
          <p:cNvSpPr txBox="1"/>
          <p:nvPr/>
        </p:nvSpPr>
        <p:spPr>
          <a:xfrm>
            <a:off x="964668" y="5061404"/>
            <a:ext cx="683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3"/>
              </a:buBlip>
            </a:pPr>
            <a:endParaRPr lang="en-US" altLang="ja-JP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3" name="TextBox 6"/>
          <p:cNvSpPr txBox="1"/>
          <p:nvPr/>
        </p:nvSpPr>
        <p:spPr>
          <a:xfrm>
            <a:off x="971599" y="5185403"/>
            <a:ext cx="7368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新入社員の生活はどうですか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。（会社に着く・退社時間になる）</a:t>
            </a:r>
            <a:endParaRPr lang="en-US" altLang="ja-JP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78218" y="5549162"/>
            <a:ext cx="5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altLang="ja-JP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25" name="TextBox 4"/>
          <p:cNvSpPr txBox="1"/>
          <p:nvPr/>
        </p:nvSpPr>
        <p:spPr>
          <a:xfrm>
            <a:off x="1268978" y="5562785"/>
            <a:ext cx="5903984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会社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に着いてから退社時間になる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まで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、</a:t>
            </a:r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トレーニング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やテストを受けています。</a:t>
            </a:r>
            <a:endParaRPr lang="zh-CN" altLang="en-US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084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8" grpId="0"/>
      <p:bldP spid="4" grpId="0" animBg="1"/>
      <p:bldP spid="5" grpId="0" animBg="1"/>
      <p:bldP spid="20" grpId="0"/>
      <p:bldP spid="21" grpId="0"/>
      <p:bldP spid="23" grpId="0"/>
      <p:bldP spid="24" grpId="0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45730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513376" y="2488984"/>
            <a:ext cx="6659024" cy="1152000"/>
            <a:chOff x="1513376" y="2488984"/>
            <a:chExt cx="6659024" cy="1152000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13376" y="2488984"/>
              <a:ext cx="6659024" cy="1152000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15461" y="2603190"/>
              <a:ext cx="64807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「</a:t>
              </a:r>
              <a:r>
                <a:rPr lang="en-US" altLang="zh-CN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ja-JP" altLang="en-US" b="1" dirty="0" err="1" smtClean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までに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 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」</a:t>
              </a:r>
              <a:r>
                <a:rPr lang="en-US" altLang="zh-CN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仍表示期限，</a:t>
              </a:r>
              <a:r>
                <a:rPr lang="en-US" altLang="zh-CN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并不是持续的动作和状态，只是一次性的事情</a:t>
              </a:r>
              <a:r>
                <a:rPr lang="ja-JP" altLang="en-US" b="1" dirty="0" err="1" smtClean="0">
                  <a:latin typeface="宋体" panose="02010600030101010101" pitchFamily="2" charset="-122"/>
                  <a:ea typeface="宋体" panose="02010600030101010101" pitchFamily="2" charset="-122"/>
                </a:rPr>
                <a:t>。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在</a:t>
              </a:r>
              <a:r>
                <a:rPr lang="en-US" altLang="zh-CN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之前完成</a:t>
              </a:r>
              <a:r>
                <a:rPr lang="en-US" altLang="zh-CN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r>
                <a:rPr lang="ja-JP" altLang="en-US" b="1" dirty="0" err="1" smtClean="0">
                  <a:latin typeface="宋体" panose="02010600030101010101" pitchFamily="2" charset="-122"/>
                  <a:ea typeface="宋体" panose="02010600030101010101" pitchFamily="2" charset="-122"/>
                </a:rPr>
                <a:t>。</a:t>
              </a:r>
              <a:endPara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502879" y="4027303"/>
            <a:ext cx="6319559" cy="1993985"/>
            <a:chOff x="1502879" y="4027303"/>
            <a:chExt cx="6319559" cy="1993985"/>
          </a:xfrm>
        </p:grpSpPr>
        <p:sp>
          <p:nvSpPr>
            <p:cNvPr id="21" name="AutoShape 26"/>
            <p:cNvSpPr>
              <a:spLocks noChangeArrowheads="1"/>
            </p:cNvSpPr>
            <p:nvPr/>
          </p:nvSpPr>
          <p:spPr bwMode="auto">
            <a:xfrm flipH="1">
              <a:off x="1502879" y="4027303"/>
              <a:ext cx="6319559" cy="1993985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19672" y="4266962"/>
              <a:ext cx="5899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en-US" altLang="ja-JP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3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時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までに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帰ります。</a:t>
              </a:r>
              <a:endParaRPr lang="en-US" altLang="zh-CN" b="1" dirty="0" smtClean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25261" y="4867925"/>
            <a:ext cx="5899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先生が来る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までに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、掃除を終わらせた。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285750" indent="-285750">
              <a:buBlip>
                <a:blip r:embed="rId4"/>
              </a:buBlip>
            </a:pP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息子が帰って来る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までに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、食事を用意しておきます。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27" name="组合 2"/>
          <p:cNvGrpSpPr/>
          <p:nvPr/>
        </p:nvGrpSpPr>
        <p:grpSpPr>
          <a:xfrm>
            <a:off x="707984" y="1124744"/>
            <a:ext cx="7597527" cy="707886"/>
            <a:chOff x="707984" y="1124744"/>
            <a:chExt cx="7597527" cy="707886"/>
          </a:xfrm>
        </p:grpSpPr>
        <p:sp>
          <p:nvSpPr>
            <p:cNvPr id="29" name="文本框 13"/>
            <p:cNvSpPr txBox="1"/>
            <p:nvPr/>
          </p:nvSpPr>
          <p:spPr>
            <a:xfrm>
              <a:off x="707984" y="1249817"/>
              <a:ext cx="75975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b="1" dirty="0" smtClean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　　　　　　　　　　　　　</a:t>
              </a:r>
              <a:r>
                <a:rPr lang="ja-JP" altLang="en-US" sz="2400" b="1" dirty="0" smtClean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＋</a:t>
              </a:r>
              <a:r>
                <a:rPr lang="ja-JP" altLang="en-US" sz="2400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までに、</a:t>
              </a:r>
              <a:r>
                <a:rPr lang="en-US" altLang="ja-JP" sz="2400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…</a:t>
              </a:r>
              <a:endParaRPr lang="ja-JP" altLang="zh-CN" sz="2400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30" name="右大括号 26"/>
            <p:cNvSpPr/>
            <p:nvPr/>
          </p:nvSpPr>
          <p:spPr>
            <a:xfrm rot="10800000" flipH="1">
              <a:off x="3707904" y="1124744"/>
              <a:ext cx="192406" cy="645483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1" name="矩形 24"/>
            <p:cNvSpPr/>
            <p:nvPr/>
          </p:nvSpPr>
          <p:spPr>
            <a:xfrm>
              <a:off x="2596309" y="1124744"/>
              <a:ext cx="114486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0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N</a:t>
              </a:r>
              <a:r>
                <a:rPr lang="ja-JP" altLang="en-US" sz="20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の</a:t>
              </a:r>
              <a:endParaRPr lang="en-US" altLang="ja-JP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  <a:p>
              <a:r>
                <a:rPr lang="en-US" altLang="ja-JP" sz="20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V</a:t>
              </a:r>
              <a:r>
                <a:rPr lang="ja-JP" altLang="en-US" sz="20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辞書形</a:t>
              </a:r>
              <a:endParaRPr lang="en-US" altLang="ja-JP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32" name="矩形 25"/>
            <p:cNvSpPr/>
            <p:nvPr/>
          </p:nvSpPr>
          <p:spPr>
            <a:xfrm>
              <a:off x="1037860" y="1268760"/>
              <a:ext cx="14975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2</a:t>
              </a:r>
              <a:r>
                <a:rPr lang="ja-JP" altLang="en-US" sz="2400" b="1" dirty="0" err="1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、</a:t>
              </a:r>
              <a:r>
                <a:rPr lang="ja-JP" altLang="en-US" sz="24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（</a:t>
              </a:r>
              <a:r>
                <a:rPr lang="en-US" altLang="ja-JP" sz="24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2</a:t>
              </a:r>
              <a:r>
                <a:rPr lang="ja-JP" altLang="en-US" sz="24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）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892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AutoShape 7"/>
          <p:cNvSpPr>
            <a:spLocks noChangeArrowheads="1"/>
          </p:cNvSpPr>
          <p:nvPr/>
        </p:nvSpPr>
        <p:spPr bwMode="auto">
          <a:xfrm flipH="1">
            <a:off x="422997" y="1772816"/>
            <a:ext cx="7533379" cy="1224136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174" name="AutoShape 14"/>
          <p:cNvSpPr>
            <a:spLocks noChangeArrowheads="1"/>
          </p:cNvSpPr>
          <p:nvPr/>
        </p:nvSpPr>
        <p:spPr bwMode="auto">
          <a:xfrm flipH="1">
            <a:off x="437083" y="3140968"/>
            <a:ext cx="7519293" cy="2592359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1916832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例：大学を卒業する</a:t>
            </a:r>
            <a:endParaRPr lang="en-US" altLang="ja-JP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261938" indent="-261938">
              <a:lnSpc>
                <a:spcPct val="150000"/>
              </a:lnSpc>
            </a:pP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→大学を卒業する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までに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、自動車の免許を取りたいです。</a:t>
            </a:r>
            <a:endParaRPr lang="zh-CN" altLang="en-US" b="1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3203391"/>
            <a:ext cx="64087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① 結婚する</a:t>
            </a:r>
            <a:endParaRPr lang="en-US" altLang="ja-JP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en-US" altLang="ja-JP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268288" indent="-268288">
              <a:lnSpc>
                <a:spcPct val="150000"/>
              </a:lnSpc>
            </a:pP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② </a:t>
            </a:r>
            <a:r>
              <a: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40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歳になる</a:t>
            </a:r>
            <a:endParaRPr lang="en-US" altLang="ja-JP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268288" indent="-268288">
              <a:lnSpc>
                <a:spcPct val="150000"/>
              </a:lnSpc>
            </a:pPr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en-US" altLang="ja-JP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268288" indent="-268288">
              <a:lnSpc>
                <a:spcPct val="150000"/>
              </a:lnSpc>
            </a:pP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③ 退職する</a:t>
            </a:r>
            <a:endParaRPr lang="en-US" altLang="ja-JP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zh-CN" altLang="en-US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5" name="文本框 14"/>
            <p:cNvSpPr txBox="1"/>
            <p:nvPr/>
          </p:nvSpPr>
          <p:spPr>
            <a:xfrm rot="407268">
              <a:off x="217512" y="876237"/>
              <a:ext cx="9929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2</a:t>
              </a:r>
            </a:p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（</a:t>
              </a:r>
              <a:r>
                <a:rPr lang="en-US" altLang="ja-JP" b="1" dirty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2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）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127677" y="1058801"/>
            <a:ext cx="1140067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403648" y="1098962"/>
            <a:ext cx="846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026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8065" y="3698812"/>
            <a:ext cx="455610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結婚する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までに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、ずっと仕事したいです。</a:t>
            </a:r>
            <a:endParaRPr lang="en-US" altLang="ja-JP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3480" y="4540611"/>
            <a:ext cx="5146752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40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歳になる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までに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、自分の会社を作りたいです。</a:t>
            </a:r>
            <a:endParaRPr lang="zh-CN" altLang="en-US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TextBox 4"/>
          <p:cNvSpPr txBox="1"/>
          <p:nvPr/>
        </p:nvSpPr>
        <p:spPr>
          <a:xfrm>
            <a:off x="1547664" y="5291916"/>
            <a:ext cx="468052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退職す</a:t>
            </a:r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る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までに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、中国語を勉強したいです。</a:t>
            </a:r>
            <a:endParaRPr lang="zh-CN" altLang="en-US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711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18" grpId="0"/>
      <p:bldP spid="4" grpId="0" animBg="1"/>
      <p:bldP spid="5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58982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037860" y="1268760"/>
            <a:ext cx="51183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3</a:t>
            </a:r>
            <a:r>
              <a:rPr lang="ja-JP" altLang="en-US" sz="2400" b="1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</a:t>
            </a:r>
            <a:r>
              <a:rPr lang="en-US" altLang="ja-JP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</a:t>
            </a:r>
            <a:r>
              <a:rPr lang="ja-JP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た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形＋</a:t>
            </a:r>
            <a:r>
              <a:rPr lang="en-US" altLang="ja-JP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　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13376" y="2107005"/>
            <a:ext cx="6659024" cy="2247390"/>
            <a:chOff x="1513376" y="2107005"/>
            <a:chExt cx="6659024" cy="2247390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13376" y="2107005"/>
              <a:ext cx="6659024" cy="1826051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566960" y="2184570"/>
              <a:ext cx="6480720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ja-JP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ja-JP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ja-JP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）</a:t>
              </a:r>
              <a:r>
                <a:rPr lang="ja-JP" altLang="en-US" b="1" dirty="0" err="1" smtClean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て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いる</a:t>
              </a:r>
              <a:r>
                <a:rPr lang="ja-JP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形</a:t>
              </a:r>
              <a:r>
                <a:rPr lang="zh-CN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表示动作结束或变化完成之后的结果以及状态，在修饰名词时也可以用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た</a:t>
              </a:r>
              <a:r>
                <a:rPr lang="ja-JP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形</a:t>
              </a:r>
              <a:r>
                <a:rPr lang="zh-CN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。</a:t>
              </a:r>
              <a:endPara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ja-JP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ja-JP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ja-JP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）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表示动作正在进行的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ている</a:t>
              </a:r>
              <a:r>
                <a:rPr lang="ja-JP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形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在修饰名词时，不能变成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た</a:t>
              </a:r>
              <a:r>
                <a:rPr lang="ja-JP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形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。因为变成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た</a:t>
              </a:r>
              <a:r>
                <a:rPr lang="ja-JP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形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意思就不同了。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150000"/>
                </a:lnSpc>
              </a:pP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02880" y="4027303"/>
            <a:ext cx="7245584" cy="2292152"/>
            <a:chOff x="1502880" y="4027303"/>
            <a:chExt cx="6319559" cy="2292152"/>
          </a:xfrm>
        </p:grpSpPr>
        <p:sp>
          <p:nvSpPr>
            <p:cNvPr id="15" name="AutoShape 26"/>
            <p:cNvSpPr>
              <a:spLocks noChangeArrowheads="1"/>
            </p:cNvSpPr>
            <p:nvPr/>
          </p:nvSpPr>
          <p:spPr bwMode="auto">
            <a:xfrm flipH="1">
              <a:off x="1502880" y="4027303"/>
              <a:ext cx="6319559" cy="2292152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542332" y="4293096"/>
              <a:ext cx="59629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田中さんは眼鏡をかけています。→　眼鏡をかけ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た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田中さん</a:t>
              </a:r>
              <a:endPara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565691" y="4764395"/>
            <a:ext cx="588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線が曲がっている。→　曲がっ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た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線</a:t>
            </a:r>
            <a:endParaRPr lang="zh-CN" altLang="en-US" dirty="0"/>
          </a:p>
        </p:txBody>
      </p:sp>
      <p:grpSp>
        <p:nvGrpSpPr>
          <p:cNvPr id="21" name="グループ化 20"/>
          <p:cNvGrpSpPr/>
          <p:nvPr/>
        </p:nvGrpSpPr>
        <p:grpSpPr>
          <a:xfrm>
            <a:off x="1577394" y="5274704"/>
            <a:ext cx="6595006" cy="646331"/>
            <a:chOff x="1577394" y="5274704"/>
            <a:chExt cx="6595006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1577394" y="5274704"/>
              <a:ext cx="65950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山下さんは本を読んでいます。　＝　本を読ん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だ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山下さん</a:t>
              </a:r>
              <a:endPara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  <a:p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　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 　　</a:t>
              </a:r>
              <a:r>
                <a:rPr lang="zh-CN" altLang="en-US" b="1" dirty="0" smtClean="0">
                  <a:solidFill>
                    <a:srgbClr val="00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山下正在读书</a:t>
              </a:r>
              <a:r>
                <a:rPr lang="ja-JP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　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           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＝</a:t>
              </a:r>
              <a:r>
                <a:rPr lang="zh-CN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   </a:t>
              </a:r>
              <a:r>
                <a:rPr lang="zh-CN" altLang="en-US" b="1" dirty="0" smtClean="0">
                  <a:solidFill>
                    <a:srgbClr val="0033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读了书的山下先生</a:t>
              </a:r>
              <a:endParaRPr lang="en-US" altLang="ja-JP" b="1" dirty="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8" name="直線コネクタ 7"/>
            <p:cNvCxnSpPr/>
            <p:nvPr/>
          </p:nvCxnSpPr>
          <p:spPr>
            <a:xfrm flipH="1">
              <a:off x="5481210" y="5371055"/>
              <a:ext cx="72008" cy="21818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コネクタ 26"/>
            <p:cNvCxnSpPr/>
            <p:nvPr/>
          </p:nvCxnSpPr>
          <p:spPr>
            <a:xfrm flipH="1">
              <a:off x="5436096" y="5617498"/>
              <a:ext cx="72008" cy="21818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317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AutoShape 7"/>
          <p:cNvSpPr>
            <a:spLocks noChangeArrowheads="1"/>
          </p:cNvSpPr>
          <p:nvPr/>
        </p:nvSpPr>
        <p:spPr bwMode="auto">
          <a:xfrm flipH="1">
            <a:off x="422997" y="1628800"/>
            <a:ext cx="7677395" cy="1224136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174" name="AutoShape 14"/>
          <p:cNvSpPr>
            <a:spLocks noChangeArrowheads="1"/>
          </p:cNvSpPr>
          <p:nvPr/>
        </p:nvSpPr>
        <p:spPr bwMode="auto">
          <a:xfrm flipH="1">
            <a:off x="199164" y="2967628"/>
            <a:ext cx="8729173" cy="2837636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7506" y="1556792"/>
            <a:ext cx="699247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例：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太郎君　 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→　短いズボン・鞄を持つ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太郎君はどの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子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ですか。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短いズボンをはいて、かばんを持っ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た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男の子です。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5" name="文本框 14"/>
            <p:cNvSpPr txBox="1"/>
            <p:nvPr/>
          </p:nvSpPr>
          <p:spPr>
            <a:xfrm rot="407268">
              <a:off x="217512" y="1014736"/>
              <a:ext cx="992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3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127677" y="1058801"/>
            <a:ext cx="1140067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277135" y="1098962"/>
            <a:ext cx="846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026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3522149"/>
            <a:ext cx="8485979" cy="5078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リンリンちゃんはどの子ですか。</a:t>
            </a: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帽子をかぶって、赤い靴をはい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た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女の子です。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7632000" cy="5078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ハンス君はどの子ですか。</a:t>
            </a:r>
            <a:r>
              <a: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眼鏡をか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け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て、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ネクタイ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を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し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た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男の子です。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 flipH="1">
            <a:off x="3635896" y="6021288"/>
            <a:ext cx="3850593" cy="4094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317500"/>
          </a:effectLst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補足</a:t>
            </a:r>
            <a:r>
              <a:rPr lang="ja-JP" altLang="en-US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：教科書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P102</a:t>
            </a:r>
            <a:r>
              <a:rPr lang="en-US" altLang="zh-CN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-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3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番の練習</a:t>
            </a:r>
            <a:r>
              <a:rPr lang="en-US" altLang="ja-JP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493" y="3068960"/>
            <a:ext cx="603728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①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リンリン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ちゃん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→　帽子をかぶる・赤い靴をはく　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②ハンス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君　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→　眼鏡をかける・ネクタイをする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③テレサちゃん　→　長い髪・きれいな服を着る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2" name="TextBox 4"/>
          <p:cNvSpPr txBox="1"/>
          <p:nvPr/>
        </p:nvSpPr>
        <p:spPr>
          <a:xfrm>
            <a:off x="387139" y="5099561"/>
            <a:ext cx="8316000" cy="5078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テレサ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ちゃんはどの子ですか。</a:t>
            </a: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長い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髪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をして、きれいな服を着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た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女の子です。　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132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8" grpId="0"/>
      <p:bldP spid="4" grpId="0" uiExpand="1" build="p" animBg="1"/>
      <p:bldP spid="5" grpId="0" uiExpand="1" build="p" animBg="1"/>
      <p:bldP spid="17" grpId="0" animBg="1"/>
      <p:bldP spid="7" grpId="0"/>
      <p:bldP spid="22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45730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037860" y="1268760"/>
            <a:ext cx="25731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４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</a:t>
            </a:r>
            <a:r>
              <a:rPr lang="en-US" altLang="ja-JP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＋</a:t>
            </a:r>
            <a:r>
              <a:rPr lang="ja-JP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によ</a:t>
            </a:r>
            <a:r>
              <a:rPr lang="ja-JP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って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13376" y="2411634"/>
            <a:ext cx="6659024" cy="1754326"/>
            <a:chOff x="1513376" y="2411634"/>
            <a:chExt cx="6659024" cy="1754326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13376" y="2420888"/>
              <a:ext cx="6659024" cy="1320306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>
                <a:latin typeface="宋体" panose="02010600030101010101" pitchFamily="2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586857" y="2411634"/>
              <a:ext cx="648072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「</a:t>
              </a:r>
              <a:r>
                <a:rPr lang="en-US" altLang="ja-JP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X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によって</a:t>
              </a:r>
              <a:r>
                <a:rPr lang="en-US" altLang="ja-JP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Y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表示依照</a:t>
              </a:r>
              <a:r>
                <a:rPr lang="en-US" altLang="zh-CN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的种类，</a:t>
              </a:r>
              <a:r>
                <a:rPr lang="en-US" altLang="zh-CN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也随之发生多种变化。</a:t>
              </a:r>
              <a:r>
                <a:rPr lang="en-US" altLang="zh-CN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常用的谓语有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「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違う</a:t>
              </a:r>
              <a:r>
                <a:rPr lang="en-US" altLang="zh-CN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/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不同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」</a:t>
              </a:r>
              <a:r>
                <a:rPr lang="en-US" altLang="ja-JP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/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「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変わる</a:t>
              </a:r>
              <a:r>
                <a:rPr lang="en-US" altLang="zh-CN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/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变化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」</a:t>
              </a:r>
              <a:r>
                <a:rPr lang="en-US" altLang="ja-JP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/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「さまざまだ</a:t>
              </a:r>
              <a:r>
                <a:rPr lang="en-US" altLang="zh-CN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/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各种各样的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等。</a:t>
              </a:r>
              <a:endPara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150000"/>
                </a:lnSpc>
              </a:pPr>
              <a:endParaRPr lang="en-US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502880" y="4027303"/>
            <a:ext cx="6669520" cy="1777961"/>
            <a:chOff x="1502880" y="4027303"/>
            <a:chExt cx="6319559" cy="2292152"/>
          </a:xfrm>
        </p:grpSpPr>
        <p:sp>
          <p:nvSpPr>
            <p:cNvPr id="21" name="AutoShape 26"/>
            <p:cNvSpPr>
              <a:spLocks noChangeArrowheads="1"/>
            </p:cNvSpPr>
            <p:nvPr/>
          </p:nvSpPr>
          <p:spPr bwMode="auto">
            <a:xfrm flipH="1">
              <a:off x="1502880" y="4027303"/>
              <a:ext cx="6319559" cy="2292152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91680" y="4156608"/>
              <a:ext cx="5899067" cy="424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好きな食べ物は人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によって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違う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。</a:t>
              </a:r>
              <a:endPara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91680" y="4671114"/>
            <a:ext cx="5706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季節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によって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景色が変わる。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93058" y="5229200"/>
            <a:ext cx="590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ea typeface="MS Mincho" panose="02020609040205080304" pitchFamily="49" charset="-128"/>
              </a:rPr>
              <a:t>文化や習慣は国</a:t>
            </a:r>
            <a:r>
              <a:rPr lang="ja-JP" altLang="en-US" b="1" dirty="0" smtClean="0">
                <a:solidFill>
                  <a:srgbClr val="FF0000"/>
                </a:solidFill>
                <a:ea typeface="MS Mincho" panose="02020609040205080304" pitchFamily="49" charset="-128"/>
              </a:rPr>
              <a:t>によって</a:t>
            </a:r>
            <a:r>
              <a:rPr lang="ja-JP" altLang="en-US" b="1" dirty="0" smtClean="0">
                <a:ea typeface="MS Mincho" panose="02020609040205080304" pitchFamily="49" charset="-128"/>
              </a:rPr>
              <a:t>違う。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498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AutoShape 7"/>
          <p:cNvSpPr>
            <a:spLocks noChangeArrowheads="1"/>
          </p:cNvSpPr>
          <p:nvPr/>
        </p:nvSpPr>
        <p:spPr bwMode="auto">
          <a:xfrm flipH="1">
            <a:off x="855044" y="1958743"/>
            <a:ext cx="6813298" cy="92333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174" name="AutoShape 14"/>
          <p:cNvSpPr>
            <a:spLocks noChangeArrowheads="1"/>
          </p:cNvSpPr>
          <p:nvPr/>
        </p:nvSpPr>
        <p:spPr bwMode="auto">
          <a:xfrm flipH="1">
            <a:off x="869130" y="3102874"/>
            <a:ext cx="6799213" cy="3076854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6059" y="1958743"/>
            <a:ext cx="5946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例：山の景色はいつも同じですか。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いいえ、季節や天気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によって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変わります。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5" name="文本框 14"/>
            <p:cNvSpPr txBox="1"/>
            <p:nvPr/>
          </p:nvSpPr>
          <p:spPr>
            <a:xfrm rot="407268">
              <a:off x="217512" y="1014736"/>
              <a:ext cx="992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4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127677" y="1058801"/>
            <a:ext cx="1140067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374985" y="1098962"/>
            <a:ext cx="13248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9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46993" y="3715853"/>
            <a:ext cx="5796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いいえ、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石油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を輸入したときの値段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によって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違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います。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40040" y="4652710"/>
            <a:ext cx="3240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いいえ、町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によって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違います。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TextBox 19"/>
          <p:cNvSpPr txBox="1"/>
          <p:nvPr/>
        </p:nvSpPr>
        <p:spPr>
          <a:xfrm>
            <a:off x="1475656" y="5567403"/>
            <a:ext cx="3240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いいえ、人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によって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違います。 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1115616" y="3296623"/>
            <a:ext cx="4448130" cy="797886"/>
            <a:chOff x="1115616" y="3296623"/>
            <a:chExt cx="4448130" cy="797886"/>
          </a:xfrm>
        </p:grpSpPr>
        <p:sp>
          <p:nvSpPr>
            <p:cNvPr id="4" name="TextBox 3"/>
            <p:cNvSpPr txBox="1"/>
            <p:nvPr/>
          </p:nvSpPr>
          <p:spPr>
            <a:xfrm>
              <a:off x="1120487" y="3296623"/>
              <a:ext cx="44432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①ガソリンの値段はいつでも同じですか。</a:t>
              </a:r>
              <a:endParaRPr lang="zh-CN" altLang="en-US" dirty="0"/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1115616" y="3725177"/>
              <a:ext cx="58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ja-JP" b="1" dirty="0">
                  <a:solidFill>
                    <a:srgbClr val="0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…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1115616" y="4247243"/>
            <a:ext cx="6912768" cy="746709"/>
            <a:chOff x="1115616" y="4247243"/>
            <a:chExt cx="6912768" cy="746709"/>
          </a:xfrm>
        </p:grpSpPr>
        <p:sp>
          <p:nvSpPr>
            <p:cNvPr id="8" name="TextBox 7"/>
            <p:cNvSpPr txBox="1"/>
            <p:nvPr/>
          </p:nvSpPr>
          <p:spPr>
            <a:xfrm>
              <a:off x="1131382" y="4247243"/>
              <a:ext cx="68970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②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ゴミ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の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出し方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はどこでも同じですか。</a:t>
              </a:r>
              <a:endParaRPr lang="zh-CN" altLang="en-US" dirty="0"/>
            </a:p>
          </p:txBody>
        </p:sp>
        <p:sp>
          <p:nvSpPr>
            <p:cNvPr id="23" name="テキスト ボックス 22"/>
            <p:cNvSpPr txBox="1"/>
            <p:nvPr/>
          </p:nvSpPr>
          <p:spPr>
            <a:xfrm>
              <a:off x="1115616" y="4624620"/>
              <a:ext cx="58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ja-JP" b="1" dirty="0">
                  <a:solidFill>
                    <a:srgbClr val="0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…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1120487" y="5104352"/>
            <a:ext cx="6897002" cy="841258"/>
            <a:chOff x="1120487" y="5104352"/>
            <a:chExt cx="6897002" cy="841258"/>
          </a:xfrm>
        </p:grpSpPr>
        <p:sp>
          <p:nvSpPr>
            <p:cNvPr id="21" name="TextBox 7"/>
            <p:cNvSpPr txBox="1"/>
            <p:nvPr/>
          </p:nvSpPr>
          <p:spPr>
            <a:xfrm>
              <a:off x="1120487" y="5104352"/>
              <a:ext cx="68970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③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日本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の若い人はみんな漫画に興味があるんですか。</a:t>
              </a:r>
              <a:endParaRPr lang="zh-CN" altLang="en-US" dirty="0"/>
            </a:p>
          </p:txBody>
        </p:sp>
        <p:sp>
          <p:nvSpPr>
            <p:cNvPr id="24" name="テキスト ボックス 23"/>
            <p:cNvSpPr txBox="1"/>
            <p:nvPr/>
          </p:nvSpPr>
          <p:spPr>
            <a:xfrm>
              <a:off x="1126528" y="5576278"/>
              <a:ext cx="58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ja-JP" b="1" dirty="0">
                  <a:solidFill>
                    <a:srgbClr val="0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…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037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8" grpId="0"/>
      <p:bldP spid="5" grpId="0" animBg="1"/>
      <p:bldP spid="20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45730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513376" y="2496194"/>
            <a:ext cx="6659024" cy="1152000"/>
            <a:chOff x="1513376" y="2496194"/>
            <a:chExt cx="6659024" cy="1152000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13376" y="2496194"/>
              <a:ext cx="6659024" cy="1152000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15461" y="2603190"/>
              <a:ext cx="6480720" cy="870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「</a:t>
              </a:r>
              <a:r>
                <a:rPr lang="en-US" altLang="ja-JP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V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たまま</a:t>
              </a:r>
              <a:r>
                <a:rPr lang="en-US" altLang="ja-JP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Y/N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のまま</a:t>
              </a:r>
              <a:r>
                <a:rPr lang="en-US" altLang="ja-JP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Y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表示在动作</a:t>
              </a:r>
              <a:r>
                <a:rPr lang="en-US" altLang="zh-CN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之后的状态下进行</a:t>
              </a:r>
              <a:r>
                <a:rPr lang="en-US" altLang="zh-CN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或在</a:t>
              </a:r>
              <a:r>
                <a:rPr lang="en-US" altLang="zh-CN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的状态下进行</a:t>
              </a:r>
              <a:r>
                <a:rPr lang="en-US" altLang="zh-CN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r>
                <a:rPr lang="zh-CN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。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通常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用于反常的行为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。</a:t>
              </a:r>
              <a:endParaRPr lang="en-US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502880" y="4027303"/>
            <a:ext cx="6319559" cy="2065993"/>
            <a:chOff x="1502880" y="4027303"/>
            <a:chExt cx="6319559" cy="2292152"/>
          </a:xfrm>
        </p:grpSpPr>
        <p:sp>
          <p:nvSpPr>
            <p:cNvPr id="21" name="AutoShape 26"/>
            <p:cNvSpPr>
              <a:spLocks noChangeArrowheads="1"/>
            </p:cNvSpPr>
            <p:nvPr/>
          </p:nvSpPr>
          <p:spPr bwMode="auto">
            <a:xfrm flipH="1">
              <a:off x="1502880" y="4027303"/>
              <a:ext cx="6319559" cy="2292152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19672" y="4162411"/>
              <a:ext cx="6048672" cy="409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眼鏡をかけた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まま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、お風呂に入った。</a:t>
              </a:r>
              <a:endPara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1314142" y="1275110"/>
            <a:ext cx="2813591" cy="1050867"/>
            <a:chOff x="1217008" y="1238716"/>
            <a:chExt cx="2813591" cy="1050867"/>
          </a:xfrm>
        </p:grpSpPr>
        <p:sp>
          <p:nvSpPr>
            <p:cNvPr id="6" name="右大括号 5"/>
            <p:cNvSpPr/>
            <p:nvPr/>
          </p:nvSpPr>
          <p:spPr>
            <a:xfrm>
              <a:off x="2695669" y="1238716"/>
              <a:ext cx="216024" cy="662880"/>
            </a:xfrm>
            <a:prstGeom prst="rightBrac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グループ化 10"/>
            <p:cNvGrpSpPr/>
            <p:nvPr/>
          </p:nvGrpSpPr>
          <p:grpSpPr>
            <a:xfrm>
              <a:off x="1217008" y="1273920"/>
              <a:ext cx="2813591" cy="1015663"/>
              <a:chOff x="1217008" y="1273920"/>
              <a:chExt cx="2813591" cy="1015663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217008" y="1305913"/>
                <a:ext cx="28135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400" b="1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5</a:t>
                </a:r>
                <a:r>
                  <a:rPr lang="ja-JP" altLang="en-US" sz="2400" b="1" dirty="0" err="1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、</a:t>
                </a:r>
                <a:r>
                  <a:rPr lang="ja-JP" altLang="en-US" sz="2400" b="1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　　</a:t>
                </a:r>
                <a:r>
                  <a:rPr lang="ja-JP" altLang="en-US" sz="2400" b="1" dirty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　</a:t>
                </a:r>
                <a:r>
                  <a:rPr lang="ja-JP" altLang="en-US" sz="2400" b="1" dirty="0" smtClean="0"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　＋</a:t>
                </a:r>
                <a:r>
                  <a:rPr lang="ja-JP" altLang="en-US" sz="24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ま</a:t>
                </a:r>
                <a:r>
                  <a:rPr lang="ja-JP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MS Mincho" panose="02020609040205080304" pitchFamily="49" charset="-128"/>
                    <a:cs typeface="Times New Roman" panose="02020603050405020304" pitchFamily="18" charset="0"/>
                  </a:rPr>
                  <a:t>ま</a:t>
                </a:r>
                <a:endParaRPr lang="zh-CN" altLang="en-US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766767" y="1273920"/>
                <a:ext cx="119593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ja-JP" altLang="en-US" sz="2000" b="1" dirty="0" smtClean="0">
                    <a:latin typeface="Times New Roman" panose="02020603050405020304" pitchFamily="18" charset="0"/>
                    <a:ea typeface="MS Mincho" panose="02020609040205080304"/>
                    <a:cs typeface="Times New Roman" panose="02020603050405020304" pitchFamily="18" charset="0"/>
                  </a:rPr>
                  <a:t>た形</a:t>
                </a:r>
                <a:endParaRPr lang="en-US" altLang="ja-JP" sz="2000" b="1" dirty="0" smtClean="0">
                  <a:latin typeface="Times New Roman" panose="02020603050405020304" pitchFamily="18" charset="0"/>
                  <a:ea typeface="MS Mincho" panose="02020609040205080304"/>
                  <a:cs typeface="Times New Roman" panose="02020603050405020304" pitchFamily="18" charset="0"/>
                </a:endParaRPr>
              </a:p>
              <a:p>
                <a:r>
                  <a:rPr lang="en-US" altLang="ja-JP" sz="2000" b="1" dirty="0" smtClean="0">
                    <a:latin typeface="Times New Roman" panose="02020603050405020304" pitchFamily="18" charset="0"/>
                    <a:ea typeface="MS Mincho" panose="02020609040205080304"/>
                    <a:cs typeface="Times New Roman" panose="02020603050405020304" pitchFamily="18" charset="0"/>
                  </a:rPr>
                  <a:t>N</a:t>
                </a:r>
                <a:r>
                  <a:rPr lang="ja-JP" altLang="en-US" sz="2000" b="1" dirty="0" smtClean="0">
                    <a:latin typeface="Times New Roman" panose="02020603050405020304" pitchFamily="18" charset="0"/>
                    <a:ea typeface="MS Mincho" panose="02020609040205080304"/>
                    <a:cs typeface="Times New Roman" panose="02020603050405020304" pitchFamily="18" charset="0"/>
                  </a:rPr>
                  <a:t>の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1619672" y="4769373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昨夜の地震にはびっくりして、下着の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まま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、外に出た。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19672" y="5468090"/>
            <a:ext cx="585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ea typeface="MS Mincho" panose="02020609040205080304" pitchFamily="49" charset="-128"/>
              </a:rPr>
              <a:t>靴をはいた</a:t>
            </a:r>
            <a:r>
              <a:rPr lang="ja-JP" altLang="en-US" b="1" dirty="0" smtClean="0">
                <a:solidFill>
                  <a:srgbClr val="FF0000"/>
                </a:solidFill>
                <a:ea typeface="MS Mincho" panose="02020609040205080304" pitchFamily="49" charset="-128"/>
              </a:rPr>
              <a:t>まま</a:t>
            </a:r>
            <a:r>
              <a:rPr lang="ja-JP" altLang="en-US" b="1" dirty="0" smtClean="0">
                <a:ea typeface="MS Mincho" panose="02020609040205080304" pitchFamily="49" charset="-128"/>
              </a:rPr>
              <a:t>、部屋に入らないでください。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351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ext Box 60"/>
          <p:cNvSpPr txBox="1">
            <a:spLocks noChangeArrowheads="1"/>
          </p:cNvSpPr>
          <p:nvPr/>
        </p:nvSpPr>
        <p:spPr bwMode="auto">
          <a:xfrm>
            <a:off x="3056322" y="3111351"/>
            <a:ext cx="3508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ja-JP" altLang="en-US" sz="24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新しい文法と練習</a:t>
            </a:r>
            <a:endParaRPr lang="en-US" altLang="zh-CN" sz="24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104" name="Text Box 69"/>
          <p:cNvSpPr txBox="1">
            <a:spLocks noChangeArrowheads="1"/>
          </p:cNvSpPr>
          <p:nvPr/>
        </p:nvSpPr>
        <p:spPr bwMode="auto">
          <a:xfrm>
            <a:off x="3069022" y="4479503"/>
            <a:ext cx="3508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ja-JP" altLang="en-US" sz="24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まとめと宿題</a:t>
            </a:r>
            <a:endParaRPr lang="en-US" altLang="zh-CN" sz="24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338" y="2918310"/>
            <a:ext cx="490285" cy="7920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483" y="3264204"/>
            <a:ext cx="449999" cy="459373"/>
          </a:xfrm>
          <a:prstGeom prst="rect">
            <a:avLst/>
          </a:prstGeom>
        </p:spPr>
      </p:pic>
      <p:sp>
        <p:nvSpPr>
          <p:cNvPr id="49" name="Line 53"/>
          <p:cNvSpPr>
            <a:spLocks noChangeShapeType="1"/>
          </p:cNvSpPr>
          <p:nvPr/>
        </p:nvSpPr>
        <p:spPr bwMode="auto">
          <a:xfrm>
            <a:off x="2721292" y="3572568"/>
            <a:ext cx="40767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Text Box 12"/>
          <p:cNvSpPr txBox="1">
            <a:spLocks noChangeArrowheads="1"/>
          </p:cNvSpPr>
          <p:nvPr/>
        </p:nvSpPr>
        <p:spPr bwMode="auto">
          <a:xfrm>
            <a:off x="3043622" y="1886558"/>
            <a:ext cx="3508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4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新出</a:t>
            </a:r>
            <a:r>
              <a:rPr lang="ja-JP" altLang="en-US" sz="24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単語</a:t>
            </a:r>
            <a:endParaRPr lang="en-US" altLang="zh-CN" sz="24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45" name="图片 3"/>
          <p:cNvPicPr>
            <a:picLocks noChangeAspect="1"/>
          </p:cNvPicPr>
          <p:nvPr/>
        </p:nvPicPr>
        <p:blipFill>
          <a:blip r:embed="rId4"/>
          <a:srcRect l="2899" t="49387" r="82609" b="26923"/>
          <a:stretch>
            <a:fillRect/>
          </a:stretch>
        </p:blipFill>
        <p:spPr>
          <a:xfrm>
            <a:off x="6750448" y="1700808"/>
            <a:ext cx="465885" cy="792000"/>
          </a:xfrm>
          <a:prstGeom prst="rect">
            <a:avLst/>
          </a:prstGeom>
        </p:spPr>
      </p:pic>
      <p:pic>
        <p:nvPicPr>
          <p:cNvPr id="58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712" y="2011642"/>
            <a:ext cx="449999" cy="459373"/>
          </a:xfrm>
          <a:prstGeom prst="rect">
            <a:avLst/>
          </a:prstGeom>
        </p:spPr>
      </p:pic>
      <p:sp>
        <p:nvSpPr>
          <p:cNvPr id="59" name="Line 53"/>
          <p:cNvSpPr>
            <a:spLocks noChangeShapeType="1"/>
          </p:cNvSpPr>
          <p:nvPr/>
        </p:nvSpPr>
        <p:spPr bwMode="auto">
          <a:xfrm>
            <a:off x="2709144" y="2347302"/>
            <a:ext cx="40767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749445"/>
            <a:ext cx="835361" cy="1936518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294094" y="1196752"/>
            <a:ext cx="492443" cy="12558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ポイント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17097" y="4531547"/>
            <a:ext cx="4585311" cy="459374"/>
            <a:chOff x="2217097" y="3593035"/>
            <a:chExt cx="4585311" cy="459374"/>
          </a:xfrm>
        </p:grpSpPr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7097" y="3593035"/>
              <a:ext cx="450000" cy="459374"/>
            </a:xfrm>
            <a:prstGeom prst="rect">
              <a:avLst/>
            </a:prstGeom>
          </p:spPr>
        </p:pic>
        <p:sp>
          <p:nvSpPr>
            <p:cNvPr id="53" name="Line 53"/>
            <p:cNvSpPr>
              <a:spLocks noChangeShapeType="1"/>
            </p:cNvSpPr>
            <p:nvPr/>
          </p:nvSpPr>
          <p:spPr bwMode="auto">
            <a:xfrm>
              <a:off x="2725708" y="3935782"/>
              <a:ext cx="4076700" cy="0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214" y="4156162"/>
            <a:ext cx="576064" cy="84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1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/>
      <p:bldP spid="4104" grpId="0"/>
      <p:bldP spid="44" grpId="0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AutoShape 14"/>
          <p:cNvSpPr>
            <a:spLocks noChangeArrowheads="1"/>
          </p:cNvSpPr>
          <p:nvPr/>
        </p:nvSpPr>
        <p:spPr bwMode="auto">
          <a:xfrm flipH="1">
            <a:off x="827583" y="3258248"/>
            <a:ext cx="7272808" cy="2867089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grpSp>
        <p:nvGrpSpPr>
          <p:cNvPr id="3" name="グループ化 2"/>
          <p:cNvGrpSpPr/>
          <p:nvPr/>
        </p:nvGrpSpPr>
        <p:grpSpPr>
          <a:xfrm>
            <a:off x="1441046" y="4086951"/>
            <a:ext cx="7702954" cy="923330"/>
            <a:chOff x="1441046" y="4086951"/>
            <a:chExt cx="7702954" cy="923330"/>
          </a:xfrm>
        </p:grpSpPr>
        <p:sp>
          <p:nvSpPr>
            <p:cNvPr id="7" name="TextBox 6"/>
            <p:cNvSpPr txBox="1"/>
            <p:nvPr/>
          </p:nvSpPr>
          <p:spPr>
            <a:xfrm>
              <a:off x="1441046" y="4086951"/>
              <a:ext cx="770295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②立って、あいさつしましたか。</a:t>
              </a:r>
              <a:endPara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  <a:p>
              <a:pPr>
                <a:lnSpc>
                  <a:spcPct val="150000"/>
                </a:lnSpc>
              </a:pPr>
              <a:endPara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1542208" y="4559445"/>
              <a:ext cx="58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ja-JP" b="1" dirty="0">
                  <a:solidFill>
                    <a:srgbClr val="0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…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</p:grpSp>
      <p:sp>
        <p:nvSpPr>
          <p:cNvPr id="7180" name="AutoShape 7"/>
          <p:cNvSpPr>
            <a:spLocks noChangeArrowheads="1"/>
          </p:cNvSpPr>
          <p:nvPr/>
        </p:nvSpPr>
        <p:spPr bwMode="auto">
          <a:xfrm flipH="1">
            <a:off x="827583" y="1772816"/>
            <a:ext cx="7272808" cy="1194039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5030" y="1916360"/>
            <a:ext cx="59462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例：電気を消して、寝ましたか。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いいえ、つけた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まま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、寝てしまいました。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5" name="文本框 14"/>
            <p:cNvSpPr txBox="1"/>
            <p:nvPr/>
          </p:nvSpPr>
          <p:spPr>
            <a:xfrm rot="407268">
              <a:off x="217512" y="1014736"/>
              <a:ext cx="992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5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127678" y="1058801"/>
            <a:ext cx="1068060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277135" y="1098962"/>
            <a:ext cx="9186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94257" y="3645024"/>
            <a:ext cx="477887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いいえ、はいた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まま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、入ってしまいました。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3874" y="4516233"/>
            <a:ext cx="5414815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いいえ、座った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まま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、あいさつしてしまいました。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9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1"/>
          <p:cNvSpPr>
            <a:spLocks noChangeArrowheads="1"/>
          </p:cNvSpPr>
          <p:nvPr/>
        </p:nvSpPr>
        <p:spPr bwMode="auto">
          <a:xfrm flipH="1">
            <a:off x="3635896" y="6021288"/>
            <a:ext cx="3850593" cy="4094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317500"/>
          </a:effectLst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補足</a:t>
            </a:r>
            <a:r>
              <a:rPr lang="ja-JP" altLang="en-US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：教科書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P103</a:t>
            </a:r>
            <a:r>
              <a:rPr lang="en-US" altLang="zh-CN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-</a:t>
            </a:r>
            <a:r>
              <a:rPr lang="en-US" altLang="ja-JP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5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番の練習</a:t>
            </a:r>
            <a:r>
              <a:rPr lang="en-US" altLang="ja-JP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1490608" y="3212976"/>
            <a:ext cx="3744416" cy="923330"/>
            <a:chOff x="1490608" y="3212976"/>
            <a:chExt cx="3744416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1490608" y="3212976"/>
              <a:ext cx="37444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①靴を脱いで、入りましたか。</a:t>
              </a:r>
              <a:endPara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  <a:p>
              <a:pPr>
                <a:lnSpc>
                  <a:spcPct val="150000"/>
                </a:lnSpc>
              </a:pPr>
              <a:endParaRPr lang="zh-CN" altLang="en-US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1542208" y="3645024"/>
              <a:ext cx="58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ja-JP" b="1" dirty="0">
                  <a:solidFill>
                    <a:srgbClr val="0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…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1441046" y="4915654"/>
            <a:ext cx="7702954" cy="923330"/>
            <a:chOff x="1441046" y="4915654"/>
            <a:chExt cx="7702954" cy="923330"/>
          </a:xfrm>
        </p:grpSpPr>
        <p:sp>
          <p:nvSpPr>
            <p:cNvPr id="25" name="TextBox 6"/>
            <p:cNvSpPr txBox="1"/>
            <p:nvPr/>
          </p:nvSpPr>
          <p:spPr>
            <a:xfrm>
              <a:off x="1441046" y="4915654"/>
              <a:ext cx="770295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③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帽子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を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脱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いで、あいさつしましたか。</a:t>
              </a:r>
              <a:endPara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  <a:p>
              <a:pPr>
                <a:lnSpc>
                  <a:spcPct val="150000"/>
                </a:lnSpc>
              </a:pPr>
              <a:endPara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1603497" y="5388133"/>
              <a:ext cx="58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ja-JP" b="1" dirty="0">
                  <a:solidFill>
                    <a:srgbClr val="0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…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</p:grpSp>
      <p:sp>
        <p:nvSpPr>
          <p:cNvPr id="27" name="TextBox 8"/>
          <p:cNvSpPr txBox="1"/>
          <p:nvPr/>
        </p:nvSpPr>
        <p:spPr>
          <a:xfrm>
            <a:off x="1929372" y="5377319"/>
            <a:ext cx="5666964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いいえ、かぶった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まま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、あいさつしてしまいました。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30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8" grpId="0"/>
      <p:bldP spid="8" grpId="0" animBg="1"/>
      <p:bldP spid="9" grpId="0" animBg="1"/>
      <p:bldP spid="17" grpId="0" animBg="1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45730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827584" y="1124744"/>
            <a:ext cx="82109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　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）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文</a:t>
            </a:r>
            <a:r>
              <a:rPr lang="zh-CN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（</a:t>
            </a:r>
            <a:r>
              <a:rPr lang="ja-JP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普通形</a:t>
            </a:r>
            <a:r>
              <a:rPr lang="zh-CN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）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＋</a:t>
            </a:r>
            <a:r>
              <a:rPr lang="ja-JP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からだ</a:t>
            </a:r>
            <a:endParaRPr lang="en-US" altLang="ja-JP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altLang="ja-JP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6</a:t>
            </a:r>
            <a:r>
              <a:rPr lang="ja-JP" altLang="en-US" sz="2400" b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）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文</a:t>
            </a:r>
            <a:r>
              <a:rPr lang="zh-CN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（</a:t>
            </a:r>
            <a:r>
              <a:rPr lang="zh-CN" altLang="en-US" sz="20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普通形</a:t>
            </a:r>
            <a:r>
              <a:rPr lang="zh-CN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）</a:t>
            </a:r>
            <a:r>
              <a:rPr lang="ja-JP" altLang="en-US" sz="20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＋</a:t>
            </a:r>
            <a:r>
              <a:rPr lang="ja-JP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のは</a:t>
            </a:r>
            <a:r>
              <a:rPr lang="ja-JP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、文</a:t>
            </a:r>
            <a:r>
              <a:rPr lang="zh-CN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（</a:t>
            </a:r>
            <a:r>
              <a:rPr lang="zh-CN" altLang="en-US" sz="20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普通</a:t>
            </a:r>
            <a:r>
              <a:rPr lang="zh-CN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形</a:t>
            </a:r>
            <a:r>
              <a:rPr lang="ja-JP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）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＋</a:t>
            </a:r>
            <a:r>
              <a:rPr lang="ja-JP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からだ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13376" y="2061528"/>
            <a:ext cx="7235088" cy="2611703"/>
            <a:chOff x="1513376" y="2420888"/>
            <a:chExt cx="6659024" cy="2295468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13376" y="2420888"/>
              <a:ext cx="6659024" cy="1639228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556893" y="2444074"/>
              <a:ext cx="6480720" cy="2272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ja-JP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ja-JP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ja-JP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）</a:t>
              </a:r>
              <a:r>
                <a:rPr lang="zh-CN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是表示某种事发原由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表达方式。用于回答被询问事因时使用，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「から」</a:t>
              </a:r>
              <a:r>
                <a:rPr lang="zh-CN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接句子的普通形。</a:t>
              </a:r>
              <a:endPara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ja-JP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（</a:t>
              </a:r>
              <a:r>
                <a:rPr lang="en-US" altLang="ja-JP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ja-JP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）先说结果</a:t>
              </a:r>
              <a:r>
                <a:rPr lang="ja-JP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，后叙原因用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「</a:t>
              </a:r>
              <a:r>
                <a:rPr lang="en-US" altLang="ja-JP" b="1" dirty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…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（普通形）＋のは、</a:t>
              </a:r>
              <a:r>
                <a:rPr lang="en-US" altLang="ja-JP" b="1" dirty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…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（普通形）＋からだ」</a:t>
              </a:r>
              <a:r>
                <a:rPr lang="ja-JP" altLang="en-US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句型。</a:t>
              </a:r>
            </a:p>
            <a:p>
              <a:pPr>
                <a:lnSpc>
                  <a:spcPct val="150000"/>
                </a:lnSpc>
              </a:pPr>
              <a:endPara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502880" y="3991618"/>
            <a:ext cx="7245584" cy="2101679"/>
            <a:chOff x="1502880" y="3987711"/>
            <a:chExt cx="6319559" cy="2331744"/>
          </a:xfrm>
        </p:grpSpPr>
        <p:sp>
          <p:nvSpPr>
            <p:cNvPr id="21" name="AutoShape 26"/>
            <p:cNvSpPr>
              <a:spLocks noChangeArrowheads="1"/>
            </p:cNvSpPr>
            <p:nvPr/>
          </p:nvSpPr>
          <p:spPr bwMode="auto">
            <a:xfrm flipH="1">
              <a:off x="1502880" y="4027303"/>
              <a:ext cx="6319559" cy="2292152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19672" y="3987711"/>
              <a:ext cx="6048672" cy="1024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Blip>
                  <a:blip r:embed="rId4"/>
                </a:buBlip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どうして医者になりたいんですか。</a:t>
              </a:r>
              <a:endPara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  <a:p>
              <a:pPr>
                <a:lnSpc>
                  <a:spcPct val="150000"/>
                </a:lnSpc>
              </a:pPr>
              <a:r>
                <a:rPr lang="en-US" altLang="ja-JP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   …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医者は人を助けるすばらしい仕事だ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からです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。</a:t>
              </a:r>
              <a:endPara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636786" y="4801252"/>
            <a:ext cx="7111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仕事を辞めたのはなぜですか。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   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大学院に入って、もっと専門的な勉強をしたかった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からです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27767" y="5662989"/>
            <a:ext cx="6040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急にドアが開いたのは、誰かがボタンを押した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からだ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endParaRPr lang="zh-CN" altLang="en-US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853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AutoShape 7"/>
          <p:cNvSpPr>
            <a:spLocks noChangeArrowheads="1"/>
          </p:cNvSpPr>
          <p:nvPr/>
        </p:nvSpPr>
        <p:spPr bwMode="auto">
          <a:xfrm flipH="1">
            <a:off x="422997" y="1700808"/>
            <a:ext cx="8150086" cy="1620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174" name="AutoShape 14"/>
          <p:cNvSpPr>
            <a:spLocks noChangeArrowheads="1"/>
          </p:cNvSpPr>
          <p:nvPr/>
        </p:nvSpPr>
        <p:spPr bwMode="auto">
          <a:xfrm flipH="1">
            <a:off x="422996" y="3452807"/>
            <a:ext cx="8150086" cy="2496473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012" y="2060848"/>
            <a:ext cx="760240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例：学生がアルバイトをすることについてどう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思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いますか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444500" indent="-444500"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私はいいと思います。社会勉強になるし、それにお金の大切さもわかるようになる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からです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5" name="文本框 14"/>
            <p:cNvSpPr txBox="1"/>
            <p:nvPr/>
          </p:nvSpPr>
          <p:spPr>
            <a:xfrm rot="407268">
              <a:off x="217512" y="1014736"/>
              <a:ext cx="992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6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127677" y="1058801"/>
            <a:ext cx="1068059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372228" y="1098962"/>
            <a:ext cx="8235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9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46184" y="3959950"/>
            <a:ext cx="6885875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私はいいと思います。若い時に外国で生活することは言葉の勉強にもなるし、違う文化を知る機会にもなる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からです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25096" y="5075892"/>
            <a:ext cx="689741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あまり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賛成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できません。コンサートや展覧会に行ったり、人に会ったりするのが大変になる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からです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899592" y="3501008"/>
            <a:ext cx="7704856" cy="923330"/>
            <a:chOff x="899592" y="3501008"/>
            <a:chExt cx="7704856" cy="923330"/>
          </a:xfrm>
        </p:grpSpPr>
        <p:sp>
          <p:nvSpPr>
            <p:cNvPr id="7" name="TextBox 6"/>
            <p:cNvSpPr txBox="1"/>
            <p:nvPr/>
          </p:nvSpPr>
          <p:spPr>
            <a:xfrm>
              <a:off x="901494" y="3501008"/>
              <a:ext cx="770295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①高校生の時に留学することについてどう思いますか。</a:t>
              </a:r>
              <a:endPara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  <a:p>
              <a:pPr>
                <a:lnSpc>
                  <a:spcPct val="150000"/>
                </a:lnSpc>
              </a:pPr>
              <a:endPara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899592" y="3940442"/>
              <a:ext cx="58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ja-JP" b="1" dirty="0">
                  <a:solidFill>
                    <a:srgbClr val="0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…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899592" y="4653136"/>
            <a:ext cx="6770654" cy="1200329"/>
            <a:chOff x="899592" y="4653136"/>
            <a:chExt cx="6770654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917348" y="4653136"/>
              <a:ext cx="675289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②年を取って田舎に住むことについてどう思いますか。</a:t>
              </a:r>
              <a:endPara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  <a:p>
              <a:pPr>
                <a:lnSpc>
                  <a:spcPct val="150000"/>
                </a:lnSpc>
              </a:pPr>
              <a:endPara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  <a:p>
              <a:r>
                <a:rPr lang="ja-JP" altLang="en-US" dirty="0" smtClean="0"/>
                <a:t>　</a:t>
              </a:r>
              <a:endParaRPr lang="zh-CN" altLang="en-US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899592" y="5090013"/>
              <a:ext cx="581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/>
              <a:r>
                <a:rPr lang="en-US" altLang="ja-JP" b="1" dirty="0">
                  <a:solidFill>
                    <a:srgbClr val="0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…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</p:grpSp>
      <p:sp>
        <p:nvSpPr>
          <p:cNvPr id="9" name="テキスト ボックス 8"/>
          <p:cNvSpPr txBox="1"/>
          <p:nvPr/>
        </p:nvSpPr>
        <p:spPr>
          <a:xfrm>
            <a:off x="726600" y="1691516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意見を言ってください。理由も考えてください。</a:t>
            </a:r>
            <a:endParaRPr kumimoji="1" lang="ja-JP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955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8" grpId="0"/>
      <p:bldP spid="5" grpId="0" animBg="1"/>
      <p:bldP spid="8" grpId="0" animBg="1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0" name="Rectangle 13"/>
          <p:cNvSpPr>
            <a:spLocks noChangeArrowheads="1"/>
          </p:cNvSpPr>
          <p:nvPr/>
        </p:nvSpPr>
        <p:spPr bwMode="auto">
          <a:xfrm>
            <a:off x="1259632" y="1817031"/>
            <a:ext cx="2761365" cy="4060241"/>
          </a:xfrm>
          <a:prstGeom prst="rect">
            <a:avLst/>
          </a:prstGeom>
          <a:solidFill>
            <a:schemeClr val="bg1">
              <a:alpha val="16862"/>
            </a:schemeClr>
          </a:solidFill>
          <a:ln w="28575" algn="ctr">
            <a:solidFill>
              <a:srgbClr val="0033C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ja-JP" altLang="en-US" sz="2200" b="1" dirty="0">
                <a:solidFill>
                  <a:srgbClr val="333399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</a:t>
            </a:r>
            <a:r>
              <a:rPr lang="ja-JP" altLang="en-US" sz="2200" b="1" dirty="0" smtClean="0">
                <a:solidFill>
                  <a:srgbClr val="333399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項目</a:t>
            </a:r>
            <a:endParaRPr lang="en-US" altLang="zh-CN" sz="2200" b="1" dirty="0" smtClean="0">
              <a:solidFill>
                <a:srgbClr val="333399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eaLnBrk="1" hangingPunct="1">
              <a:lnSpc>
                <a:spcPct val="130000"/>
              </a:lnSpc>
            </a:pPr>
            <a:r>
              <a:rPr lang="ja-JP" altLang="en-US" sz="20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ja-JP" altLang="en-US" sz="20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～あいだ、</a:t>
            </a:r>
            <a:r>
              <a:rPr lang="en-US" altLang="ja-JP" sz="20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endParaRPr lang="en-US" altLang="ja-JP" sz="2000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eaLnBrk="1" hangingPunct="1">
              <a:lnSpc>
                <a:spcPct val="130000"/>
              </a:lnSpc>
            </a:pPr>
            <a:r>
              <a:rPr lang="ja-JP" altLang="en-US" sz="20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ja-JP" altLang="en-US" sz="20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～あいだに、</a:t>
            </a:r>
            <a:r>
              <a:rPr lang="en-US" altLang="ja-JP" sz="20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endParaRPr lang="en-US" altLang="ja-JP" sz="2000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eaLnBrk="1" hangingPunct="1">
              <a:lnSpc>
                <a:spcPct val="130000"/>
              </a:lnSpc>
            </a:pPr>
            <a:r>
              <a:rPr lang="ja-JP" altLang="en-US" sz="20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ja-JP" altLang="en-US" sz="20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～まで、</a:t>
            </a:r>
            <a:r>
              <a:rPr lang="en-US" altLang="ja-JP" sz="20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</a:p>
          <a:p>
            <a:pPr eaLnBrk="1" hangingPunct="1">
              <a:lnSpc>
                <a:spcPct val="130000"/>
              </a:lnSpc>
            </a:pPr>
            <a:r>
              <a:rPr lang="ja-JP" altLang="en-US" sz="20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～までに、</a:t>
            </a:r>
            <a:r>
              <a:rPr lang="en-US" altLang="ja-JP" sz="20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</a:p>
          <a:p>
            <a:pPr eaLnBrk="1" hangingPunct="1">
              <a:lnSpc>
                <a:spcPct val="130000"/>
              </a:lnSpc>
            </a:pPr>
            <a:r>
              <a:rPr lang="ja-JP" altLang="en-US" sz="20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～</a:t>
            </a:r>
            <a:r>
              <a:rPr lang="ja-JP" altLang="en-US" sz="2000" b="1" dirty="0" err="1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た</a:t>
            </a:r>
            <a:r>
              <a:rPr lang="ja-JP" altLang="en-US" sz="20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～</a:t>
            </a:r>
            <a:endParaRPr lang="en-US" altLang="ja-JP" sz="2000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eaLnBrk="1" hangingPunct="1">
              <a:lnSpc>
                <a:spcPct val="130000"/>
              </a:lnSpc>
            </a:pPr>
            <a:r>
              <a:rPr lang="ja-JP" altLang="en-US" sz="20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ja-JP" altLang="en-US" sz="20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～によって</a:t>
            </a:r>
            <a:r>
              <a:rPr lang="en-US" altLang="ja-JP" sz="20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</a:p>
          <a:p>
            <a:pPr eaLnBrk="1" hangingPunct="1">
              <a:lnSpc>
                <a:spcPct val="130000"/>
              </a:lnSpc>
            </a:pPr>
            <a:r>
              <a:rPr lang="ja-JP" altLang="en-US" sz="20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～</a:t>
            </a:r>
            <a:r>
              <a:rPr lang="ja-JP" altLang="en-US" sz="2000" b="1" dirty="0" err="1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た</a:t>
            </a:r>
            <a:r>
              <a:rPr lang="ja-JP" altLang="en-US" sz="20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まま、</a:t>
            </a:r>
            <a:r>
              <a:rPr lang="en-US" altLang="ja-JP" sz="20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</a:p>
          <a:p>
            <a:pPr eaLnBrk="1" hangingPunct="1">
              <a:lnSpc>
                <a:spcPct val="130000"/>
              </a:lnSpc>
            </a:pPr>
            <a:r>
              <a:rPr lang="ja-JP" altLang="en-US" sz="20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lang="ja-JP" altLang="en-US" sz="20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lang="ja-JP" altLang="en-US" sz="20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～のまま、</a:t>
            </a:r>
            <a:r>
              <a:rPr lang="en-US" altLang="ja-JP" sz="20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</a:p>
          <a:p>
            <a:pPr eaLnBrk="1" hangingPunct="1">
              <a:lnSpc>
                <a:spcPct val="130000"/>
              </a:lnSpc>
            </a:pPr>
            <a:r>
              <a:rPr lang="ja-JP" altLang="en-US" sz="20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lang="ja-JP" altLang="en-US" sz="20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 ～からだ</a:t>
            </a:r>
            <a:endParaRPr lang="en-US" altLang="ja-JP" sz="2000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eaLnBrk="1" hangingPunct="1">
              <a:lnSpc>
                <a:spcPct val="130000"/>
              </a:lnSpc>
            </a:pPr>
            <a:endParaRPr lang="en-US" altLang="ja-JP" sz="2000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eaLnBrk="1" hangingPunct="1">
              <a:lnSpc>
                <a:spcPct val="130000"/>
              </a:lnSpc>
            </a:pPr>
            <a:endParaRPr lang="en-US" altLang="ja-JP" sz="2000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50000"/>
              </a:lnSpc>
            </a:pPr>
            <a:endParaRPr lang="en-US" altLang="zh-CN" sz="20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9224" name="Rectangle 31"/>
          <p:cNvSpPr>
            <a:spLocks noChangeArrowheads="1"/>
          </p:cNvSpPr>
          <p:nvPr/>
        </p:nvSpPr>
        <p:spPr bwMode="auto">
          <a:xfrm>
            <a:off x="5652120" y="1340768"/>
            <a:ext cx="2664296" cy="2952000"/>
          </a:xfrm>
          <a:prstGeom prst="rect">
            <a:avLst/>
          </a:prstGeom>
          <a:solidFill>
            <a:schemeClr val="bg1">
              <a:alpha val="0"/>
            </a:schemeClr>
          </a:solidFill>
          <a:ln w="28575" algn="ctr">
            <a:solidFill>
              <a:srgbClr val="0033CC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ja-JP" altLang="en-US" sz="2200" b="1" dirty="0">
                <a:solidFill>
                  <a:srgbClr val="333399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endParaRPr lang="en-US" altLang="zh-CN" sz="2200" b="1" dirty="0">
              <a:solidFill>
                <a:srgbClr val="333399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eaLnBrk="1" hangingPunct="1">
              <a:lnSpc>
                <a:spcPct val="130000"/>
              </a:lnSpc>
              <a:buClr>
                <a:schemeClr val="tx1"/>
              </a:buClr>
            </a:pPr>
            <a:endParaRPr lang="en-US" altLang="zh-CN" b="1" dirty="0" smtClean="0">
              <a:solidFill>
                <a:srgbClr val="FFFF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50000"/>
              </a:lnSpc>
              <a:buClr>
                <a:schemeClr val="tx1"/>
              </a:buClr>
            </a:pPr>
            <a:r>
              <a:rPr lang="ja-JP" altLang="en-US" sz="20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教科書練習</a:t>
            </a:r>
            <a:endParaRPr lang="en-US" altLang="ja-JP" sz="2000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50000"/>
              </a:lnSpc>
              <a:buClr>
                <a:schemeClr val="tx1"/>
              </a:buClr>
            </a:pPr>
            <a:r>
              <a:rPr lang="en-US" altLang="ja-JP" sz="20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P112</a:t>
            </a:r>
            <a:r>
              <a:rPr lang="ja-JP" altLang="en-US" sz="2000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問題</a:t>
            </a:r>
            <a:endParaRPr lang="zh-CN" altLang="en-US" sz="2000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eaLnBrk="1" hangingPunct="1">
              <a:lnSpc>
                <a:spcPct val="130000"/>
              </a:lnSpc>
              <a:buClr>
                <a:schemeClr val="tx1"/>
              </a:buClr>
            </a:pPr>
            <a:endParaRPr lang="en-US" altLang="zh-CN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0136" y="737320"/>
            <a:ext cx="854816" cy="1899592"/>
            <a:chOff x="2024" y="-26526"/>
            <a:chExt cx="854816" cy="1899592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4" y="-26526"/>
              <a:ext cx="854816" cy="1899592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 flipH="1">
              <a:off x="229299" y="432906"/>
              <a:ext cx="461665" cy="122413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ja-JP" altLang="en-US" b="1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纏め・宿題</a:t>
              </a:r>
              <a:endParaRPr lang="zh-CN" altLang="en-US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08" t="10170" b="67572"/>
          <a:stretch/>
        </p:blipFill>
        <p:spPr>
          <a:xfrm>
            <a:off x="4585595" y="4828891"/>
            <a:ext cx="2012443" cy="1368152"/>
          </a:xfrm>
          <a:prstGeom prst="rect">
            <a:avLst/>
          </a:prstGeom>
        </p:spPr>
      </p:pic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4465899" y="4521280"/>
            <a:ext cx="2372442" cy="1678830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ffectLst>
            <a:softEdge rad="12700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8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0" grpId="0" animBg="1"/>
      <p:bldP spid="92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5"/>
          <p:cNvSpPr>
            <a:spLocks noGrp="1"/>
          </p:cNvSpPr>
          <p:nvPr>
            <p:ph type="ctrTitle"/>
          </p:nvPr>
        </p:nvSpPr>
        <p:spPr>
          <a:xfrm>
            <a:off x="2195736" y="1196752"/>
            <a:ext cx="4629861" cy="718597"/>
          </a:xfrm>
        </p:spPr>
        <p:txBody>
          <a:bodyPr>
            <a:prstTxWarp prst="textCanUp">
              <a:avLst/>
            </a:prstTxWarp>
          </a:bodyPr>
          <a:lstStyle/>
          <a:p>
            <a:pPr algn="l" eaLnBrk="1" hangingPunct="1"/>
            <a:r>
              <a:rPr lang="ja-JP" altLang="en-US" sz="1600" b="1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一緒</a:t>
            </a:r>
            <a:r>
              <a:rPr lang="ja-JP" altLang="en-US" sz="1600" b="1" dirty="0" smtClean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に頑張りましょう。</a:t>
            </a:r>
            <a:endParaRPr lang="zh-CN" altLang="en-US" sz="1600" b="1" dirty="0" smtClean="0">
              <a:ln>
                <a:solidFill>
                  <a:srgbClr val="FFC000"/>
                </a:solidFill>
              </a:ln>
              <a:solidFill>
                <a:srgbClr val="FFC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5"/>
          <p:cNvSpPr>
            <a:spLocks noChangeArrowheads="1"/>
          </p:cNvSpPr>
          <p:nvPr/>
        </p:nvSpPr>
        <p:spPr bwMode="auto">
          <a:xfrm>
            <a:off x="1047948" y="1504950"/>
            <a:ext cx="7556500" cy="4300314"/>
          </a:xfrm>
          <a:prstGeom prst="roundRect">
            <a:avLst>
              <a:gd name="adj" fmla="val 4329"/>
            </a:avLst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AutoShape 46"/>
          <p:cNvSpPr>
            <a:spLocks noChangeArrowheads="1"/>
          </p:cNvSpPr>
          <p:nvPr/>
        </p:nvSpPr>
        <p:spPr bwMode="auto">
          <a:xfrm>
            <a:off x="1463873" y="1262063"/>
            <a:ext cx="2088000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424858"/>
              </p:ext>
            </p:extLst>
          </p:nvPr>
        </p:nvGraphicFramePr>
        <p:xfrm>
          <a:off x="1778198" y="1931640"/>
          <a:ext cx="6096000" cy="36576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万物</a:t>
                      </a:r>
                      <a:r>
                        <a:rPr lang="ja-JP" altLang="en-US" sz="1800" b="1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が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眠る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ばんぶつが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ねむる</a:t>
                      </a:r>
                      <a:endParaRPr lang="en-US" altLang="ja-JP" sz="1800" kern="12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皆</a:t>
                      </a:r>
                      <a:r>
                        <a:rPr lang="ja-JP" altLang="en-US" sz="1800" b="1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が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黙る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みんなが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だまる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ノート</a:t>
                      </a:r>
                      <a:r>
                        <a:rPr lang="ja-JP" altLang="en-US" sz="1800" kern="12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を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取る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ノートを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とる</a:t>
                      </a:r>
                      <a:endParaRPr lang="en-US" altLang="ja-JP" sz="1800" kern="12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目を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盗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む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err="1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めを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ぬすむ</a:t>
                      </a:r>
                      <a:endParaRPr lang="en-US" altLang="ja-JP" sz="1800" kern="12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表面</a:t>
                      </a:r>
                      <a:r>
                        <a:rPr lang="ja-JP" altLang="en-US" sz="1800" b="1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が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焦げる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err="1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ひょ</a:t>
                      </a:r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うめんが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こげる</a:t>
                      </a:r>
                      <a:endParaRPr lang="en-US" altLang="ja-JP" sz="1800" kern="12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木</a:t>
                      </a:r>
                      <a:r>
                        <a:rPr lang="ja-JP" altLang="en-US" sz="1800" b="1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が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枯れる</a:t>
                      </a:r>
                      <a:endParaRPr lang="zh-CN" altLang="en-US" sz="1800" kern="12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きが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かれる</a:t>
                      </a:r>
                      <a:endParaRPr lang="en-US" altLang="ja-JP" sz="1800" kern="12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平凡</a:t>
                      </a:r>
                      <a:endParaRPr lang="zh-CN" altLang="en-US" sz="1800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へいぼん</a:t>
                      </a:r>
                      <a:endParaRPr lang="en-US" altLang="ja-JP" sz="1800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免許</a:t>
                      </a:r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を取る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kern="1200" dirty="0" err="1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めんきょ</a:t>
                      </a:r>
                      <a:r>
                        <a:rPr lang="ja-JP" altLang="en-US" sz="1800" dirty="0" err="1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を</a:t>
                      </a:r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とる</a:t>
                      </a:r>
                      <a:endParaRPr lang="en-US" altLang="ja-JP" sz="1800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もったいない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800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専門的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せんもんてき</a:t>
                      </a:r>
                      <a:endParaRPr lang="en-US" altLang="ja-JP" sz="1800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" y="732452"/>
            <a:ext cx="830057" cy="1936800"/>
          </a:xfrm>
          <a:prstGeom prst="rect">
            <a:avLst/>
          </a:prstGeom>
        </p:spPr>
      </p:pic>
      <p:sp>
        <p:nvSpPr>
          <p:cNvPr id="7" name="文本框 8"/>
          <p:cNvSpPr txBox="1"/>
          <p:nvPr/>
        </p:nvSpPr>
        <p:spPr>
          <a:xfrm flipH="1">
            <a:off x="235319" y="1244908"/>
            <a:ext cx="495065" cy="11958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新出単語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8" name="Text Box 47"/>
          <p:cNvSpPr txBox="1">
            <a:spLocks noChangeArrowheads="1"/>
          </p:cNvSpPr>
          <p:nvPr/>
        </p:nvSpPr>
        <p:spPr bwMode="auto">
          <a:xfrm>
            <a:off x="1691680" y="1306512"/>
            <a:ext cx="17281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000" b="1" dirty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</a:t>
            </a:r>
            <a:r>
              <a:rPr lang="ja-JP" altLang="en-US" sz="2000" b="1" dirty="0" smtClean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・練習</a:t>
            </a:r>
            <a:endParaRPr lang="en-US" altLang="zh-CN" sz="2000" b="1" dirty="0">
              <a:solidFill>
                <a:srgbClr val="00B0F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499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45"/>
          <p:cNvSpPr>
            <a:spLocks noChangeArrowheads="1"/>
          </p:cNvSpPr>
          <p:nvPr/>
        </p:nvSpPr>
        <p:spPr bwMode="auto">
          <a:xfrm>
            <a:off x="1047948" y="1504950"/>
            <a:ext cx="7556500" cy="4012282"/>
          </a:xfrm>
          <a:prstGeom prst="roundRect">
            <a:avLst>
              <a:gd name="adj" fmla="val 4329"/>
            </a:avLst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5" name="AutoShape 46"/>
          <p:cNvSpPr>
            <a:spLocks noChangeArrowheads="1"/>
          </p:cNvSpPr>
          <p:nvPr/>
        </p:nvSpPr>
        <p:spPr bwMode="auto">
          <a:xfrm>
            <a:off x="1463873" y="1262063"/>
            <a:ext cx="2124000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6" name="Text Box 47"/>
          <p:cNvSpPr txBox="1">
            <a:spLocks noChangeArrowheads="1"/>
          </p:cNvSpPr>
          <p:nvPr/>
        </p:nvSpPr>
        <p:spPr bwMode="auto">
          <a:xfrm>
            <a:off x="1835696" y="1306512"/>
            <a:ext cx="17281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000" b="1" dirty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話す</a:t>
            </a:r>
            <a:r>
              <a:rPr lang="ja-JP" altLang="en-US" sz="2000" b="1" dirty="0" smtClean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・聞く</a:t>
            </a:r>
            <a:endParaRPr lang="en-US" altLang="zh-CN" sz="2000" b="1" dirty="0">
              <a:solidFill>
                <a:srgbClr val="00B0F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" y="732452"/>
            <a:ext cx="830057" cy="19368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 flipH="1">
            <a:off x="235319" y="1244908"/>
            <a:ext cx="495065" cy="11958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新出単語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874945"/>
              </p:ext>
            </p:extLst>
          </p:nvPr>
        </p:nvGraphicFramePr>
        <p:xfrm>
          <a:off x="1763688" y="2164824"/>
          <a:ext cx="6096000" cy="25603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チェック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スカート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リュック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荷物</a:t>
                      </a:r>
                      <a:r>
                        <a:rPr lang="ja-JP" altLang="en-US" sz="1800" b="1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を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背負う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err="1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にもつを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せおう</a:t>
                      </a:r>
                      <a:endParaRPr lang="en-US" altLang="ja-JP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サービスカウンター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ジーンズ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プラスチック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71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45"/>
          <p:cNvSpPr>
            <a:spLocks noChangeArrowheads="1"/>
          </p:cNvSpPr>
          <p:nvPr/>
        </p:nvSpPr>
        <p:spPr bwMode="auto">
          <a:xfrm>
            <a:off x="1047948" y="1504950"/>
            <a:ext cx="7556500" cy="4228306"/>
          </a:xfrm>
          <a:prstGeom prst="roundRect">
            <a:avLst>
              <a:gd name="adj" fmla="val 4329"/>
            </a:avLst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5" name="AutoShape 46"/>
          <p:cNvSpPr>
            <a:spLocks noChangeArrowheads="1"/>
          </p:cNvSpPr>
          <p:nvPr/>
        </p:nvSpPr>
        <p:spPr bwMode="auto">
          <a:xfrm>
            <a:off x="1463873" y="1262063"/>
            <a:ext cx="2196000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6" name="Text Box 47"/>
          <p:cNvSpPr txBox="1">
            <a:spLocks noChangeArrowheads="1"/>
          </p:cNvSpPr>
          <p:nvPr/>
        </p:nvSpPr>
        <p:spPr bwMode="auto">
          <a:xfrm>
            <a:off x="1835696" y="1306512"/>
            <a:ext cx="17281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000" b="1" dirty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読</a:t>
            </a:r>
            <a:r>
              <a:rPr lang="ja-JP" altLang="en-US" sz="2000" b="1" dirty="0" smtClean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む・書く</a:t>
            </a:r>
            <a:endParaRPr lang="en-US" altLang="zh-CN" sz="2000" b="1" dirty="0">
              <a:solidFill>
                <a:srgbClr val="00B0F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" y="732452"/>
            <a:ext cx="830057" cy="19368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 flipH="1">
            <a:off x="235319" y="1244908"/>
            <a:ext cx="495065" cy="11958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新出単語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724593"/>
              </p:ext>
            </p:extLst>
          </p:nvPr>
        </p:nvGraphicFramePr>
        <p:xfrm>
          <a:off x="1788368" y="1931640"/>
          <a:ext cx="6096000" cy="36576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プラス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マイナス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タイトル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反対に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はんたいに</a:t>
                      </a:r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アイディア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目</a:t>
                      </a:r>
                      <a:r>
                        <a:rPr lang="ja-JP" altLang="en-US" sz="1800" b="1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が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輝く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ja-JP" altLang="en-US" dirty="0" err="1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めが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かがや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く</a:t>
                      </a:r>
                      <a:endParaRPr lang="en-US" altLang="ja-JP" sz="1800" kern="12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時に</a:t>
                      </a:r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ときに</a:t>
                      </a:r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ダメージ</a:t>
                      </a:r>
                      <a:r>
                        <a:rPr lang="ja-JP" altLang="en-US" b="1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を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与える</a:t>
                      </a:r>
                      <a:endParaRPr lang="en-US" altLang="ja-JP" sz="1800" kern="12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ダメージを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あたえる</a:t>
                      </a:r>
                      <a:endParaRPr lang="en-US" altLang="ja-JP" sz="1800" kern="12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髭</a:t>
                      </a:r>
                      <a:r>
                        <a:rPr lang="ja-JP" altLang="en-US" b="1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が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伸びる</a:t>
                      </a:r>
                      <a:endParaRPr lang="en-US" altLang="ja-JP" sz="1800" kern="12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ひげが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のびる</a:t>
                      </a:r>
                      <a:endParaRPr lang="en-US" altLang="ja-JP" sz="1800" kern="12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415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技術が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発展する</a:t>
                      </a:r>
                      <a:endParaRPr lang="en-US" altLang="ja-JP" sz="1800" kern="12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ja-JP" altLang="en-US" dirty="0" err="1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ぎじゅつが</a:t>
                      </a:r>
                      <a:r>
                        <a:rPr lang="ja-JP" altLang="en-US" sz="1800" kern="12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  <a:cs typeface="+mn-cs"/>
                        </a:rPr>
                        <a:t>はってんする</a:t>
                      </a:r>
                      <a:endParaRPr lang="en-US" altLang="ja-JP" sz="1800" kern="12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82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45"/>
          <p:cNvSpPr>
            <a:spLocks noChangeArrowheads="1"/>
          </p:cNvSpPr>
          <p:nvPr/>
        </p:nvSpPr>
        <p:spPr bwMode="auto">
          <a:xfrm>
            <a:off x="1047948" y="1504950"/>
            <a:ext cx="7556500" cy="4012282"/>
          </a:xfrm>
          <a:prstGeom prst="roundRect">
            <a:avLst>
              <a:gd name="adj" fmla="val 4329"/>
            </a:avLst>
          </a:prstGeom>
          <a:noFill/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5" name="AutoShape 46"/>
          <p:cNvSpPr>
            <a:spLocks noChangeArrowheads="1"/>
          </p:cNvSpPr>
          <p:nvPr/>
        </p:nvSpPr>
        <p:spPr bwMode="auto">
          <a:xfrm>
            <a:off x="1463873" y="1262063"/>
            <a:ext cx="2196000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6" name="Text Box 47"/>
          <p:cNvSpPr txBox="1">
            <a:spLocks noChangeArrowheads="1"/>
          </p:cNvSpPr>
          <p:nvPr/>
        </p:nvSpPr>
        <p:spPr bwMode="auto">
          <a:xfrm>
            <a:off x="1835696" y="1306512"/>
            <a:ext cx="17281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000" b="1" dirty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読</a:t>
            </a:r>
            <a:r>
              <a:rPr lang="ja-JP" altLang="en-US" sz="2000" b="1" dirty="0" smtClean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む・書く</a:t>
            </a:r>
            <a:endParaRPr lang="en-US" altLang="zh-CN" sz="2000" b="1" dirty="0">
              <a:solidFill>
                <a:srgbClr val="00B0F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" y="732452"/>
            <a:ext cx="830057" cy="19368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 flipH="1">
            <a:off x="235319" y="1244908"/>
            <a:ext cx="495065" cy="11958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新出単語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013867"/>
              </p:ext>
            </p:extLst>
          </p:nvPr>
        </p:nvGraphicFramePr>
        <p:xfrm>
          <a:off x="1809219" y="2635777"/>
          <a:ext cx="6096000" cy="146304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豊か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ゆたか</a:t>
                      </a:r>
                      <a:endParaRPr lang="en-US" altLang="ja-JP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ダメージを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受ける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ダメージを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うける</a:t>
                      </a:r>
                      <a:endParaRPr lang="en-US" altLang="ja-JP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テーマ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意見を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述べる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いけんを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のべる</a:t>
                      </a:r>
                      <a:endParaRPr lang="en-US" altLang="ja-JP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87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58982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07984" y="1124744"/>
            <a:ext cx="7597527" cy="707886"/>
            <a:chOff x="707984" y="1124744"/>
            <a:chExt cx="7597527" cy="707886"/>
          </a:xfrm>
        </p:grpSpPr>
        <p:sp>
          <p:nvSpPr>
            <p:cNvPr id="14" name="文本框 13"/>
            <p:cNvSpPr txBox="1"/>
            <p:nvPr/>
          </p:nvSpPr>
          <p:spPr>
            <a:xfrm>
              <a:off x="707984" y="1249817"/>
              <a:ext cx="75975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b="1" dirty="0" smtClean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　　　　　　　　　　　　　</a:t>
              </a:r>
              <a:r>
                <a:rPr lang="ja-JP" altLang="en-US" sz="2400" b="1" dirty="0" smtClean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＋</a:t>
              </a:r>
              <a:r>
                <a:rPr lang="ja-JP" altLang="en-US" sz="2400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あいだ、</a:t>
              </a:r>
              <a:r>
                <a:rPr lang="en-US" altLang="ja-JP" sz="2400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…</a:t>
              </a:r>
              <a:endParaRPr lang="ja-JP" altLang="zh-CN" sz="2400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27" name="右大括号 26"/>
            <p:cNvSpPr/>
            <p:nvPr/>
          </p:nvSpPr>
          <p:spPr>
            <a:xfrm rot="10800000" flipH="1">
              <a:off x="3707904" y="1124744"/>
              <a:ext cx="192406" cy="645483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596309" y="1124744"/>
              <a:ext cx="114486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0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V</a:t>
              </a:r>
              <a:r>
                <a:rPr lang="ja-JP" altLang="en-US" sz="20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ている</a:t>
              </a:r>
              <a:endParaRPr lang="en-US" altLang="ja-JP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  <a:p>
              <a:r>
                <a:rPr lang="en-US" altLang="ja-JP" sz="20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N</a:t>
              </a:r>
              <a:r>
                <a:rPr lang="ja-JP" altLang="en-US" sz="20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の</a:t>
              </a:r>
              <a:endParaRPr lang="en-US" altLang="ja-JP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037860" y="1268760"/>
              <a:ext cx="14975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1</a:t>
              </a:r>
              <a:r>
                <a:rPr lang="ja-JP" altLang="en-US" sz="2400" b="1" dirty="0" err="1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、</a:t>
              </a:r>
              <a:r>
                <a:rPr lang="ja-JP" altLang="en-US" sz="24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</a:t>
              </a:r>
              <a:r>
                <a:rPr lang="ja-JP" altLang="en-US" sz="2400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（</a:t>
              </a:r>
              <a:r>
                <a:rPr lang="en-US" altLang="ja-JP" sz="2400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1</a:t>
              </a:r>
              <a:r>
                <a:rPr lang="ja-JP" altLang="en-US" sz="2400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）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513376" y="2490926"/>
            <a:ext cx="6461463" cy="1116000"/>
            <a:chOff x="1513376" y="2151171"/>
            <a:chExt cx="6659441" cy="1539893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13376" y="2151171"/>
              <a:ext cx="6659024" cy="1539893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92097" y="2271745"/>
              <a:ext cx="6480720" cy="1274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「</a:t>
              </a:r>
              <a:r>
                <a:rPr lang="en-US" altLang="ja-JP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X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あいだ、</a:t>
              </a:r>
              <a:r>
                <a:rPr lang="en-US" altLang="ja-JP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Y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」</a:t>
              </a:r>
              <a:r>
                <a:rPr lang="en-US" altLang="ja-JP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X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和</a:t>
              </a:r>
              <a:r>
                <a:rPr lang="en-US" altLang="zh-CN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都是在一定持续的时间状态下，在动作</a:t>
              </a:r>
              <a:r>
                <a:rPr lang="en-US" altLang="zh-CN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发生的同时动作</a:t>
              </a:r>
              <a:r>
                <a:rPr lang="en-US" altLang="zh-CN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也在持续。</a:t>
              </a:r>
              <a:endParaRPr lang="zh-CN" altLang="en-US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3" name="组合 4"/>
          <p:cNvGrpSpPr/>
          <p:nvPr/>
        </p:nvGrpSpPr>
        <p:grpSpPr>
          <a:xfrm>
            <a:off x="1655280" y="4005064"/>
            <a:ext cx="6319559" cy="2016224"/>
            <a:chOff x="1502880" y="3924672"/>
            <a:chExt cx="6319559" cy="2292152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auto">
            <a:xfrm flipH="1">
              <a:off x="1502880" y="3924672"/>
              <a:ext cx="6319559" cy="2292152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文本框 3"/>
            <p:cNvSpPr txBox="1"/>
            <p:nvPr/>
          </p:nvSpPr>
          <p:spPr>
            <a:xfrm>
              <a:off x="1703397" y="4128699"/>
              <a:ext cx="5899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電車に乗っている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あいだ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、本を読んでいた。</a:t>
              </a:r>
              <a:endParaRPr lang="en-US" altLang="ja-JP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34" name="TextBox 2"/>
          <p:cNvSpPr txBox="1"/>
          <p:nvPr/>
        </p:nvSpPr>
        <p:spPr>
          <a:xfrm>
            <a:off x="1835696" y="4869160"/>
            <a:ext cx="592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ea typeface="MS Mincho" panose="02020609040205080304"/>
              </a:rPr>
              <a:t>夏休みの</a:t>
            </a:r>
            <a:r>
              <a:rPr lang="ja-JP" altLang="en-US" b="1" dirty="0" smtClean="0">
                <a:solidFill>
                  <a:srgbClr val="FF0000"/>
                </a:solidFill>
                <a:ea typeface="MS Mincho" panose="02020609040205080304"/>
              </a:rPr>
              <a:t>あいだ</a:t>
            </a:r>
            <a:r>
              <a:rPr lang="ja-JP" altLang="en-US" b="1" dirty="0" smtClean="0">
                <a:ea typeface="MS Mincho" panose="02020609040205080304"/>
              </a:rPr>
              <a:t>、ずっと国に帰っていた</a:t>
            </a:r>
            <a:r>
              <a:rPr lang="ja-JP" altLang="en-US" b="1" dirty="0" smtClean="0"/>
              <a:t>。</a:t>
            </a:r>
            <a:endParaRPr lang="zh-CN" altLang="en-US" b="1" dirty="0"/>
          </a:p>
        </p:txBody>
      </p:sp>
      <p:sp>
        <p:nvSpPr>
          <p:cNvPr id="31" name="TextBox 6"/>
          <p:cNvSpPr txBox="1"/>
          <p:nvPr/>
        </p:nvSpPr>
        <p:spPr>
          <a:xfrm>
            <a:off x="1855796" y="5494050"/>
            <a:ext cx="5899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5"/>
              </a:buBlip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彼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は会議の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あいだ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、ずっといねむりをしていた。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58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4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AutoShape 7"/>
          <p:cNvSpPr>
            <a:spLocks noChangeArrowheads="1"/>
          </p:cNvSpPr>
          <p:nvPr/>
        </p:nvSpPr>
        <p:spPr bwMode="auto">
          <a:xfrm flipH="1">
            <a:off x="759547" y="1772816"/>
            <a:ext cx="7484861" cy="1224136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174" name="AutoShape 14"/>
          <p:cNvSpPr>
            <a:spLocks noChangeArrowheads="1"/>
          </p:cNvSpPr>
          <p:nvPr/>
        </p:nvSpPr>
        <p:spPr bwMode="auto">
          <a:xfrm flipH="1">
            <a:off x="773631" y="3109334"/>
            <a:ext cx="7507216" cy="2751388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3946" y="1929606"/>
            <a:ext cx="6992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例：彼女がしゃべる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・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彼はずっと黙る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261938" indent="-261938"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→彼女がしゃべっている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あいだ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、彼はずっと黙っていた。</a:t>
            </a:r>
            <a:endParaRPr lang="zh-CN" altLang="en-US" b="1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9632" y="3275399"/>
            <a:ext cx="71287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① 電車に乗る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・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ずっと音楽を聴く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268288" indent="-268288"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② 男の人が買い物する・犬はおとなしく待つ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268288" indent="-268288"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268288" indent="-268288"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③ 授業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・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彼はノートを取らない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6512" y="824643"/>
            <a:ext cx="1171730" cy="732149"/>
            <a:chOff x="-36512" y="824643"/>
            <a:chExt cx="1171730" cy="73214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/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5" name="文本框 14"/>
            <p:cNvSpPr txBox="1"/>
            <p:nvPr/>
          </p:nvSpPr>
          <p:spPr>
            <a:xfrm rot="407268">
              <a:off x="142220" y="876237"/>
              <a:ext cx="9929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文法１</a:t>
              </a:r>
              <a:endParaRPr lang="en-US" altLang="ja-JP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  <a:p>
              <a:r>
                <a:rPr lang="ja-JP" altLang="en-US" b="1" dirty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（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1</a:t>
              </a:r>
              <a:r>
                <a:rPr lang="ja-JP" altLang="en-US" b="1" dirty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）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127677" y="1058801"/>
            <a:ext cx="1140067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421150" y="1098962"/>
            <a:ext cx="846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026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23066" y="3763887"/>
            <a:ext cx="5544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電車に乗っている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あいだ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、ずっと音楽を聴いていた。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23066" y="4601801"/>
            <a:ext cx="6480000" cy="370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marL="268288" indent="-268288">
              <a:lnSpc>
                <a:spcPct val="150000"/>
              </a:lnSpc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男の人が買い物している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あいだ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、犬はおとなしく待っていた。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TextBox 4"/>
          <p:cNvSpPr txBox="1"/>
          <p:nvPr/>
        </p:nvSpPr>
        <p:spPr>
          <a:xfrm>
            <a:off x="1623066" y="5419228"/>
            <a:ext cx="4680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授業の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あいだ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、彼はノートを取らなかった。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350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18" grpId="0"/>
      <p:bldP spid="4" grpId="0" animBg="1"/>
      <p:bldP spid="5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45730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75656" y="2488984"/>
            <a:ext cx="6480720" cy="1152000"/>
            <a:chOff x="1475656" y="2488984"/>
            <a:chExt cx="6480720" cy="1152000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13376" y="2488984"/>
              <a:ext cx="6397886" cy="1152000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475656" y="2603190"/>
              <a:ext cx="64807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ja-JP" altLang="en-US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「</a:t>
              </a:r>
              <a:r>
                <a:rPr lang="en-US" altLang="ja-JP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X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あいだに、</a:t>
              </a:r>
              <a:r>
                <a:rPr lang="en-US" altLang="ja-JP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Y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」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是在</a:t>
              </a:r>
              <a:r>
                <a:rPr lang="en-US" altLang="ja-JP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X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持续的状态下，</a:t>
              </a:r>
              <a:r>
                <a:rPr lang="en-US" altLang="zh-CN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r>
                <a:rPr lang="zh-CN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为发生的一件事情，即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在</a:t>
              </a:r>
              <a:r>
                <a:rPr lang="en-US" altLang="zh-CN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zh-CN" altLang="en-US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状态持续期间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发生了</a:t>
              </a:r>
              <a:r>
                <a:rPr lang="en-US" altLang="zh-CN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。</a:t>
              </a:r>
              <a:endParaRPr lang="zh-CN" altLang="en-US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502880" y="3933056"/>
            <a:ext cx="6319559" cy="2088232"/>
            <a:chOff x="1502880" y="4027303"/>
            <a:chExt cx="6319559" cy="2292152"/>
          </a:xfrm>
        </p:grpSpPr>
        <p:sp>
          <p:nvSpPr>
            <p:cNvPr id="21" name="AutoShape 26"/>
            <p:cNvSpPr>
              <a:spLocks noChangeArrowheads="1"/>
            </p:cNvSpPr>
            <p:nvPr/>
          </p:nvSpPr>
          <p:spPr bwMode="auto">
            <a:xfrm flipH="1">
              <a:off x="1502880" y="4027303"/>
              <a:ext cx="6319559" cy="2292152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841285" y="4293096"/>
              <a:ext cx="5899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食事に出かけている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あいだに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、部屋に泥棒が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入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った。</a:t>
              </a:r>
              <a:endPara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835696" y="4797152"/>
            <a:ext cx="5798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ea typeface="MS Mincho" panose="02020609040205080304"/>
              </a:rPr>
              <a:t>旅行の</a:t>
            </a:r>
            <a:r>
              <a:rPr lang="ja-JP" altLang="en-US" b="1" dirty="0" smtClean="0">
                <a:solidFill>
                  <a:srgbClr val="FF0000"/>
                </a:solidFill>
                <a:ea typeface="MS Mincho" panose="02020609040205080304"/>
              </a:rPr>
              <a:t>あいだに</a:t>
            </a:r>
            <a:r>
              <a:rPr lang="ja-JP" altLang="en-US" b="1" dirty="0" smtClean="0">
                <a:ea typeface="MS Mincho" panose="02020609040205080304"/>
              </a:rPr>
              <a:t>、アパートに泥棒が入った。</a:t>
            </a:r>
            <a:endParaRPr lang="en-US" altLang="ja-JP" b="1" dirty="0" smtClean="0">
              <a:ea typeface="MS Mincho" panose="02020609040205080304"/>
            </a:endParaRPr>
          </a:p>
          <a:p>
            <a:pPr marL="285750" indent="-285750">
              <a:buBlip>
                <a:blip r:embed="rId4"/>
              </a:buBlip>
            </a:pPr>
            <a:endParaRPr lang="zh-CN" altLang="en-US" b="1" dirty="0"/>
          </a:p>
        </p:txBody>
      </p:sp>
      <p:grpSp>
        <p:nvGrpSpPr>
          <p:cNvPr id="27" name="组合 2"/>
          <p:cNvGrpSpPr/>
          <p:nvPr/>
        </p:nvGrpSpPr>
        <p:grpSpPr>
          <a:xfrm>
            <a:off x="707984" y="1124744"/>
            <a:ext cx="7597527" cy="707886"/>
            <a:chOff x="707984" y="1124744"/>
            <a:chExt cx="7597527" cy="707886"/>
          </a:xfrm>
        </p:grpSpPr>
        <p:sp>
          <p:nvSpPr>
            <p:cNvPr id="29" name="文本框 13"/>
            <p:cNvSpPr txBox="1"/>
            <p:nvPr/>
          </p:nvSpPr>
          <p:spPr>
            <a:xfrm>
              <a:off x="707984" y="1249817"/>
              <a:ext cx="75975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b="1" dirty="0" smtClean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　　　　　　　　　　　　　</a:t>
              </a:r>
              <a:r>
                <a:rPr lang="ja-JP" altLang="en-US" sz="2400" b="1" dirty="0" smtClean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＋</a:t>
              </a:r>
              <a:r>
                <a:rPr lang="ja-JP" altLang="en-US" sz="2400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あいだに、</a:t>
              </a:r>
              <a:r>
                <a:rPr lang="en-US" altLang="ja-JP" sz="2400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…</a:t>
              </a:r>
              <a:endParaRPr lang="ja-JP" altLang="zh-CN" sz="2400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30" name="右大括号 26"/>
            <p:cNvSpPr/>
            <p:nvPr/>
          </p:nvSpPr>
          <p:spPr>
            <a:xfrm rot="10800000" flipH="1">
              <a:off x="3707904" y="1124744"/>
              <a:ext cx="192406" cy="645483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1" name="矩形 24"/>
            <p:cNvSpPr/>
            <p:nvPr/>
          </p:nvSpPr>
          <p:spPr>
            <a:xfrm>
              <a:off x="2596309" y="1124744"/>
              <a:ext cx="114486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0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V</a:t>
              </a:r>
              <a:r>
                <a:rPr lang="ja-JP" altLang="en-US" sz="20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ている</a:t>
              </a:r>
              <a:endParaRPr lang="en-US" altLang="ja-JP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  <a:p>
              <a:r>
                <a:rPr lang="en-US" altLang="ja-JP" sz="20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N</a:t>
              </a:r>
              <a:r>
                <a:rPr lang="ja-JP" altLang="en-US" sz="20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の</a:t>
              </a:r>
              <a:endParaRPr lang="en-US" altLang="ja-JP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32" name="矩形 25"/>
            <p:cNvSpPr/>
            <p:nvPr/>
          </p:nvSpPr>
          <p:spPr>
            <a:xfrm>
              <a:off x="1037860" y="1268760"/>
              <a:ext cx="14975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1</a:t>
              </a:r>
              <a:r>
                <a:rPr lang="ja-JP" altLang="en-US" sz="2400" b="1" dirty="0" err="1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、</a:t>
              </a:r>
              <a:r>
                <a:rPr lang="ja-JP" altLang="en-US" sz="24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 （</a:t>
              </a:r>
              <a:r>
                <a:rPr lang="en-US" altLang="ja-JP" sz="24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2</a:t>
              </a:r>
              <a:r>
                <a:rPr lang="ja-JP" altLang="en-US" sz="24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）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TextBox 6"/>
          <p:cNvSpPr txBox="1"/>
          <p:nvPr/>
        </p:nvSpPr>
        <p:spPr>
          <a:xfrm>
            <a:off x="1834371" y="5384538"/>
            <a:ext cx="589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5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家族がみんな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寝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ている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あいだに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、家を出ることにした。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68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 build="p"/>
      <p:bldP spid="25" grpId="0"/>
    </p:bldLst>
  </p:timing>
</p:sld>
</file>

<file path=ppt/theme/theme1.xml><?xml version="1.0" encoding="utf-8"?>
<a:theme xmlns:a="http://schemas.openxmlformats.org/drawingml/2006/main" name="291TGp_car_light_ani">
  <a:themeElements>
    <a:clrScheme name="291TGp_car_light_ani 1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0080A2"/>
      </a:accent1>
      <a:accent2>
        <a:srgbClr val="93C052"/>
      </a:accent2>
      <a:accent3>
        <a:srgbClr val="FFFFFF"/>
      </a:accent3>
      <a:accent4>
        <a:srgbClr val="000000"/>
      </a:accent4>
      <a:accent5>
        <a:srgbClr val="AAC0CE"/>
      </a:accent5>
      <a:accent6>
        <a:srgbClr val="85AE49"/>
      </a:accent6>
      <a:hlink>
        <a:srgbClr val="9999FF"/>
      </a:hlink>
      <a:folHlink>
        <a:srgbClr val="4EA7EA"/>
      </a:folHlink>
    </a:clrScheme>
    <a:fontScheme name="291TGp_car_light_a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91TGp_car_light_ani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0080A2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AAC0CE"/>
        </a:accent5>
        <a:accent6>
          <a:srgbClr val="85AE49"/>
        </a:accent6>
        <a:hlink>
          <a:srgbClr val="9999FF"/>
        </a:hlink>
        <a:folHlink>
          <a:srgbClr val="4EA7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1TGp_car_light_ani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19416E"/>
        </a:accent1>
        <a:accent2>
          <a:srgbClr val="3C8630"/>
        </a:accent2>
        <a:accent3>
          <a:srgbClr val="FFFFFF"/>
        </a:accent3>
        <a:accent4>
          <a:srgbClr val="174578"/>
        </a:accent4>
        <a:accent5>
          <a:srgbClr val="ABB0BA"/>
        </a:accent5>
        <a:accent6>
          <a:srgbClr val="35792A"/>
        </a:accent6>
        <a:hlink>
          <a:srgbClr val="FF99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1TGp_car_light_ani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655EC6"/>
        </a:accent1>
        <a:accent2>
          <a:srgbClr val="6EB3F2"/>
        </a:accent2>
        <a:accent3>
          <a:srgbClr val="FFFFFF"/>
        </a:accent3>
        <a:accent4>
          <a:srgbClr val="000000"/>
        </a:accent4>
        <a:accent5>
          <a:srgbClr val="B8B6DF"/>
        </a:accent5>
        <a:accent6>
          <a:srgbClr val="63A2DB"/>
        </a:accent6>
        <a:hlink>
          <a:srgbClr val="74B355"/>
        </a:hlink>
        <a:folHlink>
          <a:srgbClr val="D51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293TGp_education_light</Template>
  <TotalTime>8196</TotalTime>
  <Words>1542</Words>
  <Application>Microsoft Office PowerPoint</Application>
  <PresentationFormat>全屏显示(4:3)</PresentationFormat>
  <Paragraphs>278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291TGp_car_light_ani</vt:lpstr>
      <vt:lpstr>みんなの日本語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一緒に頑張りましょう。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Wanyuning</dc:creator>
  <cp:lastModifiedBy>SUN</cp:lastModifiedBy>
  <cp:revision>377</cp:revision>
  <dcterms:created xsi:type="dcterms:W3CDTF">2017-01-09T07:12:30Z</dcterms:created>
  <dcterms:modified xsi:type="dcterms:W3CDTF">2017-05-05T04:37:57Z</dcterms:modified>
</cp:coreProperties>
</file>