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7" r:id="rId2"/>
    <p:sldId id="313" r:id="rId3"/>
    <p:sldId id="393" r:id="rId4"/>
    <p:sldId id="391" r:id="rId5"/>
    <p:sldId id="372" r:id="rId6"/>
    <p:sldId id="373" r:id="rId7"/>
    <p:sldId id="394" r:id="rId8"/>
    <p:sldId id="400" r:id="rId9"/>
    <p:sldId id="395" r:id="rId10"/>
    <p:sldId id="358" r:id="rId11"/>
    <p:sldId id="396" r:id="rId12"/>
    <p:sldId id="376" r:id="rId13"/>
    <p:sldId id="398" r:id="rId14"/>
    <p:sldId id="378" r:id="rId15"/>
    <p:sldId id="399" r:id="rId16"/>
    <p:sldId id="381" r:id="rId17"/>
    <p:sldId id="368" r:id="rId18"/>
    <p:sldId id="382" r:id="rId19"/>
    <p:sldId id="383" r:id="rId20"/>
    <p:sldId id="344" r:id="rId21"/>
    <p:sldId id="275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2639" autoAdjust="0"/>
  </p:normalViewPr>
  <p:slideViewPr>
    <p:cSldViewPr>
      <p:cViewPr varScale="1">
        <p:scale>
          <a:sx n="86" d="100"/>
          <a:sy n="86" d="100"/>
        </p:scale>
        <p:origin x="-1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4FEA-9979-458B-939D-7F82017E4C4E}" type="datetimeFigureOut">
              <a:rPr lang="zh-CN" altLang="en-US" smtClean="0"/>
              <a:t>2017/5/5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EA83-650E-4A66-987D-6FB3F3F694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20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EA83-650E-4A66-987D-6FB3F3F694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3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6EA83-650E-4A66-987D-6FB3F3F694C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ja-JP" altLang="en-US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９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97835" y="2546309"/>
            <a:ext cx="6324601" cy="1152000"/>
            <a:chOff x="1513376" y="2463420"/>
            <a:chExt cx="6659024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63420"/>
              <a:ext cx="6659024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表示给予允许和认可。在疑问句中表示请求允许。和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ても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いい」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相同。但比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>
                  <a:latin typeface="MS Mincho" panose="02020609040205080304" pitchFamily="49" charset="-128"/>
                  <a:ea typeface="MS Mincho" panose="02020609040205080304" pitchFamily="49" charset="-128"/>
                </a:rPr>
                <a:t>ても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いい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语气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郑重一些。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77" y="4098362"/>
            <a:ext cx="6319559" cy="2133346"/>
            <a:chOff x="1502877" y="3748465"/>
            <a:chExt cx="6319559" cy="2570991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77" y="3748465"/>
              <a:ext cx="6319559" cy="2570991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66668" y="4054700"/>
              <a:ext cx="5899067" cy="798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ここに座っ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てもかまいませんか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66668" y="4835417"/>
            <a:ext cx="5798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間に合わなかったら、あした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でもかまいません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ea typeface="MS Mincho" panose="02020609040205080304" pitchFamily="49" charset="-128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35696" y="945928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て形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</a:t>
            </a:r>
            <a:r>
              <a:rPr lang="ja-JP" altLang="en-US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ja-JP" altLang="en-US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くて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25" name="右大括号 24"/>
          <p:cNvSpPr/>
          <p:nvPr/>
        </p:nvSpPr>
        <p:spPr>
          <a:xfrm>
            <a:off x="3851920" y="919840"/>
            <a:ext cx="216024" cy="1368152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右大括号 26"/>
          <p:cNvSpPr/>
          <p:nvPr/>
        </p:nvSpPr>
        <p:spPr>
          <a:xfrm>
            <a:off x="2459372" y="1526067"/>
            <a:ext cx="216000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84105" y="1636233"/>
            <a:ext cx="96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＋で</a:t>
            </a:r>
            <a:endParaRPr lang="zh-CN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86029" y="1247628"/>
            <a:ext cx="223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 smtClean="0"/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ea typeface="MS Mincho" panose="02020609040205080304"/>
              </a:rPr>
              <a:t>もかまわない</a:t>
            </a:r>
            <a:endParaRPr lang="en-US" altLang="ja-JP" sz="2400" b="1" dirty="0" smtClean="0">
              <a:solidFill>
                <a:srgbClr val="FF0000"/>
              </a:solidFill>
              <a:ea typeface="MS Mincho" panose="02020609040205080304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1666668" y="5369503"/>
            <a:ext cx="57980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ea typeface="MS Mincho" panose="02020609040205080304" pitchFamily="49" charset="-128"/>
              </a:rPr>
              <a:t>印鑑</a:t>
            </a:r>
            <a:r>
              <a:rPr lang="ja-JP" altLang="en-US" b="1" dirty="0" smtClean="0">
                <a:ea typeface="MS Mincho" panose="02020609040205080304" pitchFamily="49" charset="-128"/>
              </a:rPr>
              <a:t>がなけれ</a:t>
            </a:r>
            <a:r>
              <a:rPr lang="ja-JP" altLang="en-US" b="1" dirty="0">
                <a:ea typeface="MS Mincho" panose="02020609040205080304" pitchFamily="49" charset="-128"/>
              </a:rPr>
              <a:t>ば</a:t>
            </a:r>
            <a:r>
              <a:rPr lang="ja-JP" altLang="en-US" b="1" dirty="0" smtClean="0">
                <a:ea typeface="MS Mincho" panose="02020609040205080304" pitchFamily="49" charset="-128"/>
              </a:rPr>
              <a:t>、サイン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でもかまいません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build="p"/>
      <p:bldP spid="2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30301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256856" y="3185652"/>
            <a:ext cx="7771525" cy="355571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1811219"/>
            <a:ext cx="77705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A: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こちらの電子辞書はいかがですか。少し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字が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さいです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>
              <a:lnSpc>
                <a:spcPct val="20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（字が小さい、性能がよい）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  B: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ば、少しぐらい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 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かまいません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4869" y="3208881"/>
            <a:ext cx="83601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A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こちらの電子辞書はいかがですか。少し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傷があります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（傷がある、安い）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 B: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ば、少しぐらい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かまいません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こちら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の電子辞書は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いかがですか。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少し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古いタイプです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（古い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タイプ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、使いやすい）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</a:p>
          <a:p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  B: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ば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、少しぐらい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かまいません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/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こちらの電子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辞書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はいかがですか。少し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画面が小さいです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marL="268288" indent="-268288"/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（画面が小さい、機能が多い）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/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B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ば、少しぐらい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かまいません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1364764" y="2610786"/>
            <a:ext cx="163925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性能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がよけ</a:t>
            </a:r>
            <a:r>
              <a:rPr lang="ja-JP" altLang="en-US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れ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01280" y="2616414"/>
            <a:ext cx="180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字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が小さくても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26528" y="3944073"/>
            <a:ext cx="1296144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安</a:t>
            </a:r>
            <a:r>
              <a:rPr kumimoji="1"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けれ</a:t>
            </a:r>
            <a:endParaRPr kumimoji="1" lang="ja-JP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067944" y="3944073"/>
            <a:ext cx="1800200" cy="3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傷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があって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43153" y="6118270"/>
            <a:ext cx="170129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機能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が多けれ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35939" y="6116673"/>
            <a:ext cx="20318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画面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が小さくて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43153" y="5052088"/>
            <a:ext cx="165015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使</a:t>
            </a:r>
            <a:r>
              <a:rPr kumimoji="1" lang="ja-JP" altLang="en-US" b="1" dirty="0" err="1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いやすけれ</a:t>
            </a:r>
            <a:endParaRPr kumimoji="1" lang="ja-JP" altLang="en-US" b="1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35939" y="5035302"/>
            <a:ext cx="18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古いタイプでも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07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2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3282" y="2966356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0658" y="5207022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en-US" altLang="ja-JP" sz="24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8720" y="2387782"/>
            <a:ext cx="7085726" cy="2169825"/>
            <a:chOff x="1520266" y="2472690"/>
            <a:chExt cx="6684775" cy="236716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46017" y="2587364"/>
              <a:ext cx="6659024" cy="216148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20266" y="2472690"/>
              <a:ext cx="6589536" cy="2367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A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B</a:t>
              </a:r>
              <a:r>
                <a:rPr lang="ja-JP" altLang="en-US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ほど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ではな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都是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（形容词）所形容的对象。但比较起来，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程度不如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程度。在</a:t>
              </a:r>
              <a:r>
                <a:rPr lang="en-US" altLang="ja-JP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处，有时会出现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「思ったほど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像原先想象的那样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或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「考えていたほど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/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像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原先考虑的那样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等，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zh-CN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普通</a:t>
              </a:r>
              <a:r>
                <a:rPr lang="zh-CN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形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加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「ほど」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的形式。有时常省略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部分，有时用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「ほどではない」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79" y="4474186"/>
            <a:ext cx="6319559" cy="1946578"/>
            <a:chOff x="1502879" y="4198746"/>
            <a:chExt cx="6319559" cy="2120709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79" y="4198746"/>
              <a:ext cx="6319559" cy="2120709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4524" y="4354304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中国は日本より広いが、ロシア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ほど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広くは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ない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5220435"/>
            <a:ext cx="598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八ヶ岳</a:t>
            </a:r>
            <a:r>
              <a:rPr lang="ja-JP" altLang="en-US" b="1" dirty="0" smtClean="0">
                <a:ea typeface="MS Mincho" panose="02020609040205080304" pitchFamily="49" charset="-128"/>
              </a:rPr>
              <a:t>は有名な山だが、富士山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ea typeface="MS Mincho" panose="02020609040205080304" pitchFamily="49" charset="-128"/>
              </a:rPr>
              <a:t>有名では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ない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endParaRPr lang="en-US" altLang="ja-JP" b="1" dirty="0"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r>
              <a:rPr lang="en-US" altLang="ja-JP" b="1" dirty="0" smtClean="0">
                <a:latin typeface="Times New Roman" pitchFamily="18" charset="0"/>
                <a:ea typeface="MS Mincho" panose="02020609040205080304" pitchFamily="49" charset="-128"/>
                <a:cs typeface="Times New Roman" pitchFamily="18" charset="0"/>
              </a:rPr>
              <a:t>10</a:t>
            </a:r>
            <a:r>
              <a:rPr lang="ja-JP" altLang="en-US" b="1" dirty="0" smtClean="0">
                <a:ea typeface="MS Mincho" panose="02020609040205080304" pitchFamily="49" charset="-128"/>
              </a:rPr>
              <a:t>月に入って少し寒くなったが、まだコートを着る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ea typeface="MS Mincho" panose="02020609040205080304" pitchFamily="49" charset="-128"/>
              </a:rPr>
              <a:t>ではない。</a:t>
            </a:r>
            <a:endParaRPr lang="en-US" altLang="ja-JP" b="1" dirty="0" smtClean="0">
              <a:ea typeface="MS Mincho" panose="02020609040205080304" pitchFamily="49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9990" y="1101804"/>
            <a:ext cx="143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普通形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2771800" y="1174510"/>
            <a:ext cx="161494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944003" y="124908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rgbClr val="FF0000"/>
                </a:solidFill>
                <a:ea typeface="MS Mincho" panose="02020609040205080304"/>
              </a:rPr>
              <a:t>ほど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右大括号 24"/>
          <p:cNvSpPr/>
          <p:nvPr/>
        </p:nvSpPr>
        <p:spPr>
          <a:xfrm flipH="1">
            <a:off x="3694614" y="1137638"/>
            <a:ext cx="164130" cy="64127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858744" y="1110044"/>
            <a:ext cx="3442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</a:t>
            </a:r>
            <a:r>
              <a:rPr lang="ja-JP" altLang="en-US" sz="2000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→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く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</a:t>
            </a:r>
            <a:r>
              <a:rPr lang="ja-JP" altLang="en-US" sz="2000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→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では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ない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9" name="文本框 5"/>
          <p:cNvSpPr txBox="1"/>
          <p:nvPr/>
        </p:nvSpPr>
        <p:spPr>
          <a:xfrm>
            <a:off x="1721039" y="1764788"/>
            <a:ext cx="143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</a:p>
          <a:p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普通形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2" name="右大括号 22"/>
          <p:cNvSpPr/>
          <p:nvPr/>
        </p:nvSpPr>
        <p:spPr>
          <a:xfrm>
            <a:off x="2828196" y="1821153"/>
            <a:ext cx="161494" cy="56247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10"/>
          <p:cNvSpPr txBox="1"/>
          <p:nvPr/>
        </p:nvSpPr>
        <p:spPr>
          <a:xfrm>
            <a:off x="2989690" y="1897720"/>
            <a:ext cx="266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err="1" smtClean="0">
                <a:solidFill>
                  <a:srgbClr val="FF0000"/>
                </a:solidFill>
                <a:ea typeface="MS Mincho" panose="02020609040205080304"/>
              </a:rPr>
              <a:t>ほど</a:t>
            </a:r>
            <a:r>
              <a:rPr lang="ja-JP" altLang="en-US" sz="2400" b="1" dirty="0" smtClean="0">
                <a:solidFill>
                  <a:srgbClr val="FF0000"/>
                </a:solidFill>
                <a:ea typeface="MS Mincho" panose="02020609040205080304"/>
              </a:rPr>
              <a:t>ではな</a:t>
            </a:r>
            <a:r>
              <a:rPr lang="ja-JP" altLang="en-US" sz="2400" b="1" dirty="0">
                <a:solidFill>
                  <a:srgbClr val="FF0000"/>
                </a:solidFill>
                <a:ea typeface="MS Mincho" panose="02020609040205080304"/>
              </a:rPr>
              <a:t>い</a:t>
            </a:r>
            <a:endParaRPr lang="en-US" altLang="ja-JP" sz="2400" b="1" dirty="0" smtClean="0">
              <a:solidFill>
                <a:srgbClr val="FF0000"/>
              </a:solidFill>
              <a:ea typeface="MS Mincho" panose="02020609040205080304"/>
            </a:endParaRPr>
          </a:p>
        </p:txBody>
      </p:sp>
    </p:spTree>
    <p:extLst>
      <p:ext uri="{BB962C8B-B14F-4D97-AF65-F5344CB8AC3E}">
        <p14:creationId xmlns:p14="http://schemas.microsoft.com/office/powerpoint/2010/main" val="5961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749403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3212975"/>
            <a:ext cx="7735317" cy="2924945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1" y="1929606"/>
            <a:ext cx="777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例：日本では、豚肉も牛肉も高いって聞きましたが。（豚肉＜牛肉）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ええ。でも、豚肉は牛肉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高く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1770" y="3739628"/>
            <a:ext cx="47525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ええ。でも、現在は昔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ひど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1770" y="5723964"/>
            <a:ext cx="475252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ええ。でも、京都は奈良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古く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115922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P116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714011" y="3212976"/>
            <a:ext cx="7170357" cy="3000821"/>
            <a:chOff x="920733" y="3212976"/>
            <a:chExt cx="7170357" cy="2740467"/>
          </a:xfrm>
        </p:grpSpPr>
        <p:sp>
          <p:nvSpPr>
            <p:cNvPr id="7" name="TextBox 6"/>
            <p:cNvSpPr txBox="1"/>
            <p:nvPr/>
          </p:nvSpPr>
          <p:spPr>
            <a:xfrm>
              <a:off x="920733" y="3212976"/>
              <a:ext cx="7170357" cy="2740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①東京は空気の汚れがひどいって聞きましたが。（現在＜昔）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②日本では、バレーボールもサッカーも人気があるって聞きましたが。（バレーボール</a:t>
              </a: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＜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サッカー）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③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京都も奈良もとても古い町だって</a:t>
              </a: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聞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きましたが。（京都＜奈良）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56047" y="3734189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56047" y="4747465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755576" y="5733501"/>
            <a:ext cx="581520" cy="404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2" name="TextBox 3"/>
          <p:cNvSpPr txBox="1"/>
          <p:nvPr/>
        </p:nvSpPr>
        <p:spPr>
          <a:xfrm>
            <a:off x="1081770" y="4863782"/>
            <a:ext cx="651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ええ。でも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バレーボール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サッカー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人気が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ありません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03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/>
      <p:bldP spid="4" grpId="0" animBg="1"/>
      <p:bldP spid="5" grpId="0" animBg="1"/>
      <p:bldP spid="17" grpId="0" animBg="1"/>
      <p:bldP spid="21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1489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ほど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531058"/>
            <a:ext cx="6309063" cy="1116000"/>
            <a:chOff x="1513376" y="2420888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577122"/>
              <a:ext cx="6480720" cy="1092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ほど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はない</a:t>
              </a:r>
              <a:r>
                <a:rPr lang="en-US" altLang="ja-JP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/</a:t>
              </a:r>
              <a:r>
                <a:rPr lang="ja-JP" altLang="en-US" b="1" dirty="0" smtClean="0">
                  <a:latin typeface="MS Mincho" pitchFamily="49" charset="-128"/>
                  <a:ea typeface="MS Mincho" pitchFamily="49" charset="-128"/>
                  <a:cs typeface="Times New Roman" panose="02020603050405020304" pitchFamily="18" charset="0"/>
                </a:rPr>
                <a:t>いない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指没有比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更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的意思。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（形容词加名词）。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21977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315073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スポーツの後に飲むビール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ほど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おいしいもの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はない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867925"/>
            <a:ext cx="589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仕事がよくできる人は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田中先生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親切で熱心な先生は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いない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右大括号 24"/>
          <p:cNvSpPr/>
          <p:nvPr/>
        </p:nvSpPr>
        <p:spPr>
          <a:xfrm flipH="1">
            <a:off x="2527370" y="1197028"/>
            <a:ext cx="164130" cy="641275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27784" y="1136938"/>
            <a:ext cx="169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－な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7" name="右大括号 26"/>
          <p:cNvSpPr/>
          <p:nvPr/>
        </p:nvSpPr>
        <p:spPr>
          <a:xfrm>
            <a:off x="3923928" y="1191972"/>
            <a:ext cx="162300" cy="675723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219536" y="1284569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400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はない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いない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317355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3284984"/>
            <a:ext cx="7303269" cy="275893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4" y="1929606"/>
            <a:ext cx="7776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例：日本の都市で、京都が一番外国人観光客に人気がある。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→京都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外国人観光客に人気がある都市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9" y="3429000"/>
            <a:ext cx="62646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 花の中で、桜が一番日本人に愛されている。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 科学者の中で、アインシュタインが一番有名だ。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③友達とのおしゃべりが一番楽しい。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25292" y="3861048"/>
            <a:ext cx="421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桜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日本人に愛されて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いる花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5292" y="4725144"/>
            <a:ext cx="49849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アインシュタイン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有名な科学者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はいない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P117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1433085" y="5517232"/>
            <a:ext cx="49849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友達とのおしゃべり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楽しいもの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はない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9188" y="2383750"/>
            <a:ext cx="6659024" cy="1596839"/>
            <a:chOff x="1534729" y="2046195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34729" y="2046195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171007"/>
              <a:ext cx="6480720" cy="1470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ために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为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原因、理由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，引起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 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。偏向于书面语。用于比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「から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・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ので」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更郑重的文章中。在先讲结果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然后叙述原因的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时，采用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Y 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（の）</a:t>
              </a:r>
              <a:r>
                <a:rPr lang="ja-JP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ためだ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的句型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19188" y="4116516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93096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大雪が降った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ために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、空港が使えなくなりました。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3944" y="5021778"/>
            <a:ext cx="5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空港が使えなくなった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のは</a:t>
            </a:r>
            <a:r>
              <a:rPr lang="ja-JP" altLang="en-US" b="1" dirty="0" smtClean="0">
                <a:ea typeface="MS Mincho" panose="02020609040205080304" pitchFamily="49" charset="-128"/>
              </a:rPr>
              <a:t>、大雪が降った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ためです</a:t>
            </a:r>
            <a:r>
              <a:rPr lang="ja-JP" altLang="en-US" b="1" dirty="0" smtClean="0"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9208" y="5661248"/>
            <a:ext cx="58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工事中の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、この道は通れません。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9019" y="868278"/>
            <a:ext cx="173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普通形）</a:t>
            </a:r>
            <a:endParaRPr lang="en-US" altLang="zh-CN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－な</a:t>
            </a:r>
            <a:endParaRPr lang="en-US" altLang="ja-JP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</a:t>
            </a:r>
            <a:endParaRPr lang="en-US" altLang="ja-JP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3495654" y="962510"/>
            <a:ext cx="144016" cy="1098338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35896" y="1259468"/>
            <a:ext cx="74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Times New Roman" pitchFamily="18" charset="0"/>
                <a:cs typeface="Times New Roman" pitchFamily="18" charset="0"/>
              </a:rPr>
              <a:t>⊹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右大括号 22"/>
          <p:cNvSpPr/>
          <p:nvPr/>
        </p:nvSpPr>
        <p:spPr>
          <a:xfrm flipH="1">
            <a:off x="4003202" y="1091425"/>
            <a:ext cx="129208" cy="753399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4223714" y="1052736"/>
            <a:ext cx="2037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 smtClean="0">
                <a:solidFill>
                  <a:srgbClr val="FF0000"/>
                </a:solidFill>
                <a:ea typeface="MS Mincho" panose="02020609040205080304"/>
              </a:rPr>
              <a:t>ため（に）</a:t>
            </a:r>
            <a:endParaRPr lang="en-US" altLang="ja-JP" sz="2400" b="1" dirty="0" smtClean="0">
              <a:solidFill>
                <a:srgbClr val="FF0000"/>
              </a:solidFill>
              <a:ea typeface="MS Mincho" panose="02020609040205080304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ea typeface="MS Mincho" panose="02020609040205080304"/>
              </a:rPr>
              <a:t>ため</a:t>
            </a:r>
            <a:r>
              <a:rPr lang="ja-JP" altLang="en-US" sz="2400" b="1" dirty="0">
                <a:solidFill>
                  <a:srgbClr val="FF0000"/>
                </a:solidFill>
                <a:ea typeface="MS Mincho" panose="02020609040205080304"/>
              </a:rPr>
              <a:t>だ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1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673449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6"/>
            <a:ext cx="7659363" cy="273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1929606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例：大雪が降った・空港が使えなくなった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→大雪が降った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、空港が使えなくなった。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11" y="3219941"/>
            <a:ext cx="73824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 冬は空気が乾燥する・風邪をひきやすい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 車の事故があった・道路が渋滞した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 交通が不便だ・島に住む人が少ない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3363" y="3681121"/>
            <a:ext cx="514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冬は空気が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乾燥する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、風邪を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ひきやすい。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3364" y="4526859"/>
            <a:ext cx="46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車の事故があった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、道路が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渋滞した。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073363" y="5301874"/>
            <a:ext cx="464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交通が不便な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、島に住む人が少ない。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 flipH="1">
            <a:off x="3635896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P117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3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773789" y="1268760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425672"/>
            <a:ext cx="6659024" cy="1219352"/>
            <a:chOff x="1513376" y="2343768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43768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552276"/>
              <a:ext cx="6480720" cy="1382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表示虽然实际没有发生，但假设一种发生的场景。只是一种假设，所以句末接表示推测的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「だろ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う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或表示遗憾的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69277" y="4170346"/>
              <a:ext cx="6053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もし昨日雨が降っていたら、買い物には出かけなかっ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だろう。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63688" y="4942509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お金があれば、このパソコンが買え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ea typeface="MS Mincho" panose="02020609040205080304" pitchFamily="49" charset="-128"/>
              </a:rPr>
              <a:t>のに。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3688" y="5403475"/>
            <a:ext cx="5904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この間見たパソコン、買っ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ea typeface="MS Mincho" panose="02020609040205080304" pitchFamily="49" charset="-128"/>
              </a:rPr>
              <a:t> 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ea typeface="MS Mincho" panose="02020609040205080304" pitchFamily="49" charset="-128"/>
              </a:rPr>
              <a:t>いいえ、もう少し安ければ、買っ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ea typeface="MS Mincho" panose="02020609040205080304" pitchFamily="49" charset="-128"/>
              </a:rPr>
              <a:t>んですが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7528" y="975833"/>
            <a:ext cx="3498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たら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ば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…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</a:t>
            </a:r>
            <a:endParaRPr lang="en-US" altLang="ja-JP" sz="20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000" b="1" strike="dblStrike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かったら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ければ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en-US" altLang="ja-JP" sz="2000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＋  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だった</a:t>
            </a:r>
            <a:r>
              <a:rPr lang="ja-JP" alt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ら</a:t>
            </a:r>
            <a:r>
              <a:rPr lang="en-US" altLang="zh-CN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なら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endParaRPr lang="zh-CN" altLang="en-US" sz="20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4963740" y="1325358"/>
            <a:ext cx="206123" cy="610391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69863" y="1383079"/>
            <a:ext cx="149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endParaRPr lang="zh-CN" altLang="en-US" sz="2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2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628800"/>
            <a:ext cx="8316000" cy="126682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010956"/>
            <a:ext cx="8208000" cy="309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556792"/>
            <a:ext cx="8316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A: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高橋さん、どうして①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忘年会に参加し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なかったんですか。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B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ちょっと②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用事があって、</a:t>
            </a:r>
            <a:r>
              <a:rPr lang="en-US" altLang="ja-JP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……</a:t>
            </a: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 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C: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そうですか。高橋さんが①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参加し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 ③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もっと楽しかっ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のに。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70295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05868" y="3068960"/>
            <a:ext cx="7610548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）①試合に出る　②けがをする　③きっと勝つ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342900" indent="-342900">
              <a:lnSpc>
                <a:spcPts val="2600"/>
              </a:lnSpc>
              <a:buFont typeface="+mj-ea"/>
              <a:buAutoNum type="circleNumDbPlain"/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6882" y="4581128"/>
            <a:ext cx="8078279" cy="381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）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①カラオケに来る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風邪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をひ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く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③みんなもっと歌う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P118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6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7584" y="3429000"/>
            <a:ext cx="7416764" cy="10926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 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A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: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鈴木さん、どうして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試合に出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なかったんですか。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B: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ちょっと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けがをして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……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C: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そうですか。鈴木さんが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出て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き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っと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勝っ</a:t>
            </a:r>
            <a:r>
              <a:rPr lang="ja-JP" altLang="en-US" b="1" u="sng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56244" y="4941168"/>
            <a:ext cx="7416824" cy="109260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A: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田中さん、どうして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カラオケに来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なかったんですか。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 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B: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ちょっと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風邪をひいて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……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C: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そうですか。田中さんが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来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れば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u="sng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皆もっと</a:t>
            </a:r>
            <a:r>
              <a:rPr lang="ja-JP" altLang="en-US" b="1" u="sng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歌っ</a:t>
            </a:r>
            <a:r>
              <a:rPr lang="ja-JP" altLang="en-US" b="1" u="sng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のに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937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8" grpId="0"/>
      <p:bldP spid="2" grpId="0"/>
      <p:bldP spid="5" grpId="0"/>
      <p:bldP spid="17" grpId="0" animBg="1"/>
      <p:bldP spid="3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331640" y="1687116"/>
            <a:ext cx="3204000" cy="3024336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ja-JP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お～</a:t>
            </a:r>
            <a:r>
              <a:rPr lang="ja-JP" altLang="en-US" b="1" strike="dblStrike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ます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ても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かまわない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ほど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～ない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～ほど～はない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いない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〔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〕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り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ためだ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～たら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ば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5076056" y="944888"/>
            <a:ext cx="3204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P126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635896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63589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07796"/>
              </p:ext>
            </p:extLst>
          </p:nvPr>
        </p:nvGraphicFramePr>
        <p:xfrm>
          <a:off x="1763688" y="1931640"/>
          <a:ext cx="611051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62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dk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注文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決まる　　　　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ちゅうもん</a:t>
                      </a: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きまる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食事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済む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しょく</a:t>
                      </a: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すむ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サイン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タイプ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学歴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自慢する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がくれ</a:t>
                      </a:r>
                      <a:r>
                        <a:rPr lang="ja-JP" altLang="en-US" sz="1800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じまんする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dk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バレーボール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我が国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入国する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わがくにに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にゅうこくする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米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とれる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こ</a:t>
                      </a: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めがとれる</a:t>
                      </a:r>
                      <a:endParaRPr lang="en-US" altLang="ja-JP" sz="1800" b="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葉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乾燥する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かんそうする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どんどん</a:t>
                      </a: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増える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どんどんふえる</a:t>
                      </a:r>
                      <a:endParaRPr lang="en-US" altLang="ja-JP" sz="1800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3925888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763688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64890"/>
              </p:ext>
            </p:extLst>
          </p:nvPr>
        </p:nvGraphicFramePr>
        <p:xfrm>
          <a:off x="1778198" y="2669252"/>
          <a:ext cx="60960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人間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生きる</a:t>
                      </a:r>
                      <a:endParaRPr lang="zh-CN" altLang="en-US" sz="1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にんげん</a:t>
                      </a:r>
                      <a:r>
                        <a:rPr lang="ja-JP" altLang="en-US" sz="1800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いきる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夢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実現する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ゆめを</a:t>
                      </a:r>
                      <a:r>
                        <a:rPr lang="ja-JP" altLang="en-US" sz="1800" b="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つげんする</a:t>
                      </a:r>
                      <a:endParaRPr lang="en-US" altLang="ja-JP" sz="1800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金／銀／銅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メダル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きん／ぎん／どう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メダル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バスケットボール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altLang="ja-JP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14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840158"/>
              </p:ext>
            </p:extLst>
          </p:nvPr>
        </p:nvGraphicFramePr>
        <p:xfrm>
          <a:off x="1807913" y="2305480"/>
          <a:ext cx="6096000" cy="29260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dk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シンプル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　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ジャンプ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solidFill>
                            <a:schemeClr val="dk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例文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載る　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れいぶ</a:t>
                      </a:r>
                      <a:r>
                        <a:rPr lang="ja-JP" altLang="en-US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んが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のる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シルバー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条件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付け加える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じょうけん</a:t>
                      </a:r>
                      <a:r>
                        <a:rPr lang="ja-JP" altLang="en-US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つけくわえる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ファイル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編集する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ファイル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sz="1800" b="0" kern="120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へんしゅうする</a:t>
                      </a:r>
                      <a:endParaRPr lang="zh-CN" altLang="en-US" sz="1800" b="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しっかり</a:t>
                      </a: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握る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しっかり</a:t>
                      </a:r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にぎる</a:t>
                      </a:r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留守番</a:t>
                      </a: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をする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るすばん</a:t>
                      </a:r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をする</a:t>
                      </a:r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844"/>
              </p:ext>
            </p:extLst>
          </p:nvPr>
        </p:nvGraphicFramePr>
        <p:xfrm>
          <a:off x="1778198" y="190460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最大規模</a:t>
                      </a:r>
                      <a:r>
                        <a:rPr lang="ja-JP" altLang="en-US" sz="1800" b="1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誇る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さいだい</a:t>
                      </a:r>
                      <a:r>
                        <a:rPr lang="ja-JP" altLang="en-US" b="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きぼを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ほこる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考え</a:t>
                      </a:r>
                      <a:r>
                        <a:rPr lang="ja-JP" altLang="en-US" sz="1800" b="1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表れる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かんがえ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が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あらわれる</a:t>
                      </a:r>
                      <a:endParaRPr lang="en-US" altLang="ja-JP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今では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いまでは</a:t>
                      </a:r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ヒント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資金</a:t>
                      </a:r>
                      <a:r>
                        <a:rPr lang="ja-JP" altLang="en-US" sz="1800" b="1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貸し出す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しきん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sz="1800" b="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かしだす</a:t>
                      </a:r>
                      <a:endParaRPr lang="en-US" altLang="ja-JP" sz="1800" b="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ところが</a:t>
                      </a:r>
                      <a:endParaRPr lang="zh-CN" altLang="en-US" sz="1800" b="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性別</a:t>
                      </a:r>
                      <a:r>
                        <a:rPr lang="ja-JP" altLang="en-US" sz="1800" b="1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に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関係なく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せいべつ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に</a:t>
                      </a:r>
                      <a:r>
                        <a:rPr lang="ja-JP" altLang="en-US" sz="1800" b="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かんけいなく</a:t>
                      </a:r>
                      <a:endParaRPr lang="en-US" altLang="ja-JP" sz="1800" b="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病気</a:t>
                      </a:r>
                      <a:r>
                        <a:rPr lang="ja-JP" altLang="en-US" sz="1800" b="1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治す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びょうき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sz="1800" b="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なおす</a:t>
                      </a:r>
                      <a:endParaRPr lang="en-US" altLang="ja-JP" sz="1800" b="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単なる</a:t>
                      </a:r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推測</a:t>
                      </a:r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たんなる</a:t>
                      </a:r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すいそく</a:t>
                      </a:r>
                      <a:endParaRPr lang="en-US" altLang="ja-JP" b="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感染防止</a:t>
                      </a:r>
                      <a:r>
                        <a:rPr lang="ja-JP" altLang="en-US" sz="1800" b="1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に</a:t>
                      </a:r>
                      <a:r>
                        <a:rPr lang="ja-JP" altLang="en-US" sz="1800" b="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役立つ</a:t>
                      </a:r>
                      <a:endParaRPr lang="en-US" altLang="ja-JP" sz="1800" b="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b="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かんせんぼうし</a:t>
                      </a:r>
                      <a:r>
                        <a:rPr lang="ja-JP" altLang="en-US" sz="1800" b="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に</a:t>
                      </a:r>
                      <a:r>
                        <a:rPr lang="ja-JP" altLang="en-US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やくだつ</a:t>
                      </a:r>
                      <a:endParaRPr lang="en-US" altLang="ja-JP" b="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3" y="693928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3351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646856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8928" y="889278"/>
            <a:ext cx="2974792" cy="493801"/>
            <a:chOff x="1037860" y="1268760"/>
            <a:chExt cx="803425" cy="493801"/>
          </a:xfrm>
        </p:grpSpPr>
        <p:sp>
          <p:nvSpPr>
            <p:cNvPr id="25" name="矩形 24"/>
            <p:cNvSpPr/>
            <p:nvPr/>
          </p:nvSpPr>
          <p:spPr>
            <a:xfrm>
              <a:off x="1188300" y="1300896"/>
              <a:ext cx="5512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お～</a:t>
              </a:r>
              <a:r>
                <a:rPr lang="ja-JP" altLang="en-US" sz="2400" b="1" strike="dblStrike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ます</a:t>
              </a:r>
              <a:r>
                <a:rPr lang="ja-JP" altLang="en-US" sz="2400" b="1" dirty="0" err="1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です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860" y="126876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１、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49464" y="1844824"/>
            <a:ext cx="6794944" cy="2052000"/>
            <a:chOff x="1527586" y="2024829"/>
            <a:chExt cx="6659024" cy="157148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27586" y="2024829"/>
              <a:ext cx="6659024" cy="157148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060848"/>
              <a:ext cx="6480720" cy="148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 smtClean="0">
                  <a:latin typeface="宋体" pitchFamily="2" charset="-122"/>
                  <a:ea typeface="宋体" pitchFamily="2" charset="-122"/>
                </a:rPr>
                <a:t>是动词</a:t>
              </a:r>
              <a:r>
                <a:rPr lang="ja-JP" altLang="en-US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sz="1600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～して</a:t>
              </a:r>
              <a:r>
                <a:rPr lang="ja-JP" altLang="en-US" sz="1600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いる」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的尊他敬语表达方式。作为现在进行的动作、动作完结后其结果的持续，表示这些状态的尊他敬语。</a:t>
              </a:r>
              <a:endParaRPr lang="en-US" altLang="zh-CN" sz="1600" b="1" dirty="0" smtClean="0">
                <a:latin typeface="宋体" panose="02010600030101010101" pitchFamily="2" charset="-122"/>
                <a:ea typeface="MS Mincho" panose="02020609040205080304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）在状态动词时，作为表示现在状态的尊他敬语。</a:t>
              </a:r>
              <a:endParaRPr lang="en-US" altLang="zh-CN" sz="1600" b="1" dirty="0" smtClean="0">
                <a:latin typeface="宋体" panose="02010600030101010101" pitchFamily="2" charset="-122"/>
                <a:ea typeface="MS Mincho" panose="02020609040205080304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z="1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zh-CN" altLang="en-US" sz="16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当“往，来，出，到”等意思的动词时，根据情形，有时作为表示未来或过去动作的尊他敬语。</a:t>
              </a:r>
              <a:endParaRPr lang="en-US" altLang="zh-CN" sz="1600" b="1" dirty="0" smtClean="0">
                <a:latin typeface="宋体" panose="02010600030101010101" pitchFamily="2" charset="-122"/>
                <a:ea typeface="MS Mincho" panose="02020609040205080304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401095" y="4365104"/>
            <a:ext cx="6627289" cy="1490026"/>
            <a:chOff x="1502880" y="4112154"/>
            <a:chExt cx="6319559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502880" y="4112154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750537" y="4319404"/>
              <a:ext cx="5899067" cy="568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何を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お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読み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です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か。  ＝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 何を読んでいますか。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652204" y="4931876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時間が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ea typeface="MS Mincho" panose="02020609040205080304" pitchFamily="49" charset="-128"/>
              </a:rPr>
              <a:t>あり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ea typeface="MS Mincho" panose="02020609040205080304" pitchFamily="49" charset="-128"/>
              </a:rPr>
              <a:t>か。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＝ </a:t>
            </a:r>
            <a:r>
              <a:rPr lang="ja-JP" altLang="en-US" b="1" dirty="0"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ea typeface="MS Mincho" panose="02020609040205080304" pitchFamily="49" charset="-128"/>
              </a:rPr>
              <a:t> 時間が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あります</a:t>
            </a:r>
            <a:r>
              <a:rPr lang="ja-JP" altLang="en-US" b="1" dirty="0" smtClean="0">
                <a:ea typeface="MS Mincho" panose="02020609040205080304" pitchFamily="49" charset="-128"/>
              </a:rPr>
              <a:t>か。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2"/>
          <p:cNvSpPr txBox="1"/>
          <p:nvPr/>
        </p:nvSpPr>
        <p:spPr>
          <a:xfrm>
            <a:off x="1652204" y="5363924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今、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ea typeface="MS Mincho" panose="02020609040205080304" pitchFamily="49" charset="-128"/>
              </a:rPr>
              <a:t>帰り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ea typeface="MS Mincho" panose="02020609040205080304" pitchFamily="49" charset="-128"/>
              </a:rPr>
              <a:t>か。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＝ </a:t>
            </a:r>
            <a:r>
              <a:rPr lang="ja-JP" altLang="en-US" b="1" dirty="0"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ea typeface="MS Mincho" panose="02020609040205080304" pitchFamily="49" charset="-128"/>
              </a:rPr>
              <a:t> 今、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帰り</a:t>
            </a:r>
            <a:r>
              <a:rPr lang="ja-JP" altLang="en-US" b="1" dirty="0" smtClean="0">
                <a:ea typeface="MS Mincho" panose="02020609040205080304" pitchFamily="49" charset="-128"/>
              </a:rPr>
              <a:t>ましたか。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61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23" y="693928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3351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259632" y="2204864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334508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78928" y="889278"/>
            <a:ext cx="2974792" cy="493801"/>
            <a:chOff x="1037860" y="1268760"/>
            <a:chExt cx="803425" cy="493801"/>
          </a:xfrm>
        </p:grpSpPr>
        <p:sp>
          <p:nvSpPr>
            <p:cNvPr id="25" name="矩形 24"/>
            <p:cNvSpPr/>
            <p:nvPr/>
          </p:nvSpPr>
          <p:spPr>
            <a:xfrm>
              <a:off x="1188300" y="1300896"/>
              <a:ext cx="5512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お～</a:t>
              </a:r>
              <a:r>
                <a:rPr lang="ja-JP" altLang="en-US" sz="2400" b="1" strike="dblStrike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ます</a:t>
              </a:r>
              <a:r>
                <a:rPr lang="ja-JP" altLang="en-US" sz="2400" b="1" dirty="0" err="1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です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860" y="1268760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１、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82963" y="2015734"/>
            <a:ext cx="5506214" cy="926812"/>
            <a:chOff x="1527586" y="2994815"/>
            <a:chExt cx="6659024" cy="166130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27586" y="2994815"/>
              <a:ext cx="6659024" cy="166130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55389" y="3375269"/>
              <a:ext cx="6480720" cy="910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有些动词有特殊的敬语表达方式。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506785" y="3284984"/>
            <a:ext cx="6161559" cy="2818350"/>
            <a:chOff x="1611281" y="3807544"/>
            <a:chExt cx="6319559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611281" y="3807544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930335" y="3913735"/>
              <a:ext cx="5899067" cy="300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行く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来る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いる 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　　 　おいでです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813476" y="3773980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来る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お越し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です・お見え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endParaRPr lang="en-US" altLang="ja-JP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7" name="TextBox 2"/>
          <p:cNvSpPr txBox="1"/>
          <p:nvPr/>
        </p:nvSpPr>
        <p:spPr>
          <a:xfrm>
            <a:off x="1813476" y="4525170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着る　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ea typeface="MS Mincho" panose="02020609040205080304" pitchFamily="49" charset="-128"/>
              </a:rPr>
              <a:t>　　　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お 召しです</a:t>
            </a:r>
            <a:endParaRPr lang="en-US" altLang="ja-JP" b="1" dirty="0" smtClean="0">
              <a:solidFill>
                <a:srgbClr val="FF0000"/>
              </a:solidFill>
              <a:ea typeface="MS Mincho" panose="02020609040205080304" pitchFamily="49" charset="-128"/>
            </a:endParaRPr>
          </a:p>
        </p:txBody>
      </p:sp>
      <p:sp>
        <p:nvSpPr>
          <p:cNvPr id="31" name="TextBox 2"/>
          <p:cNvSpPr txBox="1"/>
          <p:nvPr/>
        </p:nvSpPr>
        <p:spPr>
          <a:xfrm>
            <a:off x="1813476" y="4149575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食べる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ea typeface="MS Mincho" panose="02020609040205080304" pitchFamily="49" charset="-128"/>
              </a:rPr>
              <a:t>　　</a:t>
            </a:r>
            <a:r>
              <a:rPr lang="ja-JP" altLang="en-US" dirty="0"/>
              <a:t>　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お召し上がり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です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"/>
          <p:cNvSpPr txBox="1"/>
          <p:nvPr/>
        </p:nvSpPr>
        <p:spPr>
          <a:xfrm>
            <a:off x="1813476" y="4900765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ea typeface="MS Mincho" panose="02020609040205080304" pitchFamily="49" charset="-128"/>
              </a:rPr>
              <a:t>寝</a:t>
            </a:r>
            <a:r>
              <a:rPr lang="ja-JP" altLang="en-US" b="1" dirty="0" smtClean="0">
                <a:ea typeface="MS Mincho" panose="02020609040205080304" pitchFamily="49" charset="-128"/>
              </a:rPr>
              <a:t>る　　　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ea typeface="MS Mincho" panose="02020609040205080304" pitchFamily="49" charset="-128"/>
              </a:rPr>
              <a:t>　　　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お休みです</a:t>
            </a:r>
            <a:endParaRPr lang="en-US" altLang="ja-JP" b="1" dirty="0" smtClean="0">
              <a:solidFill>
                <a:srgbClr val="FF0000"/>
              </a:solidFill>
              <a:ea typeface="MS Mincho" panose="02020609040205080304" pitchFamily="49" charset="-128"/>
            </a:endParaRPr>
          </a:p>
        </p:txBody>
      </p:sp>
      <p:sp>
        <p:nvSpPr>
          <p:cNvPr id="32" name="TextBox 2"/>
          <p:cNvSpPr txBox="1"/>
          <p:nvPr/>
        </p:nvSpPr>
        <p:spPr>
          <a:xfrm>
            <a:off x="1813476" y="5276360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ea typeface="MS Mincho" panose="02020609040205080304" pitchFamily="49" charset="-128"/>
              </a:rPr>
              <a:t>住</a:t>
            </a:r>
            <a:r>
              <a:rPr lang="ja-JP" altLang="en-US" b="1" dirty="0" smtClean="0">
                <a:ea typeface="MS Mincho" panose="02020609040205080304" pitchFamily="49" charset="-128"/>
              </a:rPr>
              <a:t>んでい</a:t>
            </a:r>
            <a:r>
              <a:rPr lang="ja-JP" altLang="en-US" b="1" dirty="0"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ea typeface="MS Mincho" panose="02020609040205080304" pitchFamily="49" charset="-128"/>
              </a:rPr>
              <a:t>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ea typeface="MS Mincho" panose="02020609040205080304" pitchFamily="49" charset="-128"/>
              </a:rPr>
              <a:t>　　　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お住まいです</a:t>
            </a:r>
            <a:endParaRPr lang="en-US" altLang="ja-JP" b="1" dirty="0" smtClean="0">
              <a:solidFill>
                <a:srgbClr val="FF0000"/>
              </a:solidFill>
              <a:ea typeface="MS Mincho" panose="02020609040205080304" pitchFamily="49" charset="-128"/>
            </a:endParaRPr>
          </a:p>
        </p:txBody>
      </p:sp>
      <p:sp>
        <p:nvSpPr>
          <p:cNvPr id="33" name="TextBox 2"/>
          <p:cNvSpPr txBox="1"/>
          <p:nvPr/>
        </p:nvSpPr>
        <p:spPr>
          <a:xfrm>
            <a:off x="1813476" y="5651956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知っている　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→ </a:t>
            </a:r>
            <a:r>
              <a:rPr lang="ja-JP" altLang="en-US" b="1" dirty="0" smtClean="0">
                <a:ea typeface="MS Mincho" panose="02020609040205080304" pitchFamily="49" charset="-128"/>
              </a:rPr>
              <a:t>　　    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ご存じです</a:t>
            </a:r>
            <a:endParaRPr lang="en-US" altLang="ja-JP" b="1" dirty="0" smtClean="0">
              <a:solidFill>
                <a:srgbClr val="FF0000"/>
              </a:solidFill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8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7" grpId="0"/>
      <p:bldP spid="31" grpId="0"/>
      <p:bldP spid="27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1126526" y="1772816"/>
            <a:ext cx="6359962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　　　　　　　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1106085" y="3162971"/>
            <a:ext cx="6359962" cy="280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dirty="0" smtClean="0">
                <a:solidFill>
                  <a:srgbClr val="000000"/>
                </a:solidFill>
              </a:rPr>
              <a:t>　　　　　　　　　　　　　　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7704" y="1929606"/>
            <a:ext cx="3896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例：何を探していますか。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→何を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探し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3164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4"/>
          <p:cNvSpPr txBox="1"/>
          <p:nvPr/>
        </p:nvSpPr>
        <p:spPr>
          <a:xfrm>
            <a:off x="1978995" y="3211244"/>
            <a:ext cx="45255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 部長は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何時ごろ帰りますか。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 お客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様、傘を忘れていますよ。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 社長が着きました。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39752" y="3717032"/>
            <a:ext cx="334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部長は何時ごろ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帰り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か。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4509120"/>
            <a:ext cx="313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客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様、傘を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忘れ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よ。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2339752" y="5373216"/>
            <a:ext cx="223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社長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着き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 flipH="1">
            <a:off x="3635896" y="6043914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P115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zh-CN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34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/>
      <p:bldP spid="4" grpId="0" animBg="1"/>
      <p:bldP spid="5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9167</TotalTime>
  <Words>1416</Words>
  <Application>Microsoft Office PowerPoint</Application>
  <PresentationFormat>全屏显示(4:3)</PresentationFormat>
  <Paragraphs>282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414</cp:revision>
  <dcterms:created xsi:type="dcterms:W3CDTF">2017-01-09T07:12:30Z</dcterms:created>
  <dcterms:modified xsi:type="dcterms:W3CDTF">2017-05-05T05:10:51Z</dcterms:modified>
</cp:coreProperties>
</file>