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8" r:id="rId1"/>
  </p:sldMasterIdLst>
  <p:notesMasterIdLst>
    <p:notesMasterId r:id="rId23"/>
  </p:notesMasterIdLst>
  <p:sldIdLst>
    <p:sldId id="256" r:id="rId2"/>
    <p:sldId id="257" r:id="rId3"/>
    <p:sldId id="258" r:id="rId4"/>
    <p:sldId id="259" r:id="rId5"/>
    <p:sldId id="262" r:id="rId6"/>
    <p:sldId id="263" r:id="rId7"/>
    <p:sldId id="265" r:id="rId8"/>
    <p:sldId id="290" r:id="rId9"/>
    <p:sldId id="304" r:id="rId10"/>
    <p:sldId id="305" r:id="rId11"/>
    <p:sldId id="306" r:id="rId12"/>
    <p:sldId id="307" r:id="rId13"/>
    <p:sldId id="308" r:id="rId14"/>
    <p:sldId id="309" r:id="rId15"/>
    <p:sldId id="310" r:id="rId16"/>
    <p:sldId id="311" r:id="rId17"/>
    <p:sldId id="312" r:id="rId18"/>
    <p:sldId id="299" r:id="rId19"/>
    <p:sldId id="286" r:id="rId20"/>
    <p:sldId id="287" r:id="rId21"/>
    <p:sldId id="289" r:id="rId2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882F9-87E0-4AD7-97F8-45A417B9598A}">
          <p14:sldIdLst>
            <p14:sldId id="256"/>
            <p14:sldId id="257"/>
            <p14:sldId id="258"/>
            <p14:sldId id="259"/>
            <p14:sldId id="262"/>
            <p14:sldId id="263"/>
            <p14:sldId id="265"/>
            <p14:sldId id="290"/>
            <p14:sldId id="304"/>
            <p14:sldId id="305"/>
            <p14:sldId id="306"/>
            <p14:sldId id="307"/>
            <p14:sldId id="308"/>
            <p14:sldId id="309"/>
            <p14:sldId id="310"/>
            <p14:sldId id="311"/>
            <p14:sldId id="312"/>
            <p14:sldId id="299"/>
            <p14:sldId id="286"/>
            <p14:sldId id="287"/>
            <p14:sldId id="28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Martin Jose" initials="AMJ" lastIdx="1" clrIdx="0">
    <p:extLst>
      <p:ext uri="{19B8F6BF-5375-455C-9EA6-DF929625EA0E}">
        <p15:presenceInfo xmlns:p15="http://schemas.microsoft.com/office/powerpoint/2012/main" userId="4f4a54fb5d7134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81" d="100"/>
          <a:sy n="81" d="100"/>
        </p:scale>
        <p:origin x="10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866C26C-A1AC-43A3-AACC-91D94E5ABBA2}" type="datetimeFigureOut">
              <a:rPr lang="en-US" smtClean="0"/>
              <a:pPr/>
              <a:t>10/17/2019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6DDC791-076B-42A5-82F8-90822ABFDADC}" type="slidenum">
              <a:rPr lang="en-US" smtClean="0"/>
              <a:pPr/>
              <a:t>‹#›</a:t>
            </a:fld>
            <a:endParaRPr lang="en-US"/>
          </a:p>
        </p:txBody>
      </p:sp>
    </p:spTree>
    <p:extLst>
      <p:ext uri="{BB962C8B-B14F-4D97-AF65-F5344CB8AC3E}">
        <p14:creationId xmlns:p14="http://schemas.microsoft.com/office/powerpoint/2010/main" val="853852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DDC791-076B-42A5-82F8-90822ABFDADC}" type="slidenum">
              <a:rPr lang="en-US" smtClean="0"/>
              <a:pPr/>
              <a:t>7</a:t>
            </a:fld>
            <a:endParaRPr lang="en-US"/>
          </a:p>
        </p:txBody>
      </p:sp>
    </p:spTree>
    <p:extLst>
      <p:ext uri="{BB962C8B-B14F-4D97-AF65-F5344CB8AC3E}">
        <p14:creationId xmlns:p14="http://schemas.microsoft.com/office/powerpoint/2010/main" val="417715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66810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056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306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562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7042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32317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1551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334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870895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508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463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02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195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802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184234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72621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10/17/2019</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506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pPr/>
              <a:t>10/17/2019</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63123732"/>
      </p:ext>
    </p:extLst>
  </p:cSld>
  <p:clrMap bg1="dk1" tx1="lt1" bg2="dk2" tx2="lt2" accent1="accent1" accent2="accent2" accent3="accent3" accent4="accent4" accent5="accent5" accent6="accent6" hlink="hlink" folHlink="folHlink"/>
  <p:sldLayoutIdLst>
    <p:sldLayoutId id="2147484549" r:id="rId1"/>
    <p:sldLayoutId id="2147484550" r:id="rId2"/>
    <p:sldLayoutId id="2147484551" r:id="rId3"/>
    <p:sldLayoutId id="2147484552" r:id="rId4"/>
    <p:sldLayoutId id="2147484553" r:id="rId5"/>
    <p:sldLayoutId id="2147484554" r:id="rId6"/>
    <p:sldLayoutId id="2147484555" r:id="rId7"/>
    <p:sldLayoutId id="2147484556" r:id="rId8"/>
    <p:sldLayoutId id="2147484557" r:id="rId9"/>
    <p:sldLayoutId id="2147484558" r:id="rId10"/>
    <p:sldLayoutId id="2147484559" r:id="rId11"/>
    <p:sldLayoutId id="2147484560" r:id="rId12"/>
    <p:sldLayoutId id="2147484561" r:id="rId13"/>
    <p:sldLayoutId id="2147484562" r:id="rId14"/>
    <p:sldLayoutId id="2147484563" r:id="rId15"/>
    <p:sldLayoutId id="2147484564" r:id="rId16"/>
    <p:sldLayoutId id="214748456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aOJPwYQZn34?t=117" TargetMode="External"/><Relationship Id="rId2" Type="http://schemas.openxmlformats.org/officeDocument/2006/relationships/hyperlink" Target="https://github.com/DarkSecDevelopers/HiddenEye" TargetMode="External"/><Relationship Id="rId1" Type="http://schemas.openxmlformats.org/officeDocument/2006/relationships/slideLayout" Target="../slideLayouts/slideLayout2.xml"/><Relationship Id="rId4" Type="http://schemas.openxmlformats.org/officeDocument/2006/relationships/hyperlink" Target="http://www.phishing.org/10-ways-to-avoid-phishing-scam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arkSecDevelopers/HiddenEy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54141" y="4724400"/>
            <a:ext cx="3581400" cy="1010533"/>
          </a:xfrm>
          <a:prstGeom prst="rect">
            <a:avLst/>
          </a:prstGeom>
        </p:spPr>
        <p:txBody>
          <a:bodyPr vert="horz" wrap="square" lIns="0" tIns="142240" rIns="0" bIns="0" rtlCol="0">
            <a:spAutoFit/>
          </a:bodyPr>
          <a:lstStyle/>
          <a:p>
            <a:pPr marL="12700">
              <a:lnSpc>
                <a:spcPct val="100000"/>
              </a:lnSpc>
              <a:spcBef>
                <a:spcPts val="1120"/>
              </a:spcBef>
            </a:pPr>
            <a:r>
              <a:rPr lang="en-US" sz="2400" spc="-150" dirty="0">
                <a:latin typeface="Times New Roman" panose="02020603050405020304" pitchFamily="18" charset="0"/>
                <a:cs typeface="Times New Roman" panose="02020603050405020304" pitchFamily="18" charset="0"/>
              </a:rPr>
              <a:t>Guide  In Charge,</a:t>
            </a:r>
          </a:p>
          <a:p>
            <a:pPr marL="12700">
              <a:lnSpc>
                <a:spcPct val="100000"/>
              </a:lnSpc>
              <a:spcBef>
                <a:spcPts val="1020"/>
              </a:spcBef>
            </a:pPr>
            <a:r>
              <a:rPr lang="en-US" sz="2400" spc="-150" dirty="0">
                <a:latin typeface="Times New Roman" panose="02020603050405020304" pitchFamily="18" charset="0"/>
                <a:cs typeface="Times New Roman" panose="02020603050405020304" pitchFamily="18" charset="0"/>
              </a:rPr>
              <a:t>Mr. TJ   Jobin</a:t>
            </a:r>
          </a:p>
        </p:txBody>
      </p:sp>
      <p:sp>
        <p:nvSpPr>
          <p:cNvPr id="4" name="object 4"/>
          <p:cNvSpPr txBox="1"/>
          <p:nvPr/>
        </p:nvSpPr>
        <p:spPr>
          <a:xfrm>
            <a:off x="6553200" y="4724400"/>
            <a:ext cx="2743200" cy="2111283"/>
          </a:xfrm>
          <a:prstGeom prst="rect">
            <a:avLst/>
          </a:prstGeom>
        </p:spPr>
        <p:txBody>
          <a:bodyPr vert="horz" wrap="square" lIns="0" tIns="14604" rIns="0" bIns="0" rtlCol="0">
            <a:spAutoFit/>
          </a:bodyPr>
          <a:lstStyle/>
          <a:p>
            <a:pPr marL="12700" marR="5080">
              <a:lnSpc>
                <a:spcPct val="141800"/>
              </a:lnSpc>
              <a:spcBef>
                <a:spcPts val="114"/>
              </a:spcBef>
            </a:pPr>
            <a:r>
              <a:rPr lang="pt-BR" sz="2400" spc="-150" dirty="0">
                <a:latin typeface="Cambria" panose="02040503050406030204" pitchFamily="18" charset="0"/>
                <a:cs typeface="Arial"/>
              </a:rPr>
              <a:t>Presented   By,  </a:t>
            </a:r>
            <a:r>
              <a:rPr lang="pt-BR" sz="2400" spc="-150" dirty="0">
                <a:latin typeface="Cambria" panose="02040503050406030204" pitchFamily="18" charset="0"/>
                <a:cs typeface="Verdana"/>
              </a:rPr>
              <a:t> </a:t>
            </a:r>
          </a:p>
          <a:p>
            <a:pPr marL="12700" marR="5080">
              <a:lnSpc>
                <a:spcPct val="141800"/>
              </a:lnSpc>
              <a:spcBef>
                <a:spcPts val="114"/>
              </a:spcBef>
            </a:pPr>
            <a:r>
              <a:rPr lang="pt-BR" sz="2400" spc="-150" dirty="0">
                <a:latin typeface="Cambria" panose="02040503050406030204" pitchFamily="18" charset="0"/>
                <a:cs typeface="Arial"/>
              </a:rPr>
              <a:t>Tintu KL</a:t>
            </a:r>
          </a:p>
          <a:p>
            <a:pPr marL="12700" marR="5080">
              <a:lnSpc>
                <a:spcPct val="141800"/>
              </a:lnSpc>
              <a:spcBef>
                <a:spcPts val="114"/>
              </a:spcBef>
            </a:pPr>
            <a:r>
              <a:rPr lang="pt-BR" sz="2400" spc="-150" dirty="0">
                <a:latin typeface="Cambria" panose="02040503050406030204" pitchFamily="18" charset="0"/>
                <a:cs typeface="Arial"/>
              </a:rPr>
              <a:t>MCA  Reg –S5</a:t>
            </a:r>
          </a:p>
          <a:p>
            <a:pPr marL="12700">
              <a:spcBef>
                <a:spcPts val="994"/>
              </a:spcBef>
            </a:pPr>
            <a:r>
              <a:rPr lang="pt-BR" sz="2400" spc="-150" dirty="0">
                <a:latin typeface="Cambria" panose="02040503050406030204" pitchFamily="18" charset="0"/>
                <a:cs typeface="Arial"/>
              </a:rPr>
              <a:t> Roll  No:41</a:t>
            </a:r>
          </a:p>
        </p:txBody>
      </p:sp>
      <p:pic>
        <p:nvPicPr>
          <p:cNvPr id="6" name="Picture 5">
            <a:extLst>
              <a:ext uri="{FF2B5EF4-FFF2-40B4-BE49-F238E27FC236}">
                <a16:creationId xmlns="" xmlns:a16="http://schemas.microsoft.com/office/drawing/2014/main" id="{E930982A-7793-40EF-8678-114ED9E69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9300291" cy="4378340"/>
          </a:xfrm>
          <a:prstGeom prst="rect">
            <a:avLst/>
          </a:prstGeom>
        </p:spPr>
      </p:pic>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533400"/>
            <a:ext cx="7848600" cy="98488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Step 3:</a:t>
            </a:r>
          </a:p>
          <a:p>
            <a:r>
              <a:rPr lang="en-US" sz="2000" dirty="0" smtClean="0">
                <a:latin typeface="Times New Roman" panose="02020603050405020304" pitchFamily="18" charset="0"/>
                <a:cs typeface="Times New Roman" panose="02020603050405020304" pitchFamily="18" charset="0"/>
              </a:rPr>
              <a:t>Select </a:t>
            </a:r>
            <a:r>
              <a:rPr lang="en-US" sz="2000" smtClean="0">
                <a:latin typeface="Times New Roman" panose="02020603050405020304" pitchFamily="18" charset="0"/>
                <a:cs typeface="Times New Roman" panose="02020603050405020304" pitchFamily="18" charset="0"/>
              </a:rPr>
              <a:t>any Phishing </a:t>
            </a:r>
            <a:r>
              <a:rPr lang="en-US" sz="2000" dirty="0" smtClean="0">
                <a:latin typeface="Times New Roman" panose="02020603050405020304" pitchFamily="18" charset="0"/>
                <a:cs typeface="Times New Roman" panose="02020603050405020304" pitchFamily="18" charset="0"/>
              </a:rPr>
              <a:t>page.</a:t>
            </a:r>
          </a:p>
          <a:p>
            <a:endParaRPr lang="quz-BO" dirty="0"/>
          </a:p>
        </p:txBody>
      </p:sp>
      <p:pic>
        <p:nvPicPr>
          <p:cNvPr id="4" name="Picture 3" descr="F:\Screenshot from 2019-10-07 07-06-37.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6781800" cy="3810000"/>
          </a:xfrm>
          <a:prstGeom prst="rect">
            <a:avLst/>
          </a:prstGeom>
          <a:noFill/>
          <a:ln>
            <a:noFill/>
          </a:ln>
        </p:spPr>
      </p:pic>
    </p:spTree>
    <p:extLst>
      <p:ext uri="{BB962C8B-B14F-4D97-AF65-F5344CB8AC3E}">
        <p14:creationId xmlns:p14="http://schemas.microsoft.com/office/powerpoint/2010/main" val="65140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8305800" cy="98488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Step 4:</a:t>
            </a:r>
          </a:p>
          <a:p>
            <a:r>
              <a:rPr lang="en-US" sz="2000" dirty="0" smtClean="0">
                <a:latin typeface="Times New Roman" panose="02020603050405020304" pitchFamily="18" charset="0"/>
                <a:cs typeface="Times New Roman" panose="02020603050405020304" pitchFamily="18" charset="0"/>
              </a:rPr>
              <a:t>Select operation mode , key logger and </a:t>
            </a:r>
            <a:r>
              <a:rPr lang="en-US" sz="2000" dirty="0" err="1" smtClean="0">
                <a:latin typeface="Times New Roman" panose="02020603050405020304" pitchFamily="18" charset="0"/>
                <a:cs typeface="Times New Roman" panose="02020603050405020304" pitchFamily="18" charset="0"/>
              </a:rPr>
              <a:t>cloudfare</a:t>
            </a:r>
            <a:r>
              <a:rPr lang="en-US" sz="2000" dirty="0" smtClean="0">
                <a:latin typeface="Times New Roman" panose="02020603050405020304" pitchFamily="18" charset="0"/>
                <a:cs typeface="Times New Roman" panose="02020603050405020304" pitchFamily="18" charset="0"/>
              </a:rPr>
              <a:t> options</a:t>
            </a:r>
            <a:r>
              <a:rPr lang="en-US" dirty="0" smtClean="0"/>
              <a:t>.</a:t>
            </a:r>
          </a:p>
          <a:p>
            <a:endParaRPr lang="quz-BO" dirty="0"/>
          </a:p>
        </p:txBody>
      </p:sp>
      <p:pic>
        <p:nvPicPr>
          <p:cNvPr id="5" name="Picture 4" descr="F:\Screenshot from 2019-10-02 20-23-59.pn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5867400" cy="1524000"/>
          </a:xfrm>
          <a:prstGeom prst="rect">
            <a:avLst/>
          </a:prstGeom>
          <a:noFill/>
          <a:ln>
            <a:noFill/>
          </a:ln>
        </p:spPr>
      </p:pic>
      <p:pic>
        <p:nvPicPr>
          <p:cNvPr id="6" name="Picture 5" descr="F:\Screenshot from 2019-10-02 20-24-15.png"/>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14800"/>
            <a:ext cx="5943600" cy="1905000"/>
          </a:xfrm>
          <a:prstGeom prst="rect">
            <a:avLst/>
          </a:prstGeom>
          <a:noFill/>
          <a:ln>
            <a:noFill/>
          </a:ln>
        </p:spPr>
      </p:pic>
    </p:spTree>
    <p:extLst>
      <p:ext uri="{BB962C8B-B14F-4D97-AF65-F5344CB8AC3E}">
        <p14:creationId xmlns:p14="http://schemas.microsoft.com/office/powerpoint/2010/main" val="57655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Screenshot from 2019-10-02 20-24-30.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6781800" cy="1438275"/>
          </a:xfrm>
          <a:prstGeom prst="rect">
            <a:avLst/>
          </a:prstGeom>
          <a:noFill/>
          <a:ln>
            <a:noFill/>
          </a:ln>
        </p:spPr>
      </p:pic>
      <p:pic>
        <p:nvPicPr>
          <p:cNvPr id="3" name="Picture 2" descr="F:\Screenshot from 2019-10-07 07-07-02.png"/>
          <p:cNvPicPr/>
          <p:nvPr/>
        </p:nvPicPr>
        <p:blipFill>
          <a:blip r:embed="rId3">
            <a:extLst>
              <a:ext uri="{28A0092B-C50C-407E-A947-70E740481C1C}">
                <a14:useLocalDpi xmlns:a14="http://schemas.microsoft.com/office/drawing/2010/main" val="0"/>
              </a:ext>
            </a:extLst>
          </a:blip>
          <a:srcRect/>
          <a:stretch>
            <a:fillRect/>
          </a:stretch>
        </p:blipFill>
        <p:spPr bwMode="auto">
          <a:xfrm>
            <a:off x="609600" y="4317861"/>
            <a:ext cx="6858000" cy="1485900"/>
          </a:xfrm>
          <a:prstGeom prst="rect">
            <a:avLst/>
          </a:prstGeom>
          <a:noFill/>
          <a:ln>
            <a:noFill/>
          </a:ln>
        </p:spPr>
      </p:pic>
      <p:sp>
        <p:nvSpPr>
          <p:cNvPr id="4" name="TextBox 3"/>
          <p:cNvSpPr txBox="1"/>
          <p:nvPr/>
        </p:nvSpPr>
        <p:spPr>
          <a:xfrm>
            <a:off x="762000" y="3276600"/>
            <a:ext cx="716280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Step 5:</a:t>
            </a:r>
          </a:p>
          <a:p>
            <a:r>
              <a:rPr lang="en-US" sz="2000" dirty="0" smtClean="0">
                <a:latin typeface="Times New Roman" panose="02020603050405020304" pitchFamily="18" charset="0"/>
                <a:cs typeface="Times New Roman" panose="02020603050405020304" pitchFamily="18" charset="0"/>
              </a:rPr>
              <a:t>Insert a custom redirection URL</a:t>
            </a:r>
            <a:r>
              <a:rPr lang="en-US" dirty="0" smtClean="0"/>
              <a:t>.</a:t>
            </a:r>
            <a:endParaRPr lang="quz-BO" dirty="0"/>
          </a:p>
        </p:txBody>
      </p:sp>
    </p:spTree>
    <p:extLst>
      <p:ext uri="{BB962C8B-B14F-4D97-AF65-F5344CB8AC3E}">
        <p14:creationId xmlns:p14="http://schemas.microsoft.com/office/powerpoint/2010/main" val="258990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830580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Step 6:</a:t>
            </a:r>
          </a:p>
          <a:p>
            <a:r>
              <a:rPr lang="en-US" sz="2000" dirty="0" smtClean="0">
                <a:latin typeface="Times New Roman" panose="02020603050405020304" pitchFamily="18" charset="0"/>
                <a:cs typeface="Times New Roman" panose="02020603050405020304" pitchFamily="18" charset="0"/>
              </a:rPr>
              <a:t>Select port number</a:t>
            </a:r>
            <a:r>
              <a:rPr lang="en-US" dirty="0" smtClean="0"/>
              <a:t>.</a:t>
            </a:r>
            <a:endParaRPr lang="quz-BO" dirty="0"/>
          </a:p>
        </p:txBody>
      </p:sp>
      <p:pic>
        <p:nvPicPr>
          <p:cNvPr id="3" name="Picture 2" descr="F:\Screenshot from 2019-10-02 20-25-17.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5562600" cy="1362075"/>
          </a:xfrm>
          <a:prstGeom prst="rect">
            <a:avLst/>
          </a:prstGeom>
          <a:noFill/>
          <a:ln>
            <a:noFill/>
          </a:ln>
        </p:spPr>
      </p:pic>
      <p:pic>
        <p:nvPicPr>
          <p:cNvPr id="4" name="Picture 3" descr="F:\Screenshot from 2019-10-07 06-43-47.png"/>
          <p:cNvPicPr/>
          <p:nvPr/>
        </p:nvPicPr>
        <p:blipFill>
          <a:blip r:embed="rId3">
            <a:extLst>
              <a:ext uri="{28A0092B-C50C-407E-A947-70E740481C1C}">
                <a14:useLocalDpi xmlns:a14="http://schemas.microsoft.com/office/drawing/2010/main" val="0"/>
              </a:ext>
            </a:extLst>
          </a:blip>
          <a:srcRect/>
          <a:stretch>
            <a:fillRect/>
          </a:stretch>
        </p:blipFill>
        <p:spPr bwMode="auto">
          <a:xfrm>
            <a:off x="627185" y="4572000"/>
            <a:ext cx="5638800" cy="1809750"/>
          </a:xfrm>
          <a:prstGeom prst="rect">
            <a:avLst/>
          </a:prstGeom>
          <a:noFill/>
          <a:ln>
            <a:noFill/>
          </a:ln>
        </p:spPr>
      </p:pic>
      <p:sp>
        <p:nvSpPr>
          <p:cNvPr id="5" name="TextBox 4"/>
          <p:cNvSpPr txBox="1"/>
          <p:nvPr/>
        </p:nvSpPr>
        <p:spPr>
          <a:xfrm>
            <a:off x="609600" y="3657600"/>
            <a:ext cx="670560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Step 7:</a:t>
            </a:r>
          </a:p>
          <a:p>
            <a:r>
              <a:rPr lang="en-US" sz="2000" dirty="0" smtClean="0">
                <a:latin typeface="Times New Roman" panose="02020603050405020304" pitchFamily="18" charset="0"/>
                <a:cs typeface="Times New Roman" panose="02020603050405020304" pitchFamily="18" charset="0"/>
              </a:rPr>
              <a:t>Select  available Host Server</a:t>
            </a:r>
            <a:endParaRPr lang="quz-B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21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7848600" cy="677108"/>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It create </a:t>
            </a:r>
            <a:r>
              <a:rPr lang="en-US" sz="2000" dirty="0" err="1" smtClean="0">
                <a:latin typeface="Times New Roman" panose="02020603050405020304" pitchFamily="18" charset="0"/>
                <a:cs typeface="Times New Roman" panose="02020603050405020304" pitchFamily="18" charset="0"/>
              </a:rPr>
              <a:t>ngrok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url</a:t>
            </a:r>
            <a:r>
              <a:rPr lang="en-US" sz="2000" dirty="0" smtClean="0">
                <a:latin typeface="Times New Roman" panose="02020603050405020304" pitchFamily="18" charset="0"/>
                <a:cs typeface="Times New Roman" panose="02020603050405020304" pitchFamily="18" charset="0"/>
              </a:rPr>
              <a:t>.</a:t>
            </a:r>
          </a:p>
          <a:p>
            <a:endParaRPr lang="quz-BO" dirty="0"/>
          </a:p>
        </p:txBody>
      </p:sp>
      <p:pic>
        <p:nvPicPr>
          <p:cNvPr id="3" name="Picture 2" descr="F:\Screenshot from 2019-10-07 06-48-22.pn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08331"/>
            <a:ext cx="6629400" cy="4230469"/>
          </a:xfrm>
          <a:prstGeom prst="rect">
            <a:avLst/>
          </a:prstGeom>
          <a:noFill/>
          <a:ln>
            <a:noFill/>
          </a:ln>
        </p:spPr>
      </p:pic>
    </p:spTree>
    <p:extLst>
      <p:ext uri="{BB962C8B-B14F-4D97-AF65-F5344CB8AC3E}">
        <p14:creationId xmlns:p14="http://schemas.microsoft.com/office/powerpoint/2010/main" val="142287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8153400" cy="2185214"/>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Step 8:</a:t>
            </a:r>
          </a:p>
          <a:p>
            <a:r>
              <a:rPr lang="en-US" sz="2000" dirty="0">
                <a:latin typeface="Times New Roman" panose="02020603050405020304" pitchFamily="18" charset="0"/>
                <a:cs typeface="Times New Roman" panose="02020603050405020304" pitchFamily="18" charset="0"/>
              </a:rPr>
              <a:t>Copy this </a:t>
            </a:r>
            <a:r>
              <a:rPr lang="en-US" sz="2000" dirty="0" err="1" smtClean="0">
                <a:latin typeface="Times New Roman" panose="02020603050405020304" pitchFamily="18" charset="0"/>
                <a:cs typeface="Times New Roman" panose="02020603050405020304" pitchFamily="18" charset="0"/>
              </a:rPr>
              <a:t>ngrok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url</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paste it on another browser window. When the victim clicks on the link, victim will redirect to the phishing page. If the victim enters any secret credentials on the page, the information will display on the </a:t>
            </a:r>
            <a:r>
              <a:rPr lang="en-US" sz="2000" dirty="0" err="1">
                <a:latin typeface="Times New Roman" panose="02020603050405020304" pitchFamily="18" charset="0"/>
                <a:cs typeface="Times New Roman" panose="02020603050405020304" pitchFamily="18" charset="0"/>
              </a:rPr>
              <a:t>HiddenEye</a:t>
            </a:r>
            <a:r>
              <a:rPr lang="en-US" sz="2000" dirty="0">
                <a:latin typeface="Times New Roman" panose="02020603050405020304" pitchFamily="18" charset="0"/>
                <a:cs typeface="Times New Roman" panose="02020603050405020304" pitchFamily="18" charset="0"/>
              </a:rPr>
              <a:t> terminal</a:t>
            </a:r>
            <a:r>
              <a:rPr lang="en-US" sz="2000" dirty="0" smtClean="0">
                <a:latin typeface="Times New Roman" panose="02020603050405020304" pitchFamily="18" charset="0"/>
                <a:cs typeface="Times New Roman" panose="02020603050405020304" pitchFamily="18" charset="0"/>
              </a:rPr>
              <a:t>.</a:t>
            </a:r>
          </a:p>
          <a:p>
            <a:endParaRPr lang="quz-BO" dirty="0"/>
          </a:p>
          <a:p>
            <a:endParaRPr lang="quz-BO" dirty="0"/>
          </a:p>
        </p:txBody>
      </p:sp>
      <p:pic>
        <p:nvPicPr>
          <p:cNvPr id="4" name="Picture 3" descr="F:\Screenshot from 2019-10-07 07-08-07.png"/>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4095115" cy="4171950"/>
          </a:xfrm>
          <a:prstGeom prst="rect">
            <a:avLst/>
          </a:prstGeom>
          <a:noFill/>
          <a:ln>
            <a:noFill/>
          </a:ln>
        </p:spPr>
      </p:pic>
    </p:spTree>
    <p:extLst>
      <p:ext uri="{BB962C8B-B14F-4D97-AF65-F5344CB8AC3E}">
        <p14:creationId xmlns:p14="http://schemas.microsoft.com/office/powerpoint/2010/main" val="112591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pwd.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5105400" cy="2380615"/>
          </a:xfrm>
          <a:prstGeom prst="rect">
            <a:avLst/>
          </a:prstGeom>
          <a:noFill/>
          <a:ln>
            <a:noFill/>
          </a:ln>
        </p:spPr>
      </p:pic>
    </p:spTree>
    <p:extLst>
      <p:ext uri="{BB962C8B-B14F-4D97-AF65-F5344CB8AC3E}">
        <p14:creationId xmlns:p14="http://schemas.microsoft.com/office/powerpoint/2010/main" val="65467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7239000"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Step 9:</a:t>
            </a:r>
          </a:p>
          <a:p>
            <a:r>
              <a:rPr lang="en-US" sz="2000" dirty="0">
                <a:latin typeface="Times New Roman" panose="02020603050405020304" pitchFamily="18" charset="0"/>
                <a:cs typeface="Times New Roman" panose="02020603050405020304" pitchFamily="18" charset="0"/>
              </a:rPr>
              <a:t>Login credentials and some device information of the victim are displayed.</a:t>
            </a:r>
            <a:endParaRPr lang="quz-BO" sz="2000" dirty="0">
              <a:latin typeface="Times New Roman" panose="02020603050405020304" pitchFamily="18" charset="0"/>
              <a:cs typeface="Times New Roman" panose="02020603050405020304" pitchFamily="18" charset="0"/>
            </a:endParaRPr>
          </a:p>
          <a:p>
            <a:r>
              <a:rPr lang="en-US" sz="2000" dirty="0" smtClean="0"/>
              <a:t> </a:t>
            </a:r>
          </a:p>
          <a:p>
            <a:endParaRPr lang="quz-BO" sz="2000" dirty="0"/>
          </a:p>
        </p:txBody>
      </p:sp>
      <p:pic>
        <p:nvPicPr>
          <p:cNvPr id="3" name="Picture 2" descr="C:\Users\User\Desktop\LOG.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239000" cy="4495800"/>
          </a:xfrm>
          <a:prstGeom prst="rect">
            <a:avLst/>
          </a:prstGeom>
          <a:noFill/>
          <a:ln>
            <a:noFill/>
          </a:ln>
        </p:spPr>
      </p:pic>
    </p:spTree>
    <p:extLst>
      <p:ext uri="{BB962C8B-B14F-4D97-AF65-F5344CB8AC3E}">
        <p14:creationId xmlns:p14="http://schemas.microsoft.com/office/powerpoint/2010/main" val="362977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429499" cy="1066800"/>
          </a:xfrm>
        </p:spPr>
        <p:txBody>
          <a:bodyPr>
            <a:normAutofit/>
          </a:bodyPr>
          <a:lstStyle/>
          <a:p>
            <a:r>
              <a:rPr lang="en-US" b="1" dirty="0" smtClean="0"/>
              <a:t> </a:t>
            </a:r>
            <a:r>
              <a:rPr lang="en-US" b="1" dirty="0"/>
              <a:t>HOW TO PREVENT?</a:t>
            </a:r>
            <a:r>
              <a:rPr lang="en-US" dirty="0"/>
              <a:t/>
            </a:r>
            <a:br>
              <a:rPr lang="en-US" dirty="0"/>
            </a:br>
            <a:endParaRPr lang="en-US" dirty="0"/>
          </a:p>
        </p:txBody>
      </p:sp>
      <p:sp>
        <p:nvSpPr>
          <p:cNvPr id="3" name="Content Placeholder 2"/>
          <p:cNvSpPr>
            <a:spLocks noGrp="1"/>
          </p:cNvSpPr>
          <p:nvPr>
            <p:ph idx="1"/>
          </p:nvPr>
        </p:nvSpPr>
        <p:spPr>
          <a:xfrm>
            <a:off x="685800" y="1447800"/>
            <a:ext cx="7429499" cy="4800600"/>
          </a:xfrm>
        </p:spPr>
        <p:txBody>
          <a:bodyPr>
            <a:normAutofit/>
          </a:bodyPr>
          <a:lstStyle/>
          <a:p>
            <a:pPr lvl="0">
              <a:buFont typeface="Wingdings"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Be suspicious of unsolicited phone calls, visits, or email messages from individuals asking about employees or other internal information.</a:t>
            </a:r>
          </a:p>
          <a:p>
            <a:pPr lvl="0">
              <a:buFont typeface="Wingdings"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Don't send sensitive information over the Internet before checking a website's security. </a:t>
            </a:r>
            <a:endParaRPr lang="en-US" sz="2400" dirty="0">
              <a:solidFill>
                <a:schemeClr val="tx1"/>
              </a:solidFill>
              <a:latin typeface="Times New Roman" panose="02020603050405020304" pitchFamily="18" charset="0"/>
              <a:cs typeface="Times New Roman" panose="02020603050405020304" pitchFamily="18" charset="0"/>
            </a:endParaRPr>
          </a:p>
          <a:p>
            <a:pPr lvl="0">
              <a:buFont typeface="Wingdings"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Pay attention to the URL of a website that may use a variation in spelling or a different domain (e.g., .com vs. </a:t>
            </a:r>
            <a:r>
              <a:rPr lang="en-IN" sz="2400" dirty="0" err="1">
                <a:solidFill>
                  <a:schemeClr val="tx1"/>
                </a:solidFill>
                <a:latin typeface="Times New Roman" panose="02020603050405020304" pitchFamily="18" charset="0"/>
                <a:cs typeface="Times New Roman" panose="02020603050405020304" pitchFamily="18" charset="0"/>
              </a:rPr>
              <a:t>.net</a:t>
            </a:r>
            <a:r>
              <a:rPr lang="en-IN" sz="2400" dirty="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a:p>
            <a:pPr lvl="0">
              <a:buFont typeface="Wingdings"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Install and maintain anti-virus software, firewalls, and email filters to reduce some of this traffic. </a:t>
            </a:r>
            <a:endParaRPr lang="en-US" sz="2400" dirty="0">
              <a:solidFill>
                <a:schemeClr val="tx1"/>
              </a:solidFill>
              <a:latin typeface="Times New Roman" panose="02020603050405020304" pitchFamily="18" charset="0"/>
              <a:cs typeface="Times New Roman" panose="02020603050405020304" pitchFamily="18" charset="0"/>
            </a:endParaRPr>
          </a:p>
          <a:p>
            <a:pPr>
              <a:buNone/>
            </a:pP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304800"/>
            <a:ext cx="3810000" cy="628377"/>
          </a:xfrm>
          <a:prstGeom prst="rect">
            <a:avLst/>
          </a:prstGeom>
        </p:spPr>
        <p:txBody>
          <a:bodyPr vert="horz" wrap="square" lIns="0" tIns="12700" rIns="0" bIns="0" rtlCol="0">
            <a:spAutoFit/>
          </a:bodyPr>
          <a:lstStyle/>
          <a:p>
            <a:pPr marL="12700">
              <a:lnSpc>
                <a:spcPct val="100000"/>
              </a:lnSpc>
              <a:spcBef>
                <a:spcPts val="100"/>
              </a:spcBef>
            </a:pPr>
            <a:r>
              <a:rPr b="0" dirty="0">
                <a:latin typeface="Cambria" panose="02040503050406030204" pitchFamily="18" charset="0"/>
                <a:cs typeface="Times New Roman" panose="02020603050405020304" pitchFamily="18" charset="0"/>
              </a:rPr>
              <a:t>CONCLUSION</a:t>
            </a:r>
          </a:p>
        </p:txBody>
      </p:sp>
      <p:sp>
        <p:nvSpPr>
          <p:cNvPr id="4" name="Rectangle 3"/>
          <p:cNvSpPr/>
          <p:nvPr/>
        </p:nvSpPr>
        <p:spPr>
          <a:xfrm>
            <a:off x="612648" y="1107387"/>
            <a:ext cx="7429499" cy="5576976"/>
          </a:xfrm>
          <a:prstGeom prst="rect">
            <a:avLst/>
          </a:prstGeom>
        </p:spPr>
        <p:txBody>
          <a:bodyPr wrap="square">
            <a:spAutoFit/>
          </a:bodyPr>
          <a:lstStyle/>
          <a:p>
            <a:pPr marL="342900" indent="-342900" algn="just">
              <a:lnSpc>
                <a:spcPct val="150000"/>
              </a:lnSpc>
            </a:pPr>
            <a:r>
              <a:rPr lang="en-US" sz="2000" dirty="0" smtClean="0">
                <a:latin typeface="Times New Roman" panose="02020603050405020304" pitchFamily="18" charset="0"/>
                <a:cs typeface="Times New Roman" panose="02020603050405020304" pitchFamily="18" charset="0"/>
              </a:rPr>
              <a:t>    Phishing </a:t>
            </a:r>
            <a:r>
              <a:rPr lang="en-US" sz="2000" dirty="0">
                <a:latin typeface="Times New Roman" panose="02020603050405020304" pitchFamily="18" charset="0"/>
                <a:cs typeface="Times New Roman" panose="02020603050405020304" pitchFamily="18" charset="0"/>
              </a:rPr>
              <a:t>is a growing crime and one that we must be aware of and </a:t>
            </a:r>
            <a:r>
              <a:rPr lang="en-US" sz="2000" dirty="0" err="1">
                <a:latin typeface="Times New Roman" panose="02020603050405020304" pitchFamily="18" charset="0"/>
                <a:cs typeface="Times New Roman" panose="02020603050405020304" pitchFamily="18" charset="0"/>
              </a:rPr>
              <a:t>HiddenEye</a:t>
            </a:r>
            <a:r>
              <a:rPr lang="en-US" sz="2000" dirty="0">
                <a:latin typeface="Times New Roman" panose="02020603050405020304" pitchFamily="18" charset="0"/>
                <a:cs typeface="Times New Roman" panose="02020603050405020304" pitchFamily="18" charset="0"/>
              </a:rPr>
              <a:t> is the most complete phishing tool. Although laws have been enacted, education is the best defense against phishing.  Being a bit suspicious of all electronic communication and websites is recommended. Look out for the common characteristics- sense of urgency , request for verification , and grammar and spelling errors. Also , get in the habit of comparing the provided URL with an independent search for the company’s </a:t>
            </a:r>
            <a:r>
              <a:rPr lang="en-US" sz="2000" dirty="0" smtClean="0">
                <a:latin typeface="Times New Roman" panose="02020603050405020304" pitchFamily="18" charset="0"/>
                <a:cs typeface="Times New Roman" panose="02020603050405020304" pitchFamily="18" charset="0"/>
              </a:rPr>
              <a:t>website.</a:t>
            </a:r>
            <a:r>
              <a:rPr lang="en-US" sz="2000" dirty="0">
                <a:latin typeface="Times New Roman" pitchFamily="18" charset="0"/>
                <a:cs typeface="Times New Roman" pitchFamily="18" charset="0"/>
              </a:rPr>
              <a:t> the main advantage in using </a:t>
            </a:r>
            <a:r>
              <a:rPr lang="en-US" sz="2000" dirty="0" err="1" smtClean="0">
                <a:latin typeface="Times New Roman" pitchFamily="18" charset="0"/>
                <a:cs typeface="Times New Roman" pitchFamily="18" charset="0"/>
              </a:rPr>
              <a:t>HiddenEye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that it gives a realistic look to the phishing pages(</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facebook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linkedin</a:t>
            </a:r>
            <a:r>
              <a:rPr lang="en-US" sz="2000" dirty="0">
                <a:latin typeface="Times New Roman" pitchFamily="18" charset="0"/>
                <a:cs typeface="Times New Roman" pitchFamily="18" charset="0"/>
              </a:rPr>
              <a:t> etc..). so that the victim is interested to do with that.</a:t>
            </a:r>
            <a:endParaRPr lang="en-US" sz="2000" dirty="0">
              <a:latin typeface="Times New Roman" pitchFamily="18" charset="0"/>
              <a:ea typeface="Cambria" panose="02040503050406030204" pitchFamily="18" charset="0"/>
              <a:cs typeface="Times New Roman" pitchFamily="18" charset="0"/>
            </a:endParaRPr>
          </a:p>
          <a:p>
            <a:pPr marL="342900" indent="-342900" algn="just">
              <a:lnSpc>
                <a:spcPct val="150000"/>
              </a:lnSpc>
            </a:pPr>
            <a:endParaRPr lang="en-US" sz="2000" dirty="0">
              <a:latin typeface="Times New Roman" pitchFamily="18" charset="0"/>
              <a:ea typeface="Cambria" panose="02040503050406030204" pitchFamily="18" charset="0"/>
              <a:cs typeface="Times New Roman" pitchFamily="18" charset="0"/>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457200"/>
            <a:ext cx="2783332" cy="627736"/>
          </a:xfrm>
          <a:prstGeom prst="rect">
            <a:avLst/>
          </a:prstGeom>
        </p:spPr>
        <p:txBody>
          <a:bodyPr vert="horz" wrap="square" lIns="0" tIns="12065" rIns="0" bIns="0" rtlCol="0">
            <a:spAutoFit/>
          </a:bodyPr>
          <a:lstStyle/>
          <a:p>
            <a:pPr marL="12700">
              <a:lnSpc>
                <a:spcPct val="100000"/>
              </a:lnSpc>
              <a:spcBef>
                <a:spcPts val="95"/>
              </a:spcBef>
            </a:pPr>
            <a:r>
              <a:rPr sz="4000" b="0" spc="-150" dirty="0">
                <a:latin typeface="Times New Roman" pitchFamily="18" charset="0"/>
                <a:cs typeface="Times New Roman" pitchFamily="18" charset="0"/>
              </a:rPr>
              <a:t>CONTENTS</a:t>
            </a:r>
            <a:endParaRPr sz="4000" spc="-150" dirty="0">
              <a:latin typeface="Times New Roman" pitchFamily="18" charset="0"/>
              <a:cs typeface="Times New Roman" pitchFamily="18" charset="0"/>
            </a:endParaRPr>
          </a:p>
        </p:txBody>
      </p:sp>
      <p:sp>
        <p:nvSpPr>
          <p:cNvPr id="3" name="object 3"/>
          <p:cNvSpPr txBox="1"/>
          <p:nvPr/>
        </p:nvSpPr>
        <p:spPr>
          <a:xfrm>
            <a:off x="914400" y="1371600"/>
            <a:ext cx="7084060" cy="4544193"/>
          </a:xfrm>
          <a:prstGeom prst="rect">
            <a:avLst/>
          </a:prstGeom>
        </p:spPr>
        <p:txBody>
          <a:bodyPr vert="horz" wrap="square" lIns="0" tIns="88265" rIns="0" bIns="0" rtlCol="0">
            <a:spAutoFit/>
          </a:bodyPr>
          <a:lstStyle/>
          <a:p>
            <a:pPr marL="298450" indent="-285750">
              <a:lnSpc>
                <a:spcPct val="100000"/>
              </a:lnSpc>
              <a:spcBef>
                <a:spcPts val="695"/>
              </a:spcBef>
              <a:buClr>
                <a:srgbClr val="89D0D5"/>
              </a:buClr>
              <a:buSzPct val="80000"/>
              <a:buFont typeface="Wingdings" panose="05000000000000000000" pitchFamily="2" charset="2"/>
              <a:buChar char="Ø"/>
              <a:tabLst>
                <a:tab pos="354965" algn="l"/>
                <a:tab pos="355600" algn="l"/>
              </a:tabLst>
            </a:pPr>
            <a:r>
              <a:rPr lang="en-US" sz="2800" dirty="0">
                <a:latin typeface="Times New Roman" pitchFamily="18" charset="0"/>
                <a:cs typeface="Times New Roman" pitchFamily="18" charset="0"/>
              </a:rPr>
              <a:t>Introduction</a:t>
            </a:r>
          </a:p>
          <a:p>
            <a:pPr marL="1270000" indent="-342900">
              <a:lnSpc>
                <a:spcPct val="100000"/>
              </a:lnSpc>
              <a:spcBef>
                <a:spcPts val="600"/>
              </a:spcBef>
              <a:buFont typeface="Arial" panose="020B0604020202020204" pitchFamily="34" charset="0"/>
              <a:buChar char="•"/>
              <a:tabLst>
                <a:tab pos="1384300" algn="l"/>
              </a:tabLst>
            </a:pPr>
            <a:r>
              <a:rPr lang="en-US" sz="2800" dirty="0">
                <a:latin typeface="Times New Roman" pitchFamily="18" charset="0"/>
                <a:cs typeface="Times New Roman" pitchFamily="18" charset="0"/>
              </a:rPr>
              <a:t>Kali</a:t>
            </a:r>
            <a:r>
              <a:rPr lang="en-US" sz="2800" spc="-25" dirty="0">
                <a:latin typeface="Times New Roman" pitchFamily="18" charset="0"/>
                <a:cs typeface="Times New Roman" pitchFamily="18" charset="0"/>
              </a:rPr>
              <a:t> </a:t>
            </a:r>
            <a:r>
              <a:rPr lang="en-US" sz="2800" dirty="0">
                <a:latin typeface="Times New Roman" pitchFamily="18" charset="0"/>
                <a:cs typeface="Times New Roman" pitchFamily="18" charset="0"/>
              </a:rPr>
              <a:t>Linux</a:t>
            </a:r>
          </a:p>
          <a:p>
            <a:pPr marL="1270000" indent="-342900">
              <a:lnSpc>
                <a:spcPct val="100000"/>
              </a:lnSpc>
              <a:spcBef>
                <a:spcPts val="600"/>
              </a:spcBef>
              <a:buFont typeface="Arial" panose="020B0604020202020204" pitchFamily="34" charset="0"/>
              <a:buChar char="•"/>
              <a:tabLst>
                <a:tab pos="1384300" algn="l"/>
              </a:tabLst>
            </a:pPr>
            <a:r>
              <a:rPr lang="en-US" sz="2800" dirty="0">
                <a:latin typeface="Times New Roman" pitchFamily="18" charset="0"/>
                <a:cs typeface="Times New Roman" pitchFamily="18" charset="0"/>
              </a:rPr>
              <a:t>Phishing</a:t>
            </a:r>
          </a:p>
          <a:p>
            <a:pPr marL="298450" indent="-285750">
              <a:spcBef>
                <a:spcPts val="695"/>
              </a:spcBef>
              <a:buClr>
                <a:srgbClr val="89D0D5"/>
              </a:buClr>
              <a:buSzPct val="80000"/>
              <a:buFont typeface="Wingdings" panose="05000000000000000000" pitchFamily="2" charset="2"/>
              <a:buChar char="Ø"/>
              <a:tabLst>
                <a:tab pos="354965" algn="l"/>
                <a:tab pos="355600" algn="l"/>
              </a:tabLst>
            </a:pPr>
            <a:r>
              <a:rPr lang="en-US" sz="2800" dirty="0" err="1" smtClean="0">
                <a:latin typeface="Times New Roman" pitchFamily="18" charset="0"/>
                <a:cs typeface="Times New Roman" pitchFamily="18" charset="0"/>
              </a:rPr>
              <a:t>HiddenEye</a:t>
            </a:r>
            <a:endParaRPr lang="en-US" sz="2800" dirty="0">
              <a:latin typeface="Times New Roman" pitchFamily="18" charset="0"/>
              <a:cs typeface="Times New Roman" pitchFamily="18" charset="0"/>
            </a:endParaRPr>
          </a:p>
          <a:p>
            <a:pPr marL="1270000" indent="-342900">
              <a:spcBef>
                <a:spcPts val="5"/>
              </a:spcBef>
              <a:buFont typeface="Arial" panose="020B0604020202020204" pitchFamily="34" charset="0"/>
              <a:buChar char="•"/>
              <a:tabLst>
                <a:tab pos="1384300" algn="l"/>
              </a:tabLst>
            </a:pPr>
            <a:r>
              <a:rPr lang="en-US" sz="2800" dirty="0">
                <a:latin typeface="Times New Roman" pitchFamily="18" charset="0"/>
                <a:cs typeface="Times New Roman" pitchFamily="18" charset="0"/>
              </a:rPr>
              <a:t>Introduction To </a:t>
            </a:r>
            <a:r>
              <a:rPr lang="en-US" sz="2800" dirty="0" err="1">
                <a:latin typeface="Times New Roman" pitchFamily="18" charset="0"/>
                <a:cs typeface="Times New Roman" pitchFamily="18" charset="0"/>
              </a:rPr>
              <a:t>HiddenEye</a:t>
            </a:r>
            <a:endParaRPr lang="en-US" sz="2800" dirty="0">
              <a:latin typeface="Times New Roman" pitchFamily="18" charset="0"/>
              <a:cs typeface="Times New Roman" pitchFamily="18" charset="0"/>
            </a:endParaRPr>
          </a:p>
          <a:p>
            <a:pPr marL="1270000" indent="-342900">
              <a:spcBef>
                <a:spcPts val="5"/>
              </a:spcBef>
              <a:buFont typeface="Arial" panose="020B0604020202020204" pitchFamily="34" charset="0"/>
              <a:buChar char="•"/>
              <a:tabLst>
                <a:tab pos="1384300" algn="l"/>
              </a:tabLst>
            </a:pPr>
            <a:r>
              <a:rPr lang="en-US" sz="2800" spc="-65"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Installation </a:t>
            </a:r>
            <a:r>
              <a:rPr lang="en-US" sz="2800" dirty="0">
                <a:latin typeface="Times New Roman" pitchFamily="18" charset="0"/>
                <a:cs typeface="Times New Roman" pitchFamily="18" charset="0"/>
              </a:rPr>
              <a:t>And Working</a:t>
            </a:r>
          </a:p>
          <a:p>
            <a:pPr marL="355600" indent="-342900">
              <a:lnSpc>
                <a:spcPct val="100000"/>
              </a:lnSpc>
              <a:spcBef>
                <a:spcPts val="600"/>
              </a:spcBef>
              <a:buClr>
                <a:srgbClr val="89D0D5"/>
              </a:buClr>
              <a:buSzPct val="80000"/>
              <a:buFont typeface="Wingdings" panose="05000000000000000000" pitchFamily="2" charset="2"/>
              <a:buChar char="Ø"/>
              <a:tabLst>
                <a:tab pos="354965" algn="l"/>
                <a:tab pos="355600" algn="l"/>
              </a:tabLst>
            </a:pPr>
            <a:r>
              <a:rPr lang="en-US" sz="2800" dirty="0">
                <a:latin typeface="Times New Roman" pitchFamily="18" charset="0"/>
                <a:cs typeface="Times New Roman" pitchFamily="18" charset="0"/>
              </a:rPr>
              <a:t>How To Prevent?</a:t>
            </a:r>
          </a:p>
          <a:p>
            <a:pPr marL="355600" indent="-342900">
              <a:lnSpc>
                <a:spcPct val="100000"/>
              </a:lnSpc>
              <a:spcBef>
                <a:spcPts val="815"/>
              </a:spcBef>
              <a:buClr>
                <a:srgbClr val="89D0D5"/>
              </a:buClr>
              <a:buSzPct val="80000"/>
              <a:buFont typeface="Wingdings" panose="05000000000000000000" pitchFamily="2" charset="2"/>
              <a:buChar char="Ø"/>
              <a:tabLst>
                <a:tab pos="354965" algn="l"/>
                <a:tab pos="355600" algn="l"/>
              </a:tabLst>
            </a:pPr>
            <a:r>
              <a:rPr lang="en-US" sz="2800" dirty="0">
                <a:latin typeface="Times New Roman" pitchFamily="18" charset="0"/>
                <a:cs typeface="Times New Roman" pitchFamily="18" charset="0"/>
              </a:rPr>
              <a:t>Conclusion</a:t>
            </a:r>
          </a:p>
          <a:p>
            <a:pPr marL="355600" indent="-342900">
              <a:lnSpc>
                <a:spcPct val="100000"/>
              </a:lnSpc>
              <a:spcBef>
                <a:spcPts val="600"/>
              </a:spcBef>
              <a:buClr>
                <a:srgbClr val="89D0D5"/>
              </a:buClr>
              <a:buSzPct val="80000"/>
              <a:buFont typeface="Wingdings" panose="05000000000000000000" pitchFamily="2" charset="2"/>
              <a:buChar char="Ø"/>
              <a:tabLst>
                <a:tab pos="354965" algn="l"/>
                <a:tab pos="355600" algn="l"/>
              </a:tabLst>
            </a:pPr>
            <a:r>
              <a:rPr lang="en-US" sz="2800" dirty="0">
                <a:latin typeface="Times New Roman" pitchFamily="18" charset="0"/>
                <a:cs typeface="Times New Roman" pitchFamily="18" charset="0"/>
              </a:rPr>
              <a:t>References</a:t>
            </a: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90600"/>
            <a:ext cx="2904490" cy="628377"/>
          </a:xfrm>
          <a:prstGeom prst="rect">
            <a:avLst/>
          </a:prstGeom>
        </p:spPr>
        <p:txBody>
          <a:bodyPr vert="horz" wrap="square" lIns="0" tIns="12700" rIns="0" bIns="0" rtlCol="0">
            <a:spAutoFit/>
          </a:bodyPr>
          <a:lstStyle/>
          <a:p>
            <a:pPr marL="12700">
              <a:lnSpc>
                <a:spcPct val="100000"/>
              </a:lnSpc>
              <a:spcBef>
                <a:spcPts val="100"/>
              </a:spcBef>
            </a:pPr>
            <a:r>
              <a:rPr sz="4000" b="0" dirty="0">
                <a:latin typeface="Cambria" panose="02040503050406030204" pitchFamily="18" charset="0"/>
                <a:cs typeface="Times New Roman" panose="02020603050405020304" pitchFamily="18" charset="0"/>
              </a:rPr>
              <a:t>REFERENCE</a:t>
            </a:r>
          </a:p>
        </p:txBody>
      </p:sp>
      <p:sp>
        <p:nvSpPr>
          <p:cNvPr id="3" name="object 3"/>
          <p:cNvSpPr txBox="1"/>
          <p:nvPr/>
        </p:nvSpPr>
        <p:spPr>
          <a:xfrm>
            <a:off x="533400" y="1905000"/>
            <a:ext cx="8458200" cy="2598788"/>
          </a:xfrm>
          <a:prstGeom prst="rect">
            <a:avLst/>
          </a:prstGeom>
        </p:spPr>
        <p:txBody>
          <a:bodyPr vert="horz" wrap="square" lIns="0" tIns="13335" rIns="0" bIns="0" rtlCol="0">
            <a:spAutoFit/>
          </a:bodyPr>
          <a:lstStyle/>
          <a:p>
            <a:pPr marL="457200" indent="-457200">
              <a:buFont typeface="Wingdings" panose="05000000000000000000" pitchFamily="2" charset="2"/>
              <a:buChar char="q"/>
            </a:pPr>
            <a:r>
              <a:rPr lang="en-US" sz="2800" u="sng" dirty="0">
                <a:hlinkClick r:id="rId2"/>
              </a:rPr>
              <a:t>https://github.com/DarkSecDevelopers/HiddenEye</a:t>
            </a:r>
            <a:endParaRPr lang="quz-BO" sz="2800" dirty="0"/>
          </a:p>
          <a:p>
            <a:pPr marL="457200" indent="-457200">
              <a:buFont typeface="Wingdings" panose="05000000000000000000" pitchFamily="2" charset="2"/>
              <a:buChar char="q"/>
            </a:pPr>
            <a:r>
              <a:rPr lang="en-US" sz="2800" dirty="0">
                <a:hlinkClick r:id="rId3"/>
              </a:rPr>
              <a:t>https://youtu.be/aOJPwYQZn34?t=117</a:t>
            </a:r>
            <a:endParaRPr lang="quz-BO" sz="2800" dirty="0"/>
          </a:p>
          <a:p>
            <a:pPr marL="457200" indent="-457200">
              <a:buFont typeface="Wingdings" panose="05000000000000000000" pitchFamily="2" charset="2"/>
              <a:buChar char="q"/>
            </a:pPr>
            <a:r>
              <a:rPr lang="en-US" sz="2800" u="sng" dirty="0">
                <a:hlinkClick r:id="rId4"/>
              </a:rPr>
              <a:t>http://www.phishing.org/10-ways-to-avoid-phishing-scams</a:t>
            </a:r>
            <a:endParaRPr lang="en-IN"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US" sz="2800" dirty="0" smtClean="0">
              <a:hlinkClick r:id="rId3"/>
            </a:endParaRP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8E68E59-FDBD-4D84-9B33-FEDA2D5176B9}"/>
              </a:ext>
            </a:extLst>
          </p:cNvPr>
          <p:cNvSpPr/>
          <p:nvPr/>
        </p:nvSpPr>
        <p:spPr>
          <a:xfrm>
            <a:off x="533400" y="2286000"/>
            <a:ext cx="7924800" cy="1446550"/>
          </a:xfrm>
          <a:prstGeom prst="rect">
            <a:avLst/>
          </a:prstGeom>
          <a:noFill/>
        </p:spPr>
        <p:txBody>
          <a:bodyPr wrap="square" lIns="91440" tIns="45720" rIns="91440" bIns="45720">
            <a:spAutoFit/>
          </a:bodyPr>
          <a:lstStyle/>
          <a:p>
            <a:pPr algn="ctr"/>
            <a:r>
              <a:rPr lang="en-IN" sz="88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p:txBody>
      </p:sp>
    </p:spTree>
    <p:extLst>
      <p:ext uri="{BB962C8B-B14F-4D97-AF65-F5344CB8AC3E}">
        <p14:creationId xmlns:p14="http://schemas.microsoft.com/office/powerpoint/2010/main" val="585687658"/>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415" y="502623"/>
            <a:ext cx="7208724" cy="628377"/>
          </a:xfrm>
          <a:prstGeom prst="rect">
            <a:avLst/>
          </a:prstGeom>
        </p:spPr>
        <p:txBody>
          <a:bodyPr vert="horz" wrap="square" lIns="0" tIns="12700" rIns="0" bIns="0" rtlCol="0">
            <a:spAutoFit/>
          </a:bodyPr>
          <a:lstStyle/>
          <a:p>
            <a:pPr marL="12700" marR="5080">
              <a:lnSpc>
                <a:spcPct val="100000"/>
              </a:lnSpc>
              <a:spcBef>
                <a:spcPts val="100"/>
              </a:spcBef>
            </a:pPr>
            <a:r>
              <a:rPr b="0" spc="-150" dirty="0">
                <a:latin typeface="Cambria" panose="02040503050406030204" pitchFamily="18" charset="0"/>
                <a:cs typeface="Times New Roman" panose="02020603050405020304" pitchFamily="18" charset="0"/>
              </a:rPr>
              <a:t>INTRODUCTION </a:t>
            </a:r>
            <a:r>
              <a:rPr lang="en-US" b="0" spc="-150" dirty="0">
                <a:latin typeface="Cambria" panose="02040503050406030204" pitchFamily="18" charset="0"/>
                <a:cs typeface="Times New Roman" panose="02020603050405020304" pitchFamily="18" charset="0"/>
              </a:rPr>
              <a:t> </a:t>
            </a:r>
            <a:r>
              <a:rPr b="0" spc="-150" dirty="0">
                <a:latin typeface="Cambria" panose="02040503050406030204" pitchFamily="18" charset="0"/>
                <a:cs typeface="Times New Roman" panose="02020603050405020304" pitchFamily="18" charset="0"/>
              </a:rPr>
              <a:t>ON KALI  LINUX</a:t>
            </a:r>
          </a:p>
        </p:txBody>
      </p:sp>
      <p:sp>
        <p:nvSpPr>
          <p:cNvPr id="3" name="object 3"/>
          <p:cNvSpPr txBox="1"/>
          <p:nvPr/>
        </p:nvSpPr>
        <p:spPr>
          <a:xfrm>
            <a:off x="862799" y="1447800"/>
            <a:ext cx="6659245" cy="4537139"/>
          </a:xfrm>
          <a:prstGeom prst="rect">
            <a:avLst/>
          </a:prstGeom>
        </p:spPr>
        <p:txBody>
          <a:bodyPr vert="horz" wrap="square" lIns="0" tIns="12700" rIns="0" bIns="0" rtlCol="0">
            <a:spAutoFit/>
          </a:bodyPr>
          <a:lstStyle/>
          <a:p>
            <a:pPr marL="355600" marR="5080" indent="-342900">
              <a:lnSpc>
                <a:spcPct val="100000"/>
              </a:lnSpc>
              <a:spcBef>
                <a:spcPts val="100"/>
              </a:spcBef>
              <a:buFont typeface="Arial" panose="020B0604020202020204" pitchFamily="34" charset="0"/>
              <a:buChar char="•"/>
              <a:tabLst>
                <a:tab pos="354965" algn="l"/>
              </a:tabLst>
            </a:pPr>
            <a:r>
              <a:rPr sz="2400" spc="-114" dirty="0" err="1">
                <a:latin typeface="Times New Roman" panose="02020603050405020304" pitchFamily="18" charset="0"/>
                <a:cs typeface="Times New Roman" panose="02020603050405020304" pitchFamily="18" charset="0"/>
              </a:rPr>
              <a:t>Debian</a:t>
            </a:r>
            <a:r>
              <a:rPr sz="2400" spc="-114" dirty="0">
                <a:latin typeface="Times New Roman" panose="02020603050405020304" pitchFamily="18" charset="0"/>
                <a:cs typeface="Times New Roman" panose="02020603050405020304" pitchFamily="18" charset="0"/>
              </a:rPr>
              <a:t>-based </a:t>
            </a:r>
            <a:r>
              <a:rPr sz="2400" spc="-200" dirty="0">
                <a:latin typeface="Times New Roman" panose="02020603050405020304" pitchFamily="18" charset="0"/>
                <a:cs typeface="Times New Roman" panose="02020603050405020304" pitchFamily="18" charset="0"/>
              </a:rPr>
              <a:t>Linux </a:t>
            </a:r>
            <a:r>
              <a:rPr sz="2400" spc="-100" dirty="0">
                <a:latin typeface="Times New Roman" panose="02020603050405020304" pitchFamily="18" charset="0"/>
                <a:cs typeface="Times New Roman" panose="02020603050405020304" pitchFamily="18" charset="0"/>
              </a:rPr>
              <a:t>distribution </a:t>
            </a:r>
            <a:r>
              <a:rPr sz="2400" spc="-114" dirty="0">
                <a:latin typeface="Times New Roman" panose="02020603050405020304" pitchFamily="18" charset="0"/>
                <a:cs typeface="Times New Roman" panose="02020603050405020304" pitchFamily="18" charset="0"/>
              </a:rPr>
              <a:t>aimed </a:t>
            </a:r>
            <a:r>
              <a:rPr sz="2400" spc="-15" dirty="0">
                <a:latin typeface="Times New Roman" panose="02020603050405020304" pitchFamily="18" charset="0"/>
                <a:cs typeface="Times New Roman" panose="02020603050405020304" pitchFamily="18" charset="0"/>
              </a:rPr>
              <a:t>at </a:t>
            </a:r>
            <a:r>
              <a:rPr sz="2400" spc="-120" dirty="0">
                <a:latin typeface="Times New Roman" panose="02020603050405020304" pitchFamily="18" charset="0"/>
                <a:cs typeface="Times New Roman" panose="02020603050405020304" pitchFamily="18" charset="0"/>
              </a:rPr>
              <a:t>advanced  </a:t>
            </a:r>
            <a:r>
              <a:rPr sz="2400" spc="-145" dirty="0">
                <a:latin typeface="Times New Roman" panose="02020603050405020304" pitchFamily="18" charset="0"/>
                <a:cs typeface="Times New Roman" panose="02020603050405020304" pitchFamily="18" charset="0"/>
              </a:rPr>
              <a:t>Penetration </a:t>
            </a:r>
            <a:r>
              <a:rPr sz="2400" spc="-210" dirty="0">
                <a:latin typeface="Times New Roman" panose="02020603050405020304" pitchFamily="18" charset="0"/>
                <a:cs typeface="Times New Roman" panose="02020603050405020304" pitchFamily="18" charset="0"/>
              </a:rPr>
              <a:t>Testing </a:t>
            </a:r>
            <a:r>
              <a:rPr sz="2400" spc="-110" dirty="0">
                <a:latin typeface="Times New Roman" panose="02020603050405020304" pitchFamily="18" charset="0"/>
                <a:cs typeface="Times New Roman" panose="02020603050405020304" pitchFamily="18" charset="0"/>
              </a:rPr>
              <a:t>and </a:t>
            </a:r>
            <a:r>
              <a:rPr sz="2400" spc="-145" dirty="0">
                <a:latin typeface="Times New Roman" panose="02020603050405020304" pitchFamily="18" charset="0"/>
                <a:cs typeface="Times New Roman" panose="02020603050405020304" pitchFamily="18" charset="0"/>
              </a:rPr>
              <a:t>Security</a:t>
            </a:r>
            <a:r>
              <a:rPr sz="2400" spc="-35" dirty="0">
                <a:latin typeface="Times New Roman" panose="02020603050405020304" pitchFamily="18" charset="0"/>
                <a:cs typeface="Times New Roman" panose="02020603050405020304" pitchFamily="18" charset="0"/>
              </a:rPr>
              <a:t> </a:t>
            </a:r>
            <a:r>
              <a:rPr sz="2400" spc="-110" dirty="0">
                <a:latin typeface="Times New Roman" panose="02020603050405020304" pitchFamily="18" charset="0"/>
                <a:cs typeface="Times New Roman" panose="02020603050405020304" pitchFamily="18" charset="0"/>
              </a:rPr>
              <a:t>Auditing.</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994"/>
              </a:spcBef>
              <a:buFont typeface="Arial" panose="020B0604020202020204" pitchFamily="34" charset="0"/>
              <a:buChar char="•"/>
              <a:tabLst>
                <a:tab pos="354965" algn="l"/>
              </a:tabLst>
            </a:pPr>
            <a:r>
              <a:rPr sz="2400" spc="-204" dirty="0">
                <a:latin typeface="Times New Roman" panose="02020603050405020304" pitchFamily="18" charset="0"/>
                <a:cs typeface="Times New Roman" panose="02020603050405020304" pitchFamily="18" charset="0"/>
              </a:rPr>
              <a:t>Release </a:t>
            </a:r>
            <a:r>
              <a:rPr sz="2400" spc="-120" dirty="0">
                <a:latin typeface="Times New Roman" panose="02020603050405020304" pitchFamily="18" charset="0"/>
                <a:cs typeface="Times New Roman" panose="02020603050405020304" pitchFamily="18" charset="0"/>
              </a:rPr>
              <a:t>Date: </a:t>
            </a:r>
            <a:r>
              <a:rPr sz="2400" spc="-130" dirty="0">
                <a:latin typeface="Times New Roman" panose="02020603050405020304" pitchFamily="18" charset="0"/>
                <a:cs typeface="Times New Roman" panose="02020603050405020304" pitchFamily="18" charset="0"/>
              </a:rPr>
              <a:t>March </a:t>
            </a:r>
            <a:r>
              <a:rPr sz="2400" spc="-95" dirty="0">
                <a:latin typeface="Times New Roman" panose="02020603050405020304" pitchFamily="18" charset="0"/>
                <a:cs typeface="Times New Roman" panose="02020603050405020304" pitchFamily="18" charset="0"/>
              </a:rPr>
              <a:t>13th,</a:t>
            </a:r>
            <a:r>
              <a:rPr sz="2400" spc="-1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2013.</a:t>
            </a:r>
            <a:endParaRPr sz="2400" dirty="0">
              <a:latin typeface="Times New Roman" panose="02020603050405020304" pitchFamily="18" charset="0"/>
              <a:cs typeface="Times New Roman" panose="02020603050405020304" pitchFamily="18" charset="0"/>
            </a:endParaRPr>
          </a:p>
          <a:p>
            <a:pPr marL="355600" marR="27305" indent="-342900">
              <a:lnSpc>
                <a:spcPct val="100000"/>
              </a:lnSpc>
              <a:spcBef>
                <a:spcPts val="994"/>
              </a:spcBef>
              <a:buFont typeface="Arial" panose="020B0604020202020204" pitchFamily="34" charset="0"/>
              <a:buChar char="•"/>
              <a:tabLst>
                <a:tab pos="354965" algn="l"/>
              </a:tabLst>
            </a:pPr>
            <a:r>
              <a:rPr sz="2400" spc="-145" dirty="0">
                <a:latin typeface="Times New Roman" panose="02020603050405020304" pitchFamily="18" charset="0"/>
                <a:cs typeface="Times New Roman" panose="02020603050405020304" pitchFamily="18" charset="0"/>
              </a:rPr>
              <a:t>Security-focused </a:t>
            </a:r>
            <a:r>
              <a:rPr sz="2400" spc="-170" dirty="0">
                <a:latin typeface="Times New Roman" panose="02020603050405020304" pitchFamily="18" charset="0"/>
                <a:cs typeface="Times New Roman" panose="02020603050405020304" pitchFamily="18" charset="0"/>
              </a:rPr>
              <a:t>version </a:t>
            </a:r>
            <a:r>
              <a:rPr sz="2400" spc="-5" dirty="0">
                <a:latin typeface="Times New Roman" panose="02020603050405020304" pitchFamily="18" charset="0"/>
                <a:cs typeface="Times New Roman" panose="02020603050405020304" pitchFamily="18" charset="0"/>
              </a:rPr>
              <a:t>of </a:t>
            </a:r>
            <a:r>
              <a:rPr sz="2400" spc="-200" dirty="0">
                <a:latin typeface="Times New Roman" panose="02020603050405020304" pitchFamily="18" charset="0"/>
                <a:cs typeface="Times New Roman" panose="02020603050405020304" pitchFamily="18" charset="0"/>
              </a:rPr>
              <a:t>Linux </a:t>
            </a:r>
            <a:r>
              <a:rPr sz="2400" spc="-85" dirty="0">
                <a:latin typeface="Times New Roman" panose="02020603050405020304" pitchFamily="18" charset="0"/>
                <a:cs typeface="Times New Roman" panose="02020603050405020304" pitchFamily="18" charset="0"/>
              </a:rPr>
              <a:t>that </a:t>
            </a:r>
            <a:r>
              <a:rPr sz="2400" spc="-70" dirty="0">
                <a:latin typeface="Times New Roman" panose="02020603050405020304" pitchFamily="18" charset="0"/>
                <a:cs typeface="Times New Roman" panose="02020603050405020304" pitchFamily="18" charset="0"/>
              </a:rPr>
              <a:t>offers </a:t>
            </a:r>
            <a:r>
              <a:rPr sz="2400" spc="-15" dirty="0">
                <a:latin typeface="Times New Roman" panose="02020603050405020304" pitchFamily="18" charset="0"/>
                <a:cs typeface="Times New Roman" panose="02020603050405020304" pitchFamily="18" charset="0"/>
              </a:rPr>
              <a:t>a </a:t>
            </a:r>
            <a:r>
              <a:rPr sz="2400" spc="-45" dirty="0">
                <a:latin typeface="Times New Roman" panose="02020603050405020304" pitchFamily="18" charset="0"/>
                <a:cs typeface="Times New Roman" panose="02020603050405020304" pitchFamily="18" charset="0"/>
              </a:rPr>
              <a:t>large  </a:t>
            </a:r>
            <a:r>
              <a:rPr sz="2400" spc="-190" dirty="0">
                <a:latin typeface="Times New Roman" panose="02020603050405020304" pitchFamily="18" charset="0"/>
                <a:cs typeface="Times New Roman" panose="02020603050405020304" pitchFamily="18" charset="0"/>
              </a:rPr>
              <a:t>number </a:t>
            </a:r>
            <a:r>
              <a:rPr sz="2400" spc="-5" dirty="0">
                <a:latin typeface="Times New Roman" panose="02020603050405020304" pitchFamily="18" charset="0"/>
                <a:cs typeface="Times New Roman" panose="02020603050405020304" pitchFamily="18" charset="0"/>
              </a:rPr>
              <a:t>of </a:t>
            </a:r>
            <a:r>
              <a:rPr sz="2400" spc="-140" dirty="0">
                <a:latin typeface="Times New Roman" panose="02020603050405020304" pitchFamily="18" charset="0"/>
                <a:cs typeface="Times New Roman" panose="02020603050405020304" pitchFamily="18" charset="0"/>
              </a:rPr>
              <a:t>tools </a:t>
            </a:r>
            <a:r>
              <a:rPr sz="2400" spc="-80" dirty="0">
                <a:latin typeface="Times New Roman" panose="02020603050405020304" pitchFamily="18" charset="0"/>
                <a:cs typeface="Times New Roman" panose="02020603050405020304" pitchFamily="18" charset="0"/>
              </a:rPr>
              <a:t>to </a:t>
            </a:r>
            <a:r>
              <a:rPr sz="2400" spc="-204" dirty="0">
                <a:latin typeface="Times New Roman" panose="02020603050405020304" pitchFamily="18" charset="0"/>
                <a:cs typeface="Times New Roman" panose="02020603050405020304" pitchFamily="18" charset="0"/>
              </a:rPr>
              <a:t>seek </a:t>
            </a:r>
            <a:r>
              <a:rPr sz="2400" spc="-145" dirty="0">
                <a:latin typeface="Times New Roman" panose="02020603050405020304" pitchFamily="18" charset="0"/>
                <a:cs typeface="Times New Roman" panose="02020603050405020304" pitchFamily="18" charset="0"/>
              </a:rPr>
              <a:t>out </a:t>
            </a:r>
            <a:r>
              <a:rPr sz="2400" spc="-225" dirty="0">
                <a:latin typeface="Times New Roman" panose="02020603050405020304" pitchFamily="18" charset="0"/>
                <a:cs typeface="Times New Roman" panose="02020603050405020304" pitchFamily="18" charset="0"/>
              </a:rPr>
              <a:t>weaknesses </a:t>
            </a:r>
            <a:r>
              <a:rPr sz="2400" spc="-105" dirty="0">
                <a:latin typeface="Times New Roman" panose="02020603050405020304" pitchFamily="18" charset="0"/>
                <a:cs typeface="Times New Roman" panose="02020603050405020304" pitchFamily="18" charset="0"/>
              </a:rPr>
              <a:t>and </a:t>
            </a:r>
            <a:r>
              <a:rPr sz="2400" spc="-204" dirty="0">
                <a:latin typeface="Times New Roman" panose="02020603050405020304" pitchFamily="18" charset="0"/>
                <a:cs typeface="Times New Roman" panose="02020603050405020304" pitchFamily="18" charset="0"/>
              </a:rPr>
              <a:t>secure  </a:t>
            </a:r>
            <a:r>
              <a:rPr sz="2400" spc="-125" dirty="0">
                <a:latin typeface="Times New Roman" panose="02020603050405020304" pitchFamily="18" charset="0"/>
                <a:cs typeface="Times New Roman" panose="02020603050405020304" pitchFamily="18" charset="0"/>
              </a:rPr>
              <a:t>your</a:t>
            </a:r>
            <a:r>
              <a:rPr sz="2400" spc="-20" dirty="0">
                <a:latin typeface="Times New Roman" panose="02020603050405020304" pitchFamily="18" charset="0"/>
                <a:cs typeface="Times New Roman" panose="02020603050405020304" pitchFamily="18" charset="0"/>
              </a:rPr>
              <a:t> </a:t>
            </a:r>
            <a:r>
              <a:rPr sz="2400" spc="-125" dirty="0">
                <a:latin typeface="Times New Roman" panose="02020603050405020304" pitchFamily="18" charset="0"/>
                <a:cs typeface="Times New Roman" panose="02020603050405020304" pitchFamily="18" charset="0"/>
              </a:rPr>
              <a:t>network.</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1015"/>
              </a:spcBef>
              <a:buFont typeface="Arial" panose="020B0604020202020204" pitchFamily="34" charset="0"/>
              <a:buChar char="•"/>
              <a:tabLst>
                <a:tab pos="354965" algn="l"/>
              </a:tabLst>
            </a:pPr>
            <a:r>
              <a:rPr sz="2400" spc="350" dirty="0">
                <a:latin typeface="Times New Roman" panose="02020603050405020304" pitchFamily="18" charset="0"/>
                <a:cs typeface="Times New Roman" panose="02020603050405020304" pitchFamily="18" charset="0"/>
              </a:rPr>
              <a:t>	</a:t>
            </a:r>
            <a:r>
              <a:rPr sz="2400" spc="-90" dirty="0">
                <a:latin typeface="Times New Roman" panose="02020603050405020304" pitchFamily="18" charset="0"/>
                <a:cs typeface="Times New Roman" panose="02020603050405020304" pitchFamily="18" charset="0"/>
              </a:rPr>
              <a:t>Kali </a:t>
            </a:r>
            <a:r>
              <a:rPr sz="2400" spc="-180" dirty="0">
                <a:latin typeface="Times New Roman" panose="02020603050405020304" pitchFamily="18" charset="0"/>
                <a:cs typeface="Times New Roman" panose="02020603050405020304" pitchFamily="18" charset="0"/>
              </a:rPr>
              <a:t>contains </a:t>
            </a:r>
            <a:r>
              <a:rPr sz="2400" spc="-130" dirty="0">
                <a:latin typeface="Times New Roman" panose="02020603050405020304" pitchFamily="18" charset="0"/>
                <a:cs typeface="Times New Roman" panose="02020603050405020304" pitchFamily="18" charset="0"/>
              </a:rPr>
              <a:t>several</a:t>
            </a:r>
            <a:r>
              <a:rPr sz="2400" spc="-265" dirty="0">
                <a:latin typeface="Times New Roman" panose="02020603050405020304" pitchFamily="18" charset="0"/>
                <a:cs typeface="Times New Roman" panose="02020603050405020304" pitchFamily="18" charset="0"/>
              </a:rPr>
              <a:t> </a:t>
            </a:r>
            <a:r>
              <a:rPr sz="2400" spc="-140" dirty="0">
                <a:latin typeface="Times New Roman" panose="02020603050405020304" pitchFamily="18" charset="0"/>
                <a:cs typeface="Times New Roman" panose="02020603050405020304" pitchFamily="18" charset="0"/>
              </a:rPr>
              <a:t>tools</a:t>
            </a:r>
            <a:endParaRPr sz="2400" dirty="0">
              <a:latin typeface="Times New Roman" panose="02020603050405020304" pitchFamily="18" charset="0"/>
              <a:cs typeface="Times New Roman" panose="02020603050405020304" pitchFamily="18" charset="0"/>
            </a:endParaRPr>
          </a:p>
          <a:p>
            <a:pPr marL="1269365" indent="-342900">
              <a:lnSpc>
                <a:spcPct val="100000"/>
              </a:lnSpc>
              <a:spcBef>
                <a:spcPts val="1030"/>
              </a:spcBef>
              <a:buFont typeface="Arial" panose="020B0604020202020204" pitchFamily="34" charset="0"/>
              <a:buChar char="•"/>
            </a:pPr>
            <a:r>
              <a:rPr lang="en-US" sz="2400" spc="-85" dirty="0">
                <a:latin typeface="Times New Roman" panose="02020603050405020304" pitchFamily="18" charset="0"/>
                <a:cs typeface="Times New Roman" panose="02020603050405020304" pitchFamily="18" charset="0"/>
              </a:rPr>
              <a:t>I</a:t>
            </a:r>
            <a:r>
              <a:rPr sz="2400" spc="-85" dirty="0">
                <a:latin typeface="Times New Roman" panose="02020603050405020304" pitchFamily="18" charset="0"/>
                <a:cs typeface="Times New Roman" panose="02020603050405020304" pitchFamily="18" charset="0"/>
              </a:rPr>
              <a:t>nformation </a:t>
            </a:r>
            <a:r>
              <a:rPr sz="2400" spc="-105" dirty="0">
                <a:latin typeface="Times New Roman" panose="02020603050405020304" pitchFamily="18" charset="0"/>
                <a:cs typeface="Times New Roman" panose="02020603050405020304" pitchFamily="18" charset="0"/>
              </a:rPr>
              <a:t>security</a:t>
            </a:r>
            <a:r>
              <a:rPr sz="2400" spc="-40" dirty="0">
                <a:latin typeface="Times New Roman" panose="02020603050405020304" pitchFamily="18" charset="0"/>
                <a:cs typeface="Times New Roman" panose="02020603050405020304" pitchFamily="18" charset="0"/>
              </a:rPr>
              <a:t> </a:t>
            </a:r>
            <a:r>
              <a:rPr sz="2400" spc="-145" dirty="0">
                <a:latin typeface="Times New Roman" panose="02020603050405020304" pitchFamily="18" charset="0"/>
                <a:cs typeface="Times New Roman" panose="02020603050405020304" pitchFamily="18" charset="0"/>
              </a:rPr>
              <a:t>tasks</a:t>
            </a:r>
            <a:endParaRPr sz="2400" dirty="0">
              <a:latin typeface="Times New Roman" panose="02020603050405020304" pitchFamily="18" charset="0"/>
              <a:cs typeface="Times New Roman" panose="02020603050405020304" pitchFamily="18" charset="0"/>
            </a:endParaRPr>
          </a:p>
          <a:p>
            <a:pPr marL="1269365" indent="-342900">
              <a:lnSpc>
                <a:spcPct val="100000"/>
              </a:lnSpc>
              <a:spcBef>
                <a:spcPts val="994"/>
              </a:spcBef>
              <a:buFont typeface="Arial" panose="020B0604020202020204" pitchFamily="34" charset="0"/>
              <a:buChar char="•"/>
            </a:pPr>
            <a:r>
              <a:rPr sz="2400" spc="-110" dirty="0">
                <a:latin typeface="Times New Roman" panose="02020603050405020304" pitchFamily="18" charset="0"/>
                <a:cs typeface="Times New Roman" panose="02020603050405020304" pitchFamily="18" charset="0"/>
              </a:rPr>
              <a:t>Penetration </a:t>
            </a:r>
            <a:r>
              <a:rPr sz="2400" spc="-155" dirty="0">
                <a:latin typeface="Times New Roman" panose="02020603050405020304" pitchFamily="18" charset="0"/>
                <a:cs typeface="Times New Roman" panose="02020603050405020304" pitchFamily="18" charset="0"/>
              </a:rPr>
              <a:t>Testing, </a:t>
            </a:r>
            <a:r>
              <a:rPr sz="2400" spc="-105" dirty="0">
                <a:latin typeface="Times New Roman" panose="02020603050405020304" pitchFamily="18" charset="0"/>
                <a:cs typeface="Times New Roman" panose="02020603050405020304" pitchFamily="18" charset="0"/>
              </a:rPr>
              <a:t>Security</a:t>
            </a:r>
            <a:r>
              <a:rPr sz="2400" spc="-229" dirty="0">
                <a:latin typeface="Times New Roman" panose="02020603050405020304" pitchFamily="18" charset="0"/>
                <a:cs typeface="Times New Roman" panose="02020603050405020304" pitchFamily="18" charset="0"/>
              </a:rPr>
              <a:t> </a:t>
            </a:r>
            <a:r>
              <a:rPr sz="2400" spc="-110" dirty="0">
                <a:latin typeface="Times New Roman" panose="02020603050405020304" pitchFamily="18" charset="0"/>
                <a:cs typeface="Times New Roman" panose="02020603050405020304" pitchFamily="18" charset="0"/>
              </a:rPr>
              <a:t>research</a:t>
            </a:r>
            <a:endParaRPr sz="2400" dirty="0">
              <a:latin typeface="Times New Roman" panose="02020603050405020304" pitchFamily="18" charset="0"/>
              <a:cs typeface="Times New Roman" panose="02020603050405020304" pitchFamily="18" charset="0"/>
            </a:endParaRPr>
          </a:p>
          <a:p>
            <a:pPr marL="1269365" indent="-342900">
              <a:lnSpc>
                <a:spcPct val="100000"/>
              </a:lnSpc>
              <a:spcBef>
                <a:spcPts val="1010"/>
              </a:spcBef>
              <a:buFont typeface="Arial" panose="020B0604020202020204" pitchFamily="34" charset="0"/>
              <a:buChar char="•"/>
            </a:pPr>
            <a:r>
              <a:rPr sz="2400" spc="-120" dirty="0">
                <a:latin typeface="Times New Roman" panose="02020603050405020304" pitchFamily="18" charset="0"/>
                <a:cs typeface="Times New Roman" panose="02020603050405020304" pitchFamily="18" charset="0"/>
              </a:rPr>
              <a:t>Computer </a:t>
            </a:r>
            <a:r>
              <a:rPr sz="2400" spc="-175" dirty="0">
                <a:latin typeface="Times New Roman" panose="02020603050405020304" pitchFamily="18" charset="0"/>
                <a:cs typeface="Times New Roman" panose="02020603050405020304" pitchFamily="18" charset="0"/>
              </a:rPr>
              <a:t>Forensics </a:t>
            </a:r>
            <a:r>
              <a:rPr sz="2400" spc="-80" dirty="0">
                <a:latin typeface="Times New Roman" panose="02020603050405020304" pitchFamily="18" charset="0"/>
                <a:cs typeface="Times New Roman" panose="02020603050405020304" pitchFamily="18" charset="0"/>
              </a:rPr>
              <a:t>and </a:t>
            </a:r>
            <a:r>
              <a:rPr sz="2400" spc="-175" dirty="0">
                <a:latin typeface="Times New Roman" panose="02020603050405020304" pitchFamily="18" charset="0"/>
                <a:cs typeface="Times New Roman" panose="02020603050405020304" pitchFamily="18" charset="0"/>
              </a:rPr>
              <a:t>Reverse</a:t>
            </a:r>
            <a:r>
              <a:rPr sz="2800" spc="-125" dirty="0">
                <a:latin typeface="Times New Roman" panose="02020603050405020304" pitchFamily="18" charset="0"/>
                <a:cs typeface="Times New Roman" panose="02020603050405020304" pitchFamily="18" charset="0"/>
              </a:rPr>
              <a:t> </a:t>
            </a:r>
            <a:r>
              <a:rPr sz="2400" spc="-120" dirty="0">
                <a:latin typeface="Times New Roman" panose="02020603050405020304" pitchFamily="18" charset="0"/>
                <a:cs typeface="Times New Roman" panose="02020603050405020304" pitchFamily="18" charset="0"/>
              </a:rPr>
              <a:t>Engineering</a:t>
            </a:r>
            <a:endParaRPr sz="24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170712"/>
            <a:ext cx="6877050" cy="33368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tabLst>
                <a:tab pos="354965" algn="l"/>
              </a:tabLst>
            </a:pPr>
            <a:r>
              <a:rPr sz="2400" spc="-114" dirty="0">
                <a:latin typeface="Times New Roman" pitchFamily="18" charset="0"/>
                <a:cs typeface="Times New Roman" pitchFamily="18" charset="0"/>
              </a:rPr>
              <a:t>Open</a:t>
            </a:r>
            <a:r>
              <a:rPr sz="2400" spc="-5" dirty="0">
                <a:latin typeface="Times New Roman" pitchFamily="18" charset="0"/>
                <a:cs typeface="Times New Roman" pitchFamily="18" charset="0"/>
              </a:rPr>
              <a:t> </a:t>
            </a:r>
            <a:r>
              <a:rPr sz="2400" spc="-204" dirty="0">
                <a:latin typeface="Times New Roman" pitchFamily="18" charset="0"/>
                <a:cs typeface="Times New Roman" pitchFamily="18" charset="0"/>
              </a:rPr>
              <a:t>source</a:t>
            </a:r>
            <a:endParaRPr sz="2400" dirty="0">
              <a:latin typeface="Times New Roman" pitchFamily="18" charset="0"/>
              <a:cs typeface="Times New Roman" pitchFamily="18" charset="0"/>
            </a:endParaRPr>
          </a:p>
          <a:p>
            <a:pPr marL="342900" indent="-342900">
              <a:lnSpc>
                <a:spcPct val="100000"/>
              </a:lnSpc>
              <a:spcBef>
                <a:spcPts val="35"/>
              </a:spcBef>
              <a:buFont typeface="Arial" panose="020B0604020202020204" pitchFamily="34" charset="0"/>
              <a:buChar char="•"/>
            </a:pPr>
            <a:endParaRPr sz="2400" dirty="0">
              <a:latin typeface="Times New Roman" pitchFamily="18" charset="0"/>
              <a:cs typeface="Times New Roman" pitchFamily="18" charset="0"/>
            </a:endParaRPr>
          </a:p>
          <a:p>
            <a:pPr marL="355600" indent="-342900">
              <a:lnSpc>
                <a:spcPct val="100000"/>
              </a:lnSpc>
              <a:buFont typeface="Arial" panose="020B0604020202020204" pitchFamily="34" charset="0"/>
              <a:buChar char="•"/>
              <a:tabLst>
                <a:tab pos="354965" algn="l"/>
              </a:tabLst>
            </a:pPr>
            <a:r>
              <a:rPr sz="2400" b="1" spc="-135" dirty="0">
                <a:latin typeface="Times New Roman" pitchFamily="18" charset="0"/>
                <a:cs typeface="Times New Roman" pitchFamily="18" charset="0"/>
              </a:rPr>
              <a:t>600 </a:t>
            </a:r>
            <a:r>
              <a:rPr sz="2400" b="1" spc="-175" dirty="0">
                <a:latin typeface="Times New Roman" pitchFamily="18" charset="0"/>
                <a:cs typeface="Times New Roman" pitchFamily="18" charset="0"/>
              </a:rPr>
              <a:t>penetration </a:t>
            </a:r>
            <a:r>
              <a:rPr sz="2400" b="1" spc="-155" dirty="0">
                <a:latin typeface="Times New Roman" pitchFamily="18" charset="0"/>
                <a:cs typeface="Times New Roman" pitchFamily="18" charset="0"/>
              </a:rPr>
              <a:t>testing </a:t>
            </a:r>
            <a:r>
              <a:rPr sz="2400" b="1" spc="-120" dirty="0">
                <a:latin typeface="Times New Roman" pitchFamily="18" charset="0"/>
                <a:cs typeface="Times New Roman" pitchFamily="18" charset="0"/>
              </a:rPr>
              <a:t>tools </a:t>
            </a:r>
            <a:r>
              <a:rPr sz="2400" b="1" spc="190" dirty="0">
                <a:latin typeface="Times New Roman" pitchFamily="18" charset="0"/>
                <a:cs typeface="Times New Roman" pitchFamily="18" charset="0"/>
              </a:rPr>
              <a:t>+</a:t>
            </a:r>
            <a:r>
              <a:rPr sz="2400" b="1" spc="155" dirty="0">
                <a:latin typeface="Times New Roman" pitchFamily="18" charset="0"/>
                <a:cs typeface="Times New Roman" pitchFamily="18" charset="0"/>
              </a:rPr>
              <a:t> </a:t>
            </a:r>
            <a:r>
              <a:rPr sz="2400" b="1" spc="-100" dirty="0">
                <a:latin typeface="Times New Roman" pitchFamily="18" charset="0"/>
                <a:cs typeface="Times New Roman" pitchFamily="18" charset="0"/>
              </a:rPr>
              <a:t>Applications</a:t>
            </a:r>
            <a:endParaRPr sz="2400" dirty="0">
              <a:latin typeface="Times New Roman" pitchFamily="18" charset="0"/>
              <a:cs typeface="Times New Roman" pitchFamily="18" charset="0"/>
            </a:endParaRPr>
          </a:p>
          <a:p>
            <a:pPr marL="342900" indent="-342900">
              <a:lnSpc>
                <a:spcPct val="100000"/>
              </a:lnSpc>
              <a:spcBef>
                <a:spcPts val="25"/>
              </a:spcBef>
              <a:buFont typeface="Arial" panose="020B0604020202020204" pitchFamily="34" charset="0"/>
              <a:buChar char="•"/>
            </a:pPr>
            <a:endParaRPr sz="2400" dirty="0">
              <a:latin typeface="Times New Roman" pitchFamily="18" charset="0"/>
              <a:cs typeface="Times New Roman" pitchFamily="18" charset="0"/>
            </a:endParaRPr>
          </a:p>
          <a:p>
            <a:pPr marL="355600" indent="-342900">
              <a:lnSpc>
                <a:spcPct val="100000"/>
              </a:lnSpc>
              <a:buFont typeface="Arial" panose="020B0604020202020204" pitchFamily="34" charset="0"/>
              <a:buChar char="•"/>
              <a:tabLst>
                <a:tab pos="354965" algn="l"/>
              </a:tabLst>
            </a:pPr>
            <a:r>
              <a:rPr sz="2400" spc="-140" dirty="0">
                <a:latin typeface="Times New Roman" pitchFamily="18" charset="0"/>
                <a:cs typeface="Times New Roman" pitchFamily="18" charset="0"/>
              </a:rPr>
              <a:t>Platforms </a:t>
            </a:r>
            <a:r>
              <a:rPr sz="2400" dirty="0">
                <a:latin typeface="Times New Roman" pitchFamily="18" charset="0"/>
                <a:cs typeface="Times New Roman" pitchFamily="18" charset="0"/>
              </a:rPr>
              <a:t>- </a:t>
            </a:r>
            <a:r>
              <a:rPr sz="2400" spc="-45" dirty="0">
                <a:latin typeface="Times New Roman" pitchFamily="18" charset="0"/>
                <a:cs typeface="Times New Roman" pitchFamily="18" charset="0"/>
              </a:rPr>
              <a:t>x86, </a:t>
            </a:r>
            <a:r>
              <a:rPr sz="2400" spc="-30" dirty="0">
                <a:latin typeface="Times New Roman" pitchFamily="18" charset="0"/>
                <a:cs typeface="Times New Roman" pitchFamily="18" charset="0"/>
              </a:rPr>
              <a:t>x86-64,</a:t>
            </a:r>
            <a:r>
              <a:rPr sz="2400" spc="165" dirty="0">
                <a:latin typeface="Times New Roman" pitchFamily="18" charset="0"/>
                <a:cs typeface="Times New Roman" pitchFamily="18" charset="0"/>
              </a:rPr>
              <a:t> </a:t>
            </a:r>
            <a:r>
              <a:rPr sz="2400" spc="-105" dirty="0">
                <a:latin typeface="Times New Roman" pitchFamily="18" charset="0"/>
                <a:cs typeface="Times New Roman" pitchFamily="18" charset="0"/>
              </a:rPr>
              <a:t>armel</a:t>
            </a:r>
            <a:endParaRPr sz="2400" dirty="0">
              <a:latin typeface="Times New Roman" pitchFamily="18" charset="0"/>
              <a:cs typeface="Times New Roman" pitchFamily="18" charset="0"/>
            </a:endParaRPr>
          </a:p>
          <a:p>
            <a:pPr marL="342900" indent="-342900">
              <a:lnSpc>
                <a:spcPct val="100000"/>
              </a:lnSpc>
              <a:spcBef>
                <a:spcPts val="25"/>
              </a:spcBef>
              <a:buFont typeface="Arial" panose="020B0604020202020204" pitchFamily="34" charset="0"/>
              <a:buChar char="•"/>
            </a:pPr>
            <a:endParaRPr sz="2400" dirty="0">
              <a:latin typeface="Times New Roman" pitchFamily="18" charset="0"/>
              <a:cs typeface="Times New Roman" pitchFamily="18" charset="0"/>
            </a:endParaRPr>
          </a:p>
          <a:p>
            <a:pPr marL="355600" indent="-342900">
              <a:lnSpc>
                <a:spcPct val="100000"/>
              </a:lnSpc>
              <a:buFont typeface="Arial" panose="020B0604020202020204" pitchFamily="34" charset="0"/>
              <a:buChar char="•"/>
              <a:tabLst>
                <a:tab pos="354965" algn="l"/>
              </a:tabLst>
            </a:pPr>
            <a:r>
              <a:rPr sz="2400" spc="-165" dirty="0">
                <a:latin typeface="Times New Roman" pitchFamily="18" charset="0"/>
                <a:cs typeface="Times New Roman" pitchFamily="18" charset="0"/>
              </a:rPr>
              <a:t>Latest </a:t>
            </a:r>
            <a:r>
              <a:rPr sz="2400" spc="-204" dirty="0">
                <a:latin typeface="Times New Roman" pitchFamily="18" charset="0"/>
                <a:cs typeface="Times New Roman" pitchFamily="18" charset="0"/>
              </a:rPr>
              <a:t>Release </a:t>
            </a:r>
            <a:r>
              <a:rPr sz="2400" spc="-135" dirty="0">
                <a:latin typeface="Times New Roman" pitchFamily="18" charset="0"/>
                <a:cs typeface="Times New Roman" pitchFamily="18" charset="0"/>
              </a:rPr>
              <a:t>– </a:t>
            </a:r>
            <a:r>
              <a:rPr sz="2400" b="1" spc="-60" dirty="0">
                <a:latin typeface="Times New Roman" pitchFamily="18" charset="0"/>
                <a:cs typeface="Times New Roman" pitchFamily="18" charset="0"/>
              </a:rPr>
              <a:t>Kali </a:t>
            </a:r>
            <a:r>
              <a:rPr sz="2400" b="1" spc="-155" dirty="0">
                <a:latin typeface="Times New Roman" pitchFamily="18" charset="0"/>
                <a:cs typeface="Times New Roman" pitchFamily="18" charset="0"/>
              </a:rPr>
              <a:t>201</a:t>
            </a:r>
            <a:r>
              <a:rPr lang="en-IN" sz="2400" b="1" spc="-155" dirty="0">
                <a:latin typeface="Times New Roman" pitchFamily="18" charset="0"/>
                <a:cs typeface="Times New Roman" pitchFamily="18" charset="0"/>
              </a:rPr>
              <a:t>8</a:t>
            </a:r>
            <a:r>
              <a:rPr sz="2400" b="1" spc="-155" dirty="0">
                <a:latin typeface="Times New Roman" pitchFamily="18" charset="0"/>
                <a:cs typeface="Times New Roman" pitchFamily="18" charset="0"/>
              </a:rPr>
              <a:t>.3</a:t>
            </a:r>
            <a:endParaRPr sz="2400" dirty="0">
              <a:latin typeface="Times New Roman" pitchFamily="18" charset="0"/>
              <a:cs typeface="Times New Roman" pitchFamily="18" charset="0"/>
            </a:endParaRPr>
          </a:p>
          <a:p>
            <a:pPr marL="342900" indent="-342900">
              <a:lnSpc>
                <a:spcPct val="100000"/>
              </a:lnSpc>
              <a:spcBef>
                <a:spcPts val="25"/>
              </a:spcBef>
              <a:buFont typeface="Arial" panose="020B0604020202020204" pitchFamily="34" charset="0"/>
              <a:buChar char="•"/>
            </a:pPr>
            <a:endParaRPr sz="2400" dirty="0">
              <a:latin typeface="Times New Roman" pitchFamily="18" charset="0"/>
              <a:cs typeface="Times New Roman" pitchFamily="18" charset="0"/>
            </a:endParaRPr>
          </a:p>
          <a:p>
            <a:pPr marL="355600" indent="-342900">
              <a:lnSpc>
                <a:spcPct val="100000"/>
              </a:lnSpc>
              <a:buFont typeface="Arial" panose="020B0604020202020204" pitchFamily="34" charset="0"/>
              <a:buChar char="•"/>
            </a:pPr>
            <a:r>
              <a:rPr sz="2400" spc="-260" dirty="0">
                <a:latin typeface="Times New Roman" pitchFamily="18" charset="0"/>
                <a:cs typeface="Times New Roman" pitchFamily="18" charset="0"/>
              </a:rPr>
              <a:t>Easy </a:t>
            </a:r>
            <a:r>
              <a:rPr sz="2400" spc="-75" dirty="0">
                <a:latin typeface="Times New Roman" pitchFamily="18" charset="0"/>
                <a:cs typeface="Times New Roman" pitchFamily="18" charset="0"/>
              </a:rPr>
              <a:t>upgrade </a:t>
            </a:r>
            <a:r>
              <a:rPr sz="2400" spc="-85" dirty="0">
                <a:latin typeface="Times New Roman" pitchFamily="18" charset="0"/>
                <a:cs typeface="Times New Roman" pitchFamily="18" charset="0"/>
              </a:rPr>
              <a:t>to </a:t>
            </a:r>
            <a:r>
              <a:rPr sz="2400" spc="-105" dirty="0">
                <a:latin typeface="Times New Roman" pitchFamily="18" charset="0"/>
                <a:cs typeface="Times New Roman" pitchFamily="18" charset="0"/>
              </a:rPr>
              <a:t>future</a:t>
            </a:r>
            <a:r>
              <a:rPr sz="2400" spc="-225" dirty="0">
                <a:latin typeface="Times New Roman" pitchFamily="18" charset="0"/>
                <a:cs typeface="Times New Roman" pitchFamily="18" charset="0"/>
              </a:rPr>
              <a:t> </a:t>
            </a:r>
            <a:r>
              <a:rPr sz="2400" spc="-210" dirty="0">
                <a:latin typeface="Times New Roman" pitchFamily="18" charset="0"/>
                <a:cs typeface="Times New Roman" pitchFamily="18" charset="0"/>
              </a:rPr>
              <a:t>versions</a:t>
            </a:r>
            <a:endParaRPr sz="2400" dirty="0">
              <a:latin typeface="Times New Roman" pitchFamily="18" charset="0"/>
              <a:cs typeface="Times New Roman" pitchFamily="18" charset="0"/>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04800"/>
            <a:ext cx="3713479" cy="512063"/>
          </a:xfrm>
          <a:prstGeom prst="rect">
            <a:avLst/>
          </a:prstGeom>
        </p:spPr>
        <p:txBody>
          <a:bodyPr vert="horz" wrap="square" lIns="0" tIns="13335" rIns="0" bIns="0" rtlCol="0">
            <a:spAutoFit/>
          </a:bodyPr>
          <a:lstStyle/>
          <a:p>
            <a:pPr algn="ctr"/>
            <a:r>
              <a:rPr lang="en-IN" b="1" dirty="0"/>
              <a:t> </a:t>
            </a:r>
            <a:r>
              <a:rPr lang="x-none" b="1" dirty="0">
                <a:latin typeface="Times New Roman" panose="02020603050405020304" pitchFamily="18" charset="0"/>
                <a:cs typeface="Times New Roman" panose="02020603050405020304" pitchFamily="18" charset="0"/>
              </a:rPr>
              <a:t>PHISHING</a:t>
            </a:r>
            <a:endParaRPr lang="en-US" dirty="0">
              <a:latin typeface="Times New Roman" panose="02020603050405020304" pitchFamily="18" charset="0"/>
              <a:cs typeface="Times New Roman" panose="02020603050405020304" pitchFamily="18" charset="0"/>
            </a:endParaRPr>
          </a:p>
        </p:txBody>
      </p:sp>
      <p:sp>
        <p:nvSpPr>
          <p:cNvPr id="3" name="object 3"/>
          <p:cNvSpPr txBox="1"/>
          <p:nvPr/>
        </p:nvSpPr>
        <p:spPr>
          <a:xfrm>
            <a:off x="685800" y="1143000"/>
            <a:ext cx="7924800" cy="5742598"/>
          </a:xfrm>
          <a:prstGeom prst="rect">
            <a:avLst/>
          </a:prstGeom>
        </p:spPr>
        <p:txBody>
          <a:bodyPr vert="horz" wrap="square" lIns="0" tIns="12700" rIns="0" bIns="0" rtlCol="0">
            <a:spAutoFit/>
          </a:bodyPr>
          <a:lstStyle/>
          <a:p>
            <a:pPr>
              <a:buFont typeface="Wingdings" pitchFamily="2" charset="2"/>
              <a:buChar char="v"/>
            </a:pPr>
            <a:r>
              <a:rPr lang="en-IN" sz="2300" dirty="0">
                <a:latin typeface="Times New Roman" pitchFamily="18" charset="0"/>
                <a:cs typeface="Times New Roman" pitchFamily="18" charset="0"/>
              </a:rPr>
              <a:t>    </a:t>
            </a:r>
            <a:r>
              <a:rPr lang="en-IN" sz="2800" dirty="0">
                <a:latin typeface="Times New Roman" pitchFamily="18" charset="0"/>
                <a:cs typeface="Times New Roman" pitchFamily="18" charset="0"/>
              </a:rPr>
              <a:t>Phishing is the attempt to obtain sensitive information such as usernames, passwords, and credit card details</a:t>
            </a:r>
            <a:endParaRPr lang="en-US"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a:buFont typeface="Wingdings" pitchFamily="2" charset="2"/>
              <a:buChar char="v"/>
            </a:pPr>
            <a:r>
              <a:rPr lang="en-US" sz="2800" dirty="0">
                <a:latin typeface="Times New Roman" pitchFamily="18" charset="0"/>
                <a:cs typeface="Times New Roman" pitchFamily="18" charset="0"/>
              </a:rPr>
              <a:t>   </a:t>
            </a:r>
            <a:r>
              <a:rPr lang="x-none" sz="2800" dirty="0">
                <a:latin typeface="Times New Roman" pitchFamily="18" charset="0"/>
                <a:cs typeface="Times New Roman" pitchFamily="18" charset="0"/>
              </a:rPr>
              <a:t>Phishing is typically carried out by email spoofing or instant messaging, and it often directs users to enter personal information at a fake website, the look and feel of which are identical to the legitimate one and the only difference is the URL of the website in concern</a:t>
            </a:r>
            <a:r>
              <a:rPr lang="x-none"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Font typeface="Wingdings" pitchFamily="2" charset="2"/>
              <a:buChar char="v"/>
            </a:pPr>
            <a:endParaRPr lang="en-US" sz="2800" dirty="0">
              <a:latin typeface="Times New Roman" pitchFamily="18" charset="0"/>
              <a:cs typeface="Times New Roman" pitchFamily="18" charset="0"/>
            </a:endParaRPr>
          </a:p>
          <a:p>
            <a:pPr>
              <a:buFont typeface="Wingdings" pitchFamily="2" charset="2"/>
              <a:buChar char="v"/>
            </a:pPr>
            <a:r>
              <a:rPr lang="x-none" sz="2800" dirty="0">
                <a:latin typeface="Times New Roman" pitchFamily="18" charset="0"/>
                <a:cs typeface="Times New Roman" pitchFamily="18" charset="0"/>
              </a:rPr>
              <a:t>Phishing emails may contain links to websites that are infected with malware.</a:t>
            </a:r>
            <a:endParaRPr lang="en-US" sz="2800" dirty="0">
              <a:latin typeface="Times New Roman" pitchFamily="18" charset="0"/>
              <a:cs typeface="Times New Roman" pitchFamily="18" charset="0"/>
            </a:endParaRPr>
          </a:p>
          <a:p>
            <a:pPr marL="469900" indent="-457200" algn="just">
              <a:lnSpc>
                <a:spcPct val="100000"/>
              </a:lnSpc>
              <a:spcBef>
                <a:spcPts val="994"/>
              </a:spcBef>
              <a:buFont typeface="Arial" panose="020B0604020202020204" pitchFamily="34" charset="0"/>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502622"/>
            <a:ext cx="3817824" cy="505267"/>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Times New Roman" pitchFamily="18" charset="0"/>
                <a:cs typeface="Times New Roman" pitchFamily="18" charset="0"/>
              </a:rPr>
              <a:t>HIDDENEYE</a:t>
            </a:r>
          </a:p>
        </p:txBody>
      </p:sp>
      <p:sp>
        <p:nvSpPr>
          <p:cNvPr id="3" name="object 3"/>
          <p:cNvSpPr txBox="1"/>
          <p:nvPr/>
        </p:nvSpPr>
        <p:spPr>
          <a:xfrm>
            <a:off x="685800" y="1524000"/>
            <a:ext cx="8237424" cy="2783454"/>
          </a:xfrm>
          <a:prstGeom prst="rect">
            <a:avLst/>
          </a:prstGeom>
        </p:spPr>
        <p:txBody>
          <a:bodyPr vert="horz" wrap="square" lIns="0" tIns="196215" rIns="0" bIns="0" rtlCol="0">
            <a:spAutoFit/>
          </a:bodyPr>
          <a:lstStyle/>
          <a:p>
            <a:pPr marL="12700">
              <a:lnSpc>
                <a:spcPct val="100000"/>
              </a:lnSpc>
              <a:spcBef>
                <a:spcPts val="1545"/>
              </a:spcBef>
              <a:tabLst>
                <a:tab pos="354965" algn="l"/>
              </a:tabLst>
            </a:pPr>
            <a:r>
              <a:rPr lang="en-US" sz="2400" dirty="0"/>
              <a:t> </a:t>
            </a:r>
            <a:r>
              <a:rPr lang="en-US" sz="2400" b="1" dirty="0" err="1">
                <a:latin typeface="Times New Roman" panose="02020603050405020304" pitchFamily="18" charset="0"/>
                <a:cs typeface="Times New Roman" panose="02020603050405020304" pitchFamily="18" charset="0"/>
              </a:rPr>
              <a:t>HiddenEye</a:t>
            </a:r>
            <a:r>
              <a:rPr lang="en-US" sz="2400" dirty="0">
                <a:latin typeface="Times New Roman" panose="02020603050405020304" pitchFamily="18" charset="0"/>
                <a:cs typeface="Times New Roman" panose="02020603050405020304" pitchFamily="18" charset="0"/>
              </a:rPr>
              <a:t> is a tool for perform phishing attacks. In this tool many social networking pages are available </a:t>
            </a:r>
            <a:r>
              <a:rPr lang="x-none" sz="2400" dirty="0"/>
              <a:t>. </a:t>
            </a:r>
            <a:r>
              <a:rPr lang="x-none" sz="2400" dirty="0">
                <a:latin typeface="Times New Roman" panose="02020603050405020304" pitchFamily="18" charset="0"/>
                <a:cs typeface="Times New Roman" panose="02020603050405020304" pitchFamily="18" charset="0"/>
              </a:rPr>
              <a:t>ngrok allows you to expose a web server running on your local machine to the internet. It work just like other phishing framework, simply it takes credentials from users when they type confidential information like usernames, passwords, credit card-numbers and take that inputs and show you on terminal.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04800"/>
            <a:ext cx="7429499" cy="621196"/>
          </a:xfrm>
          <a:prstGeom prst="rect">
            <a:avLst/>
          </a:prstGeom>
        </p:spPr>
        <p:txBody>
          <a:bodyPr vert="horz" wrap="square" lIns="0" tIns="34925" rIns="0" bIns="0" rtlCol="0">
            <a:spAutoFit/>
          </a:bodyPr>
          <a:lstStyle/>
          <a:p>
            <a:pPr marL="12700" marR="5080">
              <a:lnSpc>
                <a:spcPts val="5030"/>
              </a:lnSpc>
              <a:spcBef>
                <a:spcPts val="275"/>
              </a:spcBef>
            </a:pPr>
            <a:r>
              <a:rPr lang="en-IN" spc="-385" dirty="0">
                <a:latin typeface="Cambria" panose="02040503050406030204" pitchFamily="18" charset="0"/>
                <a:cs typeface="Times New Roman" panose="02020603050405020304" pitchFamily="18" charset="0"/>
              </a:rPr>
              <a:t>        </a:t>
            </a:r>
            <a:r>
              <a:rPr lang="en-IN" sz="2800" spc="-385" dirty="0">
                <a:latin typeface="Times New Roman" pitchFamily="18" charset="0"/>
                <a:cs typeface="Times New Roman" pitchFamily="18" charset="0"/>
              </a:rPr>
              <a:t> </a:t>
            </a:r>
            <a:r>
              <a:rPr lang="en-IN" sz="2800" b="1" spc="-385" dirty="0">
                <a:latin typeface="Times New Roman" pitchFamily="18" charset="0"/>
                <a:cs typeface="Times New Roman" pitchFamily="18" charset="0"/>
              </a:rPr>
              <a:t>STEPS   </a:t>
            </a:r>
            <a:r>
              <a:rPr lang="en-US" sz="2800" b="1" dirty="0">
                <a:latin typeface="Times New Roman" pitchFamily="18" charset="0"/>
                <a:cs typeface="Times New Roman" pitchFamily="18" charset="0"/>
              </a:rPr>
              <a:t>INSTALLATION AND WORKING</a:t>
            </a:r>
            <a:endParaRPr sz="2800" b="1" spc="-150" dirty="0">
              <a:latin typeface="Times New Roman" pitchFamily="18" charset="0"/>
              <a:cs typeface="Times New Roman" pitchFamily="18" charset="0"/>
            </a:endParaRPr>
          </a:p>
        </p:txBody>
      </p:sp>
      <p:sp>
        <p:nvSpPr>
          <p:cNvPr id="4" name="Content Placeholder 3"/>
          <p:cNvSpPr>
            <a:spLocks noGrp="1"/>
          </p:cNvSpPr>
          <p:nvPr>
            <p:ph idx="1"/>
          </p:nvPr>
        </p:nvSpPr>
        <p:spPr>
          <a:xfrm>
            <a:off x="381000" y="925996"/>
            <a:ext cx="7886699" cy="1512404"/>
          </a:xfrm>
        </p:spPr>
        <p:txBody>
          <a:bodyPr>
            <a:normAutofit fontScale="32500" lnSpcReduction="20000"/>
          </a:bodyPr>
          <a:lstStyle/>
          <a:p>
            <a:pPr lvl="0"/>
            <a:r>
              <a:rPr lang="en-IN" sz="6200" dirty="0" smtClean="0">
                <a:solidFill>
                  <a:schemeClr val="tx1"/>
                </a:solidFill>
                <a:latin typeface="Times New Roman" pitchFamily="18" charset="0"/>
                <a:cs typeface="Times New Roman" pitchFamily="18" charset="0"/>
              </a:rPr>
              <a:t>Step 1:</a:t>
            </a:r>
          </a:p>
          <a:p>
            <a:pPr lvl="0"/>
            <a:r>
              <a:rPr lang="en-IN" sz="6200" dirty="0" smtClean="0">
                <a:solidFill>
                  <a:schemeClr val="tx1"/>
                </a:solidFill>
                <a:latin typeface="Times New Roman" pitchFamily="18" charset="0"/>
                <a:cs typeface="Times New Roman" pitchFamily="18" charset="0"/>
              </a:rPr>
              <a:t>To </a:t>
            </a:r>
            <a:r>
              <a:rPr lang="en-IN" sz="6200" dirty="0">
                <a:solidFill>
                  <a:schemeClr val="tx1"/>
                </a:solidFill>
                <a:latin typeface="Times New Roman" pitchFamily="18" charset="0"/>
                <a:cs typeface="Times New Roman" pitchFamily="18" charset="0"/>
              </a:rPr>
              <a:t>install the </a:t>
            </a:r>
            <a:r>
              <a:rPr lang="en-IN" sz="6200" b="1" dirty="0" err="1" smtClean="0">
                <a:solidFill>
                  <a:schemeClr val="tx1"/>
                </a:solidFill>
                <a:latin typeface="Times New Roman" pitchFamily="18" charset="0"/>
                <a:cs typeface="Times New Roman" pitchFamily="18" charset="0"/>
              </a:rPr>
              <a:t>HiddenEye</a:t>
            </a:r>
            <a:r>
              <a:rPr lang="en-IN" sz="6200" dirty="0" smtClean="0">
                <a:solidFill>
                  <a:schemeClr val="tx1"/>
                </a:solidFill>
                <a:latin typeface="Times New Roman" pitchFamily="18" charset="0"/>
                <a:cs typeface="Times New Roman" pitchFamily="18" charset="0"/>
              </a:rPr>
              <a:t> </a:t>
            </a:r>
            <a:r>
              <a:rPr lang="en-IN" sz="6200" dirty="0">
                <a:solidFill>
                  <a:schemeClr val="tx1"/>
                </a:solidFill>
                <a:latin typeface="Times New Roman" pitchFamily="18" charset="0"/>
                <a:cs typeface="Times New Roman" pitchFamily="18" charset="0"/>
              </a:rPr>
              <a:t>on </a:t>
            </a:r>
            <a:r>
              <a:rPr lang="en-IN" sz="6200" dirty="0" err="1">
                <a:solidFill>
                  <a:schemeClr val="tx1"/>
                </a:solidFill>
                <a:latin typeface="Times New Roman" pitchFamily="18" charset="0"/>
                <a:cs typeface="Times New Roman" pitchFamily="18" charset="0"/>
              </a:rPr>
              <a:t>kalilinux</a:t>
            </a:r>
            <a:r>
              <a:rPr lang="en-IN" sz="6200" dirty="0">
                <a:solidFill>
                  <a:schemeClr val="tx1"/>
                </a:solidFill>
                <a:latin typeface="Times New Roman" pitchFamily="18" charset="0"/>
                <a:cs typeface="Times New Roman" pitchFamily="18" charset="0"/>
              </a:rPr>
              <a:t> we need to download it from the </a:t>
            </a:r>
            <a:r>
              <a:rPr lang="en-IN" sz="6200" dirty="0" err="1">
                <a:solidFill>
                  <a:schemeClr val="tx1"/>
                </a:solidFill>
                <a:latin typeface="Times New Roman" pitchFamily="18" charset="0"/>
                <a:cs typeface="Times New Roman" pitchFamily="18" charset="0"/>
              </a:rPr>
              <a:t>github</a:t>
            </a:r>
            <a:r>
              <a:rPr lang="en-IN" sz="6200" dirty="0">
                <a:solidFill>
                  <a:schemeClr val="tx1"/>
                </a:solidFill>
                <a:latin typeface="Times New Roman" pitchFamily="18" charset="0"/>
                <a:cs typeface="Times New Roman" pitchFamily="18" charset="0"/>
              </a:rPr>
              <a:t>, with the git clone command </a:t>
            </a:r>
            <a:r>
              <a:rPr lang="en-IN" sz="4200" dirty="0">
                <a:solidFill>
                  <a:schemeClr val="tx1"/>
                </a:solidFill>
                <a:latin typeface="Times New Roman" pitchFamily="18" charset="0"/>
                <a:cs typeface="Times New Roman" pitchFamily="18" charset="0"/>
              </a:rPr>
              <a:t> </a:t>
            </a:r>
            <a:endParaRPr lang="en-US" sz="4200" dirty="0">
              <a:solidFill>
                <a:schemeClr val="tx1"/>
              </a:solidFill>
              <a:latin typeface="Times New Roman" pitchFamily="18" charset="0"/>
              <a:cs typeface="Times New Roman" pitchFamily="18" charset="0"/>
            </a:endParaRPr>
          </a:p>
          <a:p>
            <a:r>
              <a:rPr lang="en-IN" sz="5500" dirty="0">
                <a:solidFill>
                  <a:schemeClr val="bg1"/>
                </a:solidFill>
                <a:latin typeface="Times New Roman" pitchFamily="18" charset="0"/>
                <a:cs typeface="Times New Roman" pitchFamily="18" charset="0"/>
              </a:rPr>
              <a:t>git </a:t>
            </a:r>
            <a:r>
              <a:rPr lang="en-IN" sz="5500" dirty="0" smtClean="0">
                <a:solidFill>
                  <a:schemeClr val="bg1"/>
                </a:solidFill>
                <a:latin typeface="Times New Roman" pitchFamily="18" charset="0"/>
                <a:cs typeface="Times New Roman" pitchFamily="18" charset="0"/>
              </a:rPr>
              <a:t>clone </a:t>
            </a:r>
            <a:r>
              <a:rPr lang="en-US" sz="5500" u="sng" dirty="0">
                <a:solidFill>
                  <a:schemeClr val="bg1"/>
                </a:solidFill>
                <a:hlinkClick r:id="rId3"/>
              </a:rPr>
              <a:t>https://github.com/DarkSecDevelopers/HiddenEye</a:t>
            </a:r>
            <a:endParaRPr lang="quz-BO" sz="5500" dirty="0">
              <a:solidFill>
                <a:schemeClr val="bg1"/>
              </a:solidFill>
            </a:endParaRPr>
          </a:p>
          <a:p>
            <a:endParaRPr lang="en-US" dirty="0"/>
          </a:p>
        </p:txBody>
      </p:sp>
      <p:pic>
        <p:nvPicPr>
          <p:cNvPr id="5" name="Picture 4" descr="F:\Screenshot from 2019-10-07 06-39-46.png"/>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84712"/>
            <a:ext cx="6629400" cy="3968262"/>
          </a:xfrm>
          <a:prstGeom prst="rect">
            <a:avLst/>
          </a:prstGeom>
          <a:noFill/>
          <a:ln>
            <a:noFill/>
          </a:ln>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6554867" cy="1524000"/>
          </a:xfrm>
        </p:spPr>
        <p:txBody>
          <a:bodyPr>
            <a:normAutofit/>
          </a:bodyPr>
          <a:lstStyle/>
          <a:p>
            <a:pPr lvl="0"/>
            <a:r>
              <a:rPr lang="en-IN" sz="2000" cap="none" dirty="0">
                <a:latin typeface="Times New Roman" panose="02020603050405020304" pitchFamily="18" charset="0"/>
                <a:cs typeface="Times New Roman" panose="02020603050405020304" pitchFamily="18" charset="0"/>
              </a:rPr>
              <a:t>M</a:t>
            </a:r>
            <a:r>
              <a:rPr lang="en-IN" sz="2000" cap="none" dirty="0" smtClean="0">
                <a:latin typeface="Times New Roman" panose="02020603050405020304" pitchFamily="18" charset="0"/>
                <a:cs typeface="Times New Roman" panose="02020603050405020304" pitchFamily="18" charset="0"/>
              </a:rPr>
              <a:t>ove </a:t>
            </a:r>
            <a:r>
              <a:rPr lang="en-IN" sz="2000" cap="none" dirty="0">
                <a:latin typeface="Times New Roman" panose="02020603050405020304" pitchFamily="18" charset="0"/>
                <a:cs typeface="Times New Roman" panose="02020603050405020304" pitchFamily="18" charset="0"/>
              </a:rPr>
              <a:t>to the </a:t>
            </a:r>
            <a:r>
              <a:rPr lang="en-IN" sz="2000" b="1" cap="none" dirty="0" err="1" smtClean="0">
                <a:latin typeface="Times New Roman" panose="02020603050405020304" pitchFamily="18" charset="0"/>
                <a:cs typeface="Times New Roman" panose="02020603050405020304" pitchFamily="18" charset="0"/>
              </a:rPr>
              <a:t>HiddenEye</a:t>
            </a:r>
            <a:r>
              <a:rPr lang="en-IN" sz="2000" cap="none" dirty="0" smtClean="0">
                <a:latin typeface="Times New Roman" panose="02020603050405020304" pitchFamily="18" charset="0"/>
                <a:cs typeface="Times New Roman" panose="02020603050405020304" pitchFamily="18" charset="0"/>
              </a:rPr>
              <a:t> </a:t>
            </a:r>
            <a:r>
              <a:rPr lang="en-IN" sz="2000" cap="none" dirty="0">
                <a:latin typeface="Times New Roman" panose="02020603050405020304" pitchFamily="18" charset="0"/>
                <a:cs typeface="Times New Roman" panose="02020603050405020304" pitchFamily="18" charset="0"/>
              </a:rPr>
              <a:t>folder </a:t>
            </a:r>
            <a:r>
              <a:rPr lang="en-US" sz="2000" cap="none" dirty="0">
                <a:latin typeface="Times New Roman" panose="02020603050405020304" pitchFamily="18" charset="0"/>
                <a:cs typeface="Times New Roman" panose="02020603050405020304" pitchFamily="18" charset="0"/>
              </a:rPr>
              <a:t/>
            </a:r>
            <a:br>
              <a:rPr lang="en-US" sz="2000" cap="none" dirty="0">
                <a:latin typeface="Times New Roman" panose="02020603050405020304" pitchFamily="18" charset="0"/>
                <a:cs typeface="Times New Roman" panose="02020603050405020304" pitchFamily="18" charset="0"/>
              </a:rPr>
            </a:br>
            <a:r>
              <a:rPr lang="en-US" sz="2000" b="1" cap="none"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  </a:t>
            </a:r>
            <a:r>
              <a:rPr lang="en-US" sz="2000" cap="none" dirty="0" smtClean="0">
                <a:latin typeface="Times New Roman" panose="02020603050405020304" pitchFamily="18" charset="0"/>
                <a:cs typeface="Times New Roman" panose="02020603050405020304" pitchFamily="18" charset="0"/>
              </a:rPr>
              <a:t>cd </a:t>
            </a:r>
            <a:r>
              <a:rPr lang="en-US" sz="2000" cap="none" dirty="0" err="1" smtClean="0">
                <a:latin typeface="Times New Roman" panose="02020603050405020304" pitchFamily="18" charset="0"/>
                <a:cs typeface="Times New Roman" panose="02020603050405020304" pitchFamily="18" charset="0"/>
              </a:rPr>
              <a:t>HiddenEye</a:t>
            </a:r>
            <a:r>
              <a:rPr lang="en-US" sz="2000" cap="none" dirty="0" smtClean="0">
                <a:latin typeface="Times New Roman" panose="02020603050405020304" pitchFamily="18" charset="0"/>
                <a:cs typeface="Times New Roman" panose="02020603050405020304" pitchFamily="18" charset="0"/>
              </a:rPr>
              <a:t> , List the files in it.</a:t>
            </a:r>
            <a:r>
              <a:rPr lang="en-US" dirty="0"/>
              <a:t/>
            </a:r>
            <a:br>
              <a:rPr lang="en-US" dirty="0"/>
            </a:br>
            <a:endParaRPr lang="en-US" dirty="0"/>
          </a:p>
        </p:txBody>
      </p:sp>
      <p:pic>
        <p:nvPicPr>
          <p:cNvPr id="4" name="Picture 3" descr="F:\Screenshot from 2019-10-07 06-41-12.png"/>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6477000" cy="1828800"/>
          </a:xfrm>
          <a:prstGeom prst="rect">
            <a:avLst/>
          </a:prstGeom>
          <a:noFill/>
          <a:ln>
            <a:noFill/>
          </a:ln>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09600"/>
            <a:ext cx="8077200" cy="71404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Step 2:</a:t>
            </a:r>
          </a:p>
          <a:p>
            <a:r>
              <a:rPr lang="en-US" sz="2000" dirty="0" smtClean="0">
                <a:latin typeface="Times New Roman" panose="02020603050405020304" pitchFamily="18" charset="0"/>
                <a:cs typeface="Times New Roman" panose="02020603050405020304" pitchFamily="18" charset="0"/>
              </a:rPr>
              <a:t>Execute </a:t>
            </a:r>
            <a:r>
              <a:rPr lang="en-US" sz="2000" dirty="0" smtClean="0">
                <a:latin typeface="Times New Roman" panose="02020603050405020304" pitchFamily="18" charset="0"/>
                <a:cs typeface="Times New Roman" panose="02020603050405020304" pitchFamily="18" charset="0"/>
              </a:rPr>
              <a:t>the following command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Pip3 install –r requirements.txt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sudo</a:t>
            </a:r>
            <a:r>
              <a:rPr lang="en-US" sz="2000" dirty="0" smtClean="0">
                <a:latin typeface="Times New Roman" panose="02020603050405020304" pitchFamily="18" charset="0"/>
                <a:cs typeface="Times New Roman" panose="02020603050405020304" pitchFamily="18" charset="0"/>
              </a:rPr>
              <a:t> python3 HiddenEye.py ”</a:t>
            </a:r>
          </a:p>
          <a:p>
            <a:endParaRPr lang="en-US" dirty="0" smtClean="0"/>
          </a:p>
          <a:p>
            <a:endParaRPr lang="en-US" dirty="0" smtClean="0"/>
          </a:p>
          <a:p>
            <a:endParaRPr lang="en-US" dirty="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quz-BO" dirty="0"/>
          </a:p>
        </p:txBody>
      </p:sp>
      <p:pic>
        <p:nvPicPr>
          <p:cNvPr id="5" name="Picture 4" descr="F:\Screenshot from 2019-10-02 20-22-19.pn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6600"/>
            <a:ext cx="4410710" cy="666750"/>
          </a:xfrm>
          <a:prstGeom prst="rect">
            <a:avLst/>
          </a:prstGeom>
          <a:noFill/>
          <a:ln>
            <a:noFill/>
          </a:ln>
        </p:spPr>
      </p:pic>
      <p:pic>
        <p:nvPicPr>
          <p:cNvPr id="2" name="Picture 1"/>
          <p:cNvPicPr>
            <a:picLocks noChangeAspect="1"/>
          </p:cNvPicPr>
          <p:nvPr/>
        </p:nvPicPr>
        <p:blipFill>
          <a:blip r:embed="rId3"/>
          <a:stretch>
            <a:fillRect/>
          </a:stretch>
        </p:blipFill>
        <p:spPr>
          <a:xfrm>
            <a:off x="1289538" y="2514600"/>
            <a:ext cx="4547870" cy="304800"/>
          </a:xfrm>
          <a:prstGeom prst="rect">
            <a:avLst/>
          </a:prstGeom>
        </p:spPr>
      </p:pic>
    </p:spTree>
    <p:extLst>
      <p:ext uri="{BB962C8B-B14F-4D97-AF65-F5344CB8AC3E}">
        <p14:creationId xmlns:p14="http://schemas.microsoft.com/office/powerpoint/2010/main" val="93719118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3958</TotalTime>
  <Words>597</Words>
  <Application>Microsoft Office PowerPoint</Application>
  <PresentationFormat>On-screen Show (4:3)</PresentationFormat>
  <Paragraphs>98</Paragraphs>
  <Slides>21</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Cambria</vt:lpstr>
      <vt:lpstr>Century Gothic</vt:lpstr>
      <vt:lpstr>Times New Roman</vt:lpstr>
      <vt:lpstr>Verdana</vt:lpstr>
      <vt:lpstr>Wingdings</vt:lpstr>
      <vt:lpstr>Wingdings 3</vt:lpstr>
      <vt:lpstr>Slice</vt:lpstr>
      <vt:lpstr>PowerPoint Presentation</vt:lpstr>
      <vt:lpstr>CONTENTS</vt:lpstr>
      <vt:lpstr>INTRODUCTION  ON KALI  LINUX</vt:lpstr>
      <vt:lpstr>PowerPoint Presentation</vt:lpstr>
      <vt:lpstr> PHISHING</vt:lpstr>
      <vt:lpstr>HIDDENEYE</vt:lpstr>
      <vt:lpstr>         STEPS   INSTALLATION AND WORKING</vt:lpstr>
      <vt:lpstr>Move to the HiddenEye folder     cd HiddenEye , List the files in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HOW TO PREVENT? </vt:lpstr>
      <vt:lpstr>CONCLUSION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ARMITAGE</dc:title>
  <dc:creator>Sreenath H</dc:creator>
  <cp:lastModifiedBy>User</cp:lastModifiedBy>
  <cp:revision>163</cp:revision>
  <dcterms:created xsi:type="dcterms:W3CDTF">2018-03-02T14:13:43Z</dcterms:created>
  <dcterms:modified xsi:type="dcterms:W3CDTF">2019-10-16T23:48:05Z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2018-02-14T00:00:00Z</vt:filetime>
  </property>
  <property fmtid="{D5CDD505-2E9C-101B-9397-08002B2CF9AE}" pid="3" name="Creator">
    <vt:lpwstr>Microsoft® PowerPoint® 2016</vt:lpwstr>
  </property>
  <property fmtid="{D5CDD505-2E9C-101B-9397-08002B2CF9AE}" pid="4" name="LastSaved">
    <vt:filetime>2018-03-02T00:00:00Z</vt:filetime>
  </property>
</Properties>
</file>