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tiff" ContentType="image/tif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61" r:id="rId7"/>
    <p:sldId id="340" r:id="rId8"/>
    <p:sldId id="629" r:id="rId9"/>
    <p:sldId id="341" r:id="rId10"/>
    <p:sldId id="342" r:id="rId11"/>
    <p:sldId id="435" r:id="rId12"/>
    <p:sldId id="436" r:id="rId13"/>
    <p:sldId id="445" r:id="rId14"/>
    <p:sldId id="446" r:id="rId15"/>
    <p:sldId id="443" r:id="rId16"/>
    <p:sldId id="444" r:id="rId17"/>
    <p:sldId id="265" r:id="rId18"/>
    <p:sldId id="439" r:id="rId19"/>
    <p:sldId id="440" r:id="rId20"/>
    <p:sldId id="441" r:id="rId21"/>
    <p:sldId id="442" r:id="rId22"/>
    <p:sldId id="266" r:id="rId23"/>
    <p:sldId id="267" r:id="rId24"/>
    <p:sldId id="268" r:id="rId25"/>
    <p:sldId id="343" r:id="rId26"/>
    <p:sldId id="344" r:id="rId27"/>
    <p:sldId id="271" r:id="rId28"/>
    <p:sldId id="349" r:id="rId29"/>
    <p:sldId id="272" r:id="rId30"/>
    <p:sldId id="273" r:id="rId31"/>
    <p:sldId id="350" r:id="rId32"/>
    <p:sldId id="274" r:id="rId33"/>
    <p:sldId id="371" r:id="rId34"/>
    <p:sldId id="275" r:id="rId35"/>
    <p:sldId id="277" r:id="rId36"/>
    <p:sldId id="276" r:id="rId37"/>
    <p:sldId id="354" r:id="rId38"/>
    <p:sldId id="284" r:id="rId39"/>
    <p:sldId id="585" r:id="rId40"/>
    <p:sldId id="581" r:id="rId41"/>
    <p:sldId id="582" r:id="rId42"/>
    <p:sldId id="584" r:id="rId43"/>
    <p:sldId id="579" r:id="rId44"/>
    <p:sldId id="289" r:id="rId45"/>
    <p:sldId id="290" r:id="rId46"/>
    <p:sldId id="293" r:id="rId47"/>
    <p:sldId id="294" r:id="rId48"/>
    <p:sldId id="295" r:id="rId49"/>
    <p:sldId id="372" r:id="rId50"/>
    <p:sldId id="296" r:id="rId51"/>
    <p:sldId id="704" r:id="rId52"/>
    <p:sldId id="705" r:id="rId53"/>
    <p:sldId id="706" r:id="rId54"/>
    <p:sldId id="707" r:id="rId55"/>
    <p:sldId id="708" r:id="rId56"/>
    <p:sldId id="709" r:id="rId57"/>
    <p:sldId id="710" r:id="rId58"/>
    <p:sldId id="447" r:id="rId59"/>
    <p:sldId id="298" r:id="rId60"/>
    <p:sldId id="299" r:id="rId61"/>
    <p:sldId id="373" r:id="rId62"/>
    <p:sldId id="300" r:id="rId63"/>
    <p:sldId id="301" r:id="rId64"/>
    <p:sldId id="355" r:id="rId65"/>
    <p:sldId id="553" r:id="rId66"/>
    <p:sldId id="356" r:id="rId67"/>
    <p:sldId id="357" r:id="rId68"/>
    <p:sldId id="358" r:id="rId69"/>
    <p:sldId id="359" r:id="rId70"/>
    <p:sldId id="448" r:id="rId71"/>
    <p:sldId id="362" r:id="rId72"/>
    <p:sldId id="363" r:id="rId73"/>
    <p:sldId id="365" r:id="rId74"/>
    <p:sldId id="449" r:id="rId75"/>
    <p:sldId id="377" r:id="rId76"/>
    <p:sldId id="452" r:id="rId77"/>
    <p:sldId id="458" r:id="rId78"/>
    <p:sldId id="459" r:id="rId79"/>
    <p:sldId id="461" r:id="rId80"/>
    <p:sldId id="462" r:id="rId81"/>
    <p:sldId id="543" r:id="rId82"/>
    <p:sldId id="463" r:id="rId83"/>
    <p:sldId id="451" r:id="rId84"/>
    <p:sldId id="378" r:id="rId85"/>
    <p:sldId id="453" r:id="rId86"/>
    <p:sldId id="454" r:id="rId87"/>
    <p:sldId id="455" r:id="rId88"/>
    <p:sldId id="457" r:id="rId89"/>
    <p:sldId id="375" r:id="rId90"/>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0882E"/>
    <a:srgbClr val="FFFFFF"/>
    <a:srgbClr val="265AA7"/>
    <a:srgbClr val="E8766F"/>
    <a:srgbClr val="5BC5F1"/>
    <a:srgbClr val="49C0F6"/>
    <a:srgbClr val="48AC92"/>
    <a:srgbClr val="2B5CA9"/>
    <a:srgbClr val="3DB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60" autoAdjust="0"/>
  </p:normalViewPr>
  <p:slideViewPr>
    <p:cSldViewPr snapToGrid="0">
      <p:cViewPr>
        <p:scale>
          <a:sx n="100" d="100"/>
          <a:sy n="100" d="100"/>
        </p:scale>
        <p:origin x="48" y="-102"/>
      </p:cViewPr>
      <p:guideLst>
        <p:guide orient="horz" pos="2185"/>
        <p:guide pos="3908"/>
      </p:guideLst>
    </p:cSldViewPr>
  </p:slideViewPr>
  <p:outlineViewPr>
    <p:cViewPr>
      <p:scale>
        <a:sx n="33" d="100"/>
        <a:sy n="33" d="100"/>
      </p:scale>
      <p:origin x="0" y="39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759689A-B42F-407B-A943-6AE3522D1353}"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zh-CN" altLang="en-US"/>
        </a:p>
      </dgm:t>
    </dgm:pt>
    <dgm:pt modelId="{3BAB1DBE-4206-4733-B50A-F0CA25DC564B}">
      <dgm:prSet phldrT="[文本]"/>
      <dgm:spPr/>
      <dgm:t>
        <a:bodyPr/>
        <a:lstStyle/>
        <a:p>
          <a:r>
            <a:rPr lang="zh-CN" altLang="en-US" dirty="0">
              <a:latin typeface="微软雅黑" panose="020B0503020204020204" pitchFamily="34" charset="-122"/>
              <a:ea typeface="微软雅黑" panose="020B0503020204020204" pitchFamily="34" charset="-122"/>
            </a:rPr>
            <a:t>关系型数据库</a:t>
          </a:r>
        </a:p>
      </dgm:t>
    </dgm:pt>
    <dgm:pt modelId="{9C0A84C5-DBB2-4FE1-924E-E7172582F486}" cxnId="{115D99D7-F557-464A-B775-6F61BBC7A1C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1E3195D5-4F1A-4F2A-962D-3B14FFE5DC0D}" cxnId="{115D99D7-F557-464A-B775-6F61BBC7A1C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643AB47-7B51-455D-BA34-68E180847708}">
      <dgm:prSet phldrT="[文本]"/>
      <dgm:spPr/>
      <dgm:t>
        <a:bodyPr/>
        <a:lstStyle/>
        <a:p>
          <a:r>
            <a:rPr lang="zh-CN" altLang="en-US" dirty="0">
              <a:latin typeface="微软雅黑" panose="020B0503020204020204" pitchFamily="34" charset="-122"/>
              <a:ea typeface="微软雅黑" panose="020B0503020204020204" pitchFamily="34" charset="-122"/>
            </a:rPr>
            <a:t>事务</a:t>
          </a:r>
        </a:p>
      </dgm:t>
    </dgm:pt>
    <dgm:pt modelId="{B7101AFD-16D5-480A-9078-0FBAE7908874}" cxnId="{33F1B596-7F31-4605-9DD3-50AF8076B1E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3638EE1-B504-4FEE-A70C-9F12FE29BC0B}" cxnId="{33F1B596-7F31-4605-9DD3-50AF8076B1E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5A5DC3D-3B74-4C4F-BA52-C50773F76A0A}">
      <dgm:prSet phldrT="[文本]"/>
      <dgm:spPr/>
      <dgm:t>
        <a:bodyPr/>
        <a:lstStyle/>
        <a:p>
          <a:r>
            <a:rPr lang="zh-CN" altLang="en-US" dirty="0">
              <a:latin typeface="微软雅黑" panose="020B0503020204020204" pitchFamily="34" charset="-122"/>
              <a:ea typeface="微软雅黑" panose="020B0503020204020204" pitchFamily="34" charset="-122"/>
            </a:rPr>
            <a:t>一致性</a:t>
          </a:r>
        </a:p>
      </dgm:t>
    </dgm:pt>
    <dgm:pt modelId="{83D777D6-9E2B-4DCA-9E93-0E483127AA68}" cxnId="{310C6110-3325-4BEE-9A4D-DCBC18DCFDA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2CD2809-2BC7-4966-ABB8-875D28625652}" cxnId="{310C6110-3325-4BEE-9A4D-DCBC18DCFDA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B4FD832-EFEF-44E7-A29A-594020AEDE47}">
      <dgm:prSet phldrT="[文本]"/>
      <dgm:spPr/>
      <dgm:t>
        <a:bodyPr/>
        <a:lstStyle/>
        <a:p>
          <a:r>
            <a:rPr lang="zh-CN" altLang="en-US" dirty="0">
              <a:latin typeface="微软雅黑" panose="020B0503020204020204" pitchFamily="34" charset="-122"/>
              <a:ea typeface="微软雅黑" panose="020B0503020204020204" pitchFamily="34" charset="-122"/>
            </a:rPr>
            <a:t>非关系型数据库</a:t>
          </a:r>
        </a:p>
      </dgm:t>
    </dgm:pt>
    <dgm:pt modelId="{3A3EE948-66FC-4517-94D5-AF0E9529D4E2}" cxnId="{3A192650-61CF-4DE2-8A53-FD9E0BCAF8DA}"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EED769F-2820-4D95-867C-DFAF9D5C645D}" cxnId="{3A192650-61CF-4DE2-8A53-FD9E0BCAF8DA}"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5DE789F-E49A-4962-9DA6-E643BFFCECCF}">
      <dgm:prSet phldrT="[文本]"/>
      <dgm:spPr/>
      <dgm:t>
        <a:bodyPr/>
        <a:lstStyle/>
        <a:p>
          <a:r>
            <a:rPr lang="zh-CN" altLang="en-US" dirty="0">
              <a:latin typeface="微软雅黑" panose="020B0503020204020204" pitchFamily="34" charset="-122"/>
              <a:ea typeface="微软雅黑" panose="020B0503020204020204" pitchFamily="34" charset="-122"/>
            </a:rPr>
            <a:t>分布式</a:t>
          </a:r>
        </a:p>
      </dgm:t>
    </dgm:pt>
    <dgm:pt modelId="{1CF72A7E-2FD9-460E-AFB5-7ACB649D2FB2}" cxnId="{1D464265-6B10-4918-8720-8FCDB3D8978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23FBC73-87EE-427A-AA1F-9D83E87F0A72}" cxnId="{1D464265-6B10-4918-8720-8FCDB3D8978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FE318B8-B3B2-4A53-AB2B-57679FEEE4FD}">
      <dgm:prSet phldrT="[文本]"/>
      <dgm:spPr/>
      <dgm:t>
        <a:bodyPr/>
        <a:lstStyle/>
        <a:p>
          <a:r>
            <a:rPr lang="zh-CN" altLang="en-US" dirty="0">
              <a:latin typeface="微软雅黑" panose="020B0503020204020204" pitchFamily="34" charset="-122"/>
              <a:ea typeface="微软雅黑" panose="020B0503020204020204" pitchFamily="34" charset="-122"/>
            </a:rPr>
            <a:t>可扩展</a:t>
          </a:r>
        </a:p>
      </dgm:t>
    </dgm:pt>
    <dgm:pt modelId="{3F259815-82BB-4680-A360-757C414B1510}" cxnId="{FE1EA7AE-70D2-4FC0-B2D4-14399A3EBD4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F21D2A3-D4EF-42C7-9234-32DE3DD11A3D}" cxnId="{FE1EA7AE-70D2-4FC0-B2D4-14399A3EBD4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C92E19-C818-4C6E-9842-4E36E378F370}">
      <dgm:prSet phldrT="[文本]"/>
      <dgm:spPr/>
      <dgm:t>
        <a:bodyPr/>
        <a:lstStyle/>
        <a:p>
          <a:r>
            <a:rPr lang="zh-CN" altLang="en-US" dirty="0">
              <a:latin typeface="微软雅黑" panose="020B0503020204020204" pitchFamily="34" charset="-122"/>
              <a:ea typeface="微软雅黑" panose="020B0503020204020204" pitchFamily="34" charset="-122"/>
            </a:rPr>
            <a:t>种类多</a:t>
          </a:r>
        </a:p>
      </dgm:t>
    </dgm:pt>
    <dgm:pt modelId="{4581361B-D46D-4320-A2C2-F2005BE17D37}" cxnId="{FCBAC391-2D3A-4196-8D4C-A0CF5EC0307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4664C53-234F-4F3A-8076-0082B87CD344}" cxnId="{FCBAC391-2D3A-4196-8D4C-A0CF5EC0307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BECD6D-8C33-4E52-B939-BBE281B60632}" type="pres">
      <dgm:prSet presAssocID="{0759689A-B42F-407B-A943-6AE3522D1353}" presName="outerComposite" presStyleCnt="0">
        <dgm:presLayoutVars>
          <dgm:chMax val="2"/>
          <dgm:animLvl val="lvl"/>
          <dgm:resizeHandles val="exact"/>
        </dgm:presLayoutVars>
      </dgm:prSet>
      <dgm:spPr/>
    </dgm:pt>
    <dgm:pt modelId="{9F668631-DA3D-48C7-90C4-916F460D0504}" type="pres">
      <dgm:prSet presAssocID="{0759689A-B42F-407B-A943-6AE3522D1353}" presName="dummyMaxCanvas" presStyleCnt="0"/>
      <dgm:spPr/>
    </dgm:pt>
    <dgm:pt modelId="{D4C4F90D-FEA7-41E7-BC40-9280D5BEDCCD}" type="pres">
      <dgm:prSet presAssocID="{0759689A-B42F-407B-A943-6AE3522D1353}" presName="parentComposite" presStyleCnt="0"/>
      <dgm:spPr/>
    </dgm:pt>
    <dgm:pt modelId="{E144CDA2-50D8-429D-988C-1F507E971754}" type="pres">
      <dgm:prSet presAssocID="{0759689A-B42F-407B-A943-6AE3522D1353}" presName="parent1" presStyleLbl="alignAccFollowNode1" presStyleIdx="0" presStyleCnt="4">
        <dgm:presLayoutVars>
          <dgm:chMax val="4"/>
        </dgm:presLayoutVars>
      </dgm:prSet>
      <dgm:spPr/>
    </dgm:pt>
    <dgm:pt modelId="{F3DB9235-A8F1-48AC-82AB-C78711D18BAE}" type="pres">
      <dgm:prSet presAssocID="{0759689A-B42F-407B-A943-6AE3522D1353}" presName="parent2" presStyleLbl="alignAccFollowNode1" presStyleIdx="1" presStyleCnt="4">
        <dgm:presLayoutVars>
          <dgm:chMax val="4"/>
        </dgm:presLayoutVars>
      </dgm:prSet>
      <dgm:spPr/>
    </dgm:pt>
    <dgm:pt modelId="{81FC7C96-D2BF-4935-8014-61FD58E81DF3}" type="pres">
      <dgm:prSet presAssocID="{0759689A-B42F-407B-A943-6AE3522D1353}" presName="childrenComposite" presStyleCnt="0"/>
      <dgm:spPr/>
    </dgm:pt>
    <dgm:pt modelId="{465F153D-DB06-4AFC-9E10-D6812C93F2EF}" type="pres">
      <dgm:prSet presAssocID="{0759689A-B42F-407B-A943-6AE3522D1353}" presName="dummyMaxCanvas_ChildArea" presStyleCnt="0"/>
      <dgm:spPr/>
    </dgm:pt>
    <dgm:pt modelId="{AE3E4D60-EAD3-43CF-9036-7E7E58D1C62B}" type="pres">
      <dgm:prSet presAssocID="{0759689A-B42F-407B-A943-6AE3522D1353}" presName="fulcrum" presStyleLbl="alignAccFollowNode1" presStyleIdx="2" presStyleCnt="4"/>
      <dgm:spPr/>
    </dgm:pt>
    <dgm:pt modelId="{A7889BF5-71E1-40DF-A720-40BD100303BA}" type="pres">
      <dgm:prSet presAssocID="{0759689A-B42F-407B-A943-6AE3522D1353}" presName="balance_23" presStyleLbl="alignAccFollowNode1" presStyleIdx="3" presStyleCnt="4">
        <dgm:presLayoutVars>
          <dgm:bulletEnabled val="1"/>
        </dgm:presLayoutVars>
      </dgm:prSet>
      <dgm:spPr/>
    </dgm:pt>
    <dgm:pt modelId="{03973C89-E363-4280-8EFB-C32298FE6C66}" type="pres">
      <dgm:prSet presAssocID="{0759689A-B42F-407B-A943-6AE3522D1353}" presName="right_23_1" presStyleLbl="node1" presStyleIdx="0" presStyleCnt="5">
        <dgm:presLayoutVars>
          <dgm:bulletEnabled val="1"/>
        </dgm:presLayoutVars>
      </dgm:prSet>
      <dgm:spPr/>
    </dgm:pt>
    <dgm:pt modelId="{F829BD52-7D7F-4E07-8E81-B1DF0EEB5DD4}" type="pres">
      <dgm:prSet presAssocID="{0759689A-B42F-407B-A943-6AE3522D1353}" presName="right_23_2" presStyleLbl="node1" presStyleIdx="1" presStyleCnt="5">
        <dgm:presLayoutVars>
          <dgm:bulletEnabled val="1"/>
        </dgm:presLayoutVars>
      </dgm:prSet>
      <dgm:spPr/>
    </dgm:pt>
    <dgm:pt modelId="{BB91F60F-103D-4DB9-836B-2146D9B61D24}" type="pres">
      <dgm:prSet presAssocID="{0759689A-B42F-407B-A943-6AE3522D1353}" presName="right_23_3" presStyleLbl="node1" presStyleIdx="2" presStyleCnt="5">
        <dgm:presLayoutVars>
          <dgm:bulletEnabled val="1"/>
        </dgm:presLayoutVars>
      </dgm:prSet>
      <dgm:spPr/>
    </dgm:pt>
    <dgm:pt modelId="{8914F54A-9B04-4E0D-9EE2-6340F11D5562}" type="pres">
      <dgm:prSet presAssocID="{0759689A-B42F-407B-A943-6AE3522D1353}" presName="left_23_1" presStyleLbl="node1" presStyleIdx="3" presStyleCnt="5">
        <dgm:presLayoutVars>
          <dgm:bulletEnabled val="1"/>
        </dgm:presLayoutVars>
      </dgm:prSet>
      <dgm:spPr/>
    </dgm:pt>
    <dgm:pt modelId="{BB1B5906-EA87-4649-9633-ABA1B0BA7E1F}" type="pres">
      <dgm:prSet presAssocID="{0759689A-B42F-407B-A943-6AE3522D1353}" presName="left_23_2" presStyleLbl="node1" presStyleIdx="4" presStyleCnt="5">
        <dgm:presLayoutVars>
          <dgm:bulletEnabled val="1"/>
        </dgm:presLayoutVars>
      </dgm:prSet>
      <dgm:spPr/>
    </dgm:pt>
  </dgm:ptLst>
  <dgm:cxnLst>
    <dgm:cxn modelId="{D7B1E805-9861-4FBD-BCB0-381AB188E347}" type="presOf" srcId="{3BAB1DBE-4206-4733-B50A-F0CA25DC564B}" destId="{E144CDA2-50D8-429D-988C-1F507E971754}" srcOrd="0" destOrd="0" presId="urn:microsoft.com/office/officeart/2005/8/layout/balance1"/>
    <dgm:cxn modelId="{310C6110-3325-4BEE-9A4D-DCBC18DCFDAD}" srcId="{3BAB1DBE-4206-4733-B50A-F0CA25DC564B}" destId="{D5A5DC3D-3B74-4C4F-BA52-C50773F76A0A}" srcOrd="1" destOrd="0" parTransId="{83D777D6-9E2B-4DCA-9E93-0E483127AA68}" sibTransId="{F2CD2809-2BC7-4966-ABB8-875D28625652}"/>
    <dgm:cxn modelId="{B468F728-DE28-40C8-972B-EE1364C9D1FA}" type="presOf" srcId="{0759689A-B42F-407B-A943-6AE3522D1353}" destId="{77BECD6D-8C33-4E52-B939-BBE281B60632}" srcOrd="0" destOrd="0" presId="urn:microsoft.com/office/officeart/2005/8/layout/balance1"/>
    <dgm:cxn modelId="{1D464265-6B10-4918-8720-8FCDB3D89788}" srcId="{8B4FD832-EFEF-44E7-A29A-594020AEDE47}" destId="{55DE789F-E49A-4962-9DA6-E643BFFCECCF}" srcOrd="0" destOrd="0" parTransId="{1CF72A7E-2FD9-460E-AFB5-7ACB649D2FB2}" sibTransId="{323FBC73-87EE-427A-AA1F-9D83E87F0A72}"/>
    <dgm:cxn modelId="{3A192650-61CF-4DE2-8A53-FD9E0BCAF8DA}" srcId="{0759689A-B42F-407B-A943-6AE3522D1353}" destId="{8B4FD832-EFEF-44E7-A29A-594020AEDE47}" srcOrd="1" destOrd="0" parTransId="{3A3EE948-66FC-4517-94D5-AF0E9529D4E2}" sibTransId="{AEED769F-2820-4D95-867C-DFAF9D5C645D}"/>
    <dgm:cxn modelId="{64542F57-E9FF-42B0-8CC8-44746B226917}" type="presOf" srcId="{8B4FD832-EFEF-44E7-A29A-594020AEDE47}" destId="{F3DB9235-A8F1-48AC-82AB-C78711D18BAE}" srcOrd="0" destOrd="0" presId="urn:microsoft.com/office/officeart/2005/8/layout/balance1"/>
    <dgm:cxn modelId="{D4295D90-9236-41C3-9667-54BF919EEE00}" type="presOf" srcId="{55DE789F-E49A-4962-9DA6-E643BFFCECCF}" destId="{03973C89-E363-4280-8EFB-C32298FE6C66}" srcOrd="0" destOrd="0" presId="urn:microsoft.com/office/officeart/2005/8/layout/balance1"/>
    <dgm:cxn modelId="{FCBAC391-2D3A-4196-8D4C-A0CF5EC0307D}" srcId="{8B4FD832-EFEF-44E7-A29A-594020AEDE47}" destId="{A4C92E19-C818-4C6E-9842-4E36E378F370}" srcOrd="2" destOrd="0" parTransId="{4581361B-D46D-4320-A2C2-F2005BE17D37}" sibTransId="{F4664C53-234F-4F3A-8076-0082B87CD344}"/>
    <dgm:cxn modelId="{33F1B596-7F31-4605-9DD3-50AF8076B1E6}" srcId="{3BAB1DBE-4206-4733-B50A-F0CA25DC564B}" destId="{D643AB47-7B51-455D-BA34-68E180847708}" srcOrd="0" destOrd="0" parTransId="{B7101AFD-16D5-480A-9078-0FBAE7908874}" sibTransId="{C3638EE1-B504-4FEE-A70C-9F12FE29BC0B}"/>
    <dgm:cxn modelId="{FE1EA7AE-70D2-4FC0-B2D4-14399A3EBD40}" srcId="{8B4FD832-EFEF-44E7-A29A-594020AEDE47}" destId="{3FE318B8-B3B2-4A53-AB2B-57679FEEE4FD}" srcOrd="1" destOrd="0" parTransId="{3F259815-82BB-4680-A360-757C414B1510}" sibTransId="{3F21D2A3-D4EF-42C7-9234-32DE3DD11A3D}"/>
    <dgm:cxn modelId="{8F96A8BD-5597-4199-AD95-4E9697DE8DD5}" type="presOf" srcId="{D643AB47-7B51-455D-BA34-68E180847708}" destId="{8914F54A-9B04-4E0D-9EE2-6340F11D5562}" srcOrd="0" destOrd="0" presId="urn:microsoft.com/office/officeart/2005/8/layout/balance1"/>
    <dgm:cxn modelId="{115D99D7-F557-464A-B775-6F61BBC7A1C9}" srcId="{0759689A-B42F-407B-A943-6AE3522D1353}" destId="{3BAB1DBE-4206-4733-B50A-F0CA25DC564B}" srcOrd="0" destOrd="0" parTransId="{9C0A84C5-DBB2-4FE1-924E-E7172582F486}" sibTransId="{1E3195D5-4F1A-4F2A-962D-3B14FFE5DC0D}"/>
    <dgm:cxn modelId="{DD7634E6-9CB7-4077-8F30-462789CC0A62}" type="presOf" srcId="{D5A5DC3D-3B74-4C4F-BA52-C50773F76A0A}" destId="{BB1B5906-EA87-4649-9633-ABA1B0BA7E1F}" srcOrd="0" destOrd="0" presId="urn:microsoft.com/office/officeart/2005/8/layout/balance1"/>
    <dgm:cxn modelId="{C6C0DDEB-2A62-474A-A9CA-541250EBF993}" type="presOf" srcId="{A4C92E19-C818-4C6E-9842-4E36E378F370}" destId="{BB91F60F-103D-4DB9-836B-2146D9B61D24}" srcOrd="0" destOrd="0" presId="urn:microsoft.com/office/officeart/2005/8/layout/balance1"/>
    <dgm:cxn modelId="{29BBA4F9-A411-49AE-97AA-1A3428CBDBF4}" type="presOf" srcId="{3FE318B8-B3B2-4A53-AB2B-57679FEEE4FD}" destId="{F829BD52-7D7F-4E07-8E81-B1DF0EEB5DD4}" srcOrd="0" destOrd="0" presId="urn:microsoft.com/office/officeart/2005/8/layout/balance1"/>
    <dgm:cxn modelId="{35C0345F-A1E5-4EA7-B019-691A819FA68A}" type="presParOf" srcId="{77BECD6D-8C33-4E52-B939-BBE281B60632}" destId="{9F668631-DA3D-48C7-90C4-916F460D0504}" srcOrd="0" destOrd="0" presId="urn:microsoft.com/office/officeart/2005/8/layout/balance1"/>
    <dgm:cxn modelId="{0B9BEB60-CC0B-4204-869E-FD36FAA1823E}" type="presParOf" srcId="{77BECD6D-8C33-4E52-B939-BBE281B60632}" destId="{D4C4F90D-FEA7-41E7-BC40-9280D5BEDCCD}" srcOrd="1" destOrd="0" presId="urn:microsoft.com/office/officeart/2005/8/layout/balance1"/>
    <dgm:cxn modelId="{882F8C36-6A98-4EFD-A2DE-B4D82A06FBA4}" type="presParOf" srcId="{D4C4F90D-FEA7-41E7-BC40-9280D5BEDCCD}" destId="{E144CDA2-50D8-429D-988C-1F507E971754}" srcOrd="0" destOrd="0" presId="urn:microsoft.com/office/officeart/2005/8/layout/balance1"/>
    <dgm:cxn modelId="{BBF2AFF2-0F3D-4320-B587-4FB5DC2574F3}" type="presParOf" srcId="{D4C4F90D-FEA7-41E7-BC40-9280D5BEDCCD}" destId="{F3DB9235-A8F1-48AC-82AB-C78711D18BAE}" srcOrd="1" destOrd="0" presId="urn:microsoft.com/office/officeart/2005/8/layout/balance1"/>
    <dgm:cxn modelId="{F3E3C6E6-F1EF-4226-A9D5-BD129BFAA2F3}" type="presParOf" srcId="{77BECD6D-8C33-4E52-B939-BBE281B60632}" destId="{81FC7C96-D2BF-4935-8014-61FD58E81DF3}" srcOrd="2" destOrd="0" presId="urn:microsoft.com/office/officeart/2005/8/layout/balance1"/>
    <dgm:cxn modelId="{2D3BFCA8-5DA6-47D3-BEDF-ADAEFA44D79F}" type="presParOf" srcId="{81FC7C96-D2BF-4935-8014-61FD58E81DF3}" destId="{465F153D-DB06-4AFC-9E10-D6812C93F2EF}" srcOrd="0" destOrd="0" presId="urn:microsoft.com/office/officeart/2005/8/layout/balance1"/>
    <dgm:cxn modelId="{9F8FC472-A622-4576-881C-7A8CAAB5BDAA}" type="presParOf" srcId="{81FC7C96-D2BF-4935-8014-61FD58E81DF3}" destId="{AE3E4D60-EAD3-43CF-9036-7E7E58D1C62B}" srcOrd="1" destOrd="0" presId="urn:microsoft.com/office/officeart/2005/8/layout/balance1"/>
    <dgm:cxn modelId="{A564CCF6-CFB2-4073-B445-010874E51D79}" type="presParOf" srcId="{81FC7C96-D2BF-4935-8014-61FD58E81DF3}" destId="{A7889BF5-71E1-40DF-A720-40BD100303BA}" srcOrd="2" destOrd="0" presId="urn:microsoft.com/office/officeart/2005/8/layout/balance1"/>
    <dgm:cxn modelId="{157E22E0-03BA-4CF2-AB3D-C2E162D42EBF}" type="presParOf" srcId="{81FC7C96-D2BF-4935-8014-61FD58E81DF3}" destId="{03973C89-E363-4280-8EFB-C32298FE6C66}" srcOrd="3" destOrd="0" presId="urn:microsoft.com/office/officeart/2005/8/layout/balance1"/>
    <dgm:cxn modelId="{F4FBA25F-A05E-4C3B-9274-CD22BD612396}" type="presParOf" srcId="{81FC7C96-D2BF-4935-8014-61FD58E81DF3}" destId="{F829BD52-7D7F-4E07-8E81-B1DF0EEB5DD4}" srcOrd="4" destOrd="0" presId="urn:microsoft.com/office/officeart/2005/8/layout/balance1"/>
    <dgm:cxn modelId="{00C0C164-5492-4820-A646-8C89961D1B5D}" type="presParOf" srcId="{81FC7C96-D2BF-4935-8014-61FD58E81DF3}" destId="{BB91F60F-103D-4DB9-836B-2146D9B61D24}" srcOrd="5" destOrd="0" presId="urn:microsoft.com/office/officeart/2005/8/layout/balance1"/>
    <dgm:cxn modelId="{33E41A46-4793-4292-9075-24BD42F387D5}" type="presParOf" srcId="{81FC7C96-D2BF-4935-8014-61FD58E81DF3}" destId="{8914F54A-9B04-4E0D-9EE2-6340F11D5562}" srcOrd="6" destOrd="0" presId="urn:microsoft.com/office/officeart/2005/8/layout/balance1"/>
    <dgm:cxn modelId="{F163BFA0-6860-4EB0-BD57-8458778EEBFC}" type="presParOf" srcId="{81FC7C96-D2BF-4935-8014-61FD58E81DF3}" destId="{BB1B5906-EA87-4649-9633-ABA1B0BA7E1F}"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4CDA2-50D8-429D-988C-1F507E971754}">
      <dsp:nvSpPr>
        <dsp:cNvPr id="0" name=""/>
        <dsp:cNvSpPr/>
      </dsp:nvSpPr>
      <dsp:spPr>
        <a:xfrm>
          <a:off x="2733242" y="0"/>
          <a:ext cx="1171724" cy="650958"/>
        </a:xfrm>
        <a:prstGeom prst="roundRect">
          <a:avLst>
            <a:gd name="adj" fmla="val 1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关系型数据库</a:t>
          </a:r>
        </a:p>
      </dsp:txBody>
      <dsp:txXfrm>
        <a:off x="2752308" y="19066"/>
        <a:ext cx="1133592" cy="612826"/>
      </dsp:txXfrm>
    </dsp:sp>
    <dsp:sp modelId="{F3DB9235-A8F1-48AC-82AB-C78711D18BAE}">
      <dsp:nvSpPr>
        <dsp:cNvPr id="0" name=""/>
        <dsp:cNvSpPr/>
      </dsp:nvSpPr>
      <dsp:spPr>
        <a:xfrm>
          <a:off x="4425733" y="0"/>
          <a:ext cx="1171724" cy="650958"/>
        </a:xfrm>
        <a:prstGeom prst="roundRect">
          <a:avLst>
            <a:gd name="adj" fmla="val 10000"/>
          </a:avLst>
        </a:prstGeom>
        <a:solidFill>
          <a:schemeClr val="accent5">
            <a:tint val="40000"/>
            <a:alpha val="90000"/>
            <a:hueOff val="-4369814"/>
            <a:satOff val="-2030"/>
            <a:lumOff val="-2328"/>
            <a:alphaOff val="0"/>
          </a:schemeClr>
        </a:solidFill>
        <a:ln w="25400" cap="flat" cmpd="sng" algn="ctr">
          <a:solidFill>
            <a:schemeClr val="accent5">
              <a:tint val="40000"/>
              <a:alpha val="90000"/>
              <a:hueOff val="-4369814"/>
              <a:satOff val="-2030"/>
              <a:lumOff val="-23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非关系型数据库</a:t>
          </a:r>
        </a:p>
      </dsp:txBody>
      <dsp:txXfrm>
        <a:off x="4444799" y="19066"/>
        <a:ext cx="1133592" cy="612826"/>
      </dsp:txXfrm>
    </dsp:sp>
    <dsp:sp modelId="{AE3E4D60-EAD3-43CF-9036-7E7E58D1C62B}">
      <dsp:nvSpPr>
        <dsp:cNvPr id="0" name=""/>
        <dsp:cNvSpPr/>
      </dsp:nvSpPr>
      <dsp:spPr>
        <a:xfrm>
          <a:off x="3921241" y="2766572"/>
          <a:ext cx="488218" cy="488218"/>
        </a:xfrm>
        <a:prstGeom prst="triangle">
          <a:avLst/>
        </a:prstGeom>
        <a:solidFill>
          <a:schemeClr val="accent5">
            <a:tint val="40000"/>
            <a:alpha val="90000"/>
            <a:hueOff val="-8739628"/>
            <a:satOff val="-4060"/>
            <a:lumOff val="-4655"/>
            <a:alphaOff val="0"/>
          </a:schemeClr>
        </a:solidFill>
        <a:ln w="25400" cap="flat" cmpd="sng" algn="ctr">
          <a:solidFill>
            <a:schemeClr val="accent5">
              <a:tint val="40000"/>
              <a:alpha val="90000"/>
              <a:hueOff val="-8739628"/>
              <a:satOff val="-4060"/>
              <a:lumOff val="-4655"/>
              <a:alphaOff val="0"/>
            </a:schemeClr>
          </a:solidFill>
          <a:prstDash val="solid"/>
        </a:ln>
        <a:effectLst/>
      </dsp:spPr>
      <dsp:style>
        <a:lnRef idx="2">
          <a:scrgbClr r="0" g="0" b="0"/>
        </a:lnRef>
        <a:fillRef idx="1">
          <a:scrgbClr r="0" g="0" b="0"/>
        </a:fillRef>
        <a:effectRef idx="0">
          <a:scrgbClr r="0" g="0" b="0"/>
        </a:effectRef>
        <a:fontRef idx="minor"/>
      </dsp:style>
    </dsp:sp>
    <dsp:sp modelId="{A7889BF5-71E1-40DF-A720-40BD100303BA}">
      <dsp:nvSpPr>
        <dsp:cNvPr id="0" name=""/>
        <dsp:cNvSpPr/>
      </dsp:nvSpPr>
      <dsp:spPr>
        <a:xfrm rot="240000">
          <a:off x="2700247" y="2557365"/>
          <a:ext cx="2930206" cy="204900"/>
        </a:xfrm>
        <a:prstGeom prst="rect">
          <a:avLst/>
        </a:prstGeom>
        <a:solidFill>
          <a:schemeClr val="accent5">
            <a:tint val="40000"/>
            <a:alpha val="90000"/>
            <a:hueOff val="-13109442"/>
            <a:satOff val="-6090"/>
            <a:lumOff val="-6983"/>
            <a:alphaOff val="0"/>
          </a:schemeClr>
        </a:solidFill>
        <a:ln w="25400" cap="flat" cmpd="sng" algn="ctr">
          <a:solidFill>
            <a:schemeClr val="accent5">
              <a:tint val="40000"/>
              <a:alpha val="90000"/>
              <a:hueOff val="-13109442"/>
              <a:satOff val="-6090"/>
              <a:lumOff val="-6983"/>
              <a:alphaOff val="0"/>
            </a:schemeClr>
          </a:solidFill>
          <a:prstDash val="solid"/>
        </a:ln>
        <a:effectLst/>
      </dsp:spPr>
      <dsp:style>
        <a:lnRef idx="2">
          <a:scrgbClr r="0" g="0" b="0"/>
        </a:lnRef>
        <a:fillRef idx="1">
          <a:scrgbClr r="0" g="0" b="0"/>
        </a:fillRef>
        <a:effectRef idx="0">
          <a:scrgbClr r="0" g="0" b="0"/>
        </a:effectRef>
        <a:fontRef idx="minor"/>
      </dsp:style>
    </dsp:sp>
    <dsp:sp modelId="{03973C89-E363-4280-8EFB-C32298FE6C66}">
      <dsp:nvSpPr>
        <dsp:cNvPr id="0" name=""/>
        <dsp:cNvSpPr/>
      </dsp:nvSpPr>
      <dsp:spPr>
        <a:xfrm rot="240000">
          <a:off x="4459581" y="2045064"/>
          <a:ext cx="1169124" cy="54469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分布式</a:t>
          </a:r>
        </a:p>
      </dsp:txBody>
      <dsp:txXfrm>
        <a:off x="4486171" y="2071654"/>
        <a:ext cx="1115944" cy="491512"/>
      </dsp:txXfrm>
    </dsp:sp>
    <dsp:sp modelId="{F829BD52-7D7F-4E07-8E81-B1DF0EEB5DD4}">
      <dsp:nvSpPr>
        <dsp:cNvPr id="0" name=""/>
        <dsp:cNvSpPr/>
      </dsp:nvSpPr>
      <dsp:spPr>
        <a:xfrm rot="240000">
          <a:off x="4501893" y="1459202"/>
          <a:ext cx="1169124" cy="544692"/>
        </a:xfrm>
        <a:prstGeom prst="roundRect">
          <a:avLst/>
        </a:prstGeom>
        <a:solidFill>
          <a:schemeClr val="accent5">
            <a:hueOff val="-3245016"/>
            <a:satOff val="1732"/>
            <a:lumOff val="-7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可扩展</a:t>
          </a:r>
        </a:p>
      </dsp:txBody>
      <dsp:txXfrm>
        <a:off x="4528483" y="1485792"/>
        <a:ext cx="1115944" cy="491512"/>
      </dsp:txXfrm>
    </dsp:sp>
    <dsp:sp modelId="{BB91F60F-103D-4DB9-836B-2146D9B61D24}">
      <dsp:nvSpPr>
        <dsp:cNvPr id="0" name=""/>
        <dsp:cNvSpPr/>
      </dsp:nvSpPr>
      <dsp:spPr>
        <a:xfrm rot="240000">
          <a:off x="4544206" y="886359"/>
          <a:ext cx="1169124" cy="544692"/>
        </a:xfrm>
        <a:prstGeom prst="roundRect">
          <a:avLst/>
        </a:prstGeom>
        <a:solidFill>
          <a:schemeClr val="accent5">
            <a:hueOff val="-6490031"/>
            <a:satOff val="3463"/>
            <a:lumOff val="-1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种类多</a:t>
          </a:r>
        </a:p>
      </dsp:txBody>
      <dsp:txXfrm>
        <a:off x="4570796" y="912949"/>
        <a:ext cx="1115944" cy="491512"/>
      </dsp:txXfrm>
    </dsp:sp>
    <dsp:sp modelId="{8914F54A-9B04-4E0D-9EE2-6340F11D5562}">
      <dsp:nvSpPr>
        <dsp:cNvPr id="0" name=""/>
        <dsp:cNvSpPr/>
      </dsp:nvSpPr>
      <dsp:spPr>
        <a:xfrm rot="240000">
          <a:off x="2783364" y="1927892"/>
          <a:ext cx="1169124" cy="544692"/>
        </a:xfrm>
        <a:prstGeom prst="roundRect">
          <a:avLst/>
        </a:prstGeom>
        <a:solidFill>
          <a:schemeClr val="accent5">
            <a:hueOff val="-9735048"/>
            <a:satOff val="5195"/>
            <a:lumOff val="-2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事务</a:t>
          </a:r>
        </a:p>
      </dsp:txBody>
      <dsp:txXfrm>
        <a:off x="2809954" y="1954482"/>
        <a:ext cx="1115944" cy="491512"/>
      </dsp:txXfrm>
    </dsp:sp>
    <dsp:sp modelId="{BB1B5906-EA87-4649-9633-ABA1B0BA7E1F}">
      <dsp:nvSpPr>
        <dsp:cNvPr id="0" name=""/>
        <dsp:cNvSpPr/>
      </dsp:nvSpPr>
      <dsp:spPr>
        <a:xfrm rot="240000">
          <a:off x="2825676" y="1342029"/>
          <a:ext cx="1169124" cy="544692"/>
        </a:xfrm>
        <a:prstGeom prst="roundRect">
          <a:avLst/>
        </a:prstGeom>
        <a:solidFill>
          <a:schemeClr val="accent5">
            <a:hueOff val="-12980063"/>
            <a:satOff val="6926"/>
            <a:lumOff val="-3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一致性</a:t>
          </a:r>
        </a:p>
      </dsp:txBody>
      <dsp:txXfrm>
        <a:off x="2852266" y="1368619"/>
        <a:ext cx="1115944" cy="49151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type="rect" r:blip="" rot="4">
                      <dgm:adjLst/>
                    </dgm:shape>
                    <dgm:presOf/>
                    <dgm:constrLst/>
                    <dgm:ruleLst/>
                  </dgm:layoutNode>
                  <dgm:layoutNode name="right_0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type="rect" r:blip="" rot="4">
                          <dgm:adjLst/>
                        </dgm:shape>
                        <dgm:presOf/>
                        <dgm:constrLst/>
                        <dgm:ruleLst/>
                      </dgm:layoutNode>
                      <dgm:layoutNode name="right_0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type="rect" r:blip="" rot="4">
                              <dgm:adjLst/>
                            </dgm:shape>
                            <dgm:presOf/>
                            <dgm:constrLst/>
                            <dgm:ruleLst/>
                          </dgm:layoutNode>
                          <dgm:layoutNode name="right_0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type="rect" r:blip="" rot="4">
                                  <dgm:adjLst/>
                                </dgm:shape>
                                <dgm:presOf/>
                                <dgm:constrLst/>
                                <dgm:ruleLst/>
                              </dgm:layoutNode>
                              <dgm:layoutNode name="right_0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type="rect" r:blip="" rot="-4">
                      <dgm:adjLst/>
                    </dgm:shape>
                    <dgm:presOf/>
                    <dgm:constrLst/>
                    <dgm:ruleLst/>
                  </dgm:layoutNode>
                  <dgm:layoutNode name="left_1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type="rect" r:blip="" rot="4">
                              <dgm:adjLst/>
                            </dgm:shape>
                            <dgm:presOf/>
                            <dgm:constrLst/>
                            <dgm:ruleLst/>
                          </dgm:layoutNode>
                          <dgm:layoutNode name="right_1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type="rect" r:blip="" rot="4">
                                  <dgm:adjLst/>
                                </dgm:shape>
                                <dgm:presOf/>
                                <dgm:constrLst/>
                                <dgm:ruleLst/>
                              </dgm:layoutNode>
                              <dgm:layoutNode name="right_1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type="rect" r:blip="" rot="4">
                                      <dgm:adjLst/>
                                    </dgm:shape>
                                    <dgm:presOf/>
                                    <dgm:constrLst/>
                                    <dgm:ruleLst/>
                                  </dgm:layoutNode>
                                  <dgm:layoutNode name="right_1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type="rect" r:blip="" rot="-4">
                          <dgm:adjLst/>
                        </dgm:shape>
                        <dgm:presOf/>
                        <dgm:constrLst/>
                        <dgm:ruleLst/>
                      </dgm:layoutNode>
                      <dgm:layoutNode name="left_2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type="rect" r:blip="" rot="-4">
                              <dgm:adjLst/>
                            </dgm:shape>
                            <dgm:presOf/>
                            <dgm:constrLst/>
                            <dgm:ruleLst/>
                          </dgm:layoutNode>
                          <dgm:layoutNode name="left_2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type="rect" r:blip="" rot="4">
                                      <dgm:adjLst/>
                                    </dgm:shape>
                                    <dgm:presOf/>
                                    <dgm:constrLst/>
                                    <dgm:ruleLst/>
                                  </dgm:layoutNode>
                                  <dgm:layoutNode name="right_2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type="rect" r:blip="" rot="4">
                                          <dgm:adjLst/>
                                        </dgm:shape>
                                        <dgm:presOf/>
                                        <dgm:constrLst/>
                                        <dgm:ruleLst/>
                                      </dgm:layoutNode>
                                      <dgm:layoutNode name="right_2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type="rect" r:blip="" rot="-4">
                              <dgm:adjLst/>
                            </dgm:shape>
                            <dgm:presOf/>
                            <dgm:constrLst/>
                            <dgm:ruleLst/>
                          </dgm:layoutNode>
                          <dgm:layoutNode name="left_3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type="rect" r:blip="" rot="-4">
                                  <dgm:adjLst/>
                                </dgm:shape>
                                <dgm:presOf/>
                                <dgm:constrLst/>
                                <dgm:ruleLst/>
                              </dgm:layoutNode>
                              <dgm:layoutNode name="left_3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type="rect" r:blip="" rot="-4">
                                      <dgm:adjLst/>
                                    </dgm:shape>
                                    <dgm:presOf/>
                                    <dgm:constrLst/>
                                    <dgm:ruleLst/>
                                  </dgm:layoutNode>
                                  <dgm:layoutNode name="left_3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type="rect" r:blip="" rot="4">
                                              <dgm:adjLst/>
                                            </dgm:shape>
                                            <dgm:presOf/>
                                            <dgm:constrLst/>
                                            <dgm:ruleLst/>
                                          </dgm:layoutNode>
                                          <dgm:layoutNode name="right_3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type="rect" r:blip="" rot="-4">
                                  <dgm:adjLst/>
                                </dgm:shape>
                                <dgm:presOf/>
                                <dgm:constrLst/>
                                <dgm:ruleLst/>
                              </dgm:layoutNode>
                              <dgm:layoutNode name="left_4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type="rect" r:blip="" rot="-4">
                                      <dgm:adjLst/>
                                    </dgm:shape>
                                    <dgm:presOf/>
                                    <dgm:constrLst/>
                                    <dgm:ruleLst/>
                                  </dgm:layoutNode>
                                  <dgm:layoutNode name="left_4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type="rect" r:blip="" rot="-4">
                                          <dgm:adjLst/>
                                        </dgm:shape>
                                        <dgm:presOf/>
                                        <dgm:constrLst/>
                                        <dgm:ruleLst/>
                                      </dgm:layoutNode>
                                      <dgm:layoutNode name="left_4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type="rect" r:blip="" rot="-4">
                                              <dgm:adjLst/>
                                            </dgm:shape>
                                            <dgm:presOf/>
                                            <dgm:constrLst/>
                                            <dgm:ruleLst/>
                                          </dgm:layoutNode>
                                          <dgm:layoutNode name="left_4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1">
              <a:lnSpc>
                <a:spcPct val="150000"/>
              </a:lnSpc>
            </a:pPr>
            <a:r>
              <a:rPr lang="zh-CN" altLang="en-US" dirty="0">
                <a:solidFill>
                  <a:srgbClr val="0000FF"/>
                </a:solidFill>
                <a:sym typeface="+mn-ea"/>
              </a:rPr>
              <a:t>可以是具体的人、事、物或抽象的概念。</a:t>
            </a:r>
            <a:endParaRPr lang="zh-CN" altLang="en-US" dirty="0">
              <a:solidFill>
                <a:srgbClr val="0000FF"/>
              </a:solidFill>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zh-CN" altLang="en-US" dirty="0">
                <a:solidFill>
                  <a:srgbClr val="0000FF"/>
                </a:solidFill>
                <a:sym typeface="+mn-ea"/>
              </a:rPr>
              <a:t>一个实体可以由若干个属性来刻画。  </a:t>
            </a:r>
            <a:endParaRPr lang="zh-CN" altLang="en-US" dirty="0">
              <a:solidFill>
                <a:srgbClr val="0000FF"/>
              </a:solidFill>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zh-CN" altLang="en-US" dirty="0">
                <a:sym typeface="+mn-ea"/>
              </a:rPr>
              <a:t>联系的属性：联系本身也是一种实体型，也可以有属性。如果一个联系具有属性，则这些属性也要用无向边与该联系连接起来 </a:t>
            </a:r>
            <a:endParaRPr lang="zh-CN" altLang="en-US" dirty="0"/>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a:lnSpc>
                <a:spcPct val="150000"/>
              </a:lnSpc>
            </a:pPr>
            <a:r>
              <a:rPr lang="zh-CN" altLang="en-US" dirty="0">
                <a:latin typeface="微软雅黑" panose="020B0503020204020204" pitchFamily="34" charset="-122"/>
                <a:ea typeface="微软雅黑" panose="020B0503020204020204" pitchFamily="34" charset="-122"/>
                <a:sym typeface="+mn-ea"/>
              </a:rPr>
              <a:t>应满足三方面的要求</a:t>
            </a:r>
            <a:r>
              <a:rPr lang="zh-CN" altLang="en-US" dirty="0" smtClean="0">
                <a:latin typeface="微软雅黑" panose="020B0503020204020204" pitchFamily="34" charset="-122"/>
                <a:ea typeface="微软雅黑" panose="020B0503020204020204" pitchFamily="34" charset="-122"/>
                <a:sym typeface="+mn-ea"/>
              </a:rPr>
              <a:t>：</a:t>
            </a:r>
            <a:r>
              <a:rPr lang="zh-CN" altLang="en-US" dirty="0" smtClean="0">
                <a:solidFill>
                  <a:srgbClr val="0000FF"/>
                </a:solidFill>
                <a:latin typeface="微软雅黑" panose="020B0503020204020204" pitchFamily="34" charset="-122"/>
                <a:ea typeface="微软雅黑" panose="020B0503020204020204" pitchFamily="34" charset="-122"/>
                <a:sym typeface="+mn-ea"/>
              </a:rPr>
              <a:t>能</a:t>
            </a:r>
            <a:r>
              <a:rPr lang="zh-CN" altLang="en-US" dirty="0">
                <a:solidFill>
                  <a:srgbClr val="0000FF"/>
                </a:solidFill>
                <a:latin typeface="微软雅黑" panose="020B0503020204020204" pitchFamily="34" charset="-122"/>
                <a:ea typeface="微软雅黑" panose="020B0503020204020204" pitchFamily="34" charset="-122"/>
                <a:sym typeface="+mn-ea"/>
              </a:rPr>
              <a:t>比较真实地模拟现实世界</a:t>
            </a:r>
            <a:r>
              <a:rPr lang="zh-CN" altLang="en-US" dirty="0" smtClean="0">
                <a:solidFill>
                  <a:srgbClr val="0000FF"/>
                </a:solidFill>
                <a:latin typeface="微软雅黑" panose="020B0503020204020204" pitchFamily="34" charset="-122"/>
                <a:ea typeface="微软雅黑" panose="020B0503020204020204" pitchFamily="34" charset="-122"/>
                <a:sym typeface="+mn-ea"/>
              </a:rPr>
              <a:t>；容易</a:t>
            </a:r>
            <a:r>
              <a:rPr lang="zh-CN" altLang="en-US" dirty="0">
                <a:solidFill>
                  <a:srgbClr val="0000FF"/>
                </a:solidFill>
                <a:latin typeface="微软雅黑" panose="020B0503020204020204" pitchFamily="34" charset="-122"/>
                <a:ea typeface="微软雅黑" panose="020B0503020204020204" pitchFamily="34" charset="-122"/>
                <a:sym typeface="+mn-ea"/>
              </a:rPr>
              <a:t>为人所理解</a:t>
            </a:r>
            <a:r>
              <a:rPr lang="zh-CN" altLang="en-US" dirty="0" smtClean="0">
                <a:solidFill>
                  <a:srgbClr val="0000FF"/>
                </a:solidFill>
                <a:latin typeface="微软雅黑" panose="020B0503020204020204" pitchFamily="34" charset="-122"/>
                <a:ea typeface="微软雅黑" panose="020B0503020204020204" pitchFamily="34" charset="-122"/>
                <a:sym typeface="+mn-ea"/>
              </a:rPr>
              <a:t>；便于</a:t>
            </a:r>
            <a:r>
              <a:rPr lang="zh-CN" altLang="en-US" dirty="0">
                <a:solidFill>
                  <a:srgbClr val="0000FF"/>
                </a:solidFill>
                <a:latin typeface="微软雅黑" panose="020B0503020204020204" pitchFamily="34" charset="-122"/>
                <a:ea typeface="微软雅黑" panose="020B0503020204020204" pitchFamily="34" charset="-122"/>
                <a:sym typeface="+mn-ea"/>
              </a:rPr>
              <a:t>在计算机上实现。</a:t>
            </a:r>
            <a:endParaRPr lang="zh-CN" altLang="en-US" dirty="0">
              <a:solidFill>
                <a:srgbClr val="0000FF"/>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微软雅黑" panose="020B0503020204020204" pitchFamily="34" charset="-122"/>
                <a:ea typeface="微软雅黑" panose="020B0503020204020204" pitchFamily="34" charset="-122"/>
                <a:sym typeface="+mn-ea"/>
              </a:rPr>
              <a:t>数据库</a:t>
            </a:r>
            <a:r>
              <a:rPr lang="zh-CN" altLang="en-US" dirty="0">
                <a:latin typeface="微软雅黑" panose="020B0503020204020204" pitchFamily="34" charset="-122"/>
                <a:ea typeface="微软雅黑" panose="020B0503020204020204" pitchFamily="34" charset="-122"/>
                <a:sym typeface="+mn-ea"/>
              </a:rPr>
              <a:t>主要有</a:t>
            </a:r>
            <a:r>
              <a:rPr lang="zh-CN" altLang="en-US" b="1" dirty="0">
                <a:solidFill>
                  <a:srgbClr val="FF0000"/>
                </a:solidFill>
                <a:latin typeface="微软雅黑" panose="020B0503020204020204" pitchFamily="34" charset="-122"/>
                <a:ea typeface="微软雅黑" panose="020B0503020204020204" pitchFamily="34" charset="-122"/>
                <a:sym typeface="+mn-ea"/>
              </a:rPr>
              <a:t>检索</a:t>
            </a:r>
            <a:r>
              <a:rPr lang="zh-CN" altLang="en-US" dirty="0">
                <a:latin typeface="微软雅黑" panose="020B0503020204020204" pitchFamily="34" charset="-122"/>
                <a:ea typeface="微软雅黑" panose="020B0503020204020204" pitchFamily="34" charset="-122"/>
                <a:sym typeface="+mn-ea"/>
              </a:rPr>
              <a:t>和</a:t>
            </a:r>
            <a:r>
              <a:rPr lang="zh-CN" altLang="en-US" b="1" dirty="0">
                <a:solidFill>
                  <a:srgbClr val="FF0000"/>
                </a:solidFill>
                <a:latin typeface="微软雅黑" panose="020B0503020204020204" pitchFamily="34" charset="-122"/>
                <a:ea typeface="微软雅黑" panose="020B0503020204020204" pitchFamily="34" charset="-122"/>
                <a:sym typeface="+mn-ea"/>
              </a:rPr>
              <a:t>更新</a:t>
            </a:r>
            <a:r>
              <a:rPr lang="zh-CN" altLang="en-US" dirty="0">
                <a:latin typeface="微软雅黑" panose="020B0503020204020204" pitchFamily="34" charset="-122"/>
                <a:ea typeface="微软雅黑" panose="020B0503020204020204" pitchFamily="34" charset="-122"/>
                <a:sym typeface="+mn-ea"/>
              </a:rPr>
              <a:t>（包括插入、删除、修改）两大类操作</a:t>
            </a:r>
            <a:r>
              <a:rPr lang="zh-CN" altLang="en-US"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r>
              <a:rPr lang="zh-CN" altLang="en-US"/>
              <a:t>政府机构，家庭</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85000"/>
                    <a:lumOff val="15000"/>
                  </a:schemeClr>
                </a:solidFill>
                <a:latin typeface="+mj-ea"/>
                <a:ea typeface="+mj-ea"/>
                <a:sym typeface="+mn-ea"/>
              </a:rPr>
              <a:t>数据按照</a:t>
            </a:r>
            <a:r>
              <a:rPr lang="zh-CN" altLang="en-US" b="1" dirty="0">
                <a:solidFill>
                  <a:schemeClr val="bg1"/>
                </a:solidFill>
                <a:latin typeface="+mj-ea"/>
                <a:ea typeface="+mj-ea"/>
                <a:sym typeface="+mn-ea"/>
              </a:rPr>
              <a:t>一定的规则</a:t>
            </a:r>
            <a:r>
              <a:rPr lang="zh-CN" altLang="en-US" dirty="0">
                <a:solidFill>
                  <a:schemeClr val="tx1">
                    <a:lumMod val="85000"/>
                    <a:lumOff val="15000"/>
                  </a:schemeClr>
                </a:solidFill>
                <a:latin typeface="+mj-ea"/>
                <a:ea typeface="+mj-ea"/>
                <a:sym typeface="+mn-ea"/>
              </a:rPr>
              <a:t>（即数据模型）来存放</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这就是 </a:t>
            </a:r>
            <a:r>
              <a:rPr lang="zh-CN" altLang="en-US" b="1" dirty="0">
                <a:solidFill>
                  <a:schemeClr val="tx1">
                    <a:lumMod val="85000"/>
                    <a:lumOff val="15000"/>
                  </a:schemeClr>
                </a:solidFill>
                <a:latin typeface="+mj-ea"/>
                <a:ea typeface="+mj-ea"/>
                <a:sym typeface="+mn-ea"/>
              </a:rPr>
              <a:t>“结构化数据”。</a:t>
            </a:r>
            <a:endParaRPr lang="zh-CN" altLang="en-US" b="1" dirty="0">
              <a:solidFill>
                <a:schemeClr val="tx1">
                  <a:lumMod val="85000"/>
                  <a:lumOff val="15000"/>
                </a:schemeClr>
              </a:solidFill>
              <a:latin typeface="+mj-ea"/>
              <a:ea typeface="+mj-ea"/>
              <a:sym typeface="+mn-ea"/>
            </a:endParaRPr>
          </a:p>
          <a:p>
            <a:r>
              <a:rPr lang="zh-CN" altLang="en-US" dirty="0">
                <a:solidFill>
                  <a:schemeClr val="tx1">
                    <a:lumMod val="85000"/>
                    <a:lumOff val="15000"/>
                  </a:schemeClr>
                </a:solidFill>
                <a:latin typeface="+mj-ea"/>
                <a:ea typeface="+mj-ea"/>
                <a:sym typeface="+mn-ea"/>
              </a:rPr>
              <a:t>数据结构</a:t>
            </a:r>
            <a:r>
              <a:rPr lang="zh-CN" altLang="en-US" b="1" dirty="0">
                <a:solidFill>
                  <a:schemeClr val="bg1"/>
                </a:solidFill>
                <a:latin typeface="+mj-ea"/>
                <a:ea typeface="+mj-ea"/>
                <a:sym typeface="+mn-ea"/>
              </a:rPr>
              <a:t>不规则</a:t>
            </a:r>
            <a:r>
              <a:rPr lang="zh-CN" altLang="en-US" dirty="0">
                <a:solidFill>
                  <a:schemeClr val="tx1">
                    <a:lumMod val="85000"/>
                    <a:lumOff val="15000"/>
                  </a:schemeClr>
                </a:solidFill>
                <a:latin typeface="+mj-ea"/>
                <a:ea typeface="+mj-ea"/>
                <a:sym typeface="+mn-ea"/>
              </a:rPr>
              <a:t>或</a:t>
            </a:r>
            <a:r>
              <a:rPr lang="zh-CN" altLang="en-US" b="1" dirty="0">
                <a:solidFill>
                  <a:schemeClr val="bg1"/>
                </a:solidFill>
                <a:latin typeface="+mj-ea"/>
                <a:ea typeface="+mj-ea"/>
                <a:sym typeface="+mn-ea"/>
              </a:rPr>
              <a:t>不完整 </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没有预定义的数据模型，不方便用数据库二维逻辑表来表现的数据是</a:t>
            </a:r>
            <a:r>
              <a:rPr lang="zh-CN" altLang="en-US" b="1" dirty="0">
                <a:solidFill>
                  <a:schemeClr val="tx1">
                    <a:lumMod val="85000"/>
                    <a:lumOff val="15000"/>
                  </a:schemeClr>
                </a:solidFill>
                <a:latin typeface="+mj-ea"/>
                <a:ea typeface="+mj-ea"/>
                <a:sym typeface="+mn-ea"/>
              </a:rPr>
              <a:t>“非结构化数据”。</a:t>
            </a:r>
            <a:endParaRPr lang="zh-CN" altLang="en-US" b="1" dirty="0">
              <a:solidFill>
                <a:schemeClr val="tx1">
                  <a:lumMod val="85000"/>
                  <a:lumOff val="15000"/>
                </a:schemeClr>
              </a:solidFill>
              <a:latin typeface="+mj-ea"/>
              <a:ea typeface="+mj-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85000"/>
                    <a:lumOff val="15000"/>
                  </a:schemeClr>
                </a:solidFill>
                <a:latin typeface="+mj-ea"/>
                <a:ea typeface="+mj-ea"/>
                <a:sym typeface="+mn-ea"/>
              </a:rPr>
              <a:t>数据按照</a:t>
            </a:r>
            <a:r>
              <a:rPr lang="zh-CN" altLang="en-US" b="1" dirty="0">
                <a:solidFill>
                  <a:schemeClr val="bg1"/>
                </a:solidFill>
                <a:latin typeface="+mj-ea"/>
                <a:ea typeface="+mj-ea"/>
                <a:sym typeface="+mn-ea"/>
              </a:rPr>
              <a:t>一定的规则</a:t>
            </a:r>
            <a:r>
              <a:rPr lang="zh-CN" altLang="en-US" dirty="0">
                <a:solidFill>
                  <a:schemeClr val="tx1">
                    <a:lumMod val="85000"/>
                    <a:lumOff val="15000"/>
                  </a:schemeClr>
                </a:solidFill>
                <a:latin typeface="+mj-ea"/>
                <a:ea typeface="+mj-ea"/>
                <a:sym typeface="+mn-ea"/>
              </a:rPr>
              <a:t>（即数据模型）来存放</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这就是 </a:t>
            </a:r>
            <a:r>
              <a:rPr lang="zh-CN" altLang="en-US" b="1" dirty="0">
                <a:solidFill>
                  <a:schemeClr val="tx1">
                    <a:lumMod val="85000"/>
                    <a:lumOff val="15000"/>
                  </a:schemeClr>
                </a:solidFill>
                <a:latin typeface="+mj-ea"/>
                <a:ea typeface="+mj-ea"/>
                <a:sym typeface="+mn-ea"/>
              </a:rPr>
              <a:t>“结构化数据”。</a:t>
            </a:r>
            <a:endParaRPr lang="zh-CN" altLang="en-US" b="1" dirty="0">
              <a:solidFill>
                <a:schemeClr val="tx1">
                  <a:lumMod val="85000"/>
                  <a:lumOff val="15000"/>
                </a:schemeClr>
              </a:solidFill>
              <a:latin typeface="+mj-ea"/>
              <a:ea typeface="+mj-ea"/>
              <a:sym typeface="+mn-ea"/>
            </a:endParaRPr>
          </a:p>
          <a:p>
            <a:r>
              <a:rPr lang="zh-CN" altLang="en-US" dirty="0">
                <a:solidFill>
                  <a:schemeClr val="tx1">
                    <a:lumMod val="85000"/>
                    <a:lumOff val="15000"/>
                  </a:schemeClr>
                </a:solidFill>
                <a:latin typeface="+mj-ea"/>
                <a:ea typeface="+mj-ea"/>
                <a:sym typeface="+mn-ea"/>
              </a:rPr>
              <a:t>数据结构</a:t>
            </a:r>
            <a:r>
              <a:rPr lang="zh-CN" altLang="en-US" b="1" dirty="0">
                <a:solidFill>
                  <a:schemeClr val="bg1"/>
                </a:solidFill>
                <a:latin typeface="+mj-ea"/>
                <a:ea typeface="+mj-ea"/>
                <a:sym typeface="+mn-ea"/>
              </a:rPr>
              <a:t>不规则</a:t>
            </a:r>
            <a:r>
              <a:rPr lang="zh-CN" altLang="en-US" dirty="0">
                <a:solidFill>
                  <a:schemeClr val="tx1">
                    <a:lumMod val="85000"/>
                    <a:lumOff val="15000"/>
                  </a:schemeClr>
                </a:solidFill>
                <a:latin typeface="+mj-ea"/>
                <a:ea typeface="+mj-ea"/>
                <a:sym typeface="+mn-ea"/>
              </a:rPr>
              <a:t>或</a:t>
            </a:r>
            <a:r>
              <a:rPr lang="zh-CN" altLang="en-US" b="1" dirty="0">
                <a:solidFill>
                  <a:schemeClr val="bg1"/>
                </a:solidFill>
                <a:latin typeface="+mj-ea"/>
                <a:ea typeface="+mj-ea"/>
                <a:sym typeface="+mn-ea"/>
              </a:rPr>
              <a:t>不完整 </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没有预定义的数据模型，不方便用数据库二维逻辑表来表现的数据是</a:t>
            </a:r>
            <a:r>
              <a:rPr lang="zh-CN" altLang="en-US" b="1" dirty="0">
                <a:solidFill>
                  <a:schemeClr val="tx1">
                    <a:lumMod val="85000"/>
                    <a:lumOff val="15000"/>
                  </a:schemeClr>
                </a:solidFill>
                <a:latin typeface="+mj-ea"/>
                <a:ea typeface="+mj-ea"/>
                <a:sym typeface="+mn-ea"/>
              </a:rPr>
              <a:t>“非结构化数据”。</a:t>
            </a:r>
            <a:endParaRPr lang="zh-CN" altLang="en-US" b="1" dirty="0">
              <a:solidFill>
                <a:schemeClr val="tx1">
                  <a:lumMod val="85000"/>
                  <a:lumOff val="15000"/>
                </a:schemeClr>
              </a:solidFill>
              <a:latin typeface="+mj-ea"/>
              <a:ea typeface="+mj-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各种数据库管理系统有各种“方言”，而</a:t>
            </a:r>
            <a:r>
              <a:rPr lang="en-US" altLang="zh-C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SQL</a:t>
            </a:r>
            <a:r>
              <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语言则是数据库领域的“普通话”。</a:t>
            </a:r>
            <a:endPar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85000"/>
                    <a:lumOff val="15000"/>
                  </a:schemeClr>
                </a:solidFill>
                <a:latin typeface="+mj-ea"/>
                <a:ea typeface="+mj-ea"/>
                <a:sym typeface="+mn-ea"/>
              </a:rPr>
              <a:t>数据按照</a:t>
            </a:r>
            <a:r>
              <a:rPr lang="zh-CN" altLang="en-US" b="1" dirty="0">
                <a:solidFill>
                  <a:schemeClr val="bg1"/>
                </a:solidFill>
                <a:latin typeface="+mj-ea"/>
                <a:ea typeface="+mj-ea"/>
                <a:sym typeface="+mn-ea"/>
              </a:rPr>
              <a:t>一定的规则</a:t>
            </a:r>
            <a:r>
              <a:rPr lang="zh-CN" altLang="en-US" dirty="0">
                <a:solidFill>
                  <a:schemeClr val="tx1">
                    <a:lumMod val="85000"/>
                    <a:lumOff val="15000"/>
                  </a:schemeClr>
                </a:solidFill>
                <a:latin typeface="+mj-ea"/>
                <a:ea typeface="+mj-ea"/>
                <a:sym typeface="+mn-ea"/>
              </a:rPr>
              <a:t>（即数据模型）来存放</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这就是 </a:t>
            </a:r>
            <a:r>
              <a:rPr lang="zh-CN" altLang="en-US" b="1" dirty="0">
                <a:solidFill>
                  <a:schemeClr val="tx1">
                    <a:lumMod val="85000"/>
                    <a:lumOff val="15000"/>
                  </a:schemeClr>
                </a:solidFill>
                <a:latin typeface="+mj-ea"/>
                <a:ea typeface="+mj-ea"/>
                <a:sym typeface="+mn-ea"/>
              </a:rPr>
              <a:t>“结构化数据”。</a:t>
            </a:r>
            <a:endParaRPr lang="zh-CN" altLang="en-US" b="1" dirty="0">
              <a:solidFill>
                <a:schemeClr val="tx1">
                  <a:lumMod val="85000"/>
                  <a:lumOff val="15000"/>
                </a:schemeClr>
              </a:solidFill>
              <a:latin typeface="+mj-ea"/>
              <a:ea typeface="+mj-ea"/>
            </a:endParaRPr>
          </a:p>
          <a:p>
            <a:r>
              <a:rPr lang="zh-CN" altLang="en-US" dirty="0">
                <a:solidFill>
                  <a:schemeClr val="tx1">
                    <a:lumMod val="85000"/>
                    <a:lumOff val="15000"/>
                  </a:schemeClr>
                </a:solidFill>
                <a:latin typeface="+mj-ea"/>
                <a:ea typeface="+mj-ea"/>
                <a:sym typeface="+mn-ea"/>
              </a:rPr>
              <a:t>数据结构</a:t>
            </a:r>
            <a:r>
              <a:rPr lang="zh-CN" altLang="en-US" b="1" dirty="0">
                <a:solidFill>
                  <a:schemeClr val="bg1"/>
                </a:solidFill>
                <a:latin typeface="+mj-ea"/>
                <a:ea typeface="+mj-ea"/>
                <a:sym typeface="+mn-ea"/>
              </a:rPr>
              <a:t>不规则</a:t>
            </a:r>
            <a:r>
              <a:rPr lang="zh-CN" altLang="en-US" dirty="0">
                <a:solidFill>
                  <a:schemeClr val="tx1">
                    <a:lumMod val="85000"/>
                    <a:lumOff val="15000"/>
                  </a:schemeClr>
                </a:solidFill>
                <a:latin typeface="+mj-ea"/>
                <a:ea typeface="+mj-ea"/>
                <a:sym typeface="+mn-ea"/>
              </a:rPr>
              <a:t>或</a:t>
            </a:r>
            <a:r>
              <a:rPr lang="zh-CN" altLang="en-US" b="1" dirty="0">
                <a:solidFill>
                  <a:schemeClr val="bg1"/>
                </a:solidFill>
                <a:latin typeface="+mj-ea"/>
                <a:ea typeface="+mj-ea"/>
                <a:sym typeface="+mn-ea"/>
              </a:rPr>
              <a:t>不完整 </a:t>
            </a:r>
            <a:r>
              <a:rPr lang="en-US" altLang="zh-CN" dirty="0">
                <a:solidFill>
                  <a:schemeClr val="tx1">
                    <a:lumMod val="85000"/>
                    <a:lumOff val="15000"/>
                  </a:schemeClr>
                </a:solidFill>
                <a:latin typeface="+mj-ea"/>
                <a:ea typeface="+mj-ea"/>
                <a:sym typeface="+mn-ea"/>
              </a:rPr>
              <a:t>,</a:t>
            </a:r>
            <a:r>
              <a:rPr lang="zh-CN" altLang="en-US" dirty="0">
                <a:solidFill>
                  <a:schemeClr val="tx1">
                    <a:lumMod val="85000"/>
                    <a:lumOff val="15000"/>
                  </a:schemeClr>
                </a:solidFill>
                <a:latin typeface="+mj-ea"/>
                <a:ea typeface="+mj-ea"/>
                <a:sym typeface="+mn-ea"/>
              </a:rPr>
              <a:t>没有预定义的数据模型，不方便用数据库二维逻辑表来表现的数据是</a:t>
            </a:r>
            <a:r>
              <a:rPr lang="zh-CN" altLang="en-US" b="1" dirty="0">
                <a:solidFill>
                  <a:schemeClr val="tx1">
                    <a:lumMod val="85000"/>
                    <a:lumOff val="15000"/>
                  </a:schemeClr>
                </a:solidFill>
                <a:latin typeface="+mj-ea"/>
                <a:ea typeface="+mj-ea"/>
                <a:sym typeface="+mn-ea"/>
              </a:rPr>
              <a:t>“非结构化数据”。</a:t>
            </a:r>
            <a:endParaRPr lang="zh-CN" altLang="en-US" b="1" dirty="0">
              <a:solidFill>
                <a:schemeClr val="tx1">
                  <a:lumMod val="85000"/>
                  <a:lumOff val="15000"/>
                </a:schemeClr>
              </a:solidFill>
              <a:latin typeface="+mj-ea"/>
              <a:ea typeface="+mj-ea"/>
              <a:sym typeface="+mn-ea"/>
            </a:endParaRPr>
          </a:p>
          <a:p>
            <a:r>
              <a:rPr lang="zh-CN" altLang="en-US" b="1" dirty="0">
                <a:solidFill>
                  <a:schemeClr val="tx1">
                    <a:lumMod val="85000"/>
                    <a:lumOff val="15000"/>
                  </a:schemeClr>
                </a:solidFill>
                <a:latin typeface="+mn-ea"/>
                <a:sym typeface="+mn-ea"/>
              </a:rPr>
              <a:t>结构化数据库</a:t>
            </a:r>
            <a:r>
              <a:rPr lang="zh-CN" altLang="en-US" dirty="0">
                <a:solidFill>
                  <a:schemeClr val="tx1">
                    <a:lumMod val="85000"/>
                    <a:lumOff val="15000"/>
                  </a:schemeClr>
                </a:solidFill>
                <a:latin typeface="+mn-ea"/>
                <a:sym typeface="+mn-ea"/>
              </a:rPr>
              <a:t>（</a:t>
            </a:r>
            <a:r>
              <a:rPr lang="en-US" altLang="zh-CN" dirty="0" err="1">
                <a:solidFill>
                  <a:schemeClr val="tx1">
                    <a:lumMod val="85000"/>
                    <a:lumOff val="15000"/>
                  </a:schemeClr>
                </a:solidFill>
                <a:latin typeface="Times New Roman" panose="02020603050405020304" pitchFamily="18" charset="0"/>
                <a:cs typeface="Times New Roman" panose="02020603050405020304" pitchFamily="18" charset="0"/>
                <a:sym typeface="+mn-ea"/>
              </a:rPr>
              <a:t>DataBase,DB</a:t>
            </a:r>
            <a:r>
              <a:rPr lang="zh-CN" altLang="en-US" dirty="0">
                <a:solidFill>
                  <a:schemeClr val="tx1">
                    <a:lumMod val="85000"/>
                    <a:lumOff val="15000"/>
                  </a:schemeClr>
                </a:solidFill>
                <a:latin typeface="+mn-ea"/>
                <a:sym typeface="+mn-ea"/>
              </a:rPr>
              <a:t>）是指存储在计算机存储设备上</a:t>
            </a:r>
            <a:r>
              <a:rPr lang="en-US" altLang="zh-CN" dirty="0">
                <a:solidFill>
                  <a:schemeClr val="tx1">
                    <a:lumMod val="85000"/>
                    <a:lumOff val="15000"/>
                  </a:schemeClr>
                </a:solidFill>
                <a:latin typeface="黑体" panose="02010609060101010101" pitchFamily="49" charset="-122"/>
                <a:ea typeface="黑体" panose="02010609060101010101" pitchFamily="49" charset="-122"/>
                <a:sym typeface="+mn-ea"/>
              </a:rPr>
              <a:t>,</a:t>
            </a:r>
            <a:r>
              <a:rPr lang="zh-CN" altLang="en-US" dirty="0">
                <a:solidFill>
                  <a:schemeClr val="tx1">
                    <a:lumMod val="85000"/>
                    <a:lumOff val="15000"/>
                  </a:schemeClr>
                </a:solidFill>
                <a:latin typeface="+mn-ea"/>
                <a:sym typeface="+mn-ea"/>
              </a:rPr>
              <a:t>按某种</a:t>
            </a:r>
            <a:r>
              <a:rPr lang="zh-CN" altLang="en-US" b="1" dirty="0">
                <a:solidFill>
                  <a:schemeClr val="tx1">
                    <a:lumMod val="85000"/>
                    <a:lumOff val="15000"/>
                  </a:schemeClr>
                </a:solidFill>
                <a:latin typeface="+mn-ea"/>
                <a:sym typeface="+mn-ea"/>
              </a:rPr>
              <a:t>数据结构</a:t>
            </a:r>
            <a:r>
              <a:rPr lang="zh-CN" altLang="en-US" dirty="0">
                <a:solidFill>
                  <a:schemeClr val="tx1">
                    <a:lumMod val="85000"/>
                    <a:lumOff val="15000"/>
                  </a:schemeClr>
                </a:solidFill>
                <a:latin typeface="+mn-ea"/>
                <a:sym typeface="+mn-ea"/>
              </a:rPr>
              <a:t>存储的</a:t>
            </a:r>
            <a:r>
              <a:rPr lang="zh-CN" altLang="en-US" b="1" dirty="0">
                <a:solidFill>
                  <a:schemeClr val="tx1">
                    <a:lumMod val="85000"/>
                    <a:lumOff val="15000"/>
                  </a:schemeClr>
                </a:solidFill>
                <a:latin typeface="+mn-ea"/>
                <a:sym typeface="+mn-ea"/>
              </a:rPr>
              <a:t>相关</a:t>
            </a:r>
            <a:r>
              <a:rPr lang="zh-CN" altLang="en-US" dirty="0">
                <a:solidFill>
                  <a:schemeClr val="tx1">
                    <a:lumMod val="85000"/>
                    <a:lumOff val="15000"/>
                  </a:schemeClr>
                </a:solidFill>
                <a:latin typeface="+mn-ea"/>
                <a:sym typeface="+mn-ea"/>
              </a:rPr>
              <a:t>数据的集合</a:t>
            </a:r>
            <a:endParaRPr lang="zh-CN" altLang="en-US" dirty="0">
              <a:solidFill>
                <a:schemeClr val="tx1">
                  <a:lumMod val="85000"/>
                  <a:lumOff val="15000"/>
                </a:schemeClr>
              </a:solidFill>
              <a:latin typeface="+mn-ea"/>
              <a:sym typeface="+mn-ea"/>
            </a:endParaRPr>
          </a:p>
          <a:p>
            <a:r>
              <a:rPr lang="zh-CN" altLang="en-US" b="1" dirty="0">
                <a:solidFill>
                  <a:schemeClr val="tx1">
                    <a:lumMod val="85000"/>
                    <a:lumOff val="15000"/>
                  </a:schemeClr>
                </a:solidFill>
                <a:latin typeface="+mn-ea"/>
                <a:sym typeface="+mn-ea"/>
              </a:rPr>
              <a:t>非结构化数据库</a:t>
            </a:r>
            <a:r>
              <a:rPr lang="en-US" altLang="zh-CN" dirty="0">
                <a:solidFill>
                  <a:schemeClr val="tx1">
                    <a:lumMod val="85000"/>
                    <a:lumOff val="15000"/>
                  </a:schemeClr>
                </a:solidFill>
                <a:latin typeface="黑体" panose="02010609060101010101" pitchFamily="49" charset="-122"/>
                <a:ea typeface="黑体" panose="02010609060101010101" pitchFamily="49" charset="-122"/>
                <a:sym typeface="+mn-ea"/>
              </a:rPr>
              <a:t>,</a:t>
            </a:r>
            <a:r>
              <a:rPr lang="zh-CN" altLang="en-US" dirty="0">
                <a:solidFill>
                  <a:schemeClr val="tx1">
                    <a:lumMod val="85000"/>
                    <a:lumOff val="15000"/>
                  </a:schemeClr>
                </a:solidFill>
                <a:latin typeface="+mn-ea"/>
                <a:sym typeface="+mn-ea"/>
              </a:rPr>
              <a:t>例如各种</a:t>
            </a: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sym typeface="+mn-ea"/>
              </a:rPr>
              <a:t>NoSQL</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olidFill>
                  <a:srgbClr val="FF0000"/>
                </a:solidFill>
                <a:latin typeface="微软雅黑" panose="020B0503020204020204" pitchFamily="34" charset="-122"/>
                <a:ea typeface="微软雅黑" panose="020B0503020204020204" pitchFamily="34" charset="-122"/>
                <a:sym typeface="+mn-ea"/>
              </a:rPr>
              <a:t>逻辑</a:t>
            </a:r>
            <a:r>
              <a:rPr lang="zh-CN" altLang="en-US" dirty="0">
                <a:solidFill>
                  <a:srgbClr val="FF0000"/>
                </a:solidFill>
                <a:latin typeface="微软雅黑" panose="020B0503020204020204" pitchFamily="34" charset="-122"/>
                <a:ea typeface="微软雅黑" panose="020B0503020204020204" pitchFamily="34" charset="-122"/>
                <a:sym typeface="+mn-ea"/>
              </a:rPr>
              <a:t>层</a:t>
            </a:r>
            <a:r>
              <a:rPr lang="zh-CN" altLang="en-US" dirty="0">
                <a:latin typeface="微软雅黑" panose="020B0503020204020204" pitchFamily="34" charset="-122"/>
                <a:ea typeface="微软雅黑" panose="020B0503020204020204" pitchFamily="34" charset="-122"/>
                <a:sym typeface="+mn-ea"/>
              </a:rPr>
              <a:t>是数据抽象的中间层，描述数据库数据整体的逻辑结构。这一层的数据抽象称为逻辑数据模型，简称数据模型。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err="1">
                <a:sym typeface="+mn-ea"/>
              </a:rPr>
              <a:t>P.P.S.Chen</a:t>
            </a:r>
            <a:r>
              <a:rPr lang="zh-CN" altLang="en-US" dirty="0">
                <a:sym typeface="+mn-ea"/>
              </a:rPr>
              <a:t>于</a:t>
            </a:r>
            <a:r>
              <a:rPr lang="en-US" altLang="zh-CN" dirty="0">
                <a:sym typeface="+mn-ea"/>
              </a:rPr>
              <a:t>1976</a:t>
            </a:r>
            <a:r>
              <a:rPr lang="zh-CN" altLang="en-US" dirty="0">
                <a:sym typeface="+mn-ea"/>
              </a:rPr>
              <a:t>年提出</a:t>
            </a:r>
            <a:endParaRPr lang="zh-CN" altLang="en-US" dirty="0">
              <a:sym typeface="+mn-ea"/>
            </a:endParaRPr>
          </a:p>
          <a:p>
            <a:pPr lvl="1"/>
            <a:r>
              <a:rPr lang="zh-CN" altLang="en-US" dirty="0" smtClean="0">
                <a:sym typeface="+mn-ea"/>
              </a:rPr>
              <a:t>实体</a:t>
            </a:r>
            <a:r>
              <a:rPr lang="zh-CN" altLang="en-US" dirty="0">
                <a:sym typeface="+mn-ea"/>
              </a:rPr>
              <a:t>型：用</a:t>
            </a:r>
            <a:r>
              <a:rPr lang="zh-CN" altLang="en-US" b="1" dirty="0">
                <a:solidFill>
                  <a:srgbClr val="FF0000"/>
                </a:solidFill>
                <a:sym typeface="+mn-ea"/>
              </a:rPr>
              <a:t>矩形</a:t>
            </a:r>
            <a:r>
              <a:rPr lang="zh-CN" altLang="en-US" dirty="0">
                <a:sym typeface="+mn-ea"/>
              </a:rPr>
              <a:t>表示，矩形框内写明实体名。</a:t>
            </a:r>
            <a:endParaRPr lang="zh-CN" altLang="en-US" dirty="0"/>
          </a:p>
          <a:p>
            <a:pPr lvl="1"/>
            <a:r>
              <a:rPr lang="zh-CN" altLang="en-US" dirty="0" smtClean="0">
                <a:sym typeface="+mn-ea"/>
              </a:rPr>
              <a:t>属性</a:t>
            </a:r>
            <a:r>
              <a:rPr lang="zh-CN" altLang="en-US" dirty="0">
                <a:sym typeface="+mn-ea"/>
              </a:rPr>
              <a:t>：用</a:t>
            </a:r>
            <a:r>
              <a:rPr lang="zh-CN" altLang="en-US" b="1" dirty="0">
                <a:solidFill>
                  <a:srgbClr val="FF0000"/>
                </a:solidFill>
                <a:sym typeface="+mn-ea"/>
              </a:rPr>
              <a:t>椭圆形</a:t>
            </a:r>
            <a:r>
              <a:rPr lang="zh-CN" altLang="en-US" dirty="0">
                <a:sym typeface="+mn-ea"/>
              </a:rPr>
              <a:t>表示，并用</a:t>
            </a:r>
            <a:r>
              <a:rPr lang="zh-CN" altLang="en-US" b="1" dirty="0">
                <a:solidFill>
                  <a:srgbClr val="FF0000"/>
                </a:solidFill>
                <a:sym typeface="+mn-ea"/>
              </a:rPr>
              <a:t>无向边</a:t>
            </a:r>
            <a:r>
              <a:rPr lang="zh-CN" altLang="en-US" dirty="0">
                <a:sym typeface="+mn-ea"/>
              </a:rPr>
              <a:t>将其与相应的实体连接起来</a:t>
            </a:r>
            <a:r>
              <a:rPr lang="zh-CN" altLang="en-US" dirty="0" smtClean="0">
                <a:sym typeface="+mn-ea"/>
              </a:rPr>
              <a:t>。</a:t>
            </a:r>
            <a:endParaRPr lang="en-US" altLang="zh-CN" dirty="0" smtClean="0"/>
          </a:p>
          <a:p>
            <a:pPr lvl="1"/>
            <a:r>
              <a:rPr lang="zh-CN" altLang="zh-CN" dirty="0">
                <a:sym typeface="+mn-ea"/>
              </a:rPr>
              <a:t>联系：用</a:t>
            </a:r>
            <a:r>
              <a:rPr lang="zh-CN" altLang="zh-CN" b="1" dirty="0">
                <a:solidFill>
                  <a:srgbClr val="FF0000"/>
                </a:solidFill>
                <a:sym typeface="+mn-ea"/>
              </a:rPr>
              <a:t>菱形</a:t>
            </a:r>
            <a:r>
              <a:rPr lang="zh-CN" altLang="zh-CN" dirty="0">
                <a:sym typeface="+mn-ea"/>
              </a:rPr>
              <a:t>表示，菱形框内写明联系名，并用无向边分别与有关实体连接起来，同时在无向边旁标上联系的类型（</a:t>
            </a:r>
            <a:r>
              <a:rPr lang="en-US" altLang="zh-CN" dirty="0">
                <a:sym typeface="+mn-ea"/>
              </a:rPr>
              <a:t>1:1</a:t>
            </a:r>
            <a:r>
              <a:rPr lang="zh-CN" altLang="zh-CN" dirty="0">
                <a:sym typeface="+mn-ea"/>
              </a:rPr>
              <a:t>，</a:t>
            </a:r>
            <a:r>
              <a:rPr lang="en-US" altLang="zh-CN" dirty="0">
                <a:sym typeface="+mn-ea"/>
              </a:rPr>
              <a:t>1:n</a:t>
            </a:r>
            <a:r>
              <a:rPr lang="zh-CN" altLang="zh-CN" dirty="0">
                <a:sym typeface="+mn-ea"/>
              </a:rPr>
              <a:t>或</a:t>
            </a:r>
            <a:r>
              <a:rPr lang="en-US" altLang="zh-CN" dirty="0">
                <a:sym typeface="+mn-ea"/>
              </a:rPr>
              <a:t>m:n</a:t>
            </a:r>
            <a:r>
              <a:rPr lang="zh-CN" altLang="zh-CN" dirty="0">
                <a:sym typeface="+mn-ea"/>
              </a:rPr>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43934" y="114300"/>
            <a:ext cx="10354733"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1" y="6392864"/>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solidFill>
                  <a:srgbClr val="7F7F7F"/>
                </a:solidFill>
                <a:latin typeface="Arial" panose="020B0604020202020204" pitchFamily="34" charset="0"/>
              </a:rPr>
            </a:fld>
            <a:endParaRPr lang="en-US" altLang="zh-CN" sz="750">
              <a:latin typeface="Arial" panose="020B0604020202020204" pitchFamily="34" charset="0"/>
              <a:cs typeface="Arial" panose="020B0604020202020204" pitchFamily="34" charset="0"/>
            </a:endParaRPr>
          </a:p>
        </p:txBody>
      </p:sp>
      <p:cxnSp>
        <p:nvCxnSpPr>
          <p:cNvPr id="6" name="直接连接符 19"/>
          <p:cNvCxnSpPr>
            <a:stCxn id="6" idx="3"/>
          </p:cNvCxnSpPr>
          <p:nvPr userDrawn="1"/>
        </p:nvCxnSpPr>
        <p:spPr>
          <a:xfrm>
            <a:off x="10509251"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p:nvSpPr>
        <p:spPr bwMode="auto">
          <a:xfrm>
            <a:off x="246064"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sp>
        <p:nvSpPr>
          <p:cNvPr id="9" name="AutoShape 23"/>
          <p:cNvSpPr>
            <a:spLocks noChangeArrowheads="1"/>
          </p:cNvSpPr>
          <p:nvPr/>
        </p:nvSpPr>
        <p:spPr bwMode="auto">
          <a:xfrm>
            <a:off x="9842500" y="915988"/>
            <a:ext cx="1989139"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cxnSp>
        <p:nvCxnSpPr>
          <p:cNvPr id="10" name="直接连接符 9"/>
          <p:cNvCxnSpPr/>
          <p:nvPr userDrawn="1"/>
        </p:nvCxnSpPr>
        <p:spPr>
          <a:xfrm>
            <a:off x="2384425" y="6381751"/>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20" y="1753675"/>
            <a:ext cx="11107601" cy="4523300"/>
          </a:xfrm>
        </p:spPr>
        <p:txBody>
          <a:bodyPr>
            <a:noAutofit/>
          </a:bodyPr>
          <a:lstStyle>
            <a:lvl1pPr marL="271780" indent="-271780">
              <a:lnSpc>
                <a:spcPct val="150000"/>
              </a:lnSpc>
              <a:spcBef>
                <a:spcPts val="75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800" b="0">
                <a:latin typeface="微软雅黑" panose="020B0503020204020204" pitchFamily="34" charset="-122"/>
                <a:ea typeface="微软雅黑" panose="020B0503020204020204" pitchFamily="34" charset="-122"/>
              </a:defRPr>
            </a:lvl2pPr>
            <a:lvl3pPr>
              <a:defRPr sz="1800" b="0">
                <a:latin typeface="微软雅黑" panose="020B0503020204020204" pitchFamily="34" charset="-122"/>
                <a:ea typeface="微软雅黑" panose="020B0503020204020204" pitchFamily="34" charset="-122"/>
              </a:defRPr>
            </a:lvl3pPr>
            <a:lvl4pPr>
              <a:defRPr sz="1430" b="0">
                <a:latin typeface="微软雅黑" panose="020B0503020204020204" pitchFamily="34" charset="-122"/>
                <a:ea typeface="微软雅黑" panose="020B0503020204020204" pitchFamily="34" charset="-122"/>
              </a:defRPr>
            </a:lvl4pPr>
            <a:lvl5pPr>
              <a:defRPr sz="1430" b="0">
                <a:latin typeface="微软雅黑" panose="020B0503020204020204" pitchFamily="34" charset="-122"/>
                <a:ea typeface="微软雅黑" panose="020B0503020204020204" pitchFamily="34"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p:txBody>
      </p:sp>
      <p:sp>
        <p:nvSpPr>
          <p:cNvPr id="2" name="标题 1"/>
          <p:cNvSpPr>
            <a:spLocks noGrp="1"/>
          </p:cNvSpPr>
          <p:nvPr>
            <p:ph type="title"/>
          </p:nvPr>
        </p:nvSpPr>
        <p:spPr>
          <a:xfrm>
            <a:off x="254876" y="359079"/>
            <a:ext cx="10972801" cy="528176"/>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endParaRPr lang="zh-CN" altLang="en-US" noProof="1"/>
          </a:p>
        </p:txBody>
      </p:sp>
      <p:sp>
        <p:nvSpPr>
          <p:cNvPr id="14" name="内容占位符 2"/>
          <p:cNvSpPr>
            <a:spLocks noGrp="1"/>
          </p:cNvSpPr>
          <p:nvPr>
            <p:ph idx="10" hasCustomPrompt="1"/>
          </p:nvPr>
        </p:nvSpPr>
        <p:spPr>
          <a:xfrm>
            <a:off x="423820" y="1138981"/>
            <a:ext cx="11107601" cy="426469"/>
          </a:xfrm>
          <a:noFill/>
          <a:ln>
            <a:noFill/>
          </a:ln>
        </p:spPr>
        <p:txBody>
          <a:bodyPr anchor="ctr">
            <a:noAutofit/>
          </a:bodyPr>
          <a:lstStyle>
            <a:lvl1pPr marL="0" indent="0">
              <a:buNone/>
              <a:defRPr lang="zh-CN" altLang="en-US" sz="18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endParaRPr lang="zh-CN" altLang="en-US"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4.emf"/><Relationship Id="rId1" Type="http://schemas.openxmlformats.org/officeDocument/2006/relationships/oleObject" Target="../embeddings/Workbook1.xls"/></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22.xml"/><Relationship Id="rId4" Type="http://schemas.openxmlformats.org/officeDocument/2006/relationships/image" Target="../media/image19.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tags" Target="../tags/tag25.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image" Target="../media/image1.tif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image" Target="../media/image2.tiff"/></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image" Target="../media/image4.tiff"/><Relationship Id="rId1" Type="http://schemas.openxmlformats.org/officeDocument/2006/relationships/image" Target="../media/image3.tif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slide" Target="slide8.xml"/><Relationship Id="rId3" Type="http://schemas.openxmlformats.org/officeDocument/2006/relationships/slide" Target="slide7.xml"/><Relationship Id="rId2" Type="http://schemas.openxmlformats.org/officeDocument/2006/relationships/image" Target="../media/image29.png"/><Relationship Id="rId1" Type="http://schemas.openxmlformats.org/officeDocument/2006/relationships/slide" Target="slide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2.xml"/><Relationship Id="rId3" Type="http://schemas.openxmlformats.org/officeDocument/2006/relationships/tags" Target="../tags/tag39.xml"/><Relationship Id="rId2" Type="http://schemas.openxmlformats.org/officeDocument/2006/relationships/slide" Target="slide4.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32.emf"/><Relationship Id="rId3" Type="http://schemas.openxmlformats.org/officeDocument/2006/relationships/oleObject" Target="../embeddings/oleObject3.bin"/><Relationship Id="rId2" Type="http://schemas.openxmlformats.org/officeDocument/2006/relationships/tags" Target="../tags/tag42.xml"/><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GIF"/><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8.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9.jpe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41.emf"/></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42.e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0.emf"/><Relationship Id="rId3" Type="http://schemas.openxmlformats.org/officeDocument/2006/relationships/oleObject" Target="../embeddings/oleObject1.bin"/><Relationship Id="rId2" Type="http://schemas.openxmlformats.org/officeDocument/2006/relationships/tags" Target="../tags/tag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9"/>
          <p:cNvSpPr>
            <a:spLocks noChangeArrowheads="1"/>
          </p:cNvSpPr>
          <p:nvPr/>
        </p:nvSpPr>
        <p:spPr bwMode="auto">
          <a:xfrm>
            <a:off x="0" y="4849653"/>
            <a:ext cx="12192000" cy="125029"/>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grpSp>
        <p:nvGrpSpPr>
          <p:cNvPr id="81" name="组合 80"/>
          <p:cNvGrpSpPr/>
          <p:nvPr/>
        </p:nvGrpSpPr>
        <p:grpSpPr>
          <a:xfrm>
            <a:off x="1614616" y="2645439"/>
            <a:ext cx="3608894" cy="2283194"/>
            <a:chOff x="1890695" y="2725829"/>
            <a:chExt cx="2992477" cy="1893213"/>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90695" y="2916555"/>
              <a:ext cx="2992477" cy="1702487"/>
            </a:xfrm>
            <a:prstGeom prst="rect">
              <a:avLst/>
            </a:prstGeom>
          </p:spPr>
        </p:pic>
        <p:sp>
          <p:nvSpPr>
            <p:cNvPr id="72" name="椭圆 71"/>
            <p:cNvSpPr/>
            <p:nvPr/>
          </p:nvSpPr>
          <p:spPr>
            <a:xfrm>
              <a:off x="4144791" y="2725829"/>
              <a:ext cx="310052" cy="310052"/>
            </a:xfrm>
            <a:prstGeom prst="ellipse">
              <a:avLst/>
            </a:prstGeom>
            <a:solidFill>
              <a:srgbClr val="49C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114829" y="3466896"/>
              <a:ext cx="528102" cy="56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020481" y="4038527"/>
              <a:ext cx="528102"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252138" y="3965179"/>
              <a:ext cx="300358"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Freeform 16"/>
          <p:cNvSpPr>
            <a:spLocks noEditPoints="1"/>
          </p:cNvSpPr>
          <p:nvPr/>
        </p:nvSpPr>
        <p:spPr bwMode="auto">
          <a:xfrm flipV="1">
            <a:off x="6933976" y="2394109"/>
            <a:ext cx="5268913" cy="2466974"/>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a:p>
        </p:txBody>
      </p:sp>
      <p:sp>
        <p:nvSpPr>
          <p:cNvPr id="73" name="Freeform 16"/>
          <p:cNvSpPr>
            <a:spLocks noEditPoints="1"/>
          </p:cNvSpPr>
          <p:nvPr/>
        </p:nvSpPr>
        <p:spPr bwMode="auto">
          <a:xfrm>
            <a:off x="6923087" y="743056"/>
            <a:ext cx="5268913" cy="2466975"/>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a:p>
        </p:txBody>
      </p:sp>
      <p:sp>
        <p:nvSpPr>
          <p:cNvPr id="10" name="TextBox 5"/>
          <p:cNvSpPr txBox="1"/>
          <p:nvPr/>
        </p:nvSpPr>
        <p:spPr>
          <a:xfrm>
            <a:off x="4900760" y="1886961"/>
            <a:ext cx="3810000" cy="1830216"/>
          </a:xfrm>
          <a:prstGeom prst="rect">
            <a:avLst/>
          </a:prstGeom>
          <a:noFill/>
        </p:spPr>
        <p:txBody>
          <a:bodyPr wrap="square" lIns="91412" tIns="45706" rIns="91412" bIns="45706">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gn="l" eaLnBrk="1" hangingPunct="1">
              <a:lnSpc>
                <a:spcPct val="150000"/>
              </a:lnSpc>
            </a:pPr>
            <a:r>
              <a:rPr lang="zh-CN" altLang="en-US" sz="3600" b="1" dirty="0">
                <a:solidFill>
                  <a:srgbClr val="0070C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第一章  </a:t>
            </a:r>
            <a:endParaRPr lang="en-US" altLang="zh-CN"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algn="l" eaLnBrk="1" hangingPunct="1">
              <a:lnSpc>
                <a:spcPct val="150000"/>
              </a:lnSpc>
            </a:pP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数 据 库 基 础</a:t>
            </a:r>
            <a:endPar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89" y="82063"/>
            <a:ext cx="4056509" cy="3241566"/>
          </a:xfrm>
          <a:prstGeom prst="rect">
            <a:avLst/>
          </a:prstGeom>
        </p:spPr>
      </p:pic>
      <p:sp>
        <p:nvSpPr>
          <p:cNvPr id="92" name="Rectangle 9"/>
          <p:cNvSpPr>
            <a:spLocks noChangeArrowheads="1"/>
          </p:cNvSpPr>
          <p:nvPr/>
        </p:nvSpPr>
        <p:spPr bwMode="auto">
          <a:xfrm>
            <a:off x="0" y="5026433"/>
            <a:ext cx="12192000" cy="72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sp>
        <p:nvSpPr>
          <p:cNvPr id="93" name="Rectangle 9"/>
          <p:cNvSpPr>
            <a:spLocks noChangeArrowheads="1"/>
          </p:cNvSpPr>
          <p:nvPr/>
        </p:nvSpPr>
        <p:spPr bwMode="auto">
          <a:xfrm>
            <a:off x="0" y="5133659"/>
            <a:ext cx="12192000" cy="36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81913" y="1398768"/>
            <a:ext cx="3200400" cy="521970"/>
          </a:xfrm>
          <a:prstGeom prst="rect">
            <a:avLst/>
          </a:prstGeom>
        </p:spPr>
        <p:txBody>
          <a:bodyPr>
            <a:spAutoFit/>
          </a:bodyPr>
          <a:lstStyle/>
          <a:p>
            <a:pPr algn="ctr" eaLnBrk="0" fontAlgn="base" hangingPunct="0">
              <a:buClrTx/>
              <a:buSzTx/>
              <a:buFontTx/>
              <a:defRPr/>
            </a:pPr>
            <a:r>
              <a:rPr lang="zh-CN" altLang="zh-CN" sz="2800" noProof="0" smtClean="0">
                <a:ln>
                  <a:noFill/>
                </a:ln>
                <a:solidFill>
                  <a:srgbClr val="F0882E"/>
                </a:solidFill>
                <a:effectLst/>
                <a:uLnTx/>
                <a:uFillTx/>
                <a:latin typeface="微软雅黑" panose="020B0503020204020204" pitchFamily="34" charset="-122"/>
                <a:ea typeface="微软雅黑" panose="020B0503020204020204" pitchFamily="34" charset="-122"/>
                <a:sym typeface="+mn-ea"/>
              </a:rPr>
              <a:t>数据库管理系统</a:t>
            </a:r>
            <a:endParaRPr lang="zh-CN" altLang="zh-CN" sz="2800" noProof="0" dirty="0" smtClean="0">
              <a:ln>
                <a:noFill/>
              </a:ln>
              <a:solidFill>
                <a:srgbClr val="F0882E"/>
              </a:solidFill>
              <a:effectLst/>
              <a:uLnTx/>
              <a:uFillTx/>
              <a:latin typeface="微软雅黑" panose="020B0503020204020204" pitchFamily="34" charset="-122"/>
              <a:ea typeface="微软雅黑" panose="020B0503020204020204" pitchFamily="34" charset="-122"/>
              <a:sym typeface="+mn-ea"/>
            </a:endParaRPr>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5603" name="Rectangle 3"/>
          <p:cNvSpPr>
            <a:spLocks noGrp="1" noChangeArrowheads="1"/>
          </p:cNvSpPr>
          <p:nvPr/>
        </p:nvSpPr>
        <p:spPr>
          <a:xfrm>
            <a:off x="1460500" y="2159000"/>
            <a:ext cx="9088755" cy="4526280"/>
          </a:xfrm>
          <a:prstGeom prst="rect">
            <a:avLst/>
          </a:prstGeom>
          <a:noFill/>
          <a:ln w="9525">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数据库管理系统</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(Database Management System</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DBMS)</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位于用户和操作系统之间，是一种操纵和管理数据库的大型软件，用于建立、使用和维护数据库。像</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Oracle</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 Server </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DB2</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都是常用的数据库管理系统软件。</a:t>
            </a:r>
            <a:endPar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DBMS</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提供了数据定义语言</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(DDL)</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、数据操作语言</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(DML)</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和应用程序。数据库管理系统是由多种不同的程序模块组成，基本数据库管理系统的系统架构包括</a:t>
            </a:r>
            <a:r>
              <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部分。</a:t>
            </a:r>
            <a:endParaRPr kumimoji="0" lang="zh-CN"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81913" y="1398768"/>
            <a:ext cx="3200400" cy="521970"/>
          </a:xfrm>
          <a:prstGeom prst="rect">
            <a:avLst/>
          </a:prstGeom>
        </p:spPr>
        <p:txBody>
          <a:bodyPr>
            <a:spAutoFit/>
          </a:bodyPr>
          <a:lstStyle/>
          <a:p>
            <a:pPr algn="ctr" eaLnBrk="0" fontAlgn="base" hangingPunct="0">
              <a:buClrTx/>
              <a:buSzTx/>
              <a:buFontTx/>
              <a:defRPr/>
            </a:pPr>
            <a:r>
              <a:rPr lang="zh-CN" altLang="zh-CN" sz="2800" noProof="0" smtClean="0">
                <a:ln>
                  <a:noFill/>
                </a:ln>
                <a:solidFill>
                  <a:srgbClr val="F0882E"/>
                </a:solidFill>
                <a:effectLst/>
                <a:uLnTx/>
                <a:uFillTx/>
                <a:latin typeface="微软雅黑" panose="020B0503020204020204" pitchFamily="34" charset="-122"/>
                <a:ea typeface="微软雅黑" panose="020B0503020204020204" pitchFamily="34" charset="-122"/>
                <a:sym typeface="+mn-ea"/>
              </a:rPr>
              <a:t>数据库管理系统</a:t>
            </a:r>
            <a:endParaRPr lang="zh-CN" altLang="zh-CN" sz="2800" noProof="0" dirty="0" smtClean="0">
              <a:ln>
                <a:noFill/>
              </a:ln>
              <a:solidFill>
                <a:srgbClr val="F0882E"/>
              </a:solidFill>
              <a:effectLst/>
              <a:uLnTx/>
              <a:uFillTx/>
              <a:latin typeface="微软雅黑" panose="020B0503020204020204" pitchFamily="34" charset="-122"/>
              <a:ea typeface="微软雅黑" panose="020B0503020204020204" pitchFamily="34" charset="-122"/>
              <a:sym typeface="+mn-ea"/>
            </a:endParaRPr>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25605" name="Object 2"/>
          <p:cNvGraphicFramePr>
            <a:graphicFrameLocks noChangeAspect="1"/>
          </p:cNvGraphicFramePr>
          <p:nvPr/>
        </p:nvGraphicFramePr>
        <p:xfrm>
          <a:off x="2010410" y="2047240"/>
          <a:ext cx="6851015" cy="3862705"/>
        </p:xfrm>
        <a:graphic>
          <a:graphicData uri="http://schemas.openxmlformats.org/presentationml/2006/ole">
            <mc:AlternateContent xmlns:mc="http://schemas.openxmlformats.org/markup-compatibility/2006">
              <mc:Choice xmlns:v="urn:schemas-microsoft-com:vml" Requires="v">
                <p:oleObj spid="_x0000_s3078" name="" r:id="rId2" imgW="2926080" imgH="2178685" progId="Visio.Drawing.11">
                  <p:embed/>
                </p:oleObj>
              </mc:Choice>
              <mc:Fallback>
                <p:oleObj name="" r:id="rId2" imgW="2926080" imgH="2178685" progId="Visio.Drawing.11">
                  <p:embed/>
                  <p:pic>
                    <p:nvPicPr>
                      <p:cNvPr id="0" name="图片 3077"/>
                      <p:cNvPicPr/>
                      <p:nvPr/>
                    </p:nvPicPr>
                    <p:blipFill>
                      <a:blip r:embed="rId3"/>
                      <a:stretch>
                        <a:fillRect/>
                      </a:stretch>
                    </p:blipFill>
                    <p:spPr>
                      <a:xfrm>
                        <a:off x="2010410" y="2047240"/>
                        <a:ext cx="6851015" cy="3862705"/>
                      </a:xfrm>
                      <a:prstGeom prst="rect">
                        <a:avLst/>
                      </a:prstGeom>
                      <a:noFill/>
                      <a:ln w="38100">
                        <a:noFill/>
                        <a:miter/>
                      </a:ln>
                    </p:spPr>
                  </p:pic>
                </p:oleObj>
              </mc:Fallback>
            </mc:AlternateContent>
          </a:graphicData>
        </a:graphic>
      </p:graphicFrame>
      <p:sp>
        <p:nvSpPr>
          <p:cNvPr id="2" name="文本框 1"/>
          <p:cNvSpPr txBox="1"/>
          <p:nvPr/>
        </p:nvSpPr>
        <p:spPr>
          <a:xfrm>
            <a:off x="4180840" y="6130290"/>
            <a:ext cx="2510155" cy="368300"/>
          </a:xfrm>
          <a:prstGeom prst="rect">
            <a:avLst/>
          </a:prstGeom>
          <a:noFill/>
        </p:spPr>
        <p:txBody>
          <a:bodyPr wrap="none" rtlCol="0" anchor="t">
            <a:spAutoFit/>
          </a:bodyPr>
          <a:p>
            <a:pPr indent="269875" algn="ctr" eaLnBrk="0" hangingPunct="0"/>
            <a:r>
              <a:rPr lang="zh-CN" altLang="en-US" b="1" dirty="0">
                <a:latin typeface="Times New Roman" panose="02020603050405020304" pitchFamily="18" charset="0"/>
                <a:cs typeface="Times New Roman" panose="02020603050405020304" pitchFamily="18" charset="0"/>
                <a:sym typeface="+mn-ea"/>
              </a:rPr>
              <a:t>数据库管理系统架构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81913" y="1398768"/>
            <a:ext cx="3200400" cy="521970"/>
          </a:xfrm>
          <a:prstGeom prst="rect">
            <a:avLst/>
          </a:prstGeom>
        </p:spPr>
        <p:txBody>
          <a:bodyPr>
            <a:spAutoFit/>
          </a:bodyPr>
          <a:lstStyle/>
          <a:p>
            <a:pPr algn="ctr" eaLnBrk="0" fontAlgn="base" hangingPunct="0">
              <a:buClrTx/>
              <a:buSzTx/>
              <a:buFontTx/>
              <a:defRPr/>
            </a:pPr>
            <a:r>
              <a:rPr lang="zh-CN" altLang="zh-CN" sz="2800" noProof="0" smtClean="0">
                <a:ln>
                  <a:noFill/>
                </a:ln>
                <a:solidFill>
                  <a:srgbClr val="F0882E"/>
                </a:solidFill>
                <a:effectLst/>
                <a:uLnTx/>
                <a:uFillTx/>
                <a:latin typeface="微软雅黑" panose="020B0503020204020204" pitchFamily="34" charset="-122"/>
                <a:ea typeface="微软雅黑" panose="020B0503020204020204" pitchFamily="34" charset="-122"/>
                <a:sym typeface="+mn-ea"/>
              </a:rPr>
              <a:t>数据库管理系统</a:t>
            </a:r>
            <a:endParaRPr lang="zh-CN" altLang="zh-CN" sz="2800" noProof="0" dirty="0" smtClean="0">
              <a:ln>
                <a:noFill/>
              </a:ln>
              <a:solidFill>
                <a:srgbClr val="F0882E"/>
              </a:solidFill>
              <a:effectLst/>
              <a:uLnTx/>
              <a:uFillTx/>
              <a:latin typeface="微软雅黑" panose="020B0503020204020204" pitchFamily="34" charset="-122"/>
              <a:ea typeface="微软雅黑" panose="020B0503020204020204" pitchFamily="34" charset="-122"/>
              <a:sym typeface="+mn-ea"/>
            </a:endParaRPr>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7651" name="Rectangle 3"/>
          <p:cNvSpPr>
            <a:spLocks noGrp="1" noChangeArrowheads="1"/>
          </p:cNvSpPr>
          <p:nvPr/>
        </p:nvSpPr>
        <p:spPr>
          <a:xfrm>
            <a:off x="1299210" y="2055495"/>
            <a:ext cx="8634730" cy="4538980"/>
          </a:xfrm>
          <a:prstGeom prst="rect">
            <a:avLst/>
          </a:prstGeom>
          <a:noFill/>
          <a:ln w="9525">
            <a:no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存储管理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(Storage Manager)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。数据库管理系统通常会自行配置磁盘空间，将数据存入存储装置的数据库。</a:t>
            </a:r>
            <a:endPar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查询处理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(Query Processor)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。负责处理用户下达的查询语言命令语句，可以再细分成多个模块负责检查语法、优化查询命令的处理程序。</a:t>
            </a:r>
            <a:endPar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事务管理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(Transaction Manager)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。负责处理数据库的事务，保障数据库商业事务的操作需要</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及并发控制管理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(Concurrency- Control Manager)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资源锁定等。</a:t>
            </a:r>
            <a:endPar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恢复管理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(Recovery Manager)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。恢复管理主要是日志管理</a:t>
            </a:r>
            <a:r>
              <a:rPr kumimoji="0" lang="en-US"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(Log Manager)</a:t>
            </a:r>
            <a:r>
              <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，负责记录数据库的所有操作，可以恢复数据库系统存储的数据到指定的时间点。</a:t>
            </a:r>
            <a:endParaRPr kumimoji="0" lang="zh-CN" altLang="zh-CN" sz="2595"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81760" y="2148205"/>
            <a:ext cx="9610090" cy="3710305"/>
          </a:xfrm>
          <a:prstGeom prst="rect">
            <a:avLst/>
          </a:prstGeom>
          <a:noFill/>
        </p:spPr>
        <p:txBody>
          <a:bodyPr wrap="square" rtlCol="0" anchor="t">
            <a:spAutoFit/>
          </a:bodyPr>
          <a:p>
            <a:pPr marL="0" marR="0" lvl="1" indent="609600" algn="l" defTabSz="457200" rtl="0" eaLnBrk="0" fontAlgn="base" hangingPunct="0">
              <a:lnSpc>
                <a:spcPct val="100000"/>
              </a:lnSpc>
              <a:spcBef>
                <a:spcPts val="0"/>
              </a:spcBef>
              <a:buClrTx/>
              <a:buSzTx/>
              <a:buFontTx/>
              <a:defRPr/>
              <a:extLst>
                <a:ext uri="{35155182-B16C-46BC-9424-99874614C6A1}">
                  <wpsdc:indentchars xmlns:wpsdc="http://www.wps.cn/officeDocument/2017/drawingmlCustomData" val="200" checksum="4158780845"/>
                </a:ext>
              </a:extLst>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SQL</a:t>
            </a:r>
            <a:r>
              <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语言是用于管理数据的一种数据库查询和程序设计语言。其主要用于存取、查询和更新数据，还能够管理关系数据库系统的数据库对象</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1" indent="812800" algn="l" defTabSz="457200" rtl="0" eaLnBrk="0" fontAlgn="base" hangingPunct="0">
              <a:lnSpc>
                <a:spcPct val="100000"/>
              </a:lnSpc>
              <a:spcBef>
                <a:spcPts val="0"/>
              </a:spcBef>
              <a:buClrTx/>
              <a:buSzTx/>
              <a:buFontTx/>
              <a:defRPr/>
            </a:pP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特点：</a:t>
            </a:r>
            <a:endPar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一体化</a:t>
            </a:r>
            <a:endPar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使用方式灵活（自含式、嵌入式</a:t>
            </a:r>
            <a:r>
              <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非过程化（做什么</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语言简洁，语法简单，好学好用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812800" algn="l" defTabSz="457200" rtl="0" eaLnBrk="0" fontAlgn="base" hangingPunct="0">
              <a:lnSpc>
                <a:spcPct val="100000"/>
              </a:lnSpc>
              <a:spcBef>
                <a:spcPts val="0"/>
              </a:spcBef>
              <a:buClrTx/>
              <a:buSzTx/>
              <a:buFontTx/>
              <a:defRPr/>
            </a:pP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551046" y="1291077"/>
            <a:ext cx="3089275" cy="553085"/>
          </a:xfrm>
          <a:prstGeom prst="rect">
            <a:avLst/>
          </a:prstGeom>
          <a:noFill/>
        </p:spPr>
        <p:txBody>
          <a:bodyPr wrap="none" rtlCol="0" anchor="t">
            <a:spAutoFit/>
          </a:bodyPr>
          <a:p>
            <a:pPr marL="0" lvl="2" algn="l"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1.1.2 </a:t>
            </a:r>
            <a:r>
              <a:rPr lang="zh-CN" altLang="en-US" sz="2000" dirty="0">
                <a:solidFill>
                  <a:srgbClr val="F0882E"/>
                </a:solidFill>
                <a:latin typeface="微软雅黑" panose="020B0503020204020204" pitchFamily="34" charset="-122"/>
                <a:ea typeface="微软雅黑" panose="020B0503020204020204" pitchFamily="34" charset="-122"/>
                <a:sym typeface="+mn-ea"/>
              </a:rPr>
              <a:t>结构化查询语言SQL</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096770" y="1254760"/>
            <a:ext cx="2728595" cy="829945"/>
          </a:xfrm>
          <a:prstGeom prst="rect">
            <a:avLst/>
          </a:prstGeom>
        </p:spPr>
        <p:txBody>
          <a:bodyPr wrap="square">
            <a:spAutoFit/>
          </a:bodyPr>
          <a:lstStyle/>
          <a:p>
            <a:pPr marL="0" lvl="1" algn="l" eaLnBrk="0" fontAlgn="base" hangingPunct="0">
              <a:buClrTx/>
              <a:buSzTx/>
              <a:buFontTx/>
              <a:defRPr/>
            </a:pP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组成</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400" b="0" i="0" u="none" strike="noStrike" kern="1200" cap="none" spc="0" normalizeH="0" baseline="0" dirty="0">
              <a:solidFill>
                <a:srgbClr val="F0882E"/>
              </a:solidFill>
              <a:latin typeface="微软雅黑" panose="020B0503020204020204" pitchFamily="34" charset="-122"/>
              <a:ea typeface="微软雅黑" panose="020B0503020204020204" pitchFamily="34" charset="-122"/>
              <a:cs typeface="+mn-cs"/>
            </a:endParaRPr>
          </a:p>
          <a:p>
            <a:pPr algn="ctr" eaLnBrk="0" fontAlgn="base" hangingPunct="0">
              <a:buClrTx/>
              <a:buSzTx/>
              <a:buFontTx/>
              <a:defRPr/>
            </a:pPr>
            <a:endParaRPr lang="zh-CN" altLang="en-US" sz="2400" dirty="0">
              <a:solidFill>
                <a:srgbClr val="F0882E"/>
              </a:solidFill>
              <a:latin typeface="微软雅黑" panose="020B0503020204020204" pitchFamily="34" charset="-122"/>
              <a:ea typeface="微软雅黑" panose="020B0503020204020204" pitchFamily="34" charset="-122"/>
            </a:endParaRPr>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67105" y="1699260"/>
            <a:ext cx="10044430" cy="4892040"/>
          </a:xfrm>
          <a:prstGeom prst="rect">
            <a:avLst/>
          </a:prstGeom>
          <a:noFill/>
        </p:spPr>
        <p:txBody>
          <a:bodyPr wrap="square" rtlCol="0" anchor="t">
            <a:spAutoFit/>
          </a:bodyPr>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数据定义语言（Data Definition Language，DDL）：其语句包括动词create、alter和drop。</a:t>
            </a: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用于描述数据库中各种对象的结构。</a:t>
            </a:r>
            <a:endPar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数据操作语言（Data Manipulation Language，DML）:包括动词select、insert、update和delete。</a:t>
            </a: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用于对数据库中数据的日常维护</a:t>
            </a:r>
            <a:endPar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数据控制语言（DCL）：包括grant语句和revoke等语句。</a:t>
            </a: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用于维护数据库的安全性、完整性和事务控制</a:t>
            </a:r>
            <a:endPar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事务处理语言（TPL）： TPL语句能确保被DML语句影响的表的所有行及时得以更新。TPL语句包括begin transaction、commit和rollback。</a:t>
            </a:r>
            <a:endPar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altLang="zh-CN" sz="24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指针控制语言（CCL）： CCL语句，像declare cursor，fetch into和update where current用于对一个或多个表单独行的操作。</a:t>
            </a:r>
            <a:endParaRPr kumimoji="0" lang="en-US" altLang="zh-CN" sz="2400" b="0" i="0" u="none" strike="noStrike" kern="120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图片 4"/>
          <p:cNvPicPr>
            <a:picLocks noChangeAspect="1"/>
          </p:cNvPicPr>
          <p:nvPr/>
        </p:nvPicPr>
        <p:blipFill rotWithShape="1">
          <a:blip r:embed="rId1" cstate="print"/>
          <a:srcRect l="1" r="3573"/>
          <a:stretch>
            <a:fillRect/>
          </a:stretch>
        </p:blipFill>
        <p:spPr>
          <a:xfrm>
            <a:off x="2142173" y="2239485"/>
            <a:ext cx="1989143" cy="972000"/>
          </a:xfrm>
          <a:prstGeom prst="rect">
            <a:avLst/>
          </a:prstGeom>
          <a:noFill/>
          <a:ln w="9525">
            <a:noFill/>
          </a:ln>
        </p:spPr>
      </p:pic>
      <p:pic>
        <p:nvPicPr>
          <p:cNvPr id="14341" name="图片 6"/>
          <p:cNvPicPr>
            <a:picLocks noChangeAspect="1"/>
          </p:cNvPicPr>
          <p:nvPr/>
        </p:nvPicPr>
        <p:blipFill>
          <a:blip r:embed="rId2" cstate="print"/>
          <a:stretch>
            <a:fillRect/>
          </a:stretch>
        </p:blipFill>
        <p:spPr>
          <a:xfrm>
            <a:off x="4976848" y="2143559"/>
            <a:ext cx="1768475" cy="1130698"/>
          </a:xfrm>
          <a:prstGeom prst="rect">
            <a:avLst/>
          </a:prstGeom>
          <a:noFill/>
          <a:ln w="9525">
            <a:noFill/>
          </a:ln>
        </p:spPr>
      </p:pic>
      <p:pic>
        <p:nvPicPr>
          <p:cNvPr id="14342" name="图片 8"/>
          <p:cNvPicPr>
            <a:picLocks noChangeAspect="1"/>
          </p:cNvPicPr>
          <p:nvPr/>
        </p:nvPicPr>
        <p:blipFill rotWithShape="1">
          <a:blip r:embed="rId3" cstate="print"/>
          <a:srcRect t="14011"/>
          <a:stretch>
            <a:fillRect/>
          </a:stretch>
        </p:blipFill>
        <p:spPr>
          <a:xfrm>
            <a:off x="7467564" y="2205990"/>
            <a:ext cx="2051047" cy="1094451"/>
          </a:xfrm>
          <a:prstGeom prst="rect">
            <a:avLst/>
          </a:prstGeom>
          <a:noFill/>
          <a:ln w="9525">
            <a:noFill/>
          </a:ln>
        </p:spPr>
      </p:pic>
      <p:pic>
        <p:nvPicPr>
          <p:cNvPr id="14343" name="图片 11"/>
          <p:cNvPicPr>
            <a:picLocks noChangeAspect="1"/>
          </p:cNvPicPr>
          <p:nvPr/>
        </p:nvPicPr>
        <p:blipFill rotWithShape="1">
          <a:blip r:embed="rId4" cstate="print"/>
          <a:srcRect b="14301"/>
          <a:stretch>
            <a:fillRect/>
          </a:stretch>
        </p:blipFill>
        <p:spPr>
          <a:xfrm>
            <a:off x="2142173" y="3671378"/>
            <a:ext cx="1989143" cy="972000"/>
          </a:xfrm>
          <a:prstGeom prst="rect">
            <a:avLst/>
          </a:prstGeom>
          <a:noFill/>
          <a:ln w="9525">
            <a:noFill/>
          </a:ln>
        </p:spPr>
      </p:pic>
      <p:pic>
        <p:nvPicPr>
          <p:cNvPr id="14344" name="图片 13"/>
          <p:cNvPicPr>
            <a:picLocks noChangeAspect="1"/>
          </p:cNvPicPr>
          <p:nvPr/>
        </p:nvPicPr>
        <p:blipFill>
          <a:blip r:embed="rId5" cstate="print"/>
          <a:stretch>
            <a:fillRect/>
          </a:stretch>
        </p:blipFill>
        <p:spPr>
          <a:xfrm>
            <a:off x="5267603" y="3584028"/>
            <a:ext cx="1186966" cy="1200225"/>
          </a:xfrm>
          <a:prstGeom prst="rect">
            <a:avLst/>
          </a:prstGeom>
          <a:noFill/>
          <a:ln w="9525">
            <a:noFill/>
          </a:ln>
        </p:spPr>
      </p:pic>
      <p:pic>
        <p:nvPicPr>
          <p:cNvPr id="14345" name="图片 15"/>
          <p:cNvPicPr>
            <a:picLocks noChangeAspect="1"/>
          </p:cNvPicPr>
          <p:nvPr/>
        </p:nvPicPr>
        <p:blipFill>
          <a:blip r:embed="rId6" cstate="print"/>
          <a:stretch>
            <a:fillRect/>
          </a:stretch>
        </p:blipFill>
        <p:spPr>
          <a:xfrm>
            <a:off x="7467565" y="3671378"/>
            <a:ext cx="2051046" cy="1025523"/>
          </a:xfrm>
          <a:prstGeom prst="rect">
            <a:avLst/>
          </a:prstGeom>
          <a:noFill/>
          <a:ln w="9525">
            <a:noFill/>
          </a:ln>
        </p:spPr>
      </p:pic>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7"/>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Shape 1452"/>
          <p:cNvSpPr/>
          <p:nvPr/>
        </p:nvSpPr>
        <p:spPr>
          <a:xfrm>
            <a:off x="1902827" y="2091688"/>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1452"/>
          <p:cNvSpPr/>
          <p:nvPr/>
        </p:nvSpPr>
        <p:spPr>
          <a:xfrm>
            <a:off x="4582378" y="2091688"/>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Shape 1452"/>
          <p:cNvSpPr/>
          <p:nvPr/>
        </p:nvSpPr>
        <p:spPr>
          <a:xfrm>
            <a:off x="7250126" y="2091688"/>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Shape 1452"/>
          <p:cNvSpPr/>
          <p:nvPr/>
        </p:nvSpPr>
        <p:spPr>
          <a:xfrm>
            <a:off x="1902827" y="3536952"/>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Shape 1452"/>
          <p:cNvSpPr/>
          <p:nvPr/>
        </p:nvSpPr>
        <p:spPr>
          <a:xfrm>
            <a:off x="4582378" y="3536952"/>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Shape 1452"/>
          <p:cNvSpPr/>
          <p:nvPr/>
        </p:nvSpPr>
        <p:spPr>
          <a:xfrm>
            <a:off x="7250126" y="3536952"/>
            <a:ext cx="2485925" cy="1234441"/>
          </a:xfrm>
          <a:prstGeom prst="roundRect">
            <a:avLst>
              <a:gd name="adj" fmla="val 6924"/>
            </a:avLst>
          </a:prstGeom>
          <a:ln w="12700">
            <a:solidFill>
              <a:srgbClr val="A6AAA9"/>
            </a:solidFill>
            <a:miter lim="400000"/>
          </a:ln>
        </p:spPr>
        <p:txBody>
          <a:bodyPr lIns="14285" tIns="14285" rIns="14285" bIns="14285" anchor="ctr"/>
          <a:lstStyle/>
          <a:p>
            <a:pPr lvl="0">
              <a:lnSpc>
                <a:spcPct val="120000"/>
              </a:lnSpc>
            </a:pPr>
            <a:endParaRPr sz="1300">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7"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147" name="Text Box 19"/>
          <p:cNvSpPr txBox="1"/>
          <p:nvPr/>
        </p:nvSpPr>
        <p:spPr>
          <a:xfrm>
            <a:off x="2010093" y="1398905"/>
            <a:ext cx="7500937" cy="2245360"/>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SQL Server</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Microsoft</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平台：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系列</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主流、最新版本：</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SQL Server 2008</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SQL Server 2010</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适用范围：中小型企业应用</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8" name="Text Box 19"/>
          <p:cNvSpPr txBox="1"/>
          <p:nvPr/>
        </p:nvSpPr>
        <p:spPr>
          <a:xfrm>
            <a:off x="2010093" y="3952558"/>
            <a:ext cx="7500937" cy="2245360"/>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MySQL </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MySQL AB</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公司开发，</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公司收购</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平台：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系列、</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MAC</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主流、最新版本：</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MySQL 5.7</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适用范围：中小型企业应用</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171" name="Text Box 19"/>
          <p:cNvSpPr txBox="1"/>
          <p:nvPr/>
        </p:nvSpPr>
        <p:spPr>
          <a:xfrm>
            <a:off x="2010093" y="1398905"/>
            <a:ext cx="7500937" cy="2553335"/>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Oracle</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Oracle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平台：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系列、</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UNIX</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主流、最新版本：</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Oracle 10g</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Oracle 11g</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Oracle12c</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适用范围：大中型企业应用</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172" name="Text Box 19"/>
          <p:cNvSpPr txBox="1"/>
          <p:nvPr/>
        </p:nvSpPr>
        <p:spPr>
          <a:xfrm>
            <a:off x="2010093" y="4181158"/>
            <a:ext cx="7500937" cy="2245360"/>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DB2</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IBM</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公司</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平台：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UNIX</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主流、最新版本：</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DB2 V10</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适用范围：大中</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型企业应用、特别是银行业</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195" name="Text Box 19"/>
          <p:cNvSpPr txBox="1"/>
          <p:nvPr/>
        </p:nvSpPr>
        <p:spPr>
          <a:xfrm>
            <a:off x="1566863" y="1939290"/>
            <a:ext cx="7500937" cy="1322070"/>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zh-CN" altLang="en-US" sz="2000" dirty="0">
                <a:solidFill>
                  <a:srgbClr val="595959"/>
                </a:solidFill>
                <a:latin typeface="微软雅黑" panose="020B0503020204020204" pitchFamily="34" charset="-122"/>
                <a:ea typeface="微软雅黑" panose="020B0503020204020204" pitchFamily="34" charset="-122"/>
              </a:rPr>
              <a:t>性能</a:t>
            </a:r>
            <a:endParaRPr lang="en-US" altLang="zh-CN" sz="2000" dirty="0">
              <a:solidFill>
                <a:srgbClr val="595959"/>
              </a:solidFill>
              <a:latin typeface="微软雅黑" panose="020B0503020204020204" pitchFamily="34" charset="-122"/>
              <a:ea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rPr>
              <a:t>哪一个是性能最好、处理最快、可扩展性最好的呢？</a:t>
            </a:r>
            <a:endParaRPr lang="en-US" altLang="zh-CN" sz="2000" dirty="0">
              <a:solidFill>
                <a:srgbClr val="595959"/>
              </a:solidFill>
              <a:latin typeface="微软雅黑" panose="020B0503020204020204" pitchFamily="34" charset="-122"/>
              <a:ea typeface="微软雅黑" panose="020B0503020204020204" pitchFamily="34" charset="-122"/>
            </a:endParaRPr>
          </a:p>
          <a:p>
            <a:pPr marL="914400" lvl="1" indent="-457200" algn="l" eaLnBrk="1" hangingPunct="1">
              <a:spcBef>
                <a:spcPct val="50000"/>
              </a:spcBef>
            </a:pPr>
            <a:r>
              <a:rPr lang="zh-CN" altLang="en-US" sz="2000" dirty="0">
                <a:solidFill>
                  <a:srgbClr val="595959"/>
                </a:solidFill>
                <a:latin typeface="微软雅黑" panose="020B0503020204020204" pitchFamily="34" charset="-122"/>
                <a:ea typeface="微软雅黑" panose="020B0503020204020204" pitchFamily="34" charset="-122"/>
              </a:rPr>
              <a:t>适合自己项目的就是最好的</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196" name="Text Box 19"/>
          <p:cNvSpPr txBox="1"/>
          <p:nvPr/>
        </p:nvSpPr>
        <p:spPr>
          <a:xfrm>
            <a:off x="1566863" y="3413125"/>
            <a:ext cx="7500937" cy="1476375"/>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平台</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大型的商业应用数据库服务器，通常会选择更加安全、稳定的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UNIX</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操作系统作为系统平台，因此，许多商业应用会排斥掉</a:t>
            </a:r>
            <a:r>
              <a:rPr lang="en-US"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SQL Server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9" name="Text Box 19"/>
          <p:cNvSpPr txBox="1"/>
          <p:nvPr/>
        </p:nvSpPr>
        <p:spPr>
          <a:xfrm>
            <a:off x="1566863" y="5014595"/>
            <a:ext cx="7500937" cy="1630045"/>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zh-CN" altLang="en-US" sz="2000" dirty="0">
                <a:solidFill>
                  <a:srgbClr val="595959"/>
                </a:solidFill>
                <a:latin typeface="微软雅黑" panose="020B0503020204020204" pitchFamily="34" charset="-122"/>
                <a:ea typeface="微软雅黑" panose="020B0503020204020204" pitchFamily="34" charset="-122"/>
              </a:rPr>
              <a:t>价格</a:t>
            </a:r>
            <a:endParaRPr lang="en-US" altLang="zh-CN" sz="2000" dirty="0">
              <a:solidFill>
                <a:srgbClr val="595959"/>
              </a:solidFill>
              <a:latin typeface="微软雅黑" panose="020B0503020204020204" pitchFamily="34" charset="-122"/>
              <a:ea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rPr>
              <a:t>价格不仅仅是指数据库产品的购买价格，产品系统的维护、额外工具以及技术支持等费用</a:t>
            </a:r>
            <a:endParaRPr lang="en-US" altLang="zh-CN" sz="2000" dirty="0">
              <a:solidFill>
                <a:srgbClr val="595959"/>
              </a:solidFill>
              <a:latin typeface="微软雅黑" panose="020B0503020204020204" pitchFamily="34" charset="-122"/>
              <a:ea typeface="微软雅黑" panose="020B0503020204020204" pitchFamily="34" charset="-122"/>
            </a:endParaRPr>
          </a:p>
          <a:p>
            <a:pPr marL="914400" lvl="1" indent="-457200" algn="l" eaLnBrk="1" hangingPunct="1">
              <a:spcBef>
                <a:spcPct val="50000"/>
              </a:spcBef>
            </a:pPr>
            <a:r>
              <a:rPr lang="zh-CN" altLang="en-US" sz="2000" dirty="0">
                <a:solidFill>
                  <a:srgbClr val="595959"/>
                </a:solidFill>
                <a:latin typeface="微软雅黑" panose="020B0503020204020204" pitchFamily="34" charset="-122"/>
                <a:ea typeface="微软雅黑" panose="020B0503020204020204" pitchFamily="34" charset="-122"/>
              </a:rPr>
              <a:t>没有免费的午餐、服务会越来越重要。</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4065" y="1315720"/>
            <a:ext cx="5585460" cy="460375"/>
          </a:xfrm>
          <a:prstGeom prst="rect">
            <a:avLst/>
          </a:prstGeom>
          <a:noFill/>
        </p:spPr>
        <p:txBody>
          <a:bodyPr wrap="square" rtlCol="0" anchor="t">
            <a:spAutoFit/>
          </a:bodyPr>
          <a:p>
            <a:pPr algn="ctr" eaLnBrk="0" fontAlgn="base" hangingPunct="0">
              <a:buClrTx/>
              <a:buSzTx/>
              <a:buFontTx/>
              <a:defRPr/>
            </a:pPr>
            <a:r>
              <a:rPr lang="zh-CN" altLang="zh-CN" sz="2400" dirty="0">
                <a:solidFill>
                  <a:srgbClr val="F0882E"/>
                </a:solidFill>
                <a:latin typeface="微软雅黑" panose="020B0503020204020204" pitchFamily="34" charset="-122"/>
                <a:ea typeface="微软雅黑" panose="020B0503020204020204" pitchFamily="34" charset="-122"/>
                <a:sym typeface="+mn-ea"/>
              </a:rPr>
              <a:t>如何选择数据库管理系统产品</a:t>
            </a:r>
            <a:endParaRPr lang="zh-CN" altLang="zh-CN" sz="24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220" name="Text Box 19"/>
          <p:cNvSpPr txBox="1"/>
          <p:nvPr/>
        </p:nvSpPr>
        <p:spPr>
          <a:xfrm>
            <a:off x="1511618" y="1398905"/>
            <a:ext cx="7500937" cy="1783715"/>
          </a:xfrm>
          <a:prstGeom prst="rect">
            <a:avLst/>
          </a:prstGeom>
          <a:noFill/>
          <a:ln w="9525">
            <a:noFill/>
          </a:ln>
        </p:spPr>
        <p:txBody>
          <a:bodyPr>
            <a:spAutoFit/>
          </a:bodyPr>
          <a:p>
            <a:pPr marL="457200" indent="-457200" algn="l">
              <a:spcBef>
                <a:spcPct val="50000"/>
              </a:spcBef>
              <a:buFont typeface="Wingdings" panose="05000000000000000000" pitchFamily="2" charset="2"/>
              <a:buChar char="Ø"/>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可用资源</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考虑现有的服务器是否能够满足新系统的需求？ </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现有的维护人员是否能够满足新系统的需求？ </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不能一味追求高性能而造成资源浪费。</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3" name="Text Box 19"/>
          <p:cNvSpPr txBox="1"/>
          <p:nvPr/>
        </p:nvSpPr>
        <p:spPr>
          <a:xfrm>
            <a:off x="1511935" y="3717925"/>
            <a:ext cx="8498840" cy="2707005"/>
          </a:xfrm>
          <a:prstGeom prst="rect">
            <a:avLst/>
          </a:prstGeom>
          <a:noFill/>
          <a:ln w="9525">
            <a:noFill/>
          </a:ln>
        </p:spPr>
        <p:txBody>
          <a:bodyPr wrap="square">
            <a:spAutoFit/>
          </a:bodyPr>
          <a:p>
            <a:pPr marL="457200" indent="-457200" algn="l">
              <a:spcBef>
                <a:spcPct val="50000"/>
              </a:spcBef>
              <a:buFont typeface="Wingdings" panose="05000000000000000000" pitchFamily="2" charset="2"/>
              <a:buChar char="Ø"/>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建议方案</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一般的小型</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Web </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网站应用，使用免费的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MySQL </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是一个不错的选择</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数据处理稍大，但也不是海量数据，对数据库的可靠性和稳定性要求不是很高，可以考虑选择</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SQL Server</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l" eaLnBrk="1" hangingPunct="1">
              <a:spcBef>
                <a:spcPct val="50000"/>
              </a:spcBef>
              <a:buChar cha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高端的企业应用，并发数据量大，同时对于数据库的可靠性、安全性和可扩展性有很高的要求，</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是一个</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不二</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的选择。</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box(in)">
                                      <p:cBhvr>
                                        <p:cTn id="17"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220" grpId="0"/>
      <p:bldP spid="9220" grpId="1"/>
      <p:bldP spid="10243" grpId="0"/>
      <p:bldP spid="1024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2140177" cy="765175"/>
          </a:xfrm>
          <a:prstGeom prst="rect">
            <a:avLst/>
          </a:prstGeom>
          <a:noFill/>
          <a:ln w="9525">
            <a:noFill/>
          </a:ln>
        </p:spPr>
        <p:txBody>
          <a:bodyPr anchor="ctr"/>
          <a:lstStyle/>
          <a:p>
            <a:pPr indent="-571500" algn="ctr" defTabSz="9144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5"/>
          <p:cNvSpPr/>
          <p:nvPr/>
        </p:nvSpPr>
        <p:spPr>
          <a:xfrm>
            <a:off x="4219701" y="991350"/>
            <a:ext cx="4681220" cy="961289"/>
          </a:xfrm>
          <a:prstGeom prst="rect">
            <a:avLst/>
          </a:prstGeom>
          <a:noFill/>
          <a:ln w="9525">
            <a:noFill/>
          </a:ln>
        </p:spPr>
        <p:txBody>
          <a:bodyPr wrap="square" anchor="ctr">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图设计过程；关系数据库的规范化；数据设计步骤。</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6"/>
          <p:cNvGrpSpPr/>
          <p:nvPr/>
        </p:nvGrpSpPr>
        <p:grpSpPr>
          <a:xfrm>
            <a:off x="3968751" y="1445261"/>
            <a:ext cx="1287145" cy="650875"/>
            <a:chOff x="860198" y="2352244"/>
            <a:chExt cx="1286740" cy="652213"/>
          </a:xfrm>
        </p:grpSpPr>
        <p:cxnSp>
          <p:nvCxnSpPr>
            <p:cNvPr id="13" name="直接连接符 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14" name="直接连接符 10"/>
            <p:cNvCxnSpPr/>
            <p:nvPr/>
          </p:nvCxnSpPr>
          <p:spPr>
            <a:xfrm>
              <a:off x="1222939" y="3004457"/>
              <a:ext cx="923999" cy="0"/>
            </a:xfrm>
            <a:prstGeom prst="line">
              <a:avLst/>
            </a:prstGeom>
            <a:ln w="28575" cap="flat" cmpd="sng">
              <a:solidFill>
                <a:srgbClr val="F0882E"/>
              </a:solidFill>
              <a:prstDash val="solid"/>
              <a:headEnd type="none" w="med" len="med"/>
              <a:tailEnd type="oval" w="med" len="med"/>
            </a:ln>
          </p:spPr>
        </p:cxnSp>
      </p:grpSp>
      <p:sp>
        <p:nvSpPr>
          <p:cNvPr id="18" name="椭圆 17"/>
          <p:cNvSpPr/>
          <p:nvPr/>
        </p:nvSpPr>
        <p:spPr bwMode="auto">
          <a:xfrm>
            <a:off x="3656330" y="984885"/>
            <a:ext cx="474980" cy="474980"/>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solidFill>
                <a:srgbClr val="1FA8BB"/>
              </a:solidFill>
              <a:latin typeface="Arial" panose="020B0604020202020204" pitchFamily="34" charset="0"/>
              <a:ea typeface="宋体" panose="02010600030101010101" pitchFamily="2" charset="-122"/>
            </a:endParaRPr>
          </a:p>
        </p:txBody>
      </p:sp>
      <p:sp>
        <p:nvSpPr>
          <p:cNvPr id="19" name="TextBox 15"/>
          <p:cNvSpPr txBox="1"/>
          <p:nvPr/>
        </p:nvSpPr>
        <p:spPr>
          <a:xfrm>
            <a:off x="3712210" y="956311"/>
            <a:ext cx="335280" cy="52260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0" name="组合 26"/>
          <p:cNvGrpSpPr/>
          <p:nvPr/>
        </p:nvGrpSpPr>
        <p:grpSpPr>
          <a:xfrm rot="10800000" flipH="1">
            <a:off x="1188995" y="3878263"/>
            <a:ext cx="2993433" cy="652462"/>
            <a:chOff x="860198" y="2352244"/>
            <a:chExt cx="2178276" cy="652213"/>
          </a:xfrm>
        </p:grpSpPr>
        <p:cxnSp>
          <p:nvCxnSpPr>
            <p:cNvPr id="21" name="直接连接符 2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22" name="直接连接符 28"/>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grpSp>
        <p:nvGrpSpPr>
          <p:cNvPr id="25" name="组合 29"/>
          <p:cNvGrpSpPr/>
          <p:nvPr/>
        </p:nvGrpSpPr>
        <p:grpSpPr>
          <a:xfrm>
            <a:off x="902797" y="4091477"/>
            <a:ext cx="474663" cy="523875"/>
            <a:chOff x="1232465" y="3533639"/>
            <a:chExt cx="474580" cy="523518"/>
          </a:xfrm>
        </p:grpSpPr>
        <p:sp>
          <p:nvSpPr>
            <p:cNvPr id="26" name="椭圆 25"/>
            <p:cNvSpPr/>
            <p:nvPr/>
          </p:nvSpPr>
          <p:spPr bwMode="auto">
            <a:xfrm>
              <a:off x="1232465" y="3559022"/>
              <a:ext cx="474580" cy="474339"/>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27" name="TextBox 23"/>
            <p:cNvSpPr txBox="1"/>
            <p:nvPr/>
          </p:nvSpPr>
          <p:spPr>
            <a:xfrm>
              <a:off x="1275321" y="3533639"/>
              <a:ext cx="334903"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8" name="矩形 21"/>
          <p:cNvSpPr/>
          <p:nvPr/>
        </p:nvSpPr>
        <p:spPr>
          <a:xfrm>
            <a:off x="1561405" y="3959119"/>
            <a:ext cx="2762471" cy="961289"/>
          </a:xfrm>
          <a:prstGeom prst="rect">
            <a:avLst/>
          </a:prstGeom>
          <a:noFill/>
          <a:ln w="9525">
            <a:noFill/>
          </a:ln>
        </p:spPr>
        <p:txBody>
          <a:bodyPr wrap="square" anchor="ctr">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了解数据库的相关概念；数据库管理技术的发展。</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9" name="组合 38"/>
          <p:cNvGrpSpPr/>
          <p:nvPr/>
        </p:nvGrpSpPr>
        <p:grpSpPr>
          <a:xfrm rot="10800000">
            <a:off x="7528876" y="3878263"/>
            <a:ext cx="3328989" cy="654050"/>
            <a:chOff x="860198" y="2352244"/>
            <a:chExt cx="2178276" cy="652213"/>
          </a:xfrm>
        </p:grpSpPr>
        <p:cxnSp>
          <p:nvCxnSpPr>
            <p:cNvPr id="30" name="直接连接符 39"/>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33" name="直接连接符 40"/>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sp>
        <p:nvSpPr>
          <p:cNvPr id="35" name="椭圆 34"/>
          <p:cNvSpPr/>
          <p:nvPr/>
        </p:nvSpPr>
        <p:spPr bwMode="auto">
          <a:xfrm flipH="1">
            <a:off x="10602955" y="4294981"/>
            <a:ext cx="473075" cy="474663"/>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39" name="TextBox 31"/>
          <p:cNvSpPr txBox="1"/>
          <p:nvPr/>
        </p:nvSpPr>
        <p:spPr>
          <a:xfrm flipH="1">
            <a:off x="10668043" y="4267994"/>
            <a:ext cx="334962" cy="52546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51"/>
          <p:cNvSpPr/>
          <p:nvPr/>
        </p:nvSpPr>
        <p:spPr>
          <a:xfrm>
            <a:off x="7584603" y="3903875"/>
            <a:ext cx="2632637" cy="1422954"/>
          </a:xfrm>
          <a:prstGeom prst="rect">
            <a:avLst/>
          </a:prstGeom>
          <a:noFill/>
          <a:ln w="9525">
            <a:noFill/>
          </a:ln>
        </p:spPr>
        <p:txBody>
          <a:bodyPr wrap="square" anchor="ctr">
            <a:spAutoFit/>
          </a:bodyPr>
          <a:lstStyle/>
          <a:p>
            <a:pP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熟悉数据模型的概念和常见的数据模型。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indent="-457200" algn="r">
              <a:lnSpc>
                <a:spcPts val="3600"/>
              </a:lnSpc>
            </a:pPr>
            <a:endParaRPr lang="en-US" altLang="zh-CN" sz="20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34"/>
          <p:cNvGrpSpPr/>
          <p:nvPr/>
        </p:nvGrpSpPr>
        <p:grpSpPr>
          <a:xfrm>
            <a:off x="3319623" y="2021365"/>
            <a:ext cx="5133975" cy="3455035"/>
            <a:chOff x="2069339" y="2019808"/>
            <a:chExt cx="5133911" cy="3454972"/>
          </a:xfrm>
        </p:grpSpPr>
        <p:sp>
          <p:nvSpPr>
            <p:cNvPr id="45" name="弧形 44"/>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6" name="弧形 45"/>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7" name="弧形 46"/>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grpSp>
          <p:nvGrpSpPr>
            <p:cNvPr id="48" name="组合 3"/>
            <p:cNvGrpSpPr/>
            <p:nvPr/>
          </p:nvGrpSpPr>
          <p:grpSpPr>
            <a:xfrm>
              <a:off x="2069339" y="2019808"/>
              <a:ext cx="5133911" cy="3454972"/>
              <a:chOff x="2069339" y="2019808"/>
              <a:chExt cx="5133911" cy="3454972"/>
            </a:xfrm>
          </p:grpSpPr>
          <p:graphicFrame>
            <p:nvGraphicFramePr>
              <p:cNvPr id="49" name="图表 2"/>
              <p:cNvGraphicFramePr>
                <a:graphicFrameLocks noChangeAspect="1"/>
              </p:cNvGraphicFramePr>
              <p:nvPr/>
            </p:nvGraphicFramePr>
            <p:xfrm>
              <a:off x="2069339" y="2019808"/>
              <a:ext cx="5133911" cy="3454972"/>
            </p:xfrm>
            <a:graphic>
              <a:graphicData uri="http://schemas.openxmlformats.org/presentationml/2006/ole">
                <mc:AlternateContent xmlns:mc="http://schemas.openxmlformats.org/markup-compatibility/2006">
                  <mc:Choice xmlns:v="urn:schemas-microsoft-com:vml" Requires="v">
                    <p:oleObj spid="_x0000_s1025" name="Chart" r:id="rId1" imgW="6845300" imgH="4610100" progId="Excel.Sheet.8">
                      <p:embed/>
                    </p:oleObj>
                  </mc:Choice>
                  <mc:Fallback>
                    <p:oleObj name="Chart" r:id="rId1" imgW="6845300" imgH="4610100" progId="Excel.Sheet.8">
                      <p:embed/>
                      <p:pic>
                        <p:nvPicPr>
                          <p:cNvPr id="0" name="图片 1024"/>
                          <p:cNvPicPr>
                            <a:picLocks noChangeAspect="1"/>
                          </p:cNvPicPr>
                          <p:nvPr/>
                        </p:nvPicPr>
                        <p:blipFill>
                          <a:blip r:embed="rId2"/>
                          <a:stretch>
                            <a:fillRect/>
                          </a:stretch>
                        </p:blipFill>
                        <p:spPr>
                          <a:xfrm>
                            <a:off x="2069339" y="2019808"/>
                            <a:ext cx="5133911" cy="3454972"/>
                          </a:xfrm>
                          <a:prstGeom prst="rect">
                            <a:avLst/>
                          </a:prstGeom>
                          <a:noFill/>
                          <a:ln w="38100">
                            <a:noFill/>
                          </a:ln>
                        </p:spPr>
                      </p:pic>
                    </p:oleObj>
                  </mc:Fallback>
                </mc:AlternateContent>
              </a:graphicData>
            </a:graphic>
          </p:graphicFrame>
          <p:sp>
            <p:nvSpPr>
              <p:cNvPr id="51" name="TextBox 42"/>
              <p:cNvSpPr txBox="1"/>
              <p:nvPr/>
            </p:nvSpPr>
            <p:spPr>
              <a:xfrm>
                <a:off x="4218945" y="2431052"/>
                <a:ext cx="1041387" cy="461657"/>
              </a:xfrm>
              <a:prstGeom prst="rect">
                <a:avLst/>
              </a:prstGeom>
              <a:noFill/>
            </p:spPr>
            <p:txBody>
              <a:bodyPr>
                <a:spAutoFit/>
              </a:bodyPr>
              <a:lstStyle>
                <a:defPPr>
                  <a:defRPr lang="en-US"/>
                </a:defPPr>
                <a:lvl1pPr>
                  <a:defRPr sz="2400">
                    <a:solidFill>
                      <a:srgbClr val="E8766F"/>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掌 握</a:t>
                </a:r>
                <a:endParaRPr lang="zh-CN" altLang="en-US" dirty="0">
                  <a:solidFill>
                    <a:srgbClr val="FFFFFF"/>
                  </a:solidFill>
                </a:endParaRPr>
              </a:p>
            </p:txBody>
          </p:sp>
        </p:grpSp>
        <p:sp>
          <p:nvSpPr>
            <p:cNvPr id="52" name="TextBox 39"/>
            <p:cNvSpPr txBox="1"/>
            <p:nvPr/>
          </p:nvSpPr>
          <p:spPr>
            <a:xfrm rot="13580827" flipV="1">
              <a:off x="3526650" y="4395129"/>
              <a:ext cx="1041381" cy="461659"/>
            </a:xfrm>
            <a:prstGeom prst="rect">
              <a:avLst/>
            </a:prstGeom>
            <a:noFill/>
          </p:spPr>
          <p:txBody>
            <a:bodyPr>
              <a:spAutoFit/>
            </a:bodyPr>
            <a:lstStyle/>
            <a:p>
              <a:pPr>
                <a:defRPr/>
              </a:pPr>
              <a:r>
                <a:rPr lang="zh-CN" altLang="en-US" sz="2400" dirty="0">
                  <a:solidFill>
                    <a:srgbClr val="E8766F"/>
                  </a:solidFill>
                  <a:latin typeface="微软雅黑" panose="020B0503020204020204" pitchFamily="34" charset="-122"/>
                  <a:ea typeface="微软雅黑" panose="020B0503020204020204" pitchFamily="34" charset="-122"/>
                </a:rPr>
                <a:t>了解</a:t>
              </a:r>
              <a:endParaRPr lang="zh-CN" altLang="en-US" sz="2400" dirty="0">
                <a:solidFill>
                  <a:srgbClr val="E8766F"/>
                </a:solidFill>
                <a:latin typeface="微软雅黑" panose="020B0503020204020204" pitchFamily="34" charset="-122"/>
                <a:ea typeface="微软雅黑" panose="020B0503020204020204" pitchFamily="34" charset="-122"/>
              </a:endParaRPr>
            </a:p>
          </p:txBody>
        </p:sp>
        <p:sp>
          <p:nvSpPr>
            <p:cNvPr id="53" name="TextBox 40"/>
            <p:cNvSpPr txBox="1"/>
            <p:nvPr/>
          </p:nvSpPr>
          <p:spPr>
            <a:xfrm rot="8019173" flipH="1" flipV="1">
              <a:off x="4979987" y="4133197"/>
              <a:ext cx="1041381" cy="461659"/>
            </a:xfrm>
            <a:prstGeom prst="rect">
              <a:avLst/>
            </a:prstGeom>
            <a:noFill/>
          </p:spPr>
          <p:txBody>
            <a:bodyPr>
              <a:spAutoFit/>
            </a:bodyPr>
            <a:lstStyle/>
            <a:p>
              <a:pPr>
                <a:defRPr/>
              </a:pPr>
              <a:r>
                <a:rPr lang="zh-CN" altLang="en-US" sz="2400" dirty="0">
                  <a:solidFill>
                    <a:srgbClr val="FFFF00"/>
                  </a:solidFill>
                  <a:latin typeface="微软雅黑" panose="020B0503020204020204" pitchFamily="34" charset="-122"/>
                  <a:ea typeface="微软雅黑" panose="020B0503020204020204" pitchFamily="34" charset="-122"/>
                </a:rPr>
                <a:t>熟悉</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pSp>
      <p:sp>
        <p:nvSpPr>
          <p:cNvPr id="36"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heel(4)">
                                      <p:cBhvr>
                                        <p:cTn id="1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图片 2"/>
          <p:cNvPicPr>
            <a:picLocks noChangeAspect="1"/>
          </p:cNvPicPr>
          <p:nvPr/>
        </p:nvPicPr>
        <p:blipFill rotWithShape="1">
          <a:blip r:embed="rId1" cstate="print"/>
          <a:srcRect r="2132"/>
          <a:stretch>
            <a:fillRect/>
          </a:stretch>
        </p:blipFill>
        <p:spPr>
          <a:xfrm>
            <a:off x="1008621" y="1893195"/>
            <a:ext cx="6516644" cy="4331335"/>
          </a:xfrm>
          <a:prstGeom prst="rect">
            <a:avLst/>
          </a:prstGeom>
          <a:noFill/>
          <a:ln w="9525">
            <a:noFill/>
          </a:ln>
        </p:spPr>
      </p:pic>
      <p:sp>
        <p:nvSpPr>
          <p:cNvPr id="15367" name="矩形 6"/>
          <p:cNvSpPr/>
          <p:nvPr/>
        </p:nvSpPr>
        <p:spPr>
          <a:xfrm>
            <a:off x="7681476" y="2223048"/>
            <a:ext cx="3833013" cy="3647152"/>
          </a:xfrm>
          <a:prstGeom prst="rect">
            <a:avLst/>
          </a:prstGeom>
          <a:noFill/>
          <a:ln w="9525">
            <a:noFill/>
          </a:ln>
        </p:spPr>
        <p:txBody>
          <a:bodyPr wrap="square">
            <a:spAutoFit/>
          </a:bodyPr>
          <a:lstStyle/>
          <a:p>
            <a:pPr algn="just">
              <a:spcBef>
                <a:spcPct val="50000"/>
              </a:spcBef>
            </a:pPr>
            <a:endParaRPr lang="en-US" altLang="zh-CN" dirty="0">
              <a:solidFill>
                <a:srgbClr val="1FA8BB"/>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数据不能长期保存，用完就删除。</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数据的管理由应用程序完成。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数据面向应用不能共享。</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数据不独立。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spcBef>
                <a:spcPct val="50000"/>
              </a:spcBef>
            </a:pPr>
            <a:endParaRPr lang="zh-CN" altLang="en-US" sz="1600" b="1" dirty="0">
              <a:solidFill>
                <a:srgbClr val="1FA8BB"/>
              </a:solidFill>
              <a:latin typeface="微软雅黑" panose="020B0503020204020204" pitchFamily="34" charset="-122"/>
              <a:ea typeface="微软雅黑" panose="020B0503020204020204" pitchFamily="34" charset="-122"/>
            </a:endParaRPr>
          </a:p>
        </p:txBody>
      </p:sp>
      <p:sp>
        <p:nvSpPr>
          <p:cNvPr id="15368" name="流程图: 磁盘 1"/>
          <p:cNvSpPr/>
          <p:nvPr/>
        </p:nvSpPr>
        <p:spPr>
          <a:xfrm>
            <a:off x="5898122" y="2269114"/>
            <a:ext cx="1335405" cy="883920"/>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数据集</a:t>
            </a:r>
            <a:r>
              <a:rPr lang="en-US" altLang="zh-CN" b="1" dirty="0">
                <a:solidFill>
                  <a:schemeClr val="bg1"/>
                </a:solidFill>
                <a:latin typeface="微软雅黑" panose="020B0503020204020204" pitchFamily="34" charset="-122"/>
                <a:ea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5369" name="流程图: 磁盘 8"/>
          <p:cNvSpPr/>
          <p:nvPr/>
        </p:nvSpPr>
        <p:spPr>
          <a:xfrm>
            <a:off x="5898122" y="3616584"/>
            <a:ext cx="1335405" cy="883920"/>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数据集</a:t>
            </a: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5370" name="流程图: 磁盘 9"/>
          <p:cNvSpPr/>
          <p:nvPr/>
        </p:nvSpPr>
        <p:spPr>
          <a:xfrm>
            <a:off x="5898122" y="5130424"/>
            <a:ext cx="1335405" cy="883920"/>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数据集</a:t>
            </a:r>
            <a:r>
              <a:rPr lang="en-US" altLang="zh-CN" b="1" dirty="0">
                <a:solidFill>
                  <a:schemeClr val="bg1"/>
                </a:solidFill>
                <a:latin typeface="微软雅黑" panose="020B0503020204020204" pitchFamily="34" charset="-122"/>
                <a:ea typeface="微软雅黑" panose="020B0503020204020204" pitchFamily="34" charset="-122"/>
              </a:rPr>
              <a:t>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5371" name="矩形 4"/>
          <p:cNvSpPr/>
          <p:nvPr/>
        </p:nvSpPr>
        <p:spPr>
          <a:xfrm>
            <a:off x="1164832" y="2573915"/>
            <a:ext cx="1360805" cy="35877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5372" name="矩形 11"/>
          <p:cNvSpPr/>
          <p:nvPr/>
        </p:nvSpPr>
        <p:spPr>
          <a:xfrm>
            <a:off x="1164832" y="4069975"/>
            <a:ext cx="1360805" cy="35877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5373" name="矩形 12"/>
          <p:cNvSpPr/>
          <p:nvPr/>
        </p:nvSpPr>
        <p:spPr>
          <a:xfrm>
            <a:off x="1148957" y="5511425"/>
            <a:ext cx="1360805" cy="35877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n</a:t>
            </a:r>
            <a:endParaRPr lang="en-US" altLang="zh-CN" b="1" dirty="0">
              <a:solidFill>
                <a:schemeClr val="bg1"/>
              </a:solidFill>
              <a:latin typeface="微软雅黑" panose="020B0503020204020204" pitchFamily="34" charset="-122"/>
              <a:ea typeface="微软雅黑" panose="020B0503020204020204" pitchFamily="34" charset="-122"/>
            </a:endParaRPr>
          </a:p>
        </p:txBody>
      </p:sp>
      <p:pic>
        <p:nvPicPr>
          <p:cNvPr id="15374" name="图片 7"/>
          <p:cNvPicPr>
            <a:picLocks noChangeAspect="1"/>
          </p:cNvPicPr>
          <p:nvPr/>
        </p:nvPicPr>
        <p:blipFill>
          <a:blip r:embed="rId2" cstate="print"/>
          <a:stretch>
            <a:fillRect/>
          </a:stretch>
        </p:blipFill>
        <p:spPr>
          <a:xfrm>
            <a:off x="3956926" y="2340235"/>
            <a:ext cx="1658620" cy="676275"/>
          </a:xfrm>
          <a:prstGeom prst="rect">
            <a:avLst/>
          </a:prstGeom>
          <a:noFill/>
          <a:ln w="9525">
            <a:noFill/>
          </a:ln>
        </p:spPr>
      </p:pic>
      <p:pic>
        <p:nvPicPr>
          <p:cNvPr id="15375" name="图片 16"/>
          <p:cNvPicPr>
            <a:picLocks noChangeAspect="1"/>
          </p:cNvPicPr>
          <p:nvPr/>
        </p:nvPicPr>
        <p:blipFill>
          <a:blip r:embed="rId2" cstate="print"/>
          <a:stretch>
            <a:fillRect/>
          </a:stretch>
        </p:blipFill>
        <p:spPr>
          <a:xfrm>
            <a:off x="3956926" y="3752475"/>
            <a:ext cx="1658620" cy="676275"/>
          </a:xfrm>
          <a:prstGeom prst="rect">
            <a:avLst/>
          </a:prstGeom>
          <a:noFill/>
          <a:ln w="9525">
            <a:noFill/>
          </a:ln>
        </p:spPr>
      </p:pic>
      <p:pic>
        <p:nvPicPr>
          <p:cNvPr id="15376" name="图片 18"/>
          <p:cNvPicPr>
            <a:picLocks noChangeAspect="1"/>
          </p:cNvPicPr>
          <p:nvPr/>
        </p:nvPicPr>
        <p:blipFill>
          <a:blip r:embed="rId2" cstate="print"/>
          <a:stretch>
            <a:fillRect/>
          </a:stretch>
        </p:blipFill>
        <p:spPr>
          <a:xfrm>
            <a:off x="3956926" y="5227580"/>
            <a:ext cx="1658620" cy="676275"/>
          </a:xfrm>
          <a:prstGeom prst="rect">
            <a:avLst/>
          </a:prstGeom>
          <a:noFill/>
          <a:ln w="9525">
            <a:noFill/>
          </a:ln>
        </p:spPr>
      </p:pic>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658361" y="1062477"/>
            <a:ext cx="2375971" cy="499624"/>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1.3.1 </a:t>
            </a:r>
            <a:r>
              <a:rPr lang="zh-CN" altLang="en-US" sz="2000" dirty="0">
                <a:solidFill>
                  <a:srgbClr val="F0882E"/>
                </a:solidFill>
                <a:latin typeface="微软雅黑" panose="020B0503020204020204" pitchFamily="34" charset="-122"/>
                <a:ea typeface="微软雅黑" panose="020B0503020204020204" pitchFamily="34" charset="-122"/>
                <a:sym typeface="+mn-ea"/>
              </a:rPr>
              <a:t>人工管理阶段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数据管理技术的发展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378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16"/>
          <p:cNvGrpSpPr/>
          <p:nvPr/>
        </p:nvGrpSpPr>
        <p:grpSpPr>
          <a:xfrm>
            <a:off x="921346" y="1769529"/>
            <a:ext cx="10601946" cy="4348161"/>
            <a:chOff x="-997586" y="1869408"/>
            <a:chExt cx="11123320" cy="4493537"/>
          </a:xfrm>
        </p:grpSpPr>
        <p:sp>
          <p:nvSpPr>
            <p:cNvPr id="16390" name="矩形 6"/>
            <p:cNvSpPr/>
            <p:nvPr/>
          </p:nvSpPr>
          <p:spPr>
            <a:xfrm>
              <a:off x="6948087" y="2498434"/>
              <a:ext cx="3177647" cy="3864511"/>
            </a:xfrm>
            <a:prstGeom prst="rect">
              <a:avLst/>
            </a:prstGeom>
            <a:noFill/>
            <a:ln w="9525">
              <a:noFill/>
            </a:ln>
          </p:spPr>
          <p:txBody>
            <a:bodyPr wrap="square">
              <a:spAutoFit/>
            </a:bodyPr>
            <a:lstStyle/>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数据实现了长期保存。</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由文件系统管理数据。</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数据共享率低，冗余程度高。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数据独立性差。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spcBef>
                  <a:spcPct val="50000"/>
                </a:spcBef>
              </a:pPr>
              <a:endParaRPr lang="zh-CN" altLang="en-US" sz="1600" b="1" dirty="0">
                <a:solidFill>
                  <a:srgbClr val="1FA8BB"/>
                </a:solidFill>
                <a:latin typeface="微软雅黑" panose="020B0503020204020204" pitchFamily="34" charset="-122"/>
                <a:ea typeface="微软雅黑" panose="020B0503020204020204" pitchFamily="34" charset="-122"/>
              </a:endParaRPr>
            </a:p>
            <a:p>
              <a:pPr algn="just">
                <a:spcBef>
                  <a:spcPct val="50000"/>
                </a:spcBef>
              </a:pPr>
              <a:endParaRPr lang="en-US" altLang="zh-CN" sz="1600" b="1" dirty="0">
                <a:latin typeface="微软雅黑" panose="020B0503020204020204" pitchFamily="34" charset="-122"/>
                <a:ea typeface="微软雅黑" panose="020B0503020204020204" pitchFamily="34" charset="-122"/>
              </a:endParaRPr>
            </a:p>
          </p:txBody>
        </p:sp>
        <p:pic>
          <p:nvPicPr>
            <p:cNvPr id="16391" name="图片 4"/>
            <p:cNvPicPr>
              <a:picLocks noChangeAspect="1"/>
            </p:cNvPicPr>
            <p:nvPr/>
          </p:nvPicPr>
          <p:blipFill>
            <a:blip r:embed="rId1" cstate="print"/>
            <a:stretch>
              <a:fillRect/>
            </a:stretch>
          </p:blipFill>
          <p:spPr>
            <a:xfrm>
              <a:off x="-997586" y="1869408"/>
              <a:ext cx="7834932" cy="4493537"/>
            </a:xfrm>
            <a:prstGeom prst="rect">
              <a:avLst/>
            </a:prstGeom>
            <a:noFill/>
            <a:ln w="9525">
              <a:noFill/>
            </a:ln>
          </p:spPr>
        </p:pic>
        <p:sp>
          <p:nvSpPr>
            <p:cNvPr id="16392" name="流程图: 磁盘 9"/>
            <p:cNvSpPr/>
            <p:nvPr/>
          </p:nvSpPr>
          <p:spPr>
            <a:xfrm>
              <a:off x="5636698" y="2405557"/>
              <a:ext cx="1075398" cy="883552"/>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文件1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393" name="流程图: 磁盘 11"/>
            <p:cNvSpPr/>
            <p:nvPr/>
          </p:nvSpPr>
          <p:spPr>
            <a:xfrm>
              <a:off x="5647454" y="3764892"/>
              <a:ext cx="1075398" cy="883552"/>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文件</a:t>
              </a: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6394" name="流程图: 磁盘 12"/>
            <p:cNvSpPr/>
            <p:nvPr/>
          </p:nvSpPr>
          <p:spPr>
            <a:xfrm>
              <a:off x="5668971" y="5199373"/>
              <a:ext cx="1075398" cy="883552"/>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文件</a:t>
              </a:r>
              <a:r>
                <a:rPr lang="en-US" altLang="zh-CN" b="1" dirty="0">
                  <a:solidFill>
                    <a:schemeClr val="bg1"/>
                  </a:solidFill>
                  <a:latin typeface="微软雅黑" panose="020B0503020204020204" pitchFamily="34" charset="-122"/>
                  <a:ea typeface="微软雅黑" panose="020B0503020204020204" pitchFamily="34" charset="-122"/>
                </a:rPr>
                <a:t>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6395" name="矩形 13"/>
            <p:cNvSpPr/>
            <p:nvPr/>
          </p:nvSpPr>
          <p:spPr>
            <a:xfrm>
              <a:off x="-886846" y="2749339"/>
              <a:ext cx="1360860" cy="35846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6396" name="矩形 14"/>
            <p:cNvSpPr/>
            <p:nvPr/>
          </p:nvSpPr>
          <p:spPr>
            <a:xfrm>
              <a:off x="-886846" y="4206215"/>
              <a:ext cx="1360860" cy="35846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6397" name="矩形 15"/>
            <p:cNvSpPr/>
            <p:nvPr/>
          </p:nvSpPr>
          <p:spPr>
            <a:xfrm>
              <a:off x="-886846" y="5776966"/>
              <a:ext cx="1360860" cy="35846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6398" name="矩形 5"/>
            <p:cNvSpPr/>
            <p:nvPr/>
          </p:nvSpPr>
          <p:spPr>
            <a:xfrm>
              <a:off x="2515059" y="3905026"/>
              <a:ext cx="1947134" cy="659654"/>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endParaRPr lang="en-US" altLang="zh-CN" dirty="0">
                <a:latin typeface="Arial" panose="020B0604020202020204" pitchFamily="34" charset="0"/>
              </a:endParaRPr>
            </a:p>
          </p:txBody>
        </p:sp>
        <p:pic>
          <p:nvPicPr>
            <p:cNvPr id="16399" name="图片 7"/>
            <p:cNvPicPr>
              <a:picLocks noChangeAspect="1"/>
            </p:cNvPicPr>
            <p:nvPr/>
          </p:nvPicPr>
          <p:blipFill>
            <a:blip r:embed="rId2" cstate="print"/>
            <a:stretch>
              <a:fillRect/>
            </a:stretch>
          </p:blipFill>
          <p:spPr>
            <a:xfrm>
              <a:off x="-720953" y="2236332"/>
              <a:ext cx="419100" cy="352425"/>
            </a:xfrm>
            <a:prstGeom prst="rect">
              <a:avLst/>
            </a:prstGeom>
            <a:noFill/>
            <a:ln w="9525">
              <a:noFill/>
            </a:ln>
          </p:spPr>
        </p:pic>
        <p:sp>
          <p:nvSpPr>
            <p:cNvPr id="16400" name="文本框 8"/>
            <p:cNvSpPr txBox="1"/>
            <p:nvPr/>
          </p:nvSpPr>
          <p:spPr>
            <a:xfrm>
              <a:off x="2790832" y="4021549"/>
              <a:ext cx="1613572" cy="380614"/>
            </a:xfrm>
            <a:prstGeom prst="rect">
              <a:avLst/>
            </a:prstGeom>
            <a:noFill/>
            <a:ln w="9525">
              <a:noFill/>
            </a:ln>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文件管理系统</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658361" y="1062477"/>
            <a:ext cx="2375971" cy="499624"/>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1.3.2 </a:t>
            </a:r>
            <a:r>
              <a:rPr lang="zh-CN" altLang="en-US" sz="2000" dirty="0">
                <a:solidFill>
                  <a:srgbClr val="F0882E"/>
                </a:solidFill>
                <a:latin typeface="微软雅黑" panose="020B0503020204020204" pitchFamily="34" charset="-122"/>
                <a:ea typeface="微软雅黑" panose="020B0503020204020204" pitchFamily="34" charset="-122"/>
                <a:sym typeface="+mn-ea"/>
              </a:rPr>
              <a:t>文件系统阶段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9"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数据管理技术的发展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1" name="直接连接符 20"/>
          <p:cNvCxnSpPr/>
          <p:nvPr/>
        </p:nvCxnSpPr>
        <p:spPr>
          <a:xfrm>
            <a:off x="649366" y="740311"/>
            <a:ext cx="378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3" name="组合 26"/>
          <p:cNvGrpSpPr/>
          <p:nvPr/>
        </p:nvGrpSpPr>
        <p:grpSpPr>
          <a:xfrm>
            <a:off x="818755" y="1863091"/>
            <a:ext cx="11175581" cy="4263073"/>
            <a:chOff x="276339" y="2205512"/>
            <a:chExt cx="11175458" cy="4263017"/>
          </a:xfrm>
        </p:grpSpPr>
        <p:sp>
          <p:nvSpPr>
            <p:cNvPr id="17414" name="矩形 6"/>
            <p:cNvSpPr/>
            <p:nvPr/>
          </p:nvSpPr>
          <p:spPr>
            <a:xfrm>
              <a:off x="7880802" y="2911659"/>
              <a:ext cx="3570995" cy="2585289"/>
            </a:xfrm>
            <a:prstGeom prst="rect">
              <a:avLst/>
            </a:prstGeom>
            <a:noFill/>
            <a:ln w="9525">
              <a:noFill/>
            </a:ln>
          </p:spPr>
          <p:txBody>
            <a:bodyPr wrap="square">
              <a:spAutoFit/>
            </a:bodyPr>
            <a:lstStyle/>
            <a:p>
              <a:pPr>
                <a:lnSpc>
                  <a:spcPct val="150000"/>
                </a:lnSpc>
                <a:spcBef>
                  <a:spcPct val="50000"/>
                </a:spcBef>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数据结构化。</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spcBef>
                  <a:spcPct val="50000"/>
                </a:spcBef>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数据共享性高、冗余少且易扩充。</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spcBef>
                  <a:spcPct val="50000"/>
                </a:spcBef>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数据独立性高。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spcBef>
                  <a:spcPct val="50000"/>
                </a:spcBef>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数据由</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统一管理和控制。</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spcBef>
                  <a:spcPct val="50000"/>
                </a:spcBef>
              </a:pPr>
              <a:endParaRPr lang="zh-CN" altLang="en-US" b="1" dirty="0">
                <a:solidFill>
                  <a:srgbClr val="1FA8BB"/>
                </a:solidFill>
                <a:latin typeface="微软雅黑" panose="020B0503020204020204" pitchFamily="34" charset="-122"/>
                <a:ea typeface="微软雅黑" panose="020B0503020204020204" pitchFamily="34" charset="-122"/>
              </a:endParaRPr>
            </a:p>
          </p:txBody>
        </p:sp>
        <p:grpSp>
          <p:nvGrpSpPr>
            <p:cNvPr id="17415" name="组合 17"/>
            <p:cNvGrpSpPr/>
            <p:nvPr/>
          </p:nvGrpSpPr>
          <p:grpSpPr>
            <a:xfrm>
              <a:off x="276339" y="2205512"/>
              <a:ext cx="7593315" cy="4263017"/>
              <a:chOff x="276339" y="2195387"/>
              <a:chExt cx="7593315" cy="4097833"/>
            </a:xfrm>
          </p:grpSpPr>
          <p:pic>
            <p:nvPicPr>
              <p:cNvPr id="17416" name="图片 4"/>
              <p:cNvPicPr>
                <a:picLocks noChangeAspect="1"/>
              </p:cNvPicPr>
              <p:nvPr/>
            </p:nvPicPr>
            <p:blipFill rotWithShape="1">
              <a:blip r:embed="rId1" cstate="print"/>
              <a:srcRect t="5776" r="2675"/>
              <a:stretch>
                <a:fillRect/>
              </a:stretch>
            </p:blipFill>
            <p:spPr>
              <a:xfrm>
                <a:off x="276339" y="2195387"/>
                <a:ext cx="7565718" cy="4097833"/>
              </a:xfrm>
              <a:prstGeom prst="rect">
                <a:avLst/>
              </a:prstGeom>
              <a:noFill/>
              <a:ln w="9525">
                <a:noFill/>
              </a:ln>
            </p:spPr>
          </p:pic>
          <p:sp>
            <p:nvSpPr>
              <p:cNvPr id="17417" name="矩形 13"/>
              <p:cNvSpPr/>
              <p:nvPr/>
            </p:nvSpPr>
            <p:spPr>
              <a:xfrm>
                <a:off x="413499" y="2795842"/>
                <a:ext cx="1311009" cy="34693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418" name="矩形 14"/>
              <p:cNvSpPr/>
              <p:nvPr/>
            </p:nvSpPr>
            <p:spPr>
              <a:xfrm>
                <a:off x="413499" y="4205859"/>
                <a:ext cx="1311009" cy="34693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419" name="矩形 15"/>
              <p:cNvSpPr/>
              <p:nvPr/>
            </p:nvSpPr>
            <p:spPr>
              <a:xfrm>
                <a:off x="413499" y="5726088"/>
                <a:ext cx="1311009" cy="346935"/>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应用程序</a:t>
                </a:r>
                <a:r>
                  <a:rPr lang="en-US" altLang="zh-CN" b="1" dirty="0">
                    <a:solidFill>
                      <a:schemeClr val="bg1"/>
                    </a:solidFill>
                    <a:latin typeface="微软雅黑" panose="020B0503020204020204" pitchFamily="34" charset="-122"/>
                    <a:ea typeface="微软雅黑" panose="020B0503020204020204" pitchFamily="34" charset="-122"/>
                  </a:rPr>
                  <a:t>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420" name="矩形 5"/>
              <p:cNvSpPr/>
              <p:nvPr/>
            </p:nvSpPr>
            <p:spPr>
              <a:xfrm>
                <a:off x="3766094" y="3914357"/>
                <a:ext cx="1875807" cy="638437"/>
              </a:xfrm>
              <a:prstGeom prst="rect">
                <a:avLst/>
              </a:prstGeom>
              <a:solidFill>
                <a:srgbClr val="0070C0"/>
              </a:solidFill>
              <a:ln w="28575" cap="flat" cmpd="sng">
                <a:solidFill>
                  <a:schemeClr val="bg1"/>
                </a:solidFill>
                <a:prstDash val="solid"/>
                <a:round/>
                <a:headEnd type="none" w="med" len="med"/>
                <a:tailEnd type="none" w="med" len="med"/>
              </a:ln>
            </p:spPr>
            <p:txBody>
              <a:bodyPr/>
              <a:lstStyle/>
              <a:p>
                <a:pPr algn="ctr" eaLnBrk="1" hangingPunct="1">
                  <a:buFont typeface="Arial" panose="020B0604020202020204" pitchFamily="34" charset="0"/>
                  <a:buNone/>
                </a:pPr>
                <a:endParaRPr lang="en-US" altLang="zh-CN" dirty="0">
                  <a:latin typeface="Arial" panose="020B0604020202020204" pitchFamily="34" charset="0"/>
                </a:endParaRPr>
              </a:p>
            </p:txBody>
          </p:sp>
          <p:pic>
            <p:nvPicPr>
              <p:cNvPr id="17421" name="图片 7"/>
              <p:cNvPicPr>
                <a:picLocks noChangeAspect="1"/>
              </p:cNvPicPr>
              <p:nvPr/>
            </p:nvPicPr>
            <p:blipFill>
              <a:blip r:embed="rId2" cstate="print"/>
              <a:stretch>
                <a:fillRect/>
              </a:stretch>
            </p:blipFill>
            <p:spPr>
              <a:xfrm>
                <a:off x="542838" y="2299335"/>
                <a:ext cx="403748" cy="341090"/>
              </a:xfrm>
              <a:prstGeom prst="rect">
                <a:avLst/>
              </a:prstGeom>
              <a:noFill/>
              <a:ln w="9525">
                <a:noFill/>
              </a:ln>
            </p:spPr>
          </p:pic>
          <p:sp>
            <p:nvSpPr>
              <p:cNvPr id="17422" name="文本框 8"/>
              <p:cNvSpPr txBox="1"/>
              <p:nvPr/>
            </p:nvSpPr>
            <p:spPr>
              <a:xfrm>
                <a:off x="3839916" y="4027133"/>
                <a:ext cx="1800473" cy="355016"/>
              </a:xfrm>
              <a:prstGeom prst="rect">
                <a:avLst/>
              </a:prstGeom>
              <a:noFill/>
              <a:ln w="9525">
                <a:noFill/>
              </a:ln>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数据库管理系统</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17423" name="图片 2"/>
              <p:cNvPicPr>
                <a:picLocks noChangeAspect="1"/>
              </p:cNvPicPr>
              <p:nvPr/>
            </p:nvPicPr>
            <p:blipFill>
              <a:blip r:embed="rId3" cstate="print"/>
              <a:stretch>
                <a:fillRect/>
              </a:stretch>
            </p:blipFill>
            <p:spPr>
              <a:xfrm>
                <a:off x="5323100" y="2874173"/>
                <a:ext cx="1133475" cy="996631"/>
              </a:xfrm>
              <a:prstGeom prst="rect">
                <a:avLst/>
              </a:prstGeom>
              <a:noFill/>
              <a:ln w="9525">
                <a:noFill/>
              </a:ln>
            </p:spPr>
          </p:pic>
          <p:pic>
            <p:nvPicPr>
              <p:cNvPr id="17424" name="图片 18"/>
              <p:cNvPicPr>
                <a:picLocks noChangeAspect="1"/>
              </p:cNvPicPr>
              <p:nvPr/>
            </p:nvPicPr>
            <p:blipFill>
              <a:blip r:embed="rId3" cstate="print"/>
              <a:stretch>
                <a:fillRect/>
              </a:stretch>
            </p:blipFill>
            <p:spPr>
              <a:xfrm>
                <a:off x="5725452" y="3924977"/>
                <a:ext cx="1133475" cy="942975"/>
              </a:xfrm>
              <a:prstGeom prst="rect">
                <a:avLst/>
              </a:prstGeom>
              <a:noFill/>
              <a:ln w="9525">
                <a:noFill/>
              </a:ln>
            </p:spPr>
          </p:pic>
          <p:pic>
            <p:nvPicPr>
              <p:cNvPr id="17425" name="图片 19"/>
              <p:cNvPicPr>
                <a:picLocks noChangeAspect="1"/>
              </p:cNvPicPr>
              <p:nvPr/>
            </p:nvPicPr>
            <p:blipFill>
              <a:blip r:embed="rId3" cstate="print"/>
              <a:stretch>
                <a:fillRect/>
              </a:stretch>
            </p:blipFill>
            <p:spPr>
              <a:xfrm>
                <a:off x="6736179" y="3734371"/>
                <a:ext cx="1133475" cy="942975"/>
              </a:xfrm>
              <a:prstGeom prst="rect">
                <a:avLst/>
              </a:prstGeom>
              <a:noFill/>
              <a:ln w="9525">
                <a:noFill/>
              </a:ln>
            </p:spPr>
          </p:pic>
          <p:pic>
            <p:nvPicPr>
              <p:cNvPr id="17426" name="图片 20"/>
              <p:cNvPicPr>
                <a:picLocks noChangeAspect="1"/>
              </p:cNvPicPr>
              <p:nvPr/>
            </p:nvPicPr>
            <p:blipFill>
              <a:blip r:embed="rId3" cstate="print"/>
              <a:stretch>
                <a:fillRect/>
              </a:stretch>
            </p:blipFill>
            <p:spPr>
              <a:xfrm>
                <a:off x="6736179" y="5013421"/>
                <a:ext cx="1133475" cy="942975"/>
              </a:xfrm>
              <a:prstGeom prst="rect">
                <a:avLst/>
              </a:prstGeom>
              <a:noFill/>
              <a:ln w="9525">
                <a:noFill/>
              </a:ln>
            </p:spPr>
          </p:pic>
          <p:pic>
            <p:nvPicPr>
              <p:cNvPr id="17427" name="图片 21"/>
              <p:cNvPicPr>
                <a:picLocks noChangeAspect="1"/>
              </p:cNvPicPr>
              <p:nvPr/>
            </p:nvPicPr>
            <p:blipFill>
              <a:blip r:embed="rId3" cstate="print"/>
              <a:stretch>
                <a:fillRect/>
              </a:stretch>
            </p:blipFill>
            <p:spPr>
              <a:xfrm>
                <a:off x="6736179" y="5158890"/>
                <a:ext cx="1133475" cy="942975"/>
              </a:xfrm>
              <a:prstGeom prst="rect">
                <a:avLst/>
              </a:prstGeom>
              <a:noFill/>
              <a:ln w="9525">
                <a:noFill/>
              </a:ln>
            </p:spPr>
          </p:pic>
          <p:pic>
            <p:nvPicPr>
              <p:cNvPr id="17428" name="图片 23"/>
              <p:cNvPicPr>
                <a:picLocks noChangeAspect="1"/>
              </p:cNvPicPr>
              <p:nvPr/>
            </p:nvPicPr>
            <p:blipFill>
              <a:blip r:embed="rId3" cstate="print"/>
              <a:stretch>
                <a:fillRect/>
              </a:stretch>
            </p:blipFill>
            <p:spPr>
              <a:xfrm>
                <a:off x="5350779" y="4778375"/>
                <a:ext cx="1133475" cy="942975"/>
              </a:xfrm>
              <a:prstGeom prst="rect">
                <a:avLst/>
              </a:prstGeom>
              <a:noFill/>
              <a:ln w="9525">
                <a:noFill/>
              </a:ln>
            </p:spPr>
          </p:pic>
          <p:pic>
            <p:nvPicPr>
              <p:cNvPr id="17429" name="图片 24"/>
              <p:cNvPicPr>
                <a:picLocks noChangeAspect="1"/>
              </p:cNvPicPr>
              <p:nvPr/>
            </p:nvPicPr>
            <p:blipFill>
              <a:blip r:embed="rId3" cstate="print"/>
              <a:stretch>
                <a:fillRect/>
              </a:stretch>
            </p:blipFill>
            <p:spPr>
              <a:xfrm>
                <a:off x="6708582" y="2454428"/>
                <a:ext cx="1133475" cy="942975"/>
              </a:xfrm>
              <a:prstGeom prst="rect">
                <a:avLst/>
              </a:prstGeom>
              <a:noFill/>
              <a:ln w="9525">
                <a:noFill/>
              </a:ln>
            </p:spPr>
          </p:pic>
          <p:sp>
            <p:nvSpPr>
              <p:cNvPr id="17430" name="流程图: 磁盘 25"/>
              <p:cNvSpPr/>
              <p:nvPr/>
            </p:nvSpPr>
            <p:spPr>
              <a:xfrm>
                <a:off x="6633772" y="3542347"/>
                <a:ext cx="852734" cy="1439904"/>
              </a:xfrm>
              <a:prstGeom prst="flowChartMagneticDisk">
                <a:avLst/>
              </a:prstGeom>
              <a:solidFill>
                <a:srgbClr val="F0882E"/>
              </a:solidFill>
              <a:ln w="28575" cap="flat" cmpd="sng">
                <a:solidFill>
                  <a:schemeClr val="bg1"/>
                </a:solidFill>
                <a:prstDash val="solid"/>
                <a:headEnd type="none" w="med" len="med"/>
                <a:tailEnd type="none" w="med" len="med"/>
              </a:ln>
            </p:spPr>
            <p:txBody>
              <a:bodyPr/>
              <a:lstStyle/>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数</a:t>
                </a:r>
                <a:endParaRPr lang="en-US" altLang="zh-CN"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据</a:t>
                </a:r>
                <a:endParaRPr lang="en-US" altLang="zh-CN"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17431" name="图片 6"/>
              <p:cNvPicPr>
                <a:picLocks noChangeAspect="1"/>
              </p:cNvPicPr>
              <p:nvPr/>
            </p:nvPicPr>
            <p:blipFill>
              <a:blip r:embed="rId4" cstate="print"/>
              <a:stretch>
                <a:fillRect/>
              </a:stretch>
            </p:blipFill>
            <p:spPr>
              <a:xfrm>
                <a:off x="5696035" y="3834368"/>
                <a:ext cx="887141" cy="676275"/>
              </a:xfrm>
              <a:prstGeom prst="rect">
                <a:avLst/>
              </a:prstGeom>
              <a:noFill/>
              <a:ln w="9525">
                <a:noFill/>
              </a:ln>
            </p:spPr>
          </p:pic>
        </p:grpSp>
      </p:grpSp>
      <p:sp>
        <p:nvSpPr>
          <p:cNvPr id="25" name="文本框 24"/>
          <p:cNvSpPr txBox="1"/>
          <p:nvPr/>
        </p:nvSpPr>
        <p:spPr>
          <a:xfrm>
            <a:off x="4658361" y="1062477"/>
            <a:ext cx="2632452" cy="499624"/>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1.3.3 </a:t>
            </a:r>
            <a:r>
              <a:rPr lang="zh-CN" altLang="en-US" sz="2000" dirty="0">
                <a:solidFill>
                  <a:srgbClr val="F0882E"/>
                </a:solidFill>
                <a:latin typeface="微软雅黑" panose="020B0503020204020204" pitchFamily="34" charset="-122"/>
                <a:ea typeface="微软雅黑" panose="020B0503020204020204" pitchFamily="34" charset="-122"/>
                <a:sym typeface="+mn-ea"/>
              </a:rPr>
              <a:t>数据库系统阶段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数据管理技术的发展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 name="MH_Others_1"/>
          <p:cNvSpPr/>
          <p:nvPr>
            <p:custDataLst>
              <p:tags r:id="rId5"/>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8" name="直接连接符 27"/>
          <p:cNvCxnSpPr/>
          <p:nvPr/>
        </p:nvCxnSpPr>
        <p:spPr>
          <a:xfrm>
            <a:off x="649366" y="740311"/>
            <a:ext cx="378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flipH="1">
            <a:off x="1511021" y="2028588"/>
            <a:ext cx="8490390" cy="3882044"/>
          </a:xfrm>
          <a:custGeom>
            <a:avLst/>
            <a:gdLst>
              <a:gd name="connsiteX0" fmla="*/ 7664334 w 10814858"/>
              <a:gd name="connsiteY0" fmla="*/ 0 h 3882044"/>
              <a:gd name="connsiteX1" fmla="*/ 10814858 w 10814858"/>
              <a:gd name="connsiteY1" fmla="*/ 0 h 3882044"/>
              <a:gd name="connsiteX2" fmla="*/ 10814858 w 10814858"/>
              <a:gd name="connsiteY2" fmla="*/ 3882044 h 3882044"/>
              <a:gd name="connsiteX3" fmla="*/ 0 w 10814858"/>
              <a:gd name="connsiteY3" fmla="*/ 3882044 h 3882044"/>
              <a:gd name="connsiteX4" fmla="*/ 0 w 10814858"/>
              <a:gd name="connsiteY4" fmla="*/ 3158837 h 3882044"/>
              <a:gd name="connsiteX0-1" fmla="*/ 7678895 w 10829419"/>
              <a:gd name="connsiteY0-2" fmla="*/ 0 h 3882044"/>
              <a:gd name="connsiteX1-3" fmla="*/ 10829419 w 10829419"/>
              <a:gd name="connsiteY1-4" fmla="*/ 0 h 3882044"/>
              <a:gd name="connsiteX2-5" fmla="*/ 10829419 w 10829419"/>
              <a:gd name="connsiteY2-6" fmla="*/ 3882044 h 3882044"/>
              <a:gd name="connsiteX3-7" fmla="*/ 14561 w 10829419"/>
              <a:gd name="connsiteY3-8" fmla="*/ 3882044 h 3882044"/>
              <a:gd name="connsiteX4-9" fmla="*/ 14561 w 10829419"/>
              <a:gd name="connsiteY4-10" fmla="*/ 3158837 h 3882044"/>
              <a:gd name="connsiteX5" fmla="*/ 0 w 10829419"/>
              <a:gd name="connsiteY5" fmla="*/ 3126342 h 3882044"/>
              <a:gd name="connsiteX0-11" fmla="*/ 7664539 w 10815063"/>
              <a:gd name="connsiteY0-12" fmla="*/ 0 h 3882044"/>
              <a:gd name="connsiteX1-13" fmla="*/ 10815063 w 10815063"/>
              <a:gd name="connsiteY1-14" fmla="*/ 0 h 3882044"/>
              <a:gd name="connsiteX2-15" fmla="*/ 10815063 w 10815063"/>
              <a:gd name="connsiteY2-16" fmla="*/ 3882044 h 3882044"/>
              <a:gd name="connsiteX3-17" fmla="*/ 205 w 10815063"/>
              <a:gd name="connsiteY3-18" fmla="*/ 3882044 h 3882044"/>
              <a:gd name="connsiteX4-19" fmla="*/ 205 w 10815063"/>
              <a:gd name="connsiteY4-20" fmla="*/ 3158837 h 3882044"/>
              <a:gd name="connsiteX5-21" fmla="*/ 14763 w 10815063"/>
              <a:gd name="connsiteY5-22" fmla="*/ 543162 h 38820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815063" h="3882044">
                <a:moveTo>
                  <a:pt x="7664539" y="0"/>
                </a:moveTo>
                <a:lnTo>
                  <a:pt x="10815063" y="0"/>
                </a:lnTo>
                <a:lnTo>
                  <a:pt x="10815063" y="3882044"/>
                </a:lnTo>
                <a:lnTo>
                  <a:pt x="205" y="3882044"/>
                </a:lnTo>
                <a:lnTo>
                  <a:pt x="205" y="3158837"/>
                </a:lnTo>
                <a:cubicBezTo>
                  <a:pt x="-2222" y="3032887"/>
                  <a:pt x="17797" y="549932"/>
                  <a:pt x="14763" y="543162"/>
                </a:cubicBezTo>
              </a:path>
            </a:pathLst>
          </a:cu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8" name="图片 7" descr="625dcb2ba2a7c06cb6299825db4da6f5"/>
          <p:cNvPicPr>
            <a:picLocks noChangeAspect="1"/>
          </p:cNvPicPr>
          <p:nvPr/>
        </p:nvPicPr>
        <p:blipFill>
          <a:blip r:embed="rId1" cstate="print"/>
          <a:stretch>
            <a:fillRect/>
          </a:stretch>
        </p:blipFill>
        <p:spPr>
          <a:xfrm>
            <a:off x="7741753" y="2428698"/>
            <a:ext cx="1779436" cy="1779437"/>
          </a:xfrm>
          <a:prstGeom prst="rect">
            <a:avLst/>
          </a:prstGeom>
        </p:spPr>
      </p:pic>
      <p:pic>
        <p:nvPicPr>
          <p:cNvPr id="10" name="图片 9" descr="65a6859376c1d1a98383200d2fa98012(1)"/>
          <p:cNvPicPr>
            <a:picLocks noChangeAspect="1"/>
          </p:cNvPicPr>
          <p:nvPr/>
        </p:nvPicPr>
        <p:blipFill>
          <a:blip r:embed="rId2" cstate="print"/>
          <a:stretch>
            <a:fillRect/>
          </a:stretch>
        </p:blipFill>
        <p:spPr>
          <a:xfrm>
            <a:off x="5034607" y="2974764"/>
            <a:ext cx="2122785" cy="2122785"/>
          </a:xfrm>
          <a:prstGeom prst="rect">
            <a:avLst/>
          </a:prstGeom>
        </p:spPr>
      </p:pic>
      <p:pic>
        <p:nvPicPr>
          <p:cNvPr id="14" name="图片 13" descr="234993-14032915534964"/>
          <p:cNvPicPr>
            <a:picLocks noChangeAspect="1"/>
          </p:cNvPicPr>
          <p:nvPr/>
        </p:nvPicPr>
        <p:blipFill>
          <a:blip r:embed="rId3" cstate="print"/>
          <a:stretch>
            <a:fillRect/>
          </a:stretch>
        </p:blipFill>
        <p:spPr>
          <a:xfrm>
            <a:off x="7741753" y="4340006"/>
            <a:ext cx="1779436" cy="1316457"/>
          </a:xfrm>
          <a:prstGeom prst="rect">
            <a:avLst/>
          </a:prstGeom>
        </p:spPr>
      </p:pic>
      <p:sp>
        <p:nvSpPr>
          <p:cNvPr id="17" name="矩形 16"/>
          <p:cNvSpPr/>
          <p:nvPr/>
        </p:nvSpPr>
        <p:spPr>
          <a:xfrm>
            <a:off x="4078085" y="1829720"/>
            <a:ext cx="1723549"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rPr>
              <a:t>模型</a:t>
            </a:r>
            <a:r>
              <a:rPr lang="en-US" altLang="zh-CN" sz="2000" dirty="0">
                <a:solidFill>
                  <a:srgbClr val="0070C0"/>
                </a:solidFill>
                <a:latin typeface="微软雅黑" panose="020B0503020204020204" pitchFamily="34" charset="-122"/>
                <a:ea typeface="微软雅黑" panose="020B0503020204020204" pitchFamily="34" charset="-122"/>
              </a:rPr>
              <a:t>(Model)</a:t>
            </a:r>
            <a:endParaRPr lang="zh-CN" altLang="en-US" sz="2000" dirty="0">
              <a:solidFill>
                <a:srgbClr val="0070C0"/>
              </a:solidFill>
            </a:endParaRPr>
          </a:p>
        </p:txBody>
      </p:sp>
      <p:pic>
        <p:nvPicPr>
          <p:cNvPr id="2" name="图片 1"/>
          <p:cNvPicPr>
            <a:picLocks noChangeAspect="1"/>
          </p:cNvPicPr>
          <p:nvPr/>
        </p:nvPicPr>
        <p:blipFill>
          <a:blip r:embed="rId4" cstate="print"/>
          <a:stretch>
            <a:fillRect/>
          </a:stretch>
        </p:blipFill>
        <p:spPr>
          <a:xfrm>
            <a:off x="1940262" y="2428698"/>
            <a:ext cx="2509984" cy="1441139"/>
          </a:xfrm>
          <a:prstGeom prst="rect">
            <a:avLst/>
          </a:prstGeom>
        </p:spPr>
      </p:pic>
      <p:pic>
        <p:nvPicPr>
          <p:cNvPr id="3" name="图片 2"/>
          <p:cNvPicPr>
            <a:picLocks noChangeAspect="1"/>
          </p:cNvPicPr>
          <p:nvPr/>
        </p:nvPicPr>
        <p:blipFill>
          <a:blip r:embed="rId5" cstate="print"/>
          <a:stretch>
            <a:fillRect/>
          </a:stretch>
        </p:blipFill>
        <p:spPr>
          <a:xfrm>
            <a:off x="1940262" y="4216463"/>
            <a:ext cx="2509984" cy="1440000"/>
          </a:xfrm>
          <a:prstGeom prst="rect">
            <a:avLst/>
          </a:prstGeom>
        </p:spPr>
      </p:pic>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4658361" y="1062477"/>
            <a:ext cx="2632452" cy="499624"/>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数据模型的概念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6"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6"/>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26" presetClass="emph" presetSubtype="0" fill="hold" grpId="0" nodeType="withEffect">
                                  <p:stCondLst>
                                    <p:cond delay="0"/>
                                  </p:stCondLst>
                                  <p:childTnLst>
                                    <p:animEffect transition="out" filter="fade">
                                      <p:cBhvr>
                                        <p:cTn id="46" dur="500" tmFilter="0, 0; .2, .5; .8, .5; 1, 0"/>
                                        <p:tgtEl>
                                          <p:spTgt spid="16"/>
                                        </p:tgtEl>
                                      </p:cBhvr>
                                    </p:animEffect>
                                    <p:animScale>
                                      <p:cBhvr>
                                        <p:cTn id="47" dur="250" autoRev="1" fill="hold"/>
                                        <p:tgtEl>
                                          <p:spTgt spid="16"/>
                                        </p:tgtEl>
                                      </p:cBhvr>
                                      <p:by x="105000" y="105000"/>
                                    </p:animScale>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53919" y="2066937"/>
            <a:ext cx="9484163" cy="1607620"/>
          </a:xfrm>
          <a:prstGeom prst="rect">
            <a:avLst/>
          </a:prstGeom>
        </p:spPr>
        <p:txBody>
          <a:bodyPr wrap="square">
            <a:spAutoFit/>
          </a:bodyPr>
          <a:lstStyle/>
          <a:p>
            <a:pPr lvl="0" eaLnBrk="0" fontAlgn="base" hangingPunct="0">
              <a:lnSpc>
                <a:spcPct val="150000"/>
              </a:lnSpc>
              <a:spcBef>
                <a:spcPct val="0"/>
              </a:spcBef>
              <a:spcAft>
                <a:spcPct val="0"/>
              </a:spcAft>
              <a:defRPr/>
            </a:pPr>
            <a:r>
              <a:rPr lang="zh-CN" altLang="zh-CN" sz="2400" dirty="0">
                <a:solidFill>
                  <a:srgbClr val="F0882E"/>
                </a:solidFill>
                <a:latin typeface="微软雅黑" panose="020B0503020204020204" pitchFamily="34" charset="-122"/>
                <a:ea typeface="微软雅黑" panose="020B0503020204020204" pitchFamily="34" charset="-122"/>
              </a:rPr>
              <a:t>数据模型（Data Model）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它是数据特征的抽象。数据模型是数据库系统的核心与基础，它从抽象层次上描述了系统的</a:t>
            </a:r>
            <a:r>
              <a:rPr lang="zh-CN" altLang="zh-CN" sz="2400" dirty="0">
                <a:solidFill>
                  <a:srgbClr val="F0882E"/>
                </a:solidFill>
                <a:latin typeface="微软雅黑" panose="020B0503020204020204" pitchFamily="34" charset="-122"/>
                <a:ea typeface="微软雅黑" panose="020B0503020204020204" pitchFamily="34" charset="-122"/>
              </a:rPr>
              <a:t>静态特征、动态行为和</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约束条件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 ，为数据库系统的信息表示与操作提供了一个抽象的框架。</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58361" y="1062477"/>
            <a:ext cx="2632452" cy="499624"/>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1.4.1 </a:t>
            </a:r>
            <a:r>
              <a:rPr lang="zh-CN" altLang="en-US" sz="2000" dirty="0">
                <a:solidFill>
                  <a:srgbClr val="F0882E"/>
                </a:solidFill>
                <a:latin typeface="微软雅黑" panose="020B0503020204020204" pitchFamily="34" charset="-122"/>
                <a:ea typeface="微软雅黑" panose="020B0503020204020204" pitchFamily="34" charset="-122"/>
                <a:sym typeface="+mn-ea"/>
              </a:rPr>
              <a:t>数据模型的概念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7"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757363" y="1540757"/>
            <a:ext cx="8677274" cy="5262245"/>
          </a:xfrm>
          <a:prstGeom prst="rect">
            <a:avLst/>
          </a:prstGeom>
        </p:spPr>
        <p:txBody>
          <a:bodyPr wrap="square">
            <a:spAutoFit/>
          </a:bodyPr>
          <a:lstStyle/>
          <a:p>
            <a:pPr indent="266700" algn="just" eaLnBrk="0" fontAlgn="base" hangingPunct="0">
              <a:lnSpc>
                <a:spcPct val="200000"/>
              </a:lnSpc>
              <a:spcBef>
                <a:spcPct val="0"/>
              </a:spcBef>
              <a:defRPr/>
            </a:pPr>
            <a:r>
              <a:rPr lang="zh-CN" altLang="zh-CN" sz="2400" dirty="0">
                <a:solidFill>
                  <a:srgbClr val="F0882E"/>
                </a:solidFill>
                <a:latin typeface="微软雅黑" panose="020B0503020204020204" pitchFamily="34" charset="-122"/>
                <a:ea typeface="微软雅黑" panose="020B0503020204020204" pitchFamily="34" charset="-122"/>
                <a:sym typeface="+mn-ea"/>
              </a:rPr>
              <a:t>（</a:t>
            </a:r>
            <a:r>
              <a:rPr lang="en-US" altLang="zh-CN" sz="2400" dirty="0">
                <a:solidFill>
                  <a:srgbClr val="F0882E"/>
                </a:solidFill>
                <a:latin typeface="微软雅黑" panose="020B0503020204020204" pitchFamily="34" charset="-122"/>
                <a:ea typeface="微软雅黑" panose="020B0503020204020204" pitchFamily="34" charset="-122"/>
                <a:sym typeface="+mn-ea"/>
              </a:rPr>
              <a:t>1</a:t>
            </a:r>
            <a:r>
              <a:rPr lang="zh-CN" altLang="zh-CN" sz="2400" dirty="0">
                <a:solidFill>
                  <a:srgbClr val="F0882E"/>
                </a:solidFill>
                <a:latin typeface="微软雅黑" panose="020B0503020204020204" pitchFamily="34" charset="-122"/>
                <a:ea typeface="微软雅黑" panose="020B0503020204020204" pitchFamily="34" charset="-122"/>
                <a:sym typeface="+mn-ea"/>
              </a:rPr>
              <a:t>）概念模型：</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也称为信息模型，是一种面向</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用户</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、面向</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客观世界</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的模型，主要用来描述世界的</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概念化</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结构。概念模型是现实世界到信息世界的第一次抽象，用于信息世界的建模，是数据库设计人员的有利工具，也是数据库设计人员与用户之间交流的语言。</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algn="just" eaLnBrk="0" fontAlgn="base" hangingPunct="0">
              <a:lnSpc>
                <a:spcPct val="200000"/>
              </a:lnSpc>
              <a:spcBef>
                <a:spcPct val="0"/>
              </a:spcBef>
              <a:defRPr/>
            </a:pPr>
            <a:r>
              <a:rPr lang="zh-CN" altLang="zh-CN" sz="2400" dirty="0">
                <a:solidFill>
                  <a:srgbClr val="F0882E"/>
                </a:solidFill>
                <a:latin typeface="微软雅黑" panose="020B0503020204020204" pitchFamily="34" charset="-122"/>
                <a:ea typeface="微软雅黑" panose="020B0503020204020204" pitchFamily="34" charset="-122"/>
                <a:sym typeface="+mn-ea"/>
              </a:rPr>
              <a:t>（</a:t>
            </a:r>
            <a:r>
              <a:rPr lang="en-US" altLang="zh-CN" sz="2400" dirty="0">
                <a:solidFill>
                  <a:srgbClr val="F0882E"/>
                </a:solidFill>
                <a:latin typeface="微软雅黑" panose="020B0503020204020204" pitchFamily="34" charset="-122"/>
                <a:ea typeface="微软雅黑" panose="020B0503020204020204" pitchFamily="34" charset="-122"/>
                <a:sym typeface="+mn-ea"/>
              </a:rPr>
              <a:t>2</a:t>
            </a:r>
            <a:r>
              <a:rPr lang="zh-CN" altLang="zh-CN" sz="2400" dirty="0">
                <a:solidFill>
                  <a:srgbClr val="F0882E"/>
                </a:solidFill>
                <a:latin typeface="微软雅黑" panose="020B0503020204020204" pitchFamily="34" charset="-122"/>
                <a:ea typeface="微软雅黑" panose="020B0503020204020204" pitchFamily="34" charset="-122"/>
                <a:sym typeface="+mn-ea"/>
              </a:rPr>
              <a:t>）数据模型：</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它直接面向数据库的逻辑结构，是现实世界的第二次抽象。它是按计算机系统的观点对数据建模，主要用于</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的实现。目前最常用的数据模型主要包括层次模型、网状模型和关系模型以及面向对象模型</a:t>
            </a:r>
            <a:r>
              <a:rPr lang="zh-CN" altLang="zh-CN" kern="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kern="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9978" y="1062894"/>
            <a:ext cx="2375971" cy="499624"/>
          </a:xfrm>
          <a:prstGeom prst="rect">
            <a:avLst/>
          </a:prstGeom>
          <a:noFill/>
        </p:spPr>
        <p:txBody>
          <a:bodyPr wrap="none" rtlCol="0" anchor="t">
            <a:spAutoFit/>
          </a:bodyPr>
          <a:lstStyle/>
          <a:p>
            <a:pPr marL="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1.4.2 </a:t>
            </a:r>
            <a:r>
              <a:rPr lang="zh-CN" altLang="zh-CN" sz="2000" dirty="0">
                <a:solidFill>
                  <a:srgbClr val="F0882E"/>
                </a:solidFill>
                <a:latin typeface="微软雅黑" panose="020B0503020204020204" pitchFamily="34" charset="-122"/>
                <a:ea typeface="微软雅黑" panose="020B0503020204020204" pitchFamily="34" charset="-122"/>
                <a:sym typeface="+mn-ea"/>
              </a:rPr>
              <a:t>数据模型分类</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8"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50242" y="1739331"/>
            <a:ext cx="8691516" cy="1938020"/>
          </a:xfrm>
          <a:prstGeom prst="rect">
            <a:avLst/>
          </a:prstGeom>
        </p:spPr>
        <p:txBody>
          <a:bodyPr wrap="square">
            <a:spAutoFit/>
          </a:bodyPr>
          <a:lstStyle/>
          <a:p>
            <a:pPr lvl="0" eaLnBrk="0" fontAlgn="base" hangingPunct="0">
              <a:lnSpc>
                <a:spcPct val="150000"/>
              </a:lnSpc>
              <a:spcAft>
                <a:spcPct val="0"/>
              </a:spcAft>
              <a:defRPr/>
            </a:pPr>
            <a:r>
              <a:rPr lang="en-US" altLang="zh-CN" kern="0" dirty="0">
                <a:solidFill>
                  <a:schemeClr val="tx1">
                    <a:lumMod val="65000"/>
                    <a:lumOff val="35000"/>
                  </a:schemeClr>
                </a:solidFill>
                <a:latin typeface="+mn-ea"/>
                <a:cs typeface="+mn-ea"/>
              </a:rPr>
              <a:t>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概念模型的表示方法有很多，但最常用的方法为实体</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联系方法（</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Entity-Relationship Approach</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），简称</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E-R</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方法，该方法用</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E-R</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图（</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Entity-Relationship Diagram</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，实体</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联系图）来描述现实世界的概念模型，</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E-R</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方法也称为</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E-R</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模型（</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Entity-Relationship Model</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3" name="内容占位符 2"/>
          <p:cNvSpPr>
            <a:spLocks noGrp="1"/>
          </p:cNvSpPr>
          <p:nvPr/>
        </p:nvSpPr>
        <p:spPr bwMode="auto">
          <a:xfrm>
            <a:off x="2587627" y="3607171"/>
            <a:ext cx="6003925" cy="2160905"/>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342900" indent="-34290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342900" lvl="2" indent="-342900" eaLnBrk="0" fontAlgn="base" hangingPunct="0">
              <a:spcBef>
                <a:spcPct val="20000"/>
              </a:spcBef>
              <a:spcAft>
                <a:spcPct val="0"/>
              </a:spcAft>
              <a:buFontTx/>
              <a:buChar char="•"/>
              <a:defRPr/>
            </a:pPr>
            <a:endParaRPr lang="zh-CN" altLang="zh-CN" b="1" kern="0" dirty="0">
              <a:solidFill>
                <a:srgbClr val="009ED6"/>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3632531" y="4194637"/>
            <a:ext cx="871369" cy="461665"/>
          </a:xfrm>
          <a:prstGeom prst="rect">
            <a:avLst/>
          </a:prstGeom>
          <a:noFill/>
        </p:spPr>
        <p:txBody>
          <a:bodyPr wrap="square" rtlCol="0">
            <a:spAutoFit/>
          </a:bodyPr>
          <a:lstStyle/>
          <a:p>
            <a:r>
              <a:rPr lang="zh-CN" altLang="en-US" sz="2400" dirty="0">
                <a:solidFill>
                  <a:schemeClr val="tx1">
                    <a:lumMod val="65000"/>
                    <a:lumOff val="35000"/>
                  </a:schemeClr>
                </a:solidFill>
              </a:rPr>
              <a:t>实体：</a:t>
            </a:r>
            <a:endParaRPr lang="zh-CN" altLang="en-US" sz="2400" dirty="0">
              <a:solidFill>
                <a:schemeClr val="tx1">
                  <a:lumMod val="65000"/>
                  <a:lumOff val="35000"/>
                </a:schemeClr>
              </a:solidFill>
            </a:endParaRPr>
          </a:p>
        </p:txBody>
      </p:sp>
      <p:sp>
        <p:nvSpPr>
          <p:cNvPr id="37" name="TextBox 36"/>
          <p:cNvSpPr txBox="1"/>
          <p:nvPr/>
        </p:nvSpPr>
        <p:spPr>
          <a:xfrm>
            <a:off x="3643288" y="5337937"/>
            <a:ext cx="882127" cy="461665"/>
          </a:xfrm>
          <a:prstGeom prst="rect">
            <a:avLst/>
          </a:prstGeom>
          <a:noFill/>
        </p:spPr>
        <p:txBody>
          <a:bodyPr wrap="square" rtlCol="0">
            <a:spAutoFit/>
          </a:bodyPr>
          <a:lstStyle/>
          <a:p>
            <a:r>
              <a:rPr lang="zh-CN" altLang="en-US" sz="2400" dirty="0">
                <a:solidFill>
                  <a:schemeClr val="tx1">
                    <a:lumMod val="65000"/>
                    <a:lumOff val="35000"/>
                  </a:schemeClr>
                </a:solidFill>
              </a:rPr>
              <a:t>属性：</a:t>
            </a:r>
            <a:endParaRPr lang="zh-CN" altLang="en-US" sz="2400" dirty="0">
              <a:solidFill>
                <a:schemeClr val="tx1">
                  <a:lumMod val="65000"/>
                  <a:lumOff val="35000"/>
                </a:schemeClr>
              </a:solidFill>
            </a:endParaRPr>
          </a:p>
        </p:txBody>
      </p:sp>
      <p:sp>
        <p:nvSpPr>
          <p:cNvPr id="38" name="矩形 37"/>
          <p:cNvSpPr/>
          <p:nvPr/>
        </p:nvSpPr>
        <p:spPr>
          <a:xfrm>
            <a:off x="4643750" y="4151605"/>
            <a:ext cx="1420009" cy="5916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762082" y="4216152"/>
            <a:ext cx="1280160" cy="461665"/>
          </a:xfrm>
          <a:prstGeom prst="rect">
            <a:avLst/>
          </a:prstGeom>
          <a:noFill/>
        </p:spPr>
        <p:txBody>
          <a:bodyPr wrap="square" rtlCol="0">
            <a:spAutoFit/>
          </a:bodyPr>
          <a:lstStyle/>
          <a:p>
            <a:r>
              <a:rPr lang="zh-CN" altLang="en-US" sz="2400" b="1" dirty="0">
                <a:solidFill>
                  <a:schemeClr val="tx1">
                    <a:lumMod val="65000"/>
                    <a:lumOff val="35000"/>
                  </a:schemeClr>
                </a:solidFill>
              </a:rPr>
              <a:t>实体名</a:t>
            </a:r>
            <a:endParaRPr lang="zh-CN" altLang="en-US" sz="2400" b="1" dirty="0">
              <a:solidFill>
                <a:schemeClr val="tx1">
                  <a:lumMod val="65000"/>
                  <a:lumOff val="35000"/>
                </a:schemeClr>
              </a:solidFill>
            </a:endParaRPr>
          </a:p>
        </p:txBody>
      </p:sp>
      <p:sp>
        <p:nvSpPr>
          <p:cNvPr id="40" name="椭圆 39"/>
          <p:cNvSpPr/>
          <p:nvPr/>
        </p:nvSpPr>
        <p:spPr>
          <a:xfrm>
            <a:off x="4600719" y="5302507"/>
            <a:ext cx="1441525"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4769068" y="5382573"/>
            <a:ext cx="1290919" cy="461665"/>
          </a:xfrm>
          <a:prstGeom prst="rect">
            <a:avLst/>
          </a:prstGeom>
          <a:noFill/>
        </p:spPr>
        <p:txBody>
          <a:bodyPr wrap="square" rtlCol="0">
            <a:spAutoFit/>
          </a:bodyPr>
          <a:lstStyle/>
          <a:p>
            <a:r>
              <a:rPr lang="zh-CN" altLang="en-US" sz="2400" b="1" dirty="0">
                <a:solidFill>
                  <a:schemeClr val="tx1">
                    <a:lumMod val="65000"/>
                    <a:lumOff val="35000"/>
                  </a:schemeClr>
                </a:solidFill>
              </a:rPr>
              <a:t>属性名</a:t>
            </a:r>
            <a:endParaRPr lang="zh-CN" altLang="en-US" sz="2400" b="1" dirty="0">
              <a:solidFill>
                <a:schemeClr val="tx1">
                  <a:lumMod val="65000"/>
                  <a:lumOff val="35000"/>
                </a:schemeClr>
              </a:solidFill>
            </a:endParaRPr>
          </a:p>
        </p:txBody>
      </p:sp>
      <p:sp>
        <p:nvSpPr>
          <p:cNvPr id="42" name="菱形 41"/>
          <p:cNvSpPr/>
          <p:nvPr/>
        </p:nvSpPr>
        <p:spPr>
          <a:xfrm>
            <a:off x="7107250" y="4076305"/>
            <a:ext cx="1861073" cy="720763"/>
          </a:xfrm>
          <a:prstGeom prst="diamond">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7473498" y="4216155"/>
            <a:ext cx="1172583" cy="461665"/>
          </a:xfrm>
          <a:prstGeom prst="rect">
            <a:avLst/>
          </a:prstGeom>
          <a:noFill/>
        </p:spPr>
        <p:txBody>
          <a:bodyPr wrap="square" rtlCol="0">
            <a:spAutoFit/>
          </a:bodyPr>
          <a:lstStyle/>
          <a:p>
            <a:r>
              <a:rPr lang="zh-CN" altLang="en-US" sz="2400" b="1" dirty="0">
                <a:solidFill>
                  <a:schemeClr val="tx1">
                    <a:lumMod val="65000"/>
                    <a:lumOff val="35000"/>
                  </a:schemeClr>
                </a:solidFill>
              </a:rPr>
              <a:t>联系名</a:t>
            </a:r>
            <a:endParaRPr lang="zh-CN" altLang="en-US" sz="2400" b="1" dirty="0">
              <a:solidFill>
                <a:schemeClr val="tx1">
                  <a:lumMod val="65000"/>
                  <a:lumOff val="35000"/>
                </a:schemeClr>
              </a:solidFill>
            </a:endParaRPr>
          </a:p>
        </p:txBody>
      </p:sp>
      <p:cxnSp>
        <p:nvCxnSpPr>
          <p:cNvPr id="44" name="直接连接符 43"/>
          <p:cNvCxnSpPr>
            <a:stCxn id="38" idx="3"/>
          </p:cNvCxnSpPr>
          <p:nvPr/>
        </p:nvCxnSpPr>
        <p:spPr>
          <a:xfrm flipV="1">
            <a:off x="6063757" y="4442063"/>
            <a:ext cx="1043492" cy="5379"/>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19"/>
          <p:cNvSpPr txBox="1"/>
          <p:nvPr/>
        </p:nvSpPr>
        <p:spPr>
          <a:xfrm>
            <a:off x="6311183" y="3685199"/>
            <a:ext cx="692964" cy="646331"/>
          </a:xfrm>
          <a:prstGeom prst="rect">
            <a:avLst/>
          </a:prstGeom>
        </p:spPr>
        <p:txBody>
          <a:bodyPr wrap="square">
            <a:spAutoFit/>
          </a:bodyPr>
          <a:lstStyle/>
          <a:p>
            <a:pP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联系</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364480" y="4743274"/>
            <a:ext cx="0" cy="57600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9" name="直接连接符 28"/>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ppt_x</p:attrName>
                                        </p:attrNameLst>
                                      </p:cBhvr>
                                      <p:tavLst>
                                        <p:tav tm="0">
                                          <p:val>
                                            <p:strVal val="#ppt_x-.2"/>
                                          </p:val>
                                        </p:tav>
                                        <p:tav tm="100000">
                                          <p:val>
                                            <p:strVal val="#ppt_x"/>
                                          </p:val>
                                        </p:tav>
                                      </p:tavLst>
                                    </p:anim>
                                    <p:anim calcmode="lin" valueType="num">
                                      <p:cBhvr>
                                        <p:cTn id="14"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6"/>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1000" fill="hold"/>
                                        <p:tgtEl>
                                          <p:spTgt spid="38"/>
                                        </p:tgtEl>
                                        <p:attrNameLst>
                                          <p:attrName>ppt_x</p:attrName>
                                        </p:attrNameLst>
                                      </p:cBhvr>
                                      <p:tavLst>
                                        <p:tav tm="0">
                                          <p:val>
                                            <p:strVal val="#ppt_x-.2"/>
                                          </p:val>
                                        </p:tav>
                                        <p:tav tm="100000">
                                          <p:val>
                                            <p:strVal val="#ppt_x"/>
                                          </p:val>
                                        </p:tav>
                                      </p:tavLst>
                                    </p:anim>
                                    <p:anim calcmode="lin" valueType="num">
                                      <p:cBhvr>
                                        <p:cTn id="20"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8"/>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1000" fill="hold"/>
                                        <p:tgtEl>
                                          <p:spTgt spid="39"/>
                                        </p:tgtEl>
                                        <p:attrNameLst>
                                          <p:attrName>ppt_x</p:attrName>
                                        </p:attrNameLst>
                                      </p:cBhvr>
                                      <p:tavLst>
                                        <p:tav tm="0">
                                          <p:val>
                                            <p:strVal val="#ppt_x-.2"/>
                                          </p:val>
                                        </p:tav>
                                        <p:tav tm="100000">
                                          <p:val>
                                            <p:strVal val="#ppt_x"/>
                                          </p:val>
                                        </p:tav>
                                      </p:tavLst>
                                    </p:anim>
                                    <p:anim calcmode="lin" valueType="num">
                                      <p:cBhvr>
                                        <p:cTn id="26"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ppt_x</p:attrName>
                                        </p:attrNameLst>
                                      </p:cBhvr>
                                      <p:tavLst>
                                        <p:tav tm="0">
                                          <p:val>
                                            <p:strVal val="#ppt_x-.2"/>
                                          </p:val>
                                        </p:tav>
                                        <p:tav tm="100000">
                                          <p:val>
                                            <p:strVal val="#ppt_x"/>
                                          </p:val>
                                        </p:tav>
                                      </p:tavLst>
                                    </p:anim>
                                    <p:anim calcmode="lin" valueType="num">
                                      <p:cBhvr>
                                        <p:cTn id="33"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7"/>
                                        </p:tgtEl>
                                      </p:cBhvr>
                                    </p:animEffect>
                                  </p:childTnLst>
                                </p:cTn>
                              </p:par>
                            </p:childTnLst>
                          </p:cTn>
                        </p:par>
                        <p:par>
                          <p:cTn id="35" fill="hold">
                            <p:stCondLst>
                              <p:cond delay="1000"/>
                            </p:stCondLst>
                            <p:childTnLst>
                              <p:par>
                                <p:cTn id="36" presetID="29"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1000" fill="hold"/>
                                        <p:tgtEl>
                                          <p:spTgt spid="40"/>
                                        </p:tgtEl>
                                        <p:attrNameLst>
                                          <p:attrName>ppt_x</p:attrName>
                                        </p:attrNameLst>
                                      </p:cBhvr>
                                      <p:tavLst>
                                        <p:tav tm="0">
                                          <p:val>
                                            <p:strVal val="#ppt_x-.2"/>
                                          </p:val>
                                        </p:tav>
                                        <p:tav tm="100000">
                                          <p:val>
                                            <p:strVal val="#ppt_x"/>
                                          </p:val>
                                        </p:tav>
                                      </p:tavLst>
                                    </p:anim>
                                    <p:anim calcmode="lin" valueType="num">
                                      <p:cBhvr>
                                        <p:cTn id="39"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0"/>
                                        </p:tgtEl>
                                      </p:cBhvr>
                                    </p:animEffect>
                                  </p:childTnLst>
                                </p:cTn>
                              </p:par>
                            </p:childTnLst>
                          </p:cTn>
                        </p:par>
                        <p:par>
                          <p:cTn id="41" fill="hold">
                            <p:stCondLst>
                              <p:cond delay="2000"/>
                            </p:stCondLst>
                            <p:childTnLst>
                              <p:par>
                                <p:cTn id="42" presetID="29"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1000" fill="hold"/>
                                        <p:tgtEl>
                                          <p:spTgt spid="41"/>
                                        </p:tgtEl>
                                        <p:attrNameLst>
                                          <p:attrName>ppt_x</p:attrName>
                                        </p:attrNameLst>
                                      </p:cBhvr>
                                      <p:tavLst>
                                        <p:tav tm="0">
                                          <p:val>
                                            <p:strVal val="#ppt_x-.2"/>
                                          </p:val>
                                        </p:tav>
                                        <p:tav tm="100000">
                                          <p:val>
                                            <p:strVal val="#ppt_x"/>
                                          </p:val>
                                        </p:tav>
                                      </p:tavLst>
                                    </p:anim>
                                    <p:anim calcmode="lin" valueType="num">
                                      <p:cBhvr>
                                        <p:cTn id="45"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1000" fill="hold"/>
                                        <p:tgtEl>
                                          <p:spTgt spid="42"/>
                                        </p:tgtEl>
                                        <p:attrNameLst>
                                          <p:attrName>ppt_x</p:attrName>
                                        </p:attrNameLst>
                                      </p:cBhvr>
                                      <p:tavLst>
                                        <p:tav tm="0">
                                          <p:val>
                                            <p:strVal val="#ppt_x-.2"/>
                                          </p:val>
                                        </p:tav>
                                        <p:tav tm="100000">
                                          <p:val>
                                            <p:strVal val="#ppt_x"/>
                                          </p:val>
                                        </p:tav>
                                      </p:tavLst>
                                    </p:anim>
                                    <p:anim calcmode="lin" valueType="num">
                                      <p:cBhvr>
                                        <p:cTn id="58"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59" dur="1000"/>
                                        <p:tgtEl>
                                          <p:spTgt spid="42"/>
                                        </p:tgtEl>
                                      </p:cBhvr>
                                    </p:animEffect>
                                  </p:childTnLst>
                                </p:cTn>
                              </p:par>
                            </p:childTnLst>
                          </p:cTn>
                        </p:par>
                        <p:par>
                          <p:cTn id="60" fill="hold">
                            <p:stCondLst>
                              <p:cond delay="1000"/>
                            </p:stCondLst>
                            <p:childTnLst>
                              <p:par>
                                <p:cTn id="61" presetID="29" presetClass="entr" presetSubtype="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1000" fill="hold"/>
                                        <p:tgtEl>
                                          <p:spTgt spid="43"/>
                                        </p:tgtEl>
                                        <p:attrNameLst>
                                          <p:attrName>ppt_x</p:attrName>
                                        </p:attrNameLst>
                                      </p:cBhvr>
                                      <p:tavLst>
                                        <p:tav tm="0">
                                          <p:val>
                                            <p:strVal val="#ppt_x-.2"/>
                                          </p:val>
                                        </p:tav>
                                        <p:tav tm="100000">
                                          <p:val>
                                            <p:strVal val="#ppt_x"/>
                                          </p:val>
                                        </p:tav>
                                      </p:tavLst>
                                    </p:anim>
                                    <p:anim calcmode="lin" valueType="num">
                                      <p:cBhvr>
                                        <p:cTn id="64"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65" dur="1000"/>
                                        <p:tgtEl>
                                          <p:spTgt spid="43"/>
                                        </p:tgtEl>
                                      </p:cBhvr>
                                    </p:animEffect>
                                  </p:childTnLst>
                                </p:cTn>
                              </p:par>
                            </p:childTnLst>
                          </p:cTn>
                        </p:par>
                        <p:par>
                          <p:cTn id="66" fill="hold">
                            <p:stCondLst>
                              <p:cond delay="2000"/>
                            </p:stCondLst>
                            <p:childTnLst>
                              <p:par>
                                <p:cTn id="67" presetID="29" presetClass="entr" presetSubtype="0" fill="hold" nodeType="after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1000" fill="hold"/>
                                        <p:tgtEl>
                                          <p:spTgt spid="44"/>
                                        </p:tgtEl>
                                        <p:attrNameLst>
                                          <p:attrName>ppt_x</p:attrName>
                                        </p:attrNameLst>
                                      </p:cBhvr>
                                      <p:tavLst>
                                        <p:tav tm="0">
                                          <p:val>
                                            <p:strVal val="#ppt_x-.2"/>
                                          </p:val>
                                        </p:tav>
                                        <p:tav tm="100000">
                                          <p:val>
                                            <p:strVal val="#ppt_x"/>
                                          </p:val>
                                        </p:tav>
                                      </p:tavLst>
                                    </p:anim>
                                    <p:anim calcmode="lin" valueType="num">
                                      <p:cBhvr>
                                        <p:cTn id="70"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71" dur="1000"/>
                                        <p:tgtEl>
                                          <p:spTgt spid="44"/>
                                        </p:tgtEl>
                                      </p:cBhvr>
                                    </p:animEffect>
                                  </p:childTnLst>
                                </p:cTn>
                              </p:par>
                            </p:childTnLst>
                          </p:cTn>
                        </p:par>
                        <p:par>
                          <p:cTn id="72" fill="hold">
                            <p:stCondLst>
                              <p:cond delay="3000"/>
                            </p:stCondLst>
                            <p:childTnLst>
                              <p:par>
                                <p:cTn id="73" presetID="29" presetClass="entr" presetSubtype="0"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p:cTn id="75" dur="1000" fill="hold"/>
                                        <p:tgtEl>
                                          <p:spTgt spid="46"/>
                                        </p:tgtEl>
                                        <p:attrNameLst>
                                          <p:attrName>ppt_x</p:attrName>
                                        </p:attrNameLst>
                                      </p:cBhvr>
                                      <p:tavLst>
                                        <p:tav tm="0">
                                          <p:val>
                                            <p:strVal val="#ppt_x-.2"/>
                                          </p:val>
                                        </p:tav>
                                        <p:tav tm="100000">
                                          <p:val>
                                            <p:strVal val="#ppt_x"/>
                                          </p:val>
                                        </p:tav>
                                      </p:tavLst>
                                    </p:anim>
                                    <p:anim calcmode="lin" valueType="num">
                                      <p:cBhvr>
                                        <p:cTn id="76"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7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P spid="39" grpId="0"/>
      <p:bldP spid="40" grpId="0" animBg="1"/>
      <p:bldP spid="41" grpId="0"/>
      <p:bldP spid="42" grpId="0" animBg="1"/>
      <p:bldP spid="43"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987040" y="2924493"/>
            <a:ext cx="6248400" cy="33528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0" hangingPunct="0">
              <a:defRPr/>
            </a:pPr>
            <a:endParaRPr lang="zh-CN" altLang="en-US" dirty="0">
              <a:solidFill>
                <a:schemeClr val="accent2">
                  <a:lumMod val="50000"/>
                </a:schemeClr>
              </a:solidFill>
            </a:endParaRPr>
          </a:p>
        </p:txBody>
      </p:sp>
      <p:sp>
        <p:nvSpPr>
          <p:cNvPr id="6" name="矩形 5"/>
          <p:cNvSpPr/>
          <p:nvPr/>
        </p:nvSpPr>
        <p:spPr>
          <a:xfrm>
            <a:off x="3849370" y="3689034"/>
            <a:ext cx="995680" cy="583565"/>
          </a:xfrm>
          <a:prstGeom prst="rect">
            <a:avLst/>
          </a:prstGeom>
          <a:noFill/>
          <a:ln w="9525">
            <a:solidFill>
              <a:schemeClr val="bg1"/>
            </a:solidFill>
          </a:ln>
        </p:spPr>
        <p:txBody>
          <a:bodyPr wrap="none">
            <a:spAutoFit/>
          </a:bodyPr>
          <a:lstStyle/>
          <a:p>
            <a:pPr eaLnBrk="1" hangingPunct="1"/>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课程</a:t>
            </a:r>
            <a:endParaRPr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4872990" y="3127694"/>
            <a:ext cx="1005403" cy="584775"/>
          </a:xfrm>
          <a:prstGeom prst="rect">
            <a:avLst/>
          </a:prstGeom>
          <a:noFill/>
          <a:ln w="9525">
            <a:noFill/>
          </a:ln>
        </p:spPr>
        <p:txBody>
          <a:bodyPr wrap="none">
            <a:spAutoFit/>
          </a:bodyPr>
          <a:lstStyle/>
          <a:p>
            <a:pPr eaLnBrk="1" hangingPunct="1"/>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部门</a:t>
            </a:r>
            <a:endParaRPr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6168390" y="3105469"/>
            <a:ext cx="995680" cy="583565"/>
          </a:xfrm>
          <a:prstGeom prst="rect">
            <a:avLst/>
          </a:prstGeom>
          <a:noFill/>
          <a:ln w="9525">
            <a:noFill/>
          </a:ln>
        </p:spPr>
        <p:txBody>
          <a:bodyPr wrap="none">
            <a:spAutoFit/>
          </a:bodyPr>
          <a:lstStyle/>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老师</a:t>
            </a:r>
            <a:endParaRPr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581265" y="3711259"/>
            <a:ext cx="995680" cy="583565"/>
          </a:xfrm>
          <a:prstGeom prst="rect">
            <a:avLst/>
          </a:prstGeom>
          <a:noFill/>
          <a:ln w="9525">
            <a:noFill/>
          </a:ln>
        </p:spPr>
        <p:txBody>
          <a:bodyPr wrap="none">
            <a:spAutoFit/>
          </a:bodyPr>
          <a:lstStyle/>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学生</a:t>
            </a:r>
            <a:endParaRPr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750628" y="4491039"/>
            <a:ext cx="995680" cy="583565"/>
          </a:xfrm>
          <a:prstGeom prst="rect">
            <a:avLst/>
          </a:prstGeom>
          <a:noFill/>
          <a:ln w="9525">
            <a:noFill/>
          </a:ln>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选课</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5468303" y="4078289"/>
            <a:ext cx="1808480" cy="1076325"/>
          </a:xfrm>
          <a:prstGeom prst="rect">
            <a:avLst/>
          </a:prstGeom>
          <a:noFill/>
          <a:ln w="9525">
            <a:noFill/>
          </a:ln>
        </p:spPr>
        <p:txBody>
          <a:bodyPr wrap="none">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部门与职</a:t>
            </a:r>
            <a:endParaRPr lang="en-US" altLang="zh-CN" sz="3200" b="1" dirty="0">
              <a:solidFill>
                <a:srgbClr val="FF0000"/>
              </a:solidFill>
              <a:latin typeface="微软雅黑" panose="020B0503020204020204" pitchFamily="34" charset="-122"/>
              <a:ea typeface="微软雅黑" panose="020B0503020204020204" pitchFamily="34" charset="-122"/>
            </a:endParaRPr>
          </a:p>
          <a:p>
            <a:r>
              <a:rPr lang="zh-CN" altLang="en-US" sz="3200" b="1" dirty="0">
                <a:solidFill>
                  <a:srgbClr val="FF0000"/>
                </a:solidFill>
                <a:latin typeface="微软雅黑" panose="020B0503020204020204" pitchFamily="34" charset="-122"/>
                <a:ea typeface="微软雅黑" panose="020B0503020204020204" pitchFamily="34" charset="-122"/>
              </a:rPr>
              <a:t>工的关系</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4466273" y="5317174"/>
            <a:ext cx="1402080" cy="583565"/>
          </a:xfrm>
          <a:prstGeom prst="rect">
            <a:avLst/>
          </a:prstGeom>
        </p:spPr>
        <p:txBody>
          <a:bodyPr wrap="none">
            <a:spAutoFit/>
          </a:bodyPr>
          <a:lstStyle/>
          <a:p>
            <a:pPr eaLnBrk="0" fontAlgn="base" hangingPunct="0">
              <a:spcBef>
                <a:spcPct val="0"/>
              </a:spcBef>
              <a:spcAft>
                <a:spcPct val="0"/>
              </a:spcAft>
              <a:defRPr/>
            </a:pPr>
            <a:r>
              <a:rPr lang="zh-CN" altLang="en-US" sz="3200" b="1" dirty="0">
                <a:solidFill>
                  <a:schemeClr val="accent2">
                    <a:lumMod val="50000"/>
                  </a:schemeClr>
                </a:solidFill>
                <a:latin typeface="微软雅黑" panose="020B0503020204020204" pitchFamily="34" charset="-122"/>
                <a:ea typeface="微软雅黑" panose="020B0503020204020204" pitchFamily="34" charset="-122"/>
              </a:rPr>
              <a:t>河南省</a:t>
            </a:r>
            <a:endParaRPr lang="zh-CN" altLang="en-US" sz="32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593523" y="5218749"/>
            <a:ext cx="1402080" cy="583565"/>
          </a:xfrm>
          <a:prstGeom prst="rect">
            <a:avLst/>
          </a:prstGeom>
        </p:spPr>
        <p:txBody>
          <a:bodyPr wrap="none">
            <a:spAutoFit/>
          </a:bodyPr>
          <a:lstStyle/>
          <a:p>
            <a:pPr eaLnBrk="0" fontAlgn="base" hangingPunct="0">
              <a:spcBef>
                <a:spcPct val="0"/>
              </a:spcBef>
              <a:spcAft>
                <a:spcPct val="0"/>
              </a:spcAft>
              <a:defRPr/>
            </a:pPr>
            <a:r>
              <a:rPr lang="zh-CN" altLang="en-US" sz="3200" b="1" dirty="0">
                <a:solidFill>
                  <a:schemeClr val="accent2">
                    <a:lumMod val="50000"/>
                  </a:schemeClr>
                </a:solidFill>
                <a:latin typeface="微软雅黑" panose="020B0503020204020204" pitchFamily="34" charset="-122"/>
                <a:ea typeface="微软雅黑" panose="020B0503020204020204" pitchFamily="34" charset="-122"/>
              </a:rPr>
              <a:t>郑州市</a:t>
            </a:r>
            <a:endParaRPr lang="zh-CN" altLang="en-US" sz="32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2084325" y="1604645"/>
            <a:ext cx="8248015" cy="460375"/>
          </a:xfrm>
          <a:prstGeom prst="rect">
            <a:avLst/>
          </a:prstGeom>
          <a:noFill/>
        </p:spPr>
        <p:txBody>
          <a:bodyPr wrap="none" rtlCol="0" anchor="t">
            <a:spAutoFit/>
          </a:bodyPr>
          <a:lstStyle/>
          <a:p>
            <a:r>
              <a:rPr lang="zh-CN" altLang="en-US" sz="2400" dirty="0">
                <a:solidFill>
                  <a:srgbClr val="F0882E"/>
                </a:solidFill>
                <a:latin typeface="微软雅黑" panose="020B0503020204020204" pitchFamily="34" charset="-122"/>
                <a:ea typeface="微软雅黑" panose="020B0503020204020204" pitchFamily="34" charset="-122"/>
                <a:sym typeface="+mn-ea"/>
              </a:rPr>
              <a:t>（</a:t>
            </a:r>
            <a:r>
              <a:rPr lang="en-US" altLang="zh-CN" sz="2400" dirty="0">
                <a:solidFill>
                  <a:srgbClr val="F0882E"/>
                </a:solidFill>
                <a:latin typeface="微软雅黑" panose="020B0503020204020204" pitchFamily="34" charset="-122"/>
                <a:ea typeface="微软雅黑" panose="020B0503020204020204" pitchFamily="34" charset="-122"/>
                <a:sym typeface="+mn-ea"/>
              </a:rPr>
              <a:t>1</a:t>
            </a:r>
            <a:r>
              <a:rPr lang="zh-CN" altLang="en-US" sz="2400" dirty="0">
                <a:solidFill>
                  <a:srgbClr val="F0882E"/>
                </a:solidFill>
                <a:latin typeface="微软雅黑" panose="020B0503020204020204" pitchFamily="34" charset="-122"/>
                <a:ea typeface="微软雅黑" panose="020B0503020204020204" pitchFamily="34" charset="-122"/>
                <a:sym typeface="+mn-ea"/>
              </a:rPr>
              <a:t>）</a:t>
            </a:r>
            <a:r>
              <a:rPr lang="zh-CN" altLang="zh-CN" sz="2400" dirty="0">
                <a:solidFill>
                  <a:srgbClr val="F0882E"/>
                </a:solidFill>
                <a:latin typeface="微软雅黑" panose="020B0503020204020204" pitchFamily="34" charset="-122"/>
                <a:ea typeface="微软雅黑" panose="020B0503020204020204" pitchFamily="34" charset="-122"/>
                <a:sym typeface="+mn-ea"/>
              </a:rPr>
              <a:t>实体</a:t>
            </a:r>
            <a:r>
              <a:rPr lang="en-US" altLang="zh-CN" sz="2400" dirty="0">
                <a:solidFill>
                  <a:srgbClr val="F0882E"/>
                </a:solidFill>
                <a:latin typeface="微软雅黑" panose="020B0503020204020204" pitchFamily="34" charset="-122"/>
                <a:ea typeface="微软雅黑" panose="020B0503020204020204" pitchFamily="34" charset="-122"/>
                <a:sym typeface="+mn-ea"/>
              </a:rPr>
              <a:t>(Entity)</a:t>
            </a:r>
            <a:r>
              <a:rPr lang="zh-CN" altLang="zh-CN" sz="2400" dirty="0">
                <a:solidFill>
                  <a:srgbClr val="F0882E"/>
                </a:solidFill>
                <a:latin typeface="微软雅黑" panose="020B0503020204020204" pitchFamily="34" charset="-122"/>
                <a:ea typeface="微软雅黑" panose="020B0503020204020204" pitchFamily="34" charset="-122"/>
                <a:sym typeface="+mn-ea"/>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是指客观世界中存在并且可以相互区分的事物</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5490661" y="2030658"/>
            <a:ext cx="1233577" cy="552090"/>
          </a:xfrm>
          <a:prstGeom prst="roundRect">
            <a:avLst/>
          </a:prstGeom>
          <a:ln>
            <a:solidFill>
              <a:schemeClr val="accent2">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矩形 20"/>
          <p:cNvSpPr/>
          <p:nvPr/>
        </p:nvSpPr>
        <p:spPr>
          <a:xfrm>
            <a:off x="5552403" y="2066062"/>
            <a:ext cx="1114408" cy="461665"/>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wrap="square">
            <a:spAutoFit/>
          </a:bodyPr>
          <a:lstStyle/>
          <a:p>
            <a:pPr lvl="0" algn="ctr" eaLnBrk="0" fontAlgn="base" hangingPunct="0">
              <a:spcBef>
                <a:spcPct val="0"/>
              </a:spcBef>
              <a:spcAft>
                <a:spcPct val="0"/>
              </a:spcAft>
              <a:defRPr/>
            </a:pPr>
            <a:r>
              <a:rPr lang="zh-CN" altLang="en-US" sz="2400" dirty="0" smtClean="0">
                <a:solidFill>
                  <a:prstClr val="white"/>
                </a:solidFill>
                <a:latin typeface="微软雅黑" panose="020B0503020204020204" pitchFamily="34" charset="-122"/>
                <a:ea typeface="微软雅黑" panose="020B0503020204020204" pitchFamily="34" charset="-122"/>
              </a:rPr>
              <a:t>实  体</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22" name="下箭头 21"/>
          <p:cNvSpPr/>
          <p:nvPr/>
        </p:nvSpPr>
        <p:spPr>
          <a:xfrm>
            <a:off x="5995067" y="2568659"/>
            <a:ext cx="258794" cy="362309"/>
          </a:xfrm>
          <a:prstGeom prst="downArrow">
            <a:avLst/>
          </a:prstGeom>
          <a:ln>
            <a:solidFill>
              <a:schemeClr val="accent2">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solidFill>
                <a:schemeClr val="accent2">
                  <a:lumMod val="50000"/>
                </a:schemeClr>
              </a:solidFill>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500"/>
                                        <p:tgtEl>
                                          <p:spTgt spid="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par>
                          <p:cTn id="53" fill="hold">
                            <p:stCondLst>
                              <p:cond delay="3500"/>
                            </p:stCondLst>
                            <p:childTnLst>
                              <p:par>
                                <p:cTn id="54" presetID="53" presetClass="entr" presetSubtype="16"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par>
                          <p:cTn id="59" fill="hold">
                            <p:stCondLst>
                              <p:cond delay="4000"/>
                            </p:stCondLst>
                            <p:childTnLst>
                              <p:par>
                                <p:cTn id="60" presetID="53" presetClass="entr" presetSubtype="16"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childTnLst>
                          </p:cTn>
                        </p:par>
                        <p:par>
                          <p:cTn id="65" fill="hold">
                            <p:stCondLst>
                              <p:cond delay="4500"/>
                            </p:stCondLst>
                            <p:childTnLst>
                              <p:par>
                                <p:cTn id="66" presetID="53" presetClass="entr" presetSubtype="16"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p:bldP spid="8" grpId="0"/>
      <p:bldP spid="9" grpId="0"/>
      <p:bldP spid="10" grpId="0"/>
      <p:bldP spid="12" grpId="0"/>
      <p:bldP spid="13" grpId="0"/>
      <p:bldP spid="14" grpId="0"/>
      <p:bldP spid="20" grpId="0" animBg="1"/>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86393" y="1899285"/>
            <a:ext cx="6419215" cy="460375"/>
          </a:xfrm>
          <a:prstGeom prst="rect">
            <a:avLst/>
          </a:prstGeom>
          <a:noFill/>
        </p:spPr>
        <p:txBody>
          <a:bodyPr wrap="none" rtlCol="0" anchor="t">
            <a:spAutoFit/>
          </a:bodyPr>
          <a:lstStyle/>
          <a:p>
            <a:pPr algn="ctr" eaLnBrk="0" fontAlgn="base" hangingPunct="0">
              <a:spcBef>
                <a:spcPct val="0"/>
              </a:spcBef>
              <a:spcAft>
                <a:spcPct val="0"/>
              </a:spcAft>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accent2"/>
                </a:solidFill>
                <a:latin typeface="微软雅黑" panose="020B0503020204020204" pitchFamily="34" charset="-122"/>
                <a:ea typeface="微软雅黑" panose="020B0503020204020204" pitchFamily="34" charset="-122"/>
                <a:sym typeface="+mn-ea"/>
              </a:rPr>
              <a:t>属性</a:t>
            </a:r>
            <a:r>
              <a:rPr lang="en-US" altLang="zh-CN" sz="2400" dirty="0">
                <a:solidFill>
                  <a:schemeClr val="accent2"/>
                </a:solidFill>
                <a:latin typeface="微软雅黑" panose="020B0503020204020204" pitchFamily="34" charset="-122"/>
                <a:ea typeface="微软雅黑" panose="020B0503020204020204" pitchFamily="34" charset="-122"/>
                <a:sym typeface="+mn-ea"/>
              </a:rPr>
              <a:t>(Attribute)</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是指实体的所具有的某一特性</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1" name="组合 14"/>
          <p:cNvGrpSpPr/>
          <p:nvPr/>
        </p:nvGrpSpPr>
        <p:grpSpPr>
          <a:xfrm>
            <a:off x="4916806" y="2773680"/>
            <a:ext cx="2219325" cy="3041650"/>
            <a:chOff x="1219200" y="2647950"/>
            <a:chExt cx="1371600" cy="1981200"/>
          </a:xfrm>
          <a:solidFill>
            <a:srgbClr val="1FA8BB"/>
          </a:solidFill>
        </p:grpSpPr>
        <p:sp>
          <p:nvSpPr>
            <p:cNvPr id="22" name="剪去单角的矩形 10"/>
            <p:cNvSpPr/>
            <p:nvPr/>
          </p:nvSpPr>
          <p:spPr>
            <a:xfrm flipH="1">
              <a:off x="1219200" y="2647950"/>
              <a:ext cx="1371600" cy="1981200"/>
            </a:xfrm>
            <a:prstGeom prst="snip1Rect">
              <a:avLst>
                <a:gd name="adj" fmla="val 8334"/>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sp>
          <p:nvSpPr>
            <p:cNvPr id="23" name="矩形 22"/>
            <p:cNvSpPr/>
            <p:nvPr/>
          </p:nvSpPr>
          <p:spPr>
            <a:xfrm>
              <a:off x="1371600" y="2647950"/>
              <a:ext cx="1219200" cy="19812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grpSp>
      <p:sp>
        <p:nvSpPr>
          <p:cNvPr id="24" name="TextBox 11"/>
          <p:cNvSpPr txBox="1"/>
          <p:nvPr/>
        </p:nvSpPr>
        <p:spPr>
          <a:xfrm>
            <a:off x="5107305" y="2878455"/>
            <a:ext cx="1849120" cy="2245360"/>
          </a:xfrm>
          <a:prstGeom prst="rect">
            <a:avLst/>
          </a:prstGeom>
          <a:noFill/>
          <a:ln w="9525">
            <a:noFill/>
          </a:ln>
        </p:spPr>
        <p:txBody>
          <a:bodyPr wrap="square">
            <a:spAutoFit/>
          </a:bodyPr>
          <a:lstStyle/>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职工号</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姓</a:t>
            </a:r>
            <a:r>
              <a:rPr lang="zh-CN" altLang="zh-CN" b="1" dirty="0">
                <a:solidFill>
                  <a:schemeClr val="bg1"/>
                </a:solidFill>
                <a:latin typeface="微软雅黑" panose="020B0503020204020204" pitchFamily="34" charset="-122"/>
                <a:ea typeface="微软雅黑" panose="020B0503020204020204" pitchFamily="34" charset="-122"/>
              </a:rPr>
              <a:t>名</a:t>
            </a:r>
            <a:r>
              <a:rPr lang="en-US" altLang="zh-CN" b="1" dirty="0">
                <a:solidFill>
                  <a:schemeClr val="bg1"/>
                </a:solidFill>
                <a:latin typeface="微软雅黑" panose="020B0503020204020204" pitchFamily="34" charset="-122"/>
                <a:ea typeface="微软雅黑" panose="020B0503020204020204" pitchFamily="34" charset="-122"/>
              </a:rPr>
              <a:t>  </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性别</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年龄</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学历</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部门</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strVal val="4*#ppt_w"/>
                                          </p:val>
                                        </p:tav>
                                        <p:tav tm="100000">
                                          <p:val>
                                            <p:strVal val="#ppt_w"/>
                                          </p:val>
                                        </p:tav>
                                      </p:tavLst>
                                    </p:anim>
                                    <p:anim calcmode="lin" valueType="num">
                                      <p:cBhvr>
                                        <p:cTn id="1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4"/>
                                        </p:tgtEl>
                                        <p:attrNameLst>
                                          <p:attrName>style.visibility</p:attrName>
                                        </p:attrNameLst>
                                      </p:cBhvr>
                                      <p:to>
                                        <p:strVal val="visible"/>
                                      </p:to>
                                    </p:set>
                                    <p:anim calcmode="discrete" valueType="clr">
                                      <p:cBhvr override="childStyle">
                                        <p:cTn id="19" dur="50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20" dur="500"/>
                                        <p:tgtEl>
                                          <p:spTgt spid="24"/>
                                        </p:tgtEl>
                                        <p:attrNameLst>
                                          <p:attrName>fillcolor</p:attrName>
                                        </p:attrNameLst>
                                      </p:cBhvr>
                                      <p:tavLst>
                                        <p:tav tm="0">
                                          <p:val>
                                            <p:clrVal>
                                              <a:schemeClr val="accent2"/>
                                            </p:clrVal>
                                          </p:val>
                                        </p:tav>
                                        <p:tav tm="50000">
                                          <p:val>
                                            <p:clrVal>
                                              <a:schemeClr val="hlink"/>
                                            </p:clrVal>
                                          </p:val>
                                        </p:tav>
                                      </p:tavLst>
                                    </p:anim>
                                    <p:set>
                                      <p:cBhvr>
                                        <p:cTn id="21" dur="500"/>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文本框 17"/>
          <p:cNvSpPr txBox="1"/>
          <p:nvPr/>
        </p:nvSpPr>
        <p:spPr>
          <a:xfrm>
            <a:off x="4975942" y="4712978"/>
            <a:ext cx="2702751" cy="581057"/>
          </a:xfrm>
          <a:prstGeom prst="rect">
            <a:avLst/>
          </a:prstGeom>
          <a:noFill/>
        </p:spPr>
        <p:txBody>
          <a:bodyPr wrap="square" rtlCol="0" anchor="t">
            <a:spAutoFit/>
          </a:bodyPr>
          <a:lstStyle/>
          <a:p>
            <a:pPr marL="0" lvl="2" eaLnBrk="0" fontAlgn="base" hangingPunct="0">
              <a:lnSpc>
                <a:spcPct val="150000"/>
              </a:lnSpc>
              <a:spcBef>
                <a:spcPct val="20000"/>
              </a:spcBef>
              <a:spcAft>
                <a:spcPct val="0"/>
              </a:spcAft>
              <a:defRPr/>
            </a:pPr>
            <a:r>
              <a:rPr lang="zh-CN" altLang="en-US" sz="2400" b="1" kern="0" dirty="0">
                <a:solidFill>
                  <a:schemeClr val="accent2">
                    <a:lumMod val="50000"/>
                  </a:schemeClr>
                </a:solidFill>
                <a:latin typeface="微软雅黑" panose="020B0503020204020204" pitchFamily="34" charset="-122"/>
                <a:ea typeface="微软雅黑" panose="020B0503020204020204" pitchFamily="34" charset="-122"/>
                <a:sym typeface="+mn-ea"/>
              </a:rPr>
              <a:t>学生实体及属性</a:t>
            </a:r>
            <a:endParaRPr lang="zh-CN" altLang="en-US" sz="2400" b="1" kern="0" dirty="0">
              <a:solidFill>
                <a:schemeClr val="accent2">
                  <a:lumMod val="50000"/>
                </a:schemeClr>
              </a:solidFill>
              <a:latin typeface="微软雅黑" panose="020B0503020204020204" pitchFamily="34" charset="-122"/>
              <a:ea typeface="微软雅黑" panose="020B0503020204020204" pitchFamily="34" charset="-122"/>
              <a:sym typeface="+mn-ea"/>
            </a:endParaRPr>
          </a:p>
        </p:txBody>
      </p:sp>
      <p:sp>
        <p:nvSpPr>
          <p:cNvPr id="23" name="内容占位符 2"/>
          <p:cNvSpPr>
            <a:spLocks noGrp="1"/>
          </p:cNvSpPr>
          <p:nvPr/>
        </p:nvSpPr>
        <p:spPr bwMode="auto">
          <a:xfrm>
            <a:off x="2587627" y="3607171"/>
            <a:ext cx="6003925" cy="2160905"/>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342900" indent="-34290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a:p>
            <a:pPr marL="342900" lvl="2" indent="-342900" eaLnBrk="0" fontAlgn="base" hangingPunct="0">
              <a:spcBef>
                <a:spcPct val="20000"/>
              </a:spcBef>
              <a:spcAft>
                <a:spcPct val="0"/>
              </a:spcAft>
              <a:buFontTx/>
              <a:buChar char="•"/>
              <a:defRPr/>
            </a:pPr>
            <a:endParaRPr lang="zh-CN" altLang="zh-CN" b="1" kern="0" dirty="0">
              <a:solidFill>
                <a:srgbClr val="009ED6"/>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zh-CN" altLang="zh-CN" sz="1800" kern="0" dirty="0">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FontTx/>
              <a:buChar char="–"/>
              <a:defRPr/>
            </a:pPr>
            <a:endParaRPr lang="en-US" altLang="zh-CN" sz="1800" kern="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740926" y="2086617"/>
            <a:ext cx="6710148" cy="1918946"/>
            <a:chOff x="703794" y="1057917"/>
            <a:chExt cx="6710148" cy="1918946"/>
          </a:xfrm>
        </p:grpSpPr>
        <p:sp>
          <p:nvSpPr>
            <p:cNvPr id="21" name="TextBox 8"/>
            <p:cNvSpPr txBox="1"/>
            <p:nvPr/>
          </p:nvSpPr>
          <p:spPr>
            <a:xfrm>
              <a:off x="3133090" y="1419079"/>
              <a:ext cx="1285875" cy="450215"/>
            </a:xfrm>
            <a:prstGeom prst="rect">
              <a:avLst/>
            </a:prstGeom>
          </p:spPr>
          <p:txBody>
            <a:bodyPr>
              <a:spAutoFit/>
            </a:bodyPr>
            <a:lstStyle/>
            <a:p>
              <a:pPr>
                <a:lnSpc>
                  <a:spcPts val="2800"/>
                </a:lnSpc>
              </a:pPr>
              <a:r>
                <a:rPr lang="zh-CN" altLang="en-US" sz="2400" dirty="0">
                  <a:solidFill>
                    <a:schemeClr val="bg1"/>
                  </a:solidFill>
                  <a:latin typeface="微软雅黑" panose="020B0503020204020204" pitchFamily="34" charset="-122"/>
                  <a:ea typeface="微软雅黑" panose="020B0503020204020204" pitchFamily="34" charset="-122"/>
                </a:rPr>
                <a:t>实体名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TextBox 14"/>
            <p:cNvSpPr txBox="1"/>
            <p:nvPr/>
          </p:nvSpPr>
          <p:spPr>
            <a:xfrm>
              <a:off x="3077845" y="2296242"/>
              <a:ext cx="1285875" cy="450215"/>
            </a:xfrm>
            <a:prstGeom prst="rect">
              <a:avLst/>
            </a:prstGeom>
          </p:spPr>
          <p:txBody>
            <a:bodyPr>
              <a:spAutoFit/>
            </a:bodyPr>
            <a:lstStyle/>
            <a:p>
              <a:pPr>
                <a:lnSpc>
                  <a:spcPts val="2800"/>
                </a:lnSpc>
              </a:pPr>
              <a:r>
                <a:rPr lang="zh-CN" altLang="en-US" sz="2400" dirty="0">
                  <a:solidFill>
                    <a:schemeClr val="bg1"/>
                  </a:solidFill>
                  <a:latin typeface="微软雅黑" panose="020B0503020204020204" pitchFamily="34" charset="-122"/>
                  <a:ea typeface="微软雅黑" panose="020B0503020204020204" pitchFamily="34" charset="-122"/>
                </a:rPr>
                <a:t>属性名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3005448" y="1057917"/>
              <a:ext cx="1420009" cy="5916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3123782" y="1122462"/>
              <a:ext cx="1280160" cy="461665"/>
            </a:xfrm>
            <a:prstGeom prst="rect">
              <a:avLst/>
            </a:prstGeom>
            <a:noFill/>
          </p:spPr>
          <p:txBody>
            <a:bodyPr wrap="square" rtlCol="0">
              <a:spAutoFit/>
            </a:bodyPr>
            <a:lstStyle/>
            <a:p>
              <a:pPr algn="ctr"/>
              <a:r>
                <a:rPr lang="zh-CN" altLang="en-US" sz="2400" b="1" dirty="0">
                  <a:solidFill>
                    <a:schemeClr val="tx1">
                      <a:lumMod val="65000"/>
                      <a:lumOff val="35000"/>
                    </a:schemeClr>
                  </a:solidFill>
                </a:rPr>
                <a:t>学生</a:t>
              </a:r>
              <a:endParaRPr lang="zh-CN" altLang="en-US" sz="2400" b="1" dirty="0">
                <a:solidFill>
                  <a:schemeClr val="tx1">
                    <a:lumMod val="65000"/>
                    <a:lumOff val="35000"/>
                  </a:schemeClr>
                </a:solidFill>
              </a:endParaRPr>
            </a:p>
          </p:txBody>
        </p:sp>
        <p:cxnSp>
          <p:nvCxnSpPr>
            <p:cNvPr id="5" name="直接连接符 4"/>
            <p:cNvCxnSpPr/>
            <p:nvPr/>
          </p:nvCxnSpPr>
          <p:spPr>
            <a:xfrm flipH="1">
              <a:off x="2786063" y="1649586"/>
              <a:ext cx="940117" cy="70095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3794" y="2289523"/>
              <a:ext cx="1290919" cy="602428"/>
              <a:chOff x="853422" y="2289523"/>
              <a:chExt cx="1290919" cy="602428"/>
            </a:xfrm>
          </p:grpSpPr>
          <p:sp>
            <p:nvSpPr>
              <p:cNvPr id="20" name="椭圆 19"/>
              <p:cNvSpPr/>
              <p:nvPr/>
            </p:nvSpPr>
            <p:spPr>
              <a:xfrm>
                <a:off x="939505" y="2289523"/>
                <a:ext cx="1194078"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0"/>
              <p:cNvSpPr txBox="1"/>
              <p:nvPr/>
            </p:nvSpPr>
            <p:spPr>
              <a:xfrm>
                <a:off x="853422" y="2350537"/>
                <a:ext cx="1290919" cy="461665"/>
              </a:xfrm>
              <a:prstGeom prst="rect">
                <a:avLst/>
              </a:prstGeom>
              <a:noFill/>
            </p:spPr>
            <p:txBody>
              <a:bodyPr wrap="square" rtlCol="0">
                <a:spAutoFit/>
              </a:bodyPr>
              <a:lstStyle/>
              <a:p>
                <a:pPr algn="ctr"/>
                <a:r>
                  <a:rPr lang="zh-CN" altLang="en-US" sz="2400" b="1" dirty="0"/>
                  <a:t>  </a:t>
                </a:r>
                <a:r>
                  <a:rPr lang="zh-CN" altLang="en-US" sz="2400" b="1" dirty="0">
                    <a:solidFill>
                      <a:schemeClr val="tx1">
                        <a:lumMod val="65000"/>
                        <a:lumOff val="35000"/>
                      </a:schemeClr>
                    </a:solidFill>
                  </a:rPr>
                  <a:t>学号</a:t>
                </a:r>
                <a:endParaRPr lang="zh-CN" altLang="en-US" sz="2400" b="1" dirty="0">
                  <a:solidFill>
                    <a:schemeClr val="tx1">
                      <a:lumMod val="65000"/>
                      <a:lumOff val="35000"/>
                    </a:schemeClr>
                  </a:solidFill>
                </a:endParaRPr>
              </a:p>
            </p:txBody>
          </p:sp>
        </p:grpSp>
        <p:cxnSp>
          <p:nvCxnSpPr>
            <p:cNvPr id="25" name="直接连接符 24"/>
            <p:cNvCxnSpPr>
              <a:stCxn id="38" idx="2"/>
            </p:cNvCxnSpPr>
            <p:nvPr/>
          </p:nvCxnSpPr>
          <p:spPr>
            <a:xfrm flipH="1">
              <a:off x="1455823" y="1649587"/>
              <a:ext cx="2259630" cy="656703"/>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076450" y="2331049"/>
              <a:ext cx="1290919" cy="602428"/>
              <a:chOff x="853422" y="2289523"/>
              <a:chExt cx="1290919" cy="602428"/>
            </a:xfrm>
          </p:grpSpPr>
          <p:sp>
            <p:nvSpPr>
              <p:cNvPr id="28" name="椭圆 27"/>
              <p:cNvSpPr/>
              <p:nvPr/>
            </p:nvSpPr>
            <p:spPr>
              <a:xfrm>
                <a:off x="939505" y="2289523"/>
                <a:ext cx="1194078"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40"/>
              <p:cNvSpPr txBox="1"/>
              <p:nvPr/>
            </p:nvSpPr>
            <p:spPr>
              <a:xfrm>
                <a:off x="853422" y="2350537"/>
                <a:ext cx="1290919" cy="461665"/>
              </a:xfrm>
              <a:prstGeom prst="rect">
                <a:avLst/>
              </a:prstGeom>
              <a:noFill/>
            </p:spPr>
            <p:txBody>
              <a:bodyPr wrap="square" rtlCol="0">
                <a:spAutoFit/>
              </a:bodyPr>
              <a:lstStyle/>
              <a:p>
                <a:pPr algn="ctr"/>
                <a:r>
                  <a:rPr lang="zh-CN" altLang="en-US" sz="2400" b="1" dirty="0"/>
                  <a:t>  </a:t>
                </a:r>
                <a:r>
                  <a:rPr lang="zh-CN" altLang="en-US" sz="2400" b="1" dirty="0">
                    <a:solidFill>
                      <a:schemeClr val="tx1">
                        <a:lumMod val="65000"/>
                        <a:lumOff val="35000"/>
                      </a:schemeClr>
                    </a:solidFill>
                  </a:rPr>
                  <a:t>姓名</a:t>
                </a:r>
                <a:endParaRPr lang="zh-CN" altLang="en-US" sz="2400" b="1" dirty="0">
                  <a:solidFill>
                    <a:schemeClr val="tx1">
                      <a:lumMod val="65000"/>
                      <a:lumOff val="35000"/>
                    </a:schemeClr>
                  </a:solidFill>
                </a:endParaRPr>
              </a:p>
            </p:txBody>
          </p:sp>
        </p:grpSp>
        <p:cxnSp>
          <p:nvCxnSpPr>
            <p:cNvPr id="30" name="直接连接符 29"/>
            <p:cNvCxnSpPr>
              <a:stCxn id="38" idx="2"/>
            </p:cNvCxnSpPr>
            <p:nvPr/>
          </p:nvCxnSpPr>
          <p:spPr>
            <a:xfrm>
              <a:off x="3715453" y="1649587"/>
              <a:ext cx="291782" cy="68146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497488" y="2331049"/>
              <a:ext cx="1290919" cy="602428"/>
              <a:chOff x="853422" y="2289523"/>
              <a:chExt cx="1290919" cy="602428"/>
            </a:xfrm>
          </p:grpSpPr>
          <p:sp>
            <p:nvSpPr>
              <p:cNvPr id="32" name="椭圆 31"/>
              <p:cNvSpPr/>
              <p:nvPr/>
            </p:nvSpPr>
            <p:spPr>
              <a:xfrm>
                <a:off x="939505" y="2289523"/>
                <a:ext cx="1194078"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40"/>
              <p:cNvSpPr txBox="1"/>
              <p:nvPr/>
            </p:nvSpPr>
            <p:spPr>
              <a:xfrm>
                <a:off x="853422" y="2350537"/>
                <a:ext cx="1290919" cy="461665"/>
              </a:xfrm>
              <a:prstGeom prst="rect">
                <a:avLst/>
              </a:prstGeom>
              <a:noFill/>
            </p:spPr>
            <p:txBody>
              <a:bodyPr wrap="square" rtlCol="0">
                <a:spAutoFit/>
              </a:bodyPr>
              <a:lstStyle/>
              <a:p>
                <a:pPr algn="ctr"/>
                <a:r>
                  <a:rPr lang="zh-CN" altLang="en-US" sz="2400" b="1" dirty="0"/>
                  <a:t>  </a:t>
                </a:r>
                <a:r>
                  <a:rPr lang="zh-CN" altLang="en-US" sz="2400" b="1" dirty="0">
                    <a:solidFill>
                      <a:schemeClr val="tx1">
                        <a:lumMod val="65000"/>
                        <a:lumOff val="35000"/>
                      </a:schemeClr>
                    </a:solidFill>
                  </a:rPr>
                  <a:t>性别</a:t>
                </a:r>
                <a:endParaRPr lang="zh-CN" altLang="en-US" sz="2400" b="1" dirty="0">
                  <a:solidFill>
                    <a:schemeClr val="tx1">
                      <a:lumMod val="65000"/>
                      <a:lumOff val="35000"/>
                    </a:schemeClr>
                  </a:solidFill>
                </a:endParaRPr>
              </a:p>
            </p:txBody>
          </p:sp>
        </p:grpSp>
        <p:cxnSp>
          <p:nvCxnSpPr>
            <p:cNvPr id="45" name="直接连接符 44"/>
            <p:cNvCxnSpPr/>
            <p:nvPr/>
          </p:nvCxnSpPr>
          <p:spPr>
            <a:xfrm>
              <a:off x="3758531" y="1692973"/>
              <a:ext cx="1568969" cy="68146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4817753" y="2374435"/>
              <a:ext cx="1290919" cy="602428"/>
              <a:chOff x="853422" y="2289523"/>
              <a:chExt cx="1290919" cy="602428"/>
            </a:xfrm>
          </p:grpSpPr>
          <p:sp>
            <p:nvSpPr>
              <p:cNvPr id="48" name="椭圆 47"/>
              <p:cNvSpPr/>
              <p:nvPr/>
            </p:nvSpPr>
            <p:spPr>
              <a:xfrm>
                <a:off x="939505" y="2289523"/>
                <a:ext cx="1194078"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0"/>
              <p:cNvSpPr txBox="1"/>
              <p:nvPr/>
            </p:nvSpPr>
            <p:spPr>
              <a:xfrm>
                <a:off x="853422" y="2350537"/>
                <a:ext cx="1290919" cy="461665"/>
              </a:xfrm>
              <a:prstGeom prst="rect">
                <a:avLst/>
              </a:prstGeom>
              <a:noFill/>
            </p:spPr>
            <p:txBody>
              <a:bodyPr wrap="square" rtlCol="0">
                <a:spAutoFit/>
              </a:bodyPr>
              <a:lstStyle/>
              <a:p>
                <a:pPr algn="ctr"/>
                <a:r>
                  <a:rPr lang="zh-CN" altLang="en-US" sz="2400" b="1" dirty="0"/>
                  <a:t>  </a:t>
                </a:r>
                <a:r>
                  <a:rPr lang="zh-CN" altLang="en-US" sz="2400" b="1" dirty="0">
                    <a:solidFill>
                      <a:schemeClr val="tx1">
                        <a:lumMod val="65000"/>
                        <a:lumOff val="35000"/>
                      </a:schemeClr>
                    </a:solidFill>
                  </a:rPr>
                  <a:t>年龄</a:t>
                </a:r>
                <a:endParaRPr lang="zh-CN" altLang="en-US" sz="2400" b="1" dirty="0">
                  <a:solidFill>
                    <a:schemeClr val="tx1">
                      <a:lumMod val="65000"/>
                      <a:lumOff val="35000"/>
                    </a:schemeClr>
                  </a:solidFill>
                </a:endParaRPr>
              </a:p>
            </p:txBody>
          </p:sp>
        </p:grpSp>
        <p:cxnSp>
          <p:nvCxnSpPr>
            <p:cNvPr id="50" name="直接连接符 49"/>
            <p:cNvCxnSpPr>
              <a:stCxn id="38" idx="2"/>
            </p:cNvCxnSpPr>
            <p:nvPr/>
          </p:nvCxnSpPr>
          <p:spPr>
            <a:xfrm>
              <a:off x="3715453" y="1649587"/>
              <a:ext cx="2917317" cy="68146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6123023" y="2331049"/>
              <a:ext cx="1290919" cy="602428"/>
              <a:chOff x="853422" y="2289523"/>
              <a:chExt cx="1290919" cy="602428"/>
            </a:xfrm>
          </p:grpSpPr>
          <p:sp>
            <p:nvSpPr>
              <p:cNvPr id="52" name="椭圆 51"/>
              <p:cNvSpPr/>
              <p:nvPr/>
            </p:nvSpPr>
            <p:spPr>
              <a:xfrm>
                <a:off x="939505" y="2289523"/>
                <a:ext cx="1194078" cy="60242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40"/>
              <p:cNvSpPr txBox="1"/>
              <p:nvPr/>
            </p:nvSpPr>
            <p:spPr>
              <a:xfrm>
                <a:off x="853422" y="2350537"/>
                <a:ext cx="1290919" cy="461665"/>
              </a:xfrm>
              <a:prstGeom prst="rect">
                <a:avLst/>
              </a:prstGeom>
              <a:noFill/>
            </p:spPr>
            <p:txBody>
              <a:bodyPr wrap="square" rtlCol="0">
                <a:spAutoFit/>
              </a:bodyPr>
              <a:lstStyle/>
              <a:p>
                <a:pPr algn="ctr"/>
                <a:r>
                  <a:rPr lang="zh-CN" altLang="en-US" sz="2400" b="1" dirty="0">
                    <a:solidFill>
                      <a:schemeClr val="tx1">
                        <a:lumMod val="65000"/>
                        <a:lumOff val="35000"/>
                      </a:schemeClr>
                    </a:solidFill>
                  </a:rPr>
                  <a:t>  班级</a:t>
                </a:r>
                <a:endParaRPr lang="zh-CN" altLang="en-US" sz="2400" b="1" dirty="0">
                  <a:solidFill>
                    <a:schemeClr val="tx1">
                      <a:lumMod val="65000"/>
                      <a:lumOff val="35000"/>
                    </a:schemeClr>
                  </a:solidFill>
                </a:endParaRPr>
              </a:p>
            </p:txBody>
          </p:sp>
        </p:grpSp>
      </p:grpSp>
      <p:sp>
        <p:nvSpPr>
          <p:cNvPr id="36" name="标题 1"/>
          <p:cNvSpPr>
            <a:spLocks noGrp="1"/>
          </p:cNvSpPr>
          <p:nvPr/>
        </p:nvSpPr>
        <p:spPr>
          <a:xfrm>
            <a:off x="1055688" y="544195"/>
            <a:ext cx="7766050" cy="72390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eaLnBrk="0" fontAlgn="base" hangingPunct="0">
              <a:spcBef>
                <a:spcPct val="0"/>
              </a:spcBef>
              <a:spcAft>
                <a:spcPct val="0"/>
              </a:spcAf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br>
              <a:rPr lang="zh-CN" altLang="en-US" sz="2400" kern="0" dirty="0">
                <a:solidFill>
                  <a:schemeClr val="bg1"/>
                </a:solidFill>
                <a:latin typeface="微软雅黑" panose="020B0503020204020204" pitchFamily="34" charset="-122"/>
                <a:ea typeface="微软雅黑" panose="020B0503020204020204" pitchFamily="34" charset="-122"/>
              </a:rPr>
            </a:b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37" name="MH_Others_1"/>
          <p:cNvSpPr/>
          <p:nvPr>
            <p:custDataLst>
              <p:tags r:id="rId1"/>
            </p:custDataLst>
          </p:nvPr>
        </p:nvSpPr>
        <p:spPr>
          <a:xfrm>
            <a:off x="839866" y="41646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0" name="直接连接符 39"/>
          <p:cNvCxnSpPr/>
          <p:nvPr/>
        </p:nvCxnSpPr>
        <p:spPr>
          <a:xfrm>
            <a:off x="839866" y="41646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ppt_w</p:attrName>
                                        </p:attrNameLst>
                                      </p:cBhvr>
                                      <p:tavLst>
                                        <p:tav tm="0">
                                          <p:val>
                                            <p:fltVal val="0"/>
                                          </p:val>
                                        </p:tav>
                                        <p:tav tm="100000">
                                          <p:val>
                                            <p:strVal val="#ppt_w"/>
                                          </p:val>
                                        </p:tav>
                                      </p:tavLst>
                                    </p:anim>
                                    <p:anim calcmode="lin" valueType="num">
                                      <p:cBhvr>
                                        <p:cTn id="12" dur="1000" fill="hold"/>
                                        <p:tgtEl>
                                          <p:spTgt spid="16"/>
                                        </p:tgtEl>
                                        <p:attrNameLst>
                                          <p:attrName>ppt_h</p:attrName>
                                        </p:attrNameLst>
                                      </p:cBhvr>
                                      <p:tavLst>
                                        <p:tav tm="0">
                                          <p:val>
                                            <p:fltVal val="0"/>
                                          </p:val>
                                        </p:tav>
                                        <p:tav tm="100000">
                                          <p:val>
                                            <p:strVal val="#ppt_h"/>
                                          </p:val>
                                        </p:tav>
                                      </p:tavLst>
                                    </p:anim>
                                    <p:anim calcmode="lin" valueType="num">
                                      <p:cBhvr>
                                        <p:cTn id="13" dur="1000" fill="hold"/>
                                        <p:tgtEl>
                                          <p:spTgt spid="16"/>
                                        </p:tgtEl>
                                        <p:attrNameLst>
                                          <p:attrName>style.rotation</p:attrName>
                                        </p:attrNameLst>
                                      </p:cBhvr>
                                      <p:tavLst>
                                        <p:tav tm="0">
                                          <p:val>
                                            <p:fltVal val="90"/>
                                          </p:val>
                                        </p:tav>
                                        <p:tav tm="100000">
                                          <p:val>
                                            <p:fltVal val="0"/>
                                          </p:val>
                                        </p:tav>
                                      </p:tavLst>
                                    </p:anim>
                                    <p:animEffect transition="in" filter="fade">
                                      <p:cBhvr>
                                        <p:cTn id="1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6" name="直接连接符 45"/>
          <p:cNvCxnSpPr/>
          <p:nvPr/>
        </p:nvCxnSpPr>
        <p:spPr bwMode="auto">
          <a:xfrm>
            <a:off x="4127710" y="2297741"/>
            <a:ext cx="2943225" cy="0"/>
          </a:xfrm>
          <a:prstGeom prst="line">
            <a:avLst/>
          </a:prstGeom>
          <a:noFill/>
          <a:ln w="3175" cap="flat" cmpd="sng" algn="ctr">
            <a:solidFill>
              <a:srgbClr val="F0882E"/>
            </a:solidFill>
            <a:prstDash val="sysDot"/>
            <a:headEnd type="oval" w="sm" len="sm"/>
            <a:tailEnd type="oval" w="sm" len="sm"/>
          </a:ln>
          <a:effectLst/>
        </p:spPr>
      </p:cxnSp>
      <p:sp>
        <p:nvSpPr>
          <p:cNvPr id="9219" name="矩形 36"/>
          <p:cNvSpPr/>
          <p:nvPr/>
        </p:nvSpPr>
        <p:spPr>
          <a:xfrm flipH="1">
            <a:off x="4328165" y="1637676"/>
            <a:ext cx="2943224" cy="646331"/>
          </a:xfrm>
          <a:prstGeom prst="rect">
            <a:avLst/>
          </a:prstGeom>
          <a:noFill/>
          <a:ln w="9525">
            <a:noFill/>
          </a:ln>
        </p:spPr>
        <p:txBody>
          <a:bodyPr wrap="squar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圆角矩形 50"/>
          <p:cNvSpPr/>
          <p:nvPr/>
        </p:nvSpPr>
        <p:spPr>
          <a:xfrm rot="21587233">
            <a:off x="3360737" y="1382472"/>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3396933" y="1421843"/>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srgbClr val="1FA8BB"/>
              </a:solidFill>
              <a:latin typeface="Cambria Math" panose="02040503050406030204" pitchFamily="18" charset="0"/>
              <a:ea typeface="汉仪综艺体简" panose="02010609000101010101" pitchFamily="49" charset="-122"/>
            </a:endParaRPr>
          </a:p>
        </p:txBody>
      </p:sp>
      <p:sp>
        <p:nvSpPr>
          <p:cNvPr id="50" name="圆角矩形 5"/>
          <p:cNvSpPr/>
          <p:nvPr/>
        </p:nvSpPr>
        <p:spPr>
          <a:xfrm rot="21587233">
            <a:off x="3278187" y="1817448"/>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7" name="直接连接符 51"/>
          <p:cNvCxnSpPr>
            <a:cxnSpLocks noChangeShapeType="1"/>
          </p:cNvCxnSpPr>
          <p:nvPr/>
        </p:nvCxnSpPr>
        <p:spPr bwMode="auto">
          <a:xfrm>
            <a:off x="4977806" y="3711586"/>
            <a:ext cx="2911475" cy="0"/>
          </a:xfrm>
          <a:prstGeom prst="line">
            <a:avLst/>
          </a:prstGeom>
          <a:noFill/>
          <a:ln w="3175" algn="ctr">
            <a:solidFill>
              <a:srgbClr val="F0882E"/>
            </a:solidFill>
            <a:prstDash val="sysDot"/>
            <a:round/>
            <a:headEnd type="oval" w="sm" len="sm"/>
            <a:tailEnd type="oval" w="sm" len="sm"/>
          </a:ln>
        </p:spPr>
      </p:cxnSp>
      <p:sp>
        <p:nvSpPr>
          <p:cNvPr id="9222" name="矩形 53"/>
          <p:cNvSpPr/>
          <p:nvPr/>
        </p:nvSpPr>
        <p:spPr>
          <a:xfrm flipH="1">
            <a:off x="5240064" y="3084912"/>
            <a:ext cx="2031325" cy="581057"/>
          </a:xfrm>
          <a:prstGeom prst="rect">
            <a:avLst/>
          </a:prstGeom>
          <a:noFill/>
          <a:ln w="9525">
            <a:noFill/>
          </a:ln>
        </p:spPr>
        <p:txBody>
          <a:bodyPr wrap="non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常见的数据库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223" name="组合 116"/>
          <p:cNvGrpSpPr/>
          <p:nvPr/>
        </p:nvGrpSpPr>
        <p:grpSpPr>
          <a:xfrm rot="-12767">
            <a:off x="4211215" y="2807223"/>
            <a:ext cx="884238" cy="952500"/>
            <a:chOff x="1936620" y="1275606"/>
            <a:chExt cx="1296144" cy="1728192"/>
          </a:xfrm>
        </p:grpSpPr>
        <p:grpSp>
          <p:nvGrpSpPr>
            <p:cNvPr id="9231"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14437" y="2064249"/>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2" name="直接连接符 101"/>
          <p:cNvCxnSpPr>
            <a:cxnSpLocks noChangeShapeType="1"/>
          </p:cNvCxnSpPr>
          <p:nvPr/>
        </p:nvCxnSpPr>
        <p:spPr bwMode="auto">
          <a:xfrm>
            <a:off x="5764368" y="5099691"/>
            <a:ext cx="3741738" cy="0"/>
          </a:xfrm>
          <a:prstGeom prst="line">
            <a:avLst/>
          </a:prstGeom>
          <a:noFill/>
          <a:ln w="3175" algn="ctr">
            <a:solidFill>
              <a:srgbClr val="1FA8BB"/>
            </a:solidFill>
            <a:prstDash val="sysDot"/>
            <a:round/>
            <a:headEnd type="oval" w="sm" len="sm"/>
            <a:tailEnd type="oval" w="sm" len="sm"/>
          </a:ln>
        </p:spPr>
      </p:cxnSp>
      <p:grpSp>
        <p:nvGrpSpPr>
          <p:cNvPr id="9225" name="组合 121"/>
          <p:cNvGrpSpPr/>
          <p:nvPr/>
        </p:nvGrpSpPr>
        <p:grpSpPr>
          <a:xfrm rot="-12767">
            <a:off x="5062325" y="4213467"/>
            <a:ext cx="884237" cy="952500"/>
            <a:chOff x="1936620" y="1275606"/>
            <a:chExt cx="1296144" cy="1728192"/>
          </a:xfrm>
        </p:grpSpPr>
        <p:grpSp>
          <p:nvGrpSpPr>
            <p:cNvPr id="9227"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9226" name="矩形 103"/>
          <p:cNvSpPr/>
          <p:nvPr/>
        </p:nvSpPr>
        <p:spPr>
          <a:xfrm flipH="1">
            <a:off x="6011053" y="4473016"/>
            <a:ext cx="3262432" cy="581057"/>
          </a:xfrm>
          <a:prstGeom prst="rect">
            <a:avLst/>
          </a:prstGeom>
          <a:noFill/>
          <a:ln w="9525">
            <a:noFill/>
          </a:ln>
        </p:spPr>
        <p:txBody>
          <a:bodyPr wrap="non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数据库管理技术的发展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6888" y="1779271"/>
            <a:ext cx="8658225" cy="4061460"/>
          </a:xfrm>
          <a:prstGeom prst="rect">
            <a:avLst/>
          </a:prstGeom>
        </p:spPr>
        <p:txBody>
          <a:bodyPr wrap="square">
            <a:spAutoFit/>
          </a:bodyPr>
          <a:lstStyle/>
          <a:p>
            <a:pPr indent="266700" eaLnBrk="0" fontAlgn="base" hangingPunct="0">
              <a:lnSpc>
                <a:spcPct val="150000"/>
              </a:lnSpc>
              <a:spcBef>
                <a:spcPct val="0"/>
              </a:spcBef>
              <a:defRPr/>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100" dirty="0">
                <a:solidFill>
                  <a:schemeClr val="accent2"/>
                </a:solidFill>
                <a:latin typeface="微软雅黑" panose="020B0503020204020204" pitchFamily="34" charset="-122"/>
                <a:ea typeface="微软雅黑" panose="020B0503020204020204" pitchFamily="34" charset="-122"/>
              </a:rPr>
              <a:t>码</a:t>
            </a:r>
            <a:r>
              <a:rPr lang="en-US" altLang="zh-CN" sz="2400" kern="100" dirty="0">
                <a:solidFill>
                  <a:schemeClr val="accent2"/>
                </a:solidFill>
                <a:latin typeface="微软雅黑" panose="020B0503020204020204" pitchFamily="34" charset="-122"/>
                <a:ea typeface="微软雅黑" panose="020B0503020204020204" pitchFamily="34" charset="-122"/>
              </a:rPr>
              <a:t>(Key)</a:t>
            </a:r>
            <a:r>
              <a:rPr lang="zh-CN" altLang="zh-CN" sz="2400" kern="100" dirty="0">
                <a:solidFill>
                  <a:schemeClr val="accent2"/>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是指唯一标识实体的属性集。例如，职工号是职工实体的码。</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eaLnBrk="0" fontAlgn="base" hangingPunct="0">
              <a:lnSpc>
                <a:spcPct val="150000"/>
              </a:lnSpc>
              <a:spcBef>
                <a:spcPct val="0"/>
              </a:spcBef>
              <a:defRPr/>
            </a:pP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100" dirty="0">
                <a:solidFill>
                  <a:schemeClr val="accent2"/>
                </a:solidFill>
                <a:latin typeface="微软雅黑" panose="020B0503020204020204" pitchFamily="34" charset="-122"/>
                <a:ea typeface="微软雅黑" panose="020B0503020204020204" pitchFamily="34" charset="-122"/>
              </a:rPr>
              <a:t>域（</a:t>
            </a:r>
            <a:r>
              <a:rPr lang="en-US" altLang="zh-CN" sz="2400" kern="100" dirty="0">
                <a:solidFill>
                  <a:schemeClr val="accent2"/>
                </a:solidFill>
                <a:latin typeface="微软雅黑" panose="020B0503020204020204" pitchFamily="34" charset="-122"/>
                <a:ea typeface="微软雅黑" panose="020B0503020204020204" pitchFamily="34" charset="-122"/>
              </a:rPr>
              <a:t>Domain</a:t>
            </a:r>
            <a:r>
              <a:rPr lang="zh-CN" altLang="zh-CN" sz="2400" kern="100" dirty="0">
                <a:solidFill>
                  <a:schemeClr val="accent2"/>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是指属性的取值范围。例如，职工号的域为</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位整数</a:t>
            </a: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eaLnBrk="0" fontAlgn="base" hangingPunct="0">
              <a:lnSpc>
                <a:spcPct val="150000"/>
              </a:lnSpc>
              <a:spcBef>
                <a:spcPct val="0"/>
              </a:spcBef>
              <a:defRPr/>
            </a:pPr>
            <a:r>
              <a:rPr lang="zh-CN" altLang="zh-CN" sz="16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100" dirty="0">
                <a:solidFill>
                  <a:schemeClr val="accent2"/>
                </a:solidFill>
                <a:latin typeface="微软雅黑" panose="020B0503020204020204" pitchFamily="34" charset="-122"/>
                <a:ea typeface="微软雅黑" panose="020B0503020204020204" pitchFamily="34" charset="-122"/>
              </a:rPr>
              <a:t>实体型（</a:t>
            </a:r>
            <a:r>
              <a:rPr lang="en-US" altLang="zh-CN" sz="2400" kern="100" dirty="0">
                <a:solidFill>
                  <a:schemeClr val="accent2"/>
                </a:solidFill>
                <a:latin typeface="微软雅黑" panose="020B0503020204020204" pitchFamily="34" charset="-122"/>
                <a:ea typeface="微软雅黑" panose="020B0503020204020204" pitchFamily="34" charset="-122"/>
              </a:rPr>
              <a:t>Entity Type</a:t>
            </a:r>
            <a:r>
              <a:rPr lang="zh-CN" altLang="zh-CN" sz="2400" kern="100" dirty="0">
                <a:solidFill>
                  <a:schemeClr val="accent2"/>
                </a:solidFill>
                <a:latin typeface="微软雅黑" panose="020B0503020204020204" pitchFamily="34" charset="-122"/>
                <a:ea typeface="微软雅黑" panose="020B0503020204020204" pitchFamily="34" charset="-122"/>
              </a:rPr>
              <a:t>）：</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具有相同属性的实体必然具有共同的特征和性质，  </a:t>
            </a: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用</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rPr>
              <a:t>实体名及其属性名集合来抽象和刻画这些实体，称为实体型。例如，职</a:t>
            </a: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工 （职工号，姓名，性别，年龄，学历，部门）就是一个实体型。</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418" y="2114550"/>
            <a:ext cx="10059164" cy="3323987"/>
          </a:xfrm>
          <a:prstGeom prst="rect">
            <a:avLst/>
          </a:prstGeom>
          <a:noFill/>
        </p:spPr>
        <p:txBody>
          <a:bodyPr wrap="none" rtlCol="0">
            <a:spAutoFit/>
          </a:bodyPr>
          <a:lstStyle/>
          <a:p>
            <a:pPr indent="266700" eaLnBrk="0" fontAlgn="base" hangingPunct="0">
              <a:lnSpc>
                <a:spcPct val="150000"/>
              </a:lnSpc>
              <a:spcBef>
                <a:spcPct val="0"/>
              </a:spcBef>
              <a:defRPr/>
            </a:pPr>
            <a:r>
              <a:rPr lang="zh-CN"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100" dirty="0" smtClean="0">
                <a:solidFill>
                  <a:schemeClr val="accent2"/>
                </a:solidFill>
                <a:latin typeface="微软雅黑" panose="020B0503020204020204" pitchFamily="34" charset="-122"/>
                <a:ea typeface="微软雅黑" panose="020B0503020204020204" pitchFamily="34" charset="-122"/>
              </a:rPr>
              <a:t>实体集（</a:t>
            </a:r>
            <a:r>
              <a:rPr lang="en-US" altLang="zh-CN" sz="2400" kern="100" dirty="0" smtClean="0">
                <a:solidFill>
                  <a:schemeClr val="accent2"/>
                </a:solidFill>
                <a:latin typeface="微软雅黑" panose="020B0503020204020204" pitchFamily="34" charset="-122"/>
                <a:ea typeface="微软雅黑" panose="020B0503020204020204" pitchFamily="34" charset="-122"/>
              </a:rPr>
              <a:t>Entity Set</a:t>
            </a:r>
            <a:r>
              <a:rPr lang="zh-CN" altLang="zh-CN" sz="2400" kern="100" dirty="0" smtClean="0">
                <a:solidFill>
                  <a:schemeClr val="accent2"/>
                </a:solidFill>
                <a:latin typeface="微软雅黑" panose="020B0503020204020204" pitchFamily="34" charset="-122"/>
                <a:ea typeface="微软雅黑" panose="020B0503020204020204" pitchFamily="34" charset="-122"/>
              </a:rPr>
              <a:t>）：</a:t>
            </a: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同型实体的集合称为实体集。例如，全体职工就是一</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66700" eaLnBrk="0" fontAlgn="base" hangingPunct="0">
              <a:lnSpc>
                <a:spcPct val="150000"/>
              </a:lnSpc>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         个实体集。</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76225" eaLnBrk="0" fontAlgn="base" hangingPunct="0">
              <a:lnSpc>
                <a:spcPct val="150000"/>
              </a:lnSpc>
              <a:spcBef>
                <a:spcPct val="0"/>
              </a:spcBef>
              <a:defRPr/>
            </a:pPr>
            <a:r>
              <a:rPr lang="zh-CN"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100" dirty="0" smtClean="0">
                <a:solidFill>
                  <a:schemeClr val="accent2"/>
                </a:solidFill>
                <a:latin typeface="微软雅黑" panose="020B0503020204020204" pitchFamily="34" charset="-122"/>
                <a:ea typeface="微软雅黑" panose="020B0503020204020204" pitchFamily="34" charset="-122"/>
              </a:rPr>
              <a:t>联系（</a:t>
            </a:r>
            <a:r>
              <a:rPr lang="en-US" altLang="zh-CN" sz="2400" kern="100" dirty="0" smtClean="0">
                <a:solidFill>
                  <a:schemeClr val="accent2"/>
                </a:solidFill>
                <a:latin typeface="微软雅黑" panose="020B0503020204020204" pitchFamily="34" charset="-122"/>
                <a:ea typeface="微软雅黑" panose="020B0503020204020204" pitchFamily="34" charset="-122"/>
              </a:rPr>
              <a:t>Relationship</a:t>
            </a:r>
            <a:r>
              <a:rPr lang="zh-CN" altLang="zh-CN" sz="2400" kern="100" dirty="0" smtClean="0">
                <a:solidFill>
                  <a:schemeClr val="accent2"/>
                </a:solidFill>
                <a:latin typeface="微软雅黑" panose="020B0503020204020204" pitchFamily="34" charset="-122"/>
                <a:ea typeface="微软雅黑" panose="020B0503020204020204" pitchFamily="34" charset="-122"/>
              </a:rPr>
              <a:t>）：</a:t>
            </a: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在客观世界中，事物内部及事物之间是普遍存在联</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76225" eaLnBrk="0" fontAlgn="base" hangingPunct="0">
              <a:lnSpc>
                <a:spcPct val="150000"/>
              </a:lnSpc>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         的，这些联系在信息世界中表现为实体（型 ）内部的联系和实体（型 ）之间</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76225" eaLnBrk="0" fontAlgn="base" hangingPunct="0">
              <a:lnSpc>
                <a:spcPct val="150000"/>
              </a:lnSpc>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         的联系。实体内部的联系通常是指组成实体的各属性之间的联系。实体之间     </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276225" eaLnBrk="0" fontAlgn="base" hangingPunct="0">
              <a:lnSpc>
                <a:spcPct val="150000"/>
              </a:lnSpc>
              <a:spcBef>
                <a:spcPct val="0"/>
              </a:spcBef>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rPr>
              <a:t>         的联系通常是指不同实体型之间的联系。</a:t>
            </a:r>
            <a:endPar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30191" y="1642110"/>
            <a:ext cx="4182556" cy="400110"/>
          </a:xfrm>
          <a:prstGeom prst="rect">
            <a:avLst/>
          </a:prstGeom>
          <a:noFill/>
        </p:spPr>
        <p:txBody>
          <a:bodyPr wrap="none" rtlCol="0" anchor="t">
            <a:spAutoFit/>
          </a:bodyPr>
          <a:lstStyle/>
          <a:p>
            <a:pPr algn="ctr" eaLnBrk="0" fontAlgn="base" hangingPunct="0">
              <a:spcBef>
                <a:spcPct val="0"/>
              </a:spcBef>
              <a:spcAft>
                <a:spcPct val="0"/>
              </a:spcAft>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两个实体型之间的联系通常有</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种：</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stretch>
            <a:fillRect/>
          </a:stretch>
        </p:blipFill>
        <p:spPr>
          <a:xfrm>
            <a:off x="1524000" y="2305686"/>
            <a:ext cx="9144000" cy="3897443"/>
          </a:xfrm>
          <a:prstGeom prst="rect">
            <a:avLst/>
          </a:prstGeom>
        </p:spPr>
      </p:pic>
      <p:sp>
        <p:nvSpPr>
          <p:cNvPr id="10"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28220" y="1870710"/>
            <a:ext cx="8135560" cy="499624"/>
          </a:xfrm>
          <a:prstGeom prst="rect">
            <a:avLst/>
          </a:prstGeom>
          <a:noFill/>
        </p:spPr>
        <p:txBody>
          <a:bodyPr wrap="none" rtlCol="0" anchor="t">
            <a:spAutoFit/>
          </a:bodyPr>
          <a:lstStyle/>
          <a:p>
            <a:pPr eaLnBrk="0" fontAlgn="base" hangingPunct="0">
              <a:lnSpc>
                <a:spcPct val="150000"/>
              </a:lnSpc>
              <a:spcBef>
                <a:spcPct val="20000"/>
              </a:spcBef>
              <a:spcAft>
                <a:spcPct val="0"/>
              </a:spcAft>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同一个实体集内的各实体之间也存在一对一、一对多、多对多的联系。</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stretch>
            <a:fillRect/>
          </a:stretch>
        </p:blipFill>
        <p:spPr>
          <a:xfrm>
            <a:off x="3348038" y="2497455"/>
            <a:ext cx="4419600" cy="3352800"/>
          </a:xfrm>
          <a:prstGeom prst="rect">
            <a:avLst/>
          </a:prstGeom>
        </p:spPr>
      </p:pic>
      <p:sp>
        <p:nvSpPr>
          <p:cNvPr id="9"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ppt_x</p:attrName>
                                        </p:attrNameLst>
                                      </p:cBhvr>
                                      <p:tavLst>
                                        <p:tav tm="0">
                                          <p:val>
                                            <p:strVal val="#ppt_x-.2"/>
                                          </p:val>
                                        </p:tav>
                                        <p:tav tm="100000">
                                          <p:val>
                                            <p:strVal val="#ppt_x"/>
                                          </p:val>
                                        </p:tav>
                                      </p:tavLst>
                                    </p:anim>
                                    <p:anim calcmode="lin" valueType="num">
                                      <p:cBhvr>
                                        <p:cTn id="8"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41441" y="2242185"/>
            <a:ext cx="7366119" cy="499624"/>
          </a:xfrm>
          <a:prstGeom prst="rect">
            <a:avLst/>
          </a:prstGeom>
          <a:noFill/>
        </p:spPr>
        <p:txBody>
          <a:bodyPr wrap="none" rtlCol="0" anchor="t">
            <a:spAutoFit/>
          </a:bodyPr>
          <a:lstStyle/>
          <a:p>
            <a:pPr eaLnBrk="0" fontAlgn="base" hangingPunct="0">
              <a:lnSpc>
                <a:spcPct val="150000"/>
              </a:lnSpc>
              <a:spcBef>
                <a:spcPct val="20000"/>
              </a:spcBef>
              <a:spcAft>
                <a:spcPct val="0"/>
              </a:spcAft>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两个以上的实体</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集</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之间也存在着一对一、一对多、多对多联系。</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cstate="print"/>
          <a:stretch>
            <a:fillRect/>
          </a:stretch>
        </p:blipFill>
        <p:spPr>
          <a:xfrm>
            <a:off x="1883344" y="2975611"/>
            <a:ext cx="3966139" cy="2288157"/>
          </a:xfrm>
          <a:prstGeom prst="rect">
            <a:avLst/>
          </a:prstGeom>
        </p:spPr>
      </p:pic>
      <p:pic>
        <p:nvPicPr>
          <p:cNvPr id="10" name="图片 9"/>
          <p:cNvPicPr>
            <a:picLocks noChangeAspect="1"/>
          </p:cNvPicPr>
          <p:nvPr/>
        </p:nvPicPr>
        <p:blipFill>
          <a:blip r:embed="rId2" cstate="print"/>
          <a:stretch>
            <a:fillRect/>
          </a:stretch>
        </p:blipFill>
        <p:spPr>
          <a:xfrm>
            <a:off x="5857501" y="2975610"/>
            <a:ext cx="3913080" cy="2288157"/>
          </a:xfrm>
          <a:prstGeom prst="rect">
            <a:avLst/>
          </a:prstGeom>
        </p:spPr>
      </p:pic>
      <p:sp>
        <p:nvSpPr>
          <p:cNvPr id="13"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4)">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4)">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8"/>
          <p:cNvSpPr txBox="1"/>
          <p:nvPr/>
        </p:nvSpPr>
        <p:spPr>
          <a:xfrm>
            <a:off x="2316480" y="1953626"/>
            <a:ext cx="7559040" cy="1077218"/>
          </a:xfrm>
          <a:prstGeom prst="rect">
            <a:avLst/>
          </a:prstGeom>
          <a:noFill/>
        </p:spPr>
        <p:txBody>
          <a:bodyPr wrap="square" rtlCol="0" anchor="t">
            <a:spAutoFit/>
          </a:bodyPr>
          <a:lstStyle/>
          <a:p>
            <a:r>
              <a:rPr lang="zh-CN" altLang="en-US" sz="2400" b="1" kern="100"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rPr>
              <a:t>注意：</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如果联系也具有属性，则这些属性也要用无向边与该联系连接起来。</a:t>
            </a:r>
            <a:endPar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例如学生与课程之间存在学习的联系，学习就有“成绩”这一属性。</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1" cstate="print"/>
          <a:stretch>
            <a:fillRect/>
          </a:stretch>
        </p:blipFill>
        <p:spPr>
          <a:xfrm>
            <a:off x="4424806" y="3074737"/>
            <a:ext cx="3533775" cy="2895600"/>
          </a:xfrm>
          <a:prstGeom prst="rect">
            <a:avLst/>
          </a:prstGeom>
        </p:spPr>
      </p:pic>
      <p:sp>
        <p:nvSpPr>
          <p:cNvPr id="9" name="文本框 17"/>
          <p:cNvSpPr txBox="1"/>
          <p:nvPr/>
        </p:nvSpPr>
        <p:spPr>
          <a:xfrm>
            <a:off x="4668598" y="1091565"/>
            <a:ext cx="5230573" cy="499624"/>
          </a:xfrm>
          <a:prstGeom prst="rect">
            <a:avLst/>
          </a:prstGeom>
          <a:noFill/>
        </p:spPr>
        <p:txBody>
          <a:bodyPr wrap="square" rtlCol="0" anchor="t">
            <a:spAutoFit/>
          </a:bodyPr>
          <a:lstStyle/>
          <a:p>
            <a:pPr marL="342900" lvl="2" indent="-3429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1.4.3 </a:t>
            </a:r>
            <a:r>
              <a:rPr lang="zh-CN" altLang="en-US" sz="2000" dirty="0">
                <a:solidFill>
                  <a:srgbClr val="F0882E"/>
                </a:solidFill>
                <a:latin typeface="微软雅黑" panose="020B0503020204020204" pitchFamily="34" charset="-122"/>
                <a:ea typeface="微软雅黑" panose="020B0503020204020204" pitchFamily="34" charset="-122"/>
                <a:sym typeface="+mn-ea"/>
              </a:rPr>
              <a:t>概念模型的表示方法</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4)">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1169772" y="1710770"/>
            <a:ext cx="5557838" cy="2801937"/>
            <a:chOff x="608" y="1026"/>
            <a:chExt cx="2949" cy="1497"/>
          </a:xfrm>
        </p:grpSpPr>
        <p:sp>
          <p:nvSpPr>
            <p:cNvPr id="5" name="Text Box 5"/>
            <p:cNvSpPr txBox="1">
              <a:spLocks noChangeArrowheads="1"/>
            </p:cNvSpPr>
            <p:nvPr/>
          </p:nvSpPr>
          <p:spPr bwMode="auto">
            <a:xfrm>
              <a:off x="608" y="1070"/>
              <a:ext cx="2949" cy="1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a:spcBef>
                  <a:spcPct val="0"/>
                </a:spcBef>
              </a:pPr>
              <a:r>
                <a:rPr lang="zh-CN" altLang="en-US" dirty="0">
                  <a:solidFill>
                    <a:srgbClr val="FF0000"/>
                  </a:solidFill>
                  <a:latin typeface="微软雅黑" panose="020B0503020204020204" pitchFamily="34" charset="-122"/>
                  <a:ea typeface="微软雅黑" panose="020B0503020204020204" pitchFamily="34" charset="-122"/>
                </a:rPr>
                <a:t>学号        姓名           性别        专业</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976" y="1434"/>
              <a:ext cx="2281" cy="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en-US" altLang="zh-CN">
                  <a:latin typeface="微软雅黑" panose="020B0503020204020204" pitchFamily="34" charset="-122"/>
                  <a:ea typeface="微软雅黑" panose="020B0503020204020204" pitchFamily="34" charset="-122"/>
                </a:rPr>
                <a:t>200133102    </a:t>
              </a:r>
              <a:r>
                <a:rPr lang="zh-CN" altLang="en-US">
                  <a:latin typeface="微软雅黑" panose="020B0503020204020204" pitchFamily="34" charset="-122"/>
                  <a:ea typeface="微软雅黑" panose="020B0503020204020204" pitchFamily="34" charset="-122"/>
                </a:rPr>
                <a:t>张强        男       计算机   </a:t>
              </a:r>
              <a:endParaRPr lang="zh-CN" altLang="en-US">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976" y="1797"/>
              <a:ext cx="2281" cy="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en-US" altLang="zh-CN">
                  <a:latin typeface="微软雅黑" panose="020B0503020204020204" pitchFamily="34" charset="-122"/>
                  <a:ea typeface="微软雅黑" panose="020B0503020204020204" pitchFamily="34" charset="-122"/>
                </a:rPr>
                <a:t>200133103    </a:t>
              </a:r>
              <a:r>
                <a:rPr lang="zh-CN" altLang="en-US">
                  <a:latin typeface="微软雅黑" panose="020B0503020204020204" pitchFamily="34" charset="-122"/>
                  <a:ea typeface="微软雅黑" panose="020B0503020204020204" pitchFamily="34" charset="-122"/>
                </a:rPr>
                <a:t>李丽        女       计算机   </a:t>
              </a:r>
              <a:endParaRPr lang="zh-CN" altLang="en-US">
                <a:latin typeface="微软雅黑" panose="020B0503020204020204" pitchFamily="34" charset="-122"/>
                <a:ea typeface="微软雅黑" panose="020B0503020204020204" pitchFamily="34" charset="-122"/>
              </a:endParaRPr>
            </a:p>
          </p:txBody>
        </p:sp>
        <p:sp>
          <p:nvSpPr>
            <p:cNvPr id="2" name="Text Box 8"/>
            <p:cNvSpPr txBox="1">
              <a:spLocks noChangeArrowheads="1"/>
            </p:cNvSpPr>
            <p:nvPr/>
          </p:nvSpPr>
          <p:spPr bwMode="auto">
            <a:xfrm>
              <a:off x="969" y="2160"/>
              <a:ext cx="2293" cy="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en-US" altLang="zh-CN" dirty="0">
                  <a:latin typeface="微软雅黑" panose="020B0503020204020204" pitchFamily="34" charset="-122"/>
                  <a:ea typeface="微软雅黑" panose="020B0503020204020204" pitchFamily="34" charset="-122"/>
                </a:rPr>
                <a:t>200133104    </a:t>
              </a:r>
              <a:r>
                <a:rPr lang="zh-CN" altLang="en-US" dirty="0">
                  <a:latin typeface="微软雅黑" panose="020B0503020204020204" pitchFamily="34" charset="-122"/>
                  <a:ea typeface="微软雅黑" panose="020B0503020204020204" pitchFamily="34" charset="-122"/>
                </a:rPr>
                <a:t>王新        男       </a:t>
              </a:r>
              <a:r>
                <a:rPr lang="zh-CN" altLang="en-US" dirty="0" smtClean="0">
                  <a:latin typeface="微软雅黑" panose="020B0503020204020204" pitchFamily="34" charset="-122"/>
                  <a:ea typeface="微软雅黑" panose="020B0503020204020204" pitchFamily="34" charset="-122"/>
                </a:rPr>
                <a:t>电子信息</a:t>
              </a:r>
              <a:endParaRPr lang="zh-CN" altLang="en-US" dirty="0">
                <a:latin typeface="微软雅黑" panose="020B0503020204020204" pitchFamily="34" charset="-122"/>
                <a:ea typeface="微软雅黑" panose="020B0503020204020204" pitchFamily="34" charset="-122"/>
              </a:endParaRPr>
            </a:p>
          </p:txBody>
        </p:sp>
        <p:sp>
          <p:nvSpPr>
            <p:cNvPr id="3" name="Rectangle 9"/>
            <p:cNvSpPr>
              <a:spLocks noChangeArrowheads="1"/>
            </p:cNvSpPr>
            <p:nvPr/>
          </p:nvSpPr>
          <p:spPr bwMode="auto">
            <a:xfrm>
              <a:off x="2138" y="1026"/>
              <a:ext cx="499" cy="1497"/>
            </a:xfrm>
            <a:prstGeom prst="rect">
              <a:avLst/>
            </a:prstGeom>
            <a:noFill/>
            <a:ln w="9525" algn="ctr">
              <a:solidFill>
                <a:srgbClr val="FF0000"/>
              </a:solidFill>
              <a:miter lim="800000"/>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grpSp>
      <p:sp>
        <p:nvSpPr>
          <p:cNvPr id="10" name="Text Box 10"/>
          <p:cNvSpPr txBox="1">
            <a:spLocks noChangeArrowheads="1"/>
          </p:cNvSpPr>
          <p:nvPr/>
        </p:nvSpPr>
        <p:spPr bwMode="auto">
          <a:xfrm>
            <a:off x="1553732" y="1341438"/>
            <a:ext cx="646331"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zh-CN" altLang="en-US">
                <a:latin typeface="微软雅黑" panose="020B0503020204020204" pitchFamily="34" charset="-122"/>
                <a:ea typeface="微软雅黑" panose="020B0503020204020204" pitchFamily="34" charset="-122"/>
              </a:rPr>
              <a:t>学生</a:t>
            </a:r>
            <a:endParaRPr lang="zh-CN" altLang="en-US">
              <a:latin typeface="微软雅黑" panose="020B0503020204020204" pitchFamily="34" charset="-122"/>
              <a:ea typeface="微软雅黑" panose="020B0503020204020204" pitchFamily="34" charset="-122"/>
            </a:endParaRPr>
          </a:p>
        </p:txBody>
      </p:sp>
      <p:sp>
        <p:nvSpPr>
          <p:cNvPr id="11" name="AutoShape 11"/>
          <p:cNvSpPr>
            <a:spLocks noChangeArrowheads="1"/>
          </p:cNvSpPr>
          <p:nvPr/>
        </p:nvSpPr>
        <p:spPr bwMode="auto">
          <a:xfrm>
            <a:off x="1119661" y="1341438"/>
            <a:ext cx="5761037" cy="3095625"/>
          </a:xfrm>
          <a:prstGeom prst="flowChartAlternateProcess">
            <a:avLst/>
          </a:prstGeom>
          <a:noFill/>
          <a:ln w="19050" algn="ctr">
            <a:solidFill>
              <a:schemeClr val="tx2"/>
            </a:solidFill>
            <a:miter lim="800000"/>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auto">
          <a:xfrm>
            <a:off x="5991486" y="4581525"/>
            <a:ext cx="3457998"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zh-CN" altLang="en-US">
                <a:solidFill>
                  <a:srgbClr val="FF0000"/>
                </a:solidFill>
                <a:latin typeface="微软雅黑" panose="020B0503020204020204" pitchFamily="34" charset="-122"/>
                <a:ea typeface="微软雅黑" panose="020B0503020204020204" pitchFamily="34" charset="-122"/>
              </a:rPr>
              <a:t>课程号       课程名       选课学生</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 name="Text Box 13"/>
          <p:cNvSpPr txBox="1">
            <a:spLocks noChangeArrowheads="1"/>
          </p:cNvSpPr>
          <p:nvPr/>
        </p:nvSpPr>
        <p:spPr bwMode="auto">
          <a:xfrm>
            <a:off x="5692221" y="5084763"/>
            <a:ext cx="3954929" cy="36933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en-US" altLang="zh-CN">
                <a:solidFill>
                  <a:schemeClr val="bg1"/>
                </a:solidFill>
                <a:latin typeface="微软雅黑" panose="020B0503020204020204" pitchFamily="34" charset="-122"/>
                <a:ea typeface="微软雅黑" panose="020B0503020204020204" pitchFamily="34" charset="-122"/>
              </a:rPr>
              <a:t>120101      </a:t>
            </a:r>
            <a:r>
              <a:rPr lang="zh-CN" altLang="en-US">
                <a:solidFill>
                  <a:schemeClr val="bg1"/>
                </a:solidFill>
                <a:latin typeface="微软雅黑" panose="020B0503020204020204" pitchFamily="34" charset="-122"/>
                <a:ea typeface="微软雅黑" panose="020B0503020204020204" pitchFamily="34" charset="-122"/>
              </a:rPr>
              <a:t>数据结构      </a:t>
            </a:r>
            <a:r>
              <a:rPr lang="en-US" altLang="zh-CN">
                <a:solidFill>
                  <a:schemeClr val="bg1"/>
                </a:solidFill>
                <a:latin typeface="微软雅黑" panose="020B0503020204020204" pitchFamily="34" charset="-122"/>
                <a:ea typeface="微软雅黑" panose="020B0503020204020204" pitchFamily="34" charset="-122"/>
              </a:rPr>
              <a:t>200133102</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auto">
          <a:xfrm>
            <a:off x="5692221" y="5589588"/>
            <a:ext cx="3954929" cy="36933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en-US" altLang="zh-CN">
                <a:solidFill>
                  <a:schemeClr val="bg1"/>
                </a:solidFill>
                <a:latin typeface="微软雅黑" panose="020B0503020204020204" pitchFamily="34" charset="-122"/>
                <a:ea typeface="微软雅黑" panose="020B0503020204020204" pitchFamily="34" charset="-122"/>
              </a:rPr>
              <a:t>120102      </a:t>
            </a:r>
            <a:r>
              <a:rPr lang="zh-CN" altLang="en-US">
                <a:solidFill>
                  <a:schemeClr val="bg1"/>
                </a:solidFill>
                <a:latin typeface="微软雅黑" panose="020B0503020204020204" pitchFamily="34" charset="-122"/>
                <a:ea typeface="微软雅黑" panose="020B0503020204020204" pitchFamily="34" charset="-122"/>
              </a:rPr>
              <a:t>组成原理      </a:t>
            </a:r>
            <a:r>
              <a:rPr lang="en-US" altLang="zh-CN">
                <a:solidFill>
                  <a:schemeClr val="bg1"/>
                </a:solidFill>
                <a:latin typeface="微软雅黑" panose="020B0503020204020204" pitchFamily="34" charset="-122"/>
                <a:ea typeface="微软雅黑" panose="020B0503020204020204" pitchFamily="34" charset="-122"/>
              </a:rPr>
              <a:t>200133104</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7" name="AutoShape 15"/>
          <p:cNvSpPr>
            <a:spLocks noChangeArrowheads="1"/>
          </p:cNvSpPr>
          <p:nvPr/>
        </p:nvSpPr>
        <p:spPr bwMode="auto">
          <a:xfrm>
            <a:off x="5367811" y="4437063"/>
            <a:ext cx="4716462" cy="2305050"/>
          </a:xfrm>
          <a:prstGeom prst="flowChartAlternateProcess">
            <a:avLst/>
          </a:prstGeom>
          <a:noFill/>
          <a:ln w="19050" algn="ctr">
            <a:solidFill>
              <a:srgbClr val="FF6600"/>
            </a:solidFill>
            <a:miter lim="800000"/>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18" name="Text Box 16"/>
          <p:cNvSpPr txBox="1">
            <a:spLocks noChangeArrowheads="1"/>
          </p:cNvSpPr>
          <p:nvPr/>
        </p:nvSpPr>
        <p:spPr bwMode="auto">
          <a:xfrm>
            <a:off x="5620907" y="6021388"/>
            <a:ext cx="646331"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zh-CN" altLang="en-US">
                <a:latin typeface="微软雅黑" panose="020B0503020204020204" pitchFamily="34" charset="-122"/>
                <a:ea typeface="微软雅黑" panose="020B0503020204020204" pitchFamily="34" charset="-122"/>
              </a:rPr>
              <a:t>选课</a:t>
            </a:r>
            <a:endParaRPr lang="zh-CN" altLang="en-US">
              <a:latin typeface="微软雅黑" panose="020B0503020204020204" pitchFamily="34" charset="-122"/>
              <a:ea typeface="微软雅黑" panose="020B0503020204020204" pitchFamily="34" charset="-122"/>
            </a:endParaRPr>
          </a:p>
        </p:txBody>
      </p:sp>
      <p:sp>
        <p:nvSpPr>
          <p:cNvPr id="19" name="AutoShape 17"/>
          <p:cNvSpPr>
            <a:spLocks noChangeArrowheads="1"/>
          </p:cNvSpPr>
          <p:nvPr/>
        </p:nvSpPr>
        <p:spPr bwMode="auto">
          <a:xfrm>
            <a:off x="6088536" y="476250"/>
            <a:ext cx="1728787" cy="792163"/>
          </a:xfrm>
          <a:prstGeom prst="wedgeRoundRectCallout">
            <a:avLst>
              <a:gd name="adj1" fmla="val -285171"/>
              <a:gd name="adj2" fmla="val 87273"/>
              <a:gd name="adj3" fmla="val 16667"/>
            </a:avLst>
          </a:prstGeom>
          <a:solidFill>
            <a:srgbClr val="C0C0C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sz="2800">
                <a:latin typeface="微软雅黑" panose="020B0503020204020204" pitchFamily="34" charset="-122"/>
                <a:ea typeface="微软雅黑" panose="020B0503020204020204" pitchFamily="34" charset="-122"/>
              </a:rPr>
              <a:t>实体</a:t>
            </a:r>
            <a:endParaRPr lang="zh-CN" altLang="en-US" sz="2800">
              <a:latin typeface="微软雅黑" panose="020B0503020204020204" pitchFamily="34" charset="-122"/>
              <a:ea typeface="微软雅黑" panose="020B0503020204020204" pitchFamily="34" charset="-122"/>
            </a:endParaRPr>
          </a:p>
        </p:txBody>
      </p:sp>
      <p:sp>
        <p:nvSpPr>
          <p:cNvPr id="20" name="AutoShape 18"/>
          <p:cNvSpPr>
            <a:spLocks noChangeArrowheads="1"/>
          </p:cNvSpPr>
          <p:nvPr/>
        </p:nvSpPr>
        <p:spPr bwMode="auto">
          <a:xfrm>
            <a:off x="7312498" y="1628775"/>
            <a:ext cx="1152525" cy="647700"/>
          </a:xfrm>
          <a:prstGeom prst="wedgeRoundRectCallout">
            <a:avLst>
              <a:gd name="adj1" fmla="val -156889"/>
              <a:gd name="adj2" fmla="val 10051"/>
              <a:gd name="adj3" fmla="val 16667"/>
            </a:avLst>
          </a:prstGeom>
          <a:solidFill>
            <a:srgbClr val="FFFF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a:solidFill>
                  <a:srgbClr val="FF0000"/>
                </a:solidFill>
                <a:latin typeface="微软雅黑" panose="020B0503020204020204" pitchFamily="34" charset="-122"/>
                <a:ea typeface="微软雅黑" panose="020B0503020204020204" pitchFamily="34" charset="-122"/>
              </a:rPr>
              <a:t>属性</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21" name="AutoShape 19"/>
          <p:cNvSpPr>
            <a:spLocks noChangeArrowheads="1"/>
          </p:cNvSpPr>
          <p:nvPr/>
        </p:nvSpPr>
        <p:spPr bwMode="auto">
          <a:xfrm>
            <a:off x="2488086" y="4797425"/>
            <a:ext cx="720725" cy="936625"/>
          </a:xfrm>
          <a:prstGeom prst="wedgeRoundRectCallout">
            <a:avLst>
              <a:gd name="adj1" fmla="val -124009"/>
              <a:gd name="adj2" fmla="val -105593"/>
              <a:gd name="adj3" fmla="val 16667"/>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sz="2800">
                <a:latin typeface="微软雅黑" panose="020B0503020204020204" pitchFamily="34" charset="-122"/>
                <a:ea typeface="微软雅黑" panose="020B0503020204020204" pitchFamily="34" charset="-122"/>
              </a:rPr>
              <a:t>码</a:t>
            </a:r>
            <a:endParaRPr lang="zh-CN" altLang="en-US" sz="280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764689" y="2420938"/>
            <a:ext cx="1584325" cy="1944687"/>
          </a:xfrm>
          <a:prstGeom prst="rect">
            <a:avLst/>
          </a:prstGeom>
          <a:noFill/>
          <a:ln w="9525" algn="ctr">
            <a:solidFill>
              <a:srgbClr val="00FF00"/>
            </a:solidFill>
            <a:miter lim="800000"/>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zh-CN" altLang="zh-CN">
              <a:latin typeface="微软雅黑" panose="020B0503020204020204" pitchFamily="34" charset="-122"/>
              <a:ea typeface="微软雅黑" panose="020B0503020204020204" pitchFamily="34" charset="-122"/>
            </a:endParaRPr>
          </a:p>
        </p:txBody>
      </p:sp>
      <p:sp>
        <p:nvSpPr>
          <p:cNvPr id="23" name="AutoShape 21"/>
          <p:cNvSpPr>
            <a:spLocks noChangeArrowheads="1"/>
          </p:cNvSpPr>
          <p:nvPr/>
        </p:nvSpPr>
        <p:spPr bwMode="auto">
          <a:xfrm>
            <a:off x="6664798" y="3141663"/>
            <a:ext cx="1590675" cy="792162"/>
          </a:xfrm>
          <a:prstGeom prst="wedgeRoundRectCallout">
            <a:avLst>
              <a:gd name="adj1" fmla="val -170660"/>
              <a:gd name="adj2" fmla="val -88214"/>
              <a:gd name="adj3" fmla="val 16667"/>
            </a:avLst>
          </a:prstGeom>
          <a:solidFill>
            <a:srgbClr val="FF00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a:solidFill>
                  <a:schemeClr val="bg1"/>
                </a:solidFill>
                <a:latin typeface="微软雅黑" panose="020B0503020204020204" pitchFamily="34" charset="-122"/>
                <a:ea typeface="微软雅黑" panose="020B0503020204020204" pitchFamily="34" charset="-122"/>
              </a:rPr>
              <a:t>域（男，女）</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AutoShape 22"/>
          <p:cNvSpPr>
            <a:spLocks noChangeArrowheads="1"/>
          </p:cNvSpPr>
          <p:nvPr/>
        </p:nvSpPr>
        <p:spPr bwMode="auto">
          <a:xfrm>
            <a:off x="1284866" y="1653747"/>
            <a:ext cx="5327650" cy="720725"/>
          </a:xfrm>
          <a:prstGeom prst="roundRect">
            <a:avLst>
              <a:gd name="adj" fmla="val 16667"/>
            </a:avLst>
          </a:prstGeom>
          <a:noFill/>
          <a:ln w="19050" algn="ctr">
            <a:solidFill>
              <a:srgbClr val="FFFF00"/>
            </a:solidFill>
            <a:rou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25" name="AutoShape 23"/>
          <p:cNvSpPr>
            <a:spLocks noChangeArrowheads="1"/>
          </p:cNvSpPr>
          <p:nvPr/>
        </p:nvSpPr>
        <p:spPr bwMode="auto">
          <a:xfrm>
            <a:off x="8585826" y="2303399"/>
            <a:ext cx="1547812" cy="1079500"/>
          </a:xfrm>
          <a:prstGeom prst="wedgeRoundRectCallout">
            <a:avLst>
              <a:gd name="adj1" fmla="val -193588"/>
              <a:gd name="adj2" fmla="val -60296"/>
              <a:gd name="adj3" fmla="val 16667"/>
            </a:avLst>
          </a:prstGeom>
          <a:solidFill>
            <a:srgbClr val="FFFF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sz="2800">
                <a:latin typeface="微软雅黑" panose="020B0503020204020204" pitchFamily="34" charset="-122"/>
                <a:ea typeface="微软雅黑" panose="020B0503020204020204" pitchFamily="34" charset="-122"/>
              </a:rPr>
              <a:t>实体型</a:t>
            </a:r>
            <a:endParaRPr lang="zh-CN" altLang="en-US" sz="2800">
              <a:latin typeface="微软雅黑" panose="020B0503020204020204" pitchFamily="34" charset="-122"/>
              <a:ea typeface="微软雅黑" panose="020B0503020204020204" pitchFamily="34" charset="-122"/>
            </a:endParaRPr>
          </a:p>
        </p:txBody>
      </p:sp>
      <p:sp>
        <p:nvSpPr>
          <p:cNvPr id="26" name="AutoShape 24"/>
          <p:cNvSpPr>
            <a:spLocks noChangeArrowheads="1"/>
          </p:cNvSpPr>
          <p:nvPr/>
        </p:nvSpPr>
        <p:spPr bwMode="auto">
          <a:xfrm>
            <a:off x="1335561" y="2349500"/>
            <a:ext cx="5400675" cy="2016125"/>
          </a:xfrm>
          <a:prstGeom prst="flowChartAlternateProcess">
            <a:avLst/>
          </a:prstGeom>
          <a:noFill/>
          <a:ln w="19050" algn="ctr">
            <a:solidFill>
              <a:srgbClr val="FFCC00"/>
            </a:solidFill>
            <a:miter lim="800000"/>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27" name="AutoShape 25"/>
          <p:cNvSpPr>
            <a:spLocks noChangeArrowheads="1"/>
          </p:cNvSpPr>
          <p:nvPr/>
        </p:nvSpPr>
        <p:spPr bwMode="auto">
          <a:xfrm>
            <a:off x="3712048" y="4365625"/>
            <a:ext cx="863600" cy="1223963"/>
          </a:xfrm>
          <a:prstGeom prst="wedgeRoundRectCallout">
            <a:avLst>
              <a:gd name="adj1" fmla="val -97796"/>
              <a:gd name="adj2" fmla="val -51685"/>
              <a:gd name="adj3" fmla="val 16667"/>
            </a:avLst>
          </a:prstGeom>
          <a:solidFill>
            <a:srgbClr val="FF99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spcBef>
                <a:spcPct val="0"/>
              </a:spcBef>
            </a:pPr>
            <a:r>
              <a:rPr lang="zh-CN" altLang="en-US">
                <a:latin typeface="微软雅黑" panose="020B0503020204020204" pitchFamily="34" charset="-122"/>
                <a:ea typeface="微软雅黑" panose="020B0503020204020204" pitchFamily="34" charset="-122"/>
              </a:rPr>
              <a:t>实体集</a:t>
            </a:r>
            <a:endParaRPr lang="zh-CN" altLang="en-US">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1840386" y="6453188"/>
            <a:ext cx="75596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flipV="1">
            <a:off x="9400061" y="6092825"/>
            <a:ext cx="0"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1840386" y="4292600"/>
            <a:ext cx="0" cy="2160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latin typeface="微软雅黑" panose="020B0503020204020204" pitchFamily="34" charset="-122"/>
              <a:ea typeface="微软雅黑" panose="020B0503020204020204" pitchFamily="34" charset="-122"/>
            </a:endParaRPr>
          </a:p>
        </p:txBody>
      </p:sp>
      <p:sp>
        <p:nvSpPr>
          <p:cNvPr id="31" name="Text Box 29"/>
          <p:cNvSpPr txBox="1">
            <a:spLocks noChangeArrowheads="1"/>
          </p:cNvSpPr>
          <p:nvPr/>
        </p:nvSpPr>
        <p:spPr bwMode="auto">
          <a:xfrm>
            <a:off x="1914095" y="6021388"/>
            <a:ext cx="646331" cy="369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spcBef>
                <a:spcPct val="0"/>
              </a:spcBef>
            </a:pPr>
            <a:r>
              <a:rPr lang="zh-CN" altLang="en-US">
                <a:latin typeface="微软雅黑" panose="020B0503020204020204" pitchFamily="34" charset="-122"/>
                <a:ea typeface="微软雅黑" panose="020B0503020204020204" pitchFamily="34" charset="-122"/>
              </a:rPr>
              <a:t>联系</a:t>
            </a:r>
            <a:endParaRPr lang="zh-CN" altLang="en-US">
              <a:latin typeface="微软雅黑" panose="020B0503020204020204" pitchFamily="34" charset="-122"/>
              <a:ea typeface="微软雅黑" panose="020B0503020204020204" pitchFamily="34" charset="-122"/>
            </a:endParaRPr>
          </a:p>
        </p:txBody>
      </p:sp>
      <p:sp>
        <p:nvSpPr>
          <p:cNvPr id="32" name="文本框 31"/>
          <p:cNvSpPr txBox="1"/>
          <p:nvPr/>
        </p:nvSpPr>
        <p:spPr>
          <a:xfrm>
            <a:off x="1062990" y="476250"/>
            <a:ext cx="2316480" cy="521970"/>
          </a:xfrm>
          <a:prstGeom prst="rect">
            <a:avLst/>
          </a:prstGeom>
          <a:noFill/>
        </p:spPr>
        <p:txBody>
          <a:bodyPr wrap="none" rtlCol="0" anchor="t">
            <a:spAutoFit/>
          </a:bodyPr>
          <a:p>
            <a:r>
              <a:rPr lang="zh-CN" altLang="en-US" sz="2800" dirty="0">
                <a:solidFill>
                  <a:srgbClr val="F0882E"/>
                </a:solidFill>
                <a:latin typeface="微软雅黑" panose="020B0503020204020204" pitchFamily="34" charset="-122"/>
                <a:ea typeface="微软雅黑" panose="020B0503020204020204" pitchFamily="34" charset="-122"/>
                <a:sym typeface="+mn-ea"/>
              </a:rPr>
              <a:t>概念模型实例</a:t>
            </a:r>
            <a:endParaRPr lang="zh-CN" altLang="en-US" sz="28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7"/>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childTnLst>
                          </p:cTn>
                        </p:par>
                        <p:par>
                          <p:cTn id="54" fill="hold">
                            <p:stCondLst>
                              <p:cond delay="1500"/>
                            </p:stCondLst>
                            <p:childTnLst>
                              <p:par>
                                <p:cTn id="55" presetID="3" presetClass="entr" presetSubtype="10"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bldLvl="0" animBg="1" autoUpdateAnimBg="0"/>
      <p:bldP spid="21" grpId="0" bldLvl="0" animBg="1" autoUpdateAnimBg="0"/>
      <p:bldP spid="22" grpId="0" bldLvl="0" animBg="1" autoUpdateAnimBg="0"/>
      <p:bldP spid="23" grpId="0" bldLvl="0" animBg="1" autoUpdateAnimBg="0"/>
      <p:bldP spid="24" grpId="0" bldLvl="0" animBg="1"/>
      <p:bldP spid="25" grpId="0" bldLvl="0" animBg="1" autoUpdateAnimBg="0"/>
      <p:bldP spid="26" grpId="0" bldLvl="0" animBg="1"/>
      <p:bldP spid="27" grpId="0" bldLvl="0" animBg="1" autoUpdateAnimBg="0"/>
      <p:bldP spid="28" grpId="0" bldLvl="0" animBg="1"/>
      <p:bldP spid="29" grpId="0" bldLvl="0" animBg="1"/>
      <p:bldP spid="30" grpId="0" bldLvl="0" animBg="1"/>
      <p:bldP spid="31"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8"/>
          <p:cNvSpPr txBox="1"/>
          <p:nvPr/>
        </p:nvSpPr>
        <p:spPr>
          <a:xfrm>
            <a:off x="1858010" y="1743075"/>
            <a:ext cx="8910955" cy="5015865"/>
          </a:xfrm>
          <a:prstGeom prst="rect">
            <a:avLst/>
          </a:prstGeom>
          <a:noFill/>
        </p:spPr>
        <p:txBody>
          <a:bodyPr wrap="square" rtlCol="0" anchor="t">
            <a:spAutoFit/>
          </a:bodyPr>
          <a:lstStyle/>
          <a:p>
            <a:pPr marL="0"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①划分和确定实体。</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②划分和确定联系。</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③确定属性。作为属性的“事物”与实体之间的联系，必须是一对多的关系，作为属性的“事物”不能再有需要描述的性质或与其他事物具有联系。为了简化</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模型，能够作为属性的“事物”尽量作为属性处理。</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④画出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模型。重复过程①～③，以找出所有实体集、关系集、属性和属值集，然后绘制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图。设计</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分图，即用户视图的设计，在此基础上综合各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分图，形成</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总图。</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⑤优化</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模型。利用数据流程图，对</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总图进行优化，消除数据实体间冗余的联系及属性，形成基本的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模型。</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17"/>
          <p:cNvSpPr txBox="1"/>
          <p:nvPr/>
        </p:nvSpPr>
        <p:spPr>
          <a:xfrm>
            <a:off x="4668520" y="1091565"/>
            <a:ext cx="3289935" cy="553085"/>
          </a:xfrm>
          <a:prstGeom prst="rect">
            <a:avLst/>
          </a:prstGeom>
          <a:noFill/>
        </p:spPr>
        <p:txBody>
          <a:bodyPr wrap="square" rtlCol="0" anchor="t">
            <a:spAutoFit/>
          </a:bodyPr>
          <a:lstStyle/>
          <a:p>
            <a:pPr marL="342900" lvl="2" indent="-342900" algn="l" eaLnBrk="0" fontAlgn="base" hangingPunct="0">
              <a:lnSpc>
                <a:spcPct val="150000"/>
              </a:lnSpc>
              <a:spcBef>
                <a:spcPct val="20000"/>
              </a:spcBef>
              <a:buClrTx/>
              <a:buSzTx/>
              <a:buFontTx/>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1.4.4 </a:t>
            </a:r>
            <a:r>
              <a:rPr lang="zh-CN" altLang="en-US" sz="2000" dirty="0">
                <a:solidFill>
                  <a:srgbClr val="F0882E"/>
                </a:solidFill>
                <a:latin typeface="微软雅黑" panose="020B0503020204020204" pitchFamily="34" charset="-122"/>
                <a:ea typeface="微软雅黑" panose="020B0503020204020204" pitchFamily="34" charset="-122"/>
                <a:sym typeface="+mn-ea"/>
              </a:rPr>
              <a:t>E-R模型设计步骤</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944282" y="805934"/>
            <a:ext cx="2294217" cy="461665"/>
          </a:xfrm>
          <a:prstGeom prst="rect">
            <a:avLst/>
          </a:prstGeom>
        </p:spPr>
        <p:txBody>
          <a:bodyPr wrap="square">
            <a:spAutoFit/>
          </a:bodyPr>
          <a:lstStyle/>
          <a:p>
            <a:pPr marL="571500" indent="-5715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6"/>
          <p:cNvGrpSpPr/>
          <p:nvPr/>
        </p:nvGrpSpPr>
        <p:grpSpPr>
          <a:xfrm>
            <a:off x="4771631" y="2366533"/>
            <a:ext cx="2209802" cy="461665"/>
            <a:chOff x="1219943" y="2311191"/>
            <a:chExt cx="2209555" cy="615308"/>
          </a:xfrm>
        </p:grpSpPr>
        <p:sp>
          <p:nvSpPr>
            <p:cNvPr id="10" name="Text Box 3">
              <a:hlinkClick r:id="rId1" action="ppaction://hlinksldjump"/>
            </p:cNvPr>
            <p:cNvSpPr txBox="1">
              <a:spLocks noChangeArrowheads="1"/>
            </p:cNvSpPr>
            <p:nvPr/>
          </p:nvSpPr>
          <p:spPr bwMode="auto">
            <a:xfrm>
              <a:off x="1635823" y="2311191"/>
              <a:ext cx="1793675" cy="615308"/>
            </a:xfrm>
            <a:prstGeom prst="rect">
              <a:avLst/>
            </a:prstGeom>
            <a:noFill/>
            <a:ln w="9525">
              <a:noFill/>
              <a:miter lim="800000"/>
            </a:ln>
          </p:spPr>
          <p:txBody>
            <a:bodyPr>
              <a:spAutoFit/>
            </a:bodyPr>
            <a:lstStyle/>
            <a:p>
              <a:pPr>
                <a:spcBef>
                  <a:spcPct val="50000"/>
                </a:spcBef>
                <a:defRPr/>
              </a:pPr>
              <a:r>
                <a:rPr lang="zh-CN" altLang="en-US" sz="2400" dirty="0">
                  <a:solidFill>
                    <a:srgbClr val="0070C0"/>
                  </a:solidFill>
                  <a:latin typeface="微软雅黑" panose="020B0503020204020204" pitchFamily="34" charset="-122"/>
                  <a:ea typeface="微软雅黑" panose="020B0503020204020204" pitchFamily="34" charset="-122"/>
                  <a:hlinkClick r:id="rId1" action="ppaction://hlinksldjump"/>
                </a:rPr>
                <a:t>数据结构</a:t>
              </a:r>
              <a:endParaRPr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12" name="图片 32" descr="按扭-14.png"/>
            <p:cNvPicPr>
              <a:picLocks noChangeAspect="1"/>
            </p:cNvPicPr>
            <p:nvPr/>
          </p:nvPicPr>
          <p:blipFill>
            <a:blip r:embed="rId2" cstate="print"/>
            <a:stretch>
              <a:fillRect/>
            </a:stretch>
          </p:blipFill>
          <p:spPr>
            <a:xfrm>
              <a:off x="1219943" y="2317526"/>
              <a:ext cx="402819" cy="536579"/>
            </a:xfrm>
            <a:prstGeom prst="rect">
              <a:avLst/>
            </a:prstGeom>
            <a:noFill/>
            <a:ln w="9525">
              <a:noFill/>
            </a:ln>
          </p:spPr>
        </p:pic>
      </p:grpSp>
      <p:sp>
        <p:nvSpPr>
          <p:cNvPr id="9" name="TextBox 8"/>
          <p:cNvSpPr txBox="1"/>
          <p:nvPr/>
        </p:nvSpPr>
        <p:spPr>
          <a:xfrm>
            <a:off x="4816082" y="2390347"/>
            <a:ext cx="312906" cy="369332"/>
          </a:xfrm>
          <a:prstGeom prst="rect">
            <a:avLst/>
          </a:prstGeom>
          <a:noFill/>
        </p:spPr>
        <p:txBody>
          <a:bodyPr wrap="none">
            <a:spAutoFit/>
          </a:bodyPr>
          <a:lstStyle/>
          <a:p>
            <a:pPr>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15" name="组合 26"/>
          <p:cNvGrpSpPr/>
          <p:nvPr/>
        </p:nvGrpSpPr>
        <p:grpSpPr>
          <a:xfrm>
            <a:off x="4771631" y="3233310"/>
            <a:ext cx="2514601" cy="430887"/>
            <a:chOff x="1210418" y="2298523"/>
            <a:chExt cx="2514320" cy="574289"/>
          </a:xfrm>
        </p:grpSpPr>
        <p:sp>
          <p:nvSpPr>
            <p:cNvPr id="17" name="Text Box 3">
              <a:hlinkClick r:id="rId3" action="ppaction://hlinksldjump"/>
            </p:cNvPr>
            <p:cNvSpPr txBox="1">
              <a:spLocks noChangeArrowheads="1"/>
            </p:cNvSpPr>
            <p:nvPr/>
          </p:nvSpPr>
          <p:spPr bwMode="auto">
            <a:xfrm>
              <a:off x="1635821" y="2298523"/>
              <a:ext cx="2088917" cy="574289"/>
            </a:xfrm>
            <a:prstGeom prst="rect">
              <a:avLst/>
            </a:prstGeom>
            <a:noFill/>
            <a:ln w="9525">
              <a:noFill/>
              <a:miter lim="800000"/>
            </a:ln>
          </p:spPr>
          <p:txBody>
            <a:bodyPr>
              <a:spAutoFit/>
            </a:bodyPr>
            <a:lstStyle/>
            <a:p>
              <a:pPr>
                <a:spcBef>
                  <a:spcPct val="50000"/>
                </a:spcBef>
                <a:defRPr/>
              </a:pPr>
              <a:r>
                <a:rPr lang="zh-CN" altLang="en-US" sz="2200" dirty="0">
                  <a:solidFill>
                    <a:srgbClr val="0070C0"/>
                  </a:solidFill>
                  <a:latin typeface="微软雅黑" panose="020B0503020204020204" pitchFamily="34" charset="-122"/>
                  <a:ea typeface="微软雅黑" panose="020B0503020204020204" pitchFamily="34" charset="-122"/>
                  <a:hlinkClick r:id="rId3" action="ppaction://hlinksldjump"/>
                </a:rPr>
                <a:t>数据操作</a:t>
              </a:r>
              <a:endParaRPr lang="zh-CN" altLang="en-US" sz="2200" dirty="0">
                <a:solidFill>
                  <a:srgbClr val="0070C0"/>
                </a:solidFill>
                <a:latin typeface="微软雅黑" panose="020B0503020204020204" pitchFamily="34" charset="-122"/>
                <a:ea typeface="微软雅黑" panose="020B0503020204020204" pitchFamily="34" charset="-122"/>
              </a:endParaRPr>
            </a:p>
          </p:txBody>
        </p:sp>
        <p:pic>
          <p:nvPicPr>
            <p:cNvPr id="18" name="图片 32" descr="按扭-14.png"/>
            <p:cNvPicPr>
              <a:picLocks noChangeAspect="1"/>
            </p:cNvPicPr>
            <p:nvPr/>
          </p:nvPicPr>
          <p:blipFill>
            <a:blip r:embed="rId2" cstate="print"/>
            <a:stretch>
              <a:fillRect/>
            </a:stretch>
          </p:blipFill>
          <p:spPr>
            <a:xfrm>
              <a:off x="1210418" y="2317532"/>
              <a:ext cx="402819" cy="536579"/>
            </a:xfrm>
            <a:prstGeom prst="rect">
              <a:avLst/>
            </a:prstGeom>
            <a:noFill/>
            <a:ln w="9525">
              <a:noFill/>
            </a:ln>
          </p:spPr>
        </p:pic>
      </p:grpSp>
      <p:sp>
        <p:nvSpPr>
          <p:cNvPr id="16" name="TextBox 15"/>
          <p:cNvSpPr txBox="1"/>
          <p:nvPr/>
        </p:nvSpPr>
        <p:spPr>
          <a:xfrm>
            <a:off x="4825607" y="3266645"/>
            <a:ext cx="312906" cy="369332"/>
          </a:xfrm>
          <a:prstGeom prst="rect">
            <a:avLst/>
          </a:prstGeom>
          <a:noFill/>
        </p:spPr>
        <p:txBody>
          <a:bodyPr wrap="none">
            <a:spAutoFit/>
          </a:bodyPr>
          <a:lstStyle/>
          <a:p>
            <a:pPr>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20" name="组合 26"/>
          <p:cNvGrpSpPr/>
          <p:nvPr/>
        </p:nvGrpSpPr>
        <p:grpSpPr>
          <a:xfrm>
            <a:off x="4771637" y="4119136"/>
            <a:ext cx="3489325" cy="430887"/>
            <a:chOff x="1210418" y="2311193"/>
            <a:chExt cx="3488572" cy="575186"/>
          </a:xfrm>
        </p:grpSpPr>
        <p:sp>
          <p:nvSpPr>
            <p:cNvPr id="22" name="Text Box 3"/>
            <p:cNvSpPr txBox="1">
              <a:spLocks noChangeArrowheads="1"/>
            </p:cNvSpPr>
            <p:nvPr/>
          </p:nvSpPr>
          <p:spPr bwMode="auto">
            <a:xfrm>
              <a:off x="1635777" y="2311193"/>
              <a:ext cx="3063213" cy="575186"/>
            </a:xfrm>
            <a:prstGeom prst="rect">
              <a:avLst/>
            </a:prstGeom>
            <a:noFill/>
            <a:ln w="9525">
              <a:noFill/>
              <a:miter lim="800000"/>
            </a:ln>
          </p:spPr>
          <p:txBody>
            <a:bodyPr>
              <a:spAutoFit/>
            </a:bodyPr>
            <a:lstStyle/>
            <a:p>
              <a:pPr>
                <a:spcBef>
                  <a:spcPct val="50000"/>
                </a:spcBef>
                <a:defRPr/>
              </a:pPr>
              <a:r>
                <a:rPr lang="zh-CN" altLang="en-US" sz="2200" dirty="0">
                  <a:solidFill>
                    <a:srgbClr val="0070C0"/>
                  </a:solidFill>
                  <a:latin typeface="微软雅黑" panose="020B0503020204020204" pitchFamily="34" charset="-122"/>
                  <a:ea typeface="微软雅黑" panose="020B0503020204020204" pitchFamily="34" charset="-122"/>
                  <a:hlinkClick r:id="rId4" action="ppaction://hlinksldjump"/>
                </a:rPr>
                <a:t>数据的约束条件</a:t>
              </a:r>
              <a:endParaRPr lang="zh-CN" altLang="en-US" sz="2200" dirty="0">
                <a:solidFill>
                  <a:srgbClr val="0070C0"/>
                </a:solidFill>
                <a:latin typeface="微软雅黑" panose="020B0503020204020204" pitchFamily="34" charset="-122"/>
                <a:ea typeface="微软雅黑" panose="020B0503020204020204" pitchFamily="34" charset="-122"/>
              </a:endParaRPr>
            </a:p>
          </p:txBody>
        </p:sp>
        <p:pic>
          <p:nvPicPr>
            <p:cNvPr id="23" name="图片 32" descr="按扭-14.png"/>
            <p:cNvPicPr>
              <a:picLocks noChangeAspect="1"/>
            </p:cNvPicPr>
            <p:nvPr/>
          </p:nvPicPr>
          <p:blipFill>
            <a:blip r:embed="rId2" cstate="print"/>
            <a:stretch>
              <a:fillRect/>
            </a:stretch>
          </p:blipFill>
          <p:spPr>
            <a:xfrm>
              <a:off x="1210418" y="2317532"/>
              <a:ext cx="402819" cy="536578"/>
            </a:xfrm>
            <a:prstGeom prst="rect">
              <a:avLst/>
            </a:prstGeom>
            <a:noFill/>
            <a:ln w="9525">
              <a:noFill/>
            </a:ln>
          </p:spPr>
        </p:pic>
      </p:grpSp>
      <p:sp>
        <p:nvSpPr>
          <p:cNvPr id="21" name="TextBox 18"/>
          <p:cNvSpPr txBox="1"/>
          <p:nvPr/>
        </p:nvSpPr>
        <p:spPr>
          <a:xfrm>
            <a:off x="4825613" y="4142949"/>
            <a:ext cx="312906" cy="369332"/>
          </a:xfrm>
          <a:prstGeom prst="rect">
            <a:avLst/>
          </a:prstGeom>
          <a:noFill/>
        </p:spPr>
        <p:txBody>
          <a:bodyPr wrap="none">
            <a:spAutoFit/>
          </a:bodyPr>
          <a:lstStyle/>
          <a:p>
            <a:pPr>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7" name="文本框 26"/>
          <p:cNvSpPr txBox="1"/>
          <p:nvPr/>
        </p:nvSpPr>
        <p:spPr>
          <a:xfrm>
            <a:off x="4658361" y="1062477"/>
            <a:ext cx="2605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1.4.5 </a:t>
            </a:r>
            <a:r>
              <a:rPr lang="zh-CN" altLang="en-US" sz="2000" dirty="0">
                <a:solidFill>
                  <a:srgbClr val="F0882E"/>
                </a:solidFill>
                <a:latin typeface="微软雅黑" panose="020B0503020204020204" pitchFamily="34" charset="-122"/>
                <a:ea typeface="微软雅黑" panose="020B0503020204020204" pitchFamily="34" charset="-122"/>
                <a:sym typeface="+mn-ea"/>
              </a:rPr>
              <a:t>数据模型的要素</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8"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9" name="MH_Others_1"/>
          <p:cNvSpPr/>
          <p:nvPr>
            <p:custDataLst>
              <p:tags r:id="rId5"/>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0" name="直接连接符 29"/>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8"/>
                                        </p:tgtEl>
                                      </p:cBhvr>
                                    </p:animEffect>
                                    <p:animScale>
                                      <p:cBhvr>
                                        <p:cTn id="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84625" y="2094119"/>
            <a:ext cx="8622750" cy="1353704"/>
          </a:xfrm>
          <a:prstGeom prst="rect">
            <a:avLst/>
          </a:prstGeom>
        </p:spPr>
        <p:txBody>
          <a:bodyPr wrap="square">
            <a:spAutoFit/>
          </a:bodyPr>
          <a:lstStyle/>
          <a:p>
            <a:pPr>
              <a:lnSpc>
                <a:spcPct val="200000"/>
              </a:lnSpc>
            </a:pPr>
            <a:r>
              <a:rPr lang="zh-CN" altLang="zh-CN" sz="2400" dirty="0">
                <a:solidFill>
                  <a:srgbClr val="F0882E"/>
                </a:solidFill>
                <a:latin typeface="微软雅黑" panose="020B0503020204020204" pitchFamily="34" charset="-122"/>
                <a:ea typeface="微软雅黑" panose="020B0503020204020204" pitchFamily="34" charset="-122"/>
              </a:rPr>
              <a:t>数据结构: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主要描述数据的类型、内容、性质以及数据间的联系等，是对系统静态特征的描述。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658361" y="1062477"/>
            <a:ext cx="2605405" cy="553085"/>
          </a:xfrm>
          <a:prstGeom prst="rect">
            <a:avLst/>
          </a:prstGeom>
          <a:noFill/>
        </p:spPr>
        <p:txBody>
          <a:bodyPr wrap="none" rtlCol="0" anchor="t">
            <a:spAutoFit/>
          </a:bodyPr>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1.4.5 </a:t>
            </a:r>
            <a:r>
              <a:rPr lang="zh-CN" altLang="en-US" sz="2000" dirty="0">
                <a:solidFill>
                  <a:srgbClr val="F0882E"/>
                </a:solidFill>
                <a:latin typeface="微软雅黑" panose="020B0503020204020204" pitchFamily="34" charset="-122"/>
                <a:ea typeface="微软雅黑" panose="020B0503020204020204" pitchFamily="34" charset="-122"/>
                <a:sym typeface="+mn-ea"/>
              </a:rPr>
              <a:t>数据模型的要素</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1784406" y="3448264"/>
            <a:ext cx="9178179" cy="2690160"/>
          </a:xfrm>
          <a:prstGeom prst="rect">
            <a:avLst/>
          </a:prstGeom>
        </p:spPr>
        <p:txBody>
          <a:bodyPr wrap="square">
            <a:spAutoFit/>
          </a:bodyPr>
          <a:p>
            <a:pPr>
              <a:lnSpc>
                <a:spcPct val="200000"/>
              </a:lnSpc>
            </a:pPr>
            <a:endParaRPr lang="zh-CN" altLang="zh-CN" sz="2000" kern="0" dirty="0">
              <a:latin typeface="+mn-ea"/>
              <a:cs typeface="+mn-ea"/>
            </a:endParaRPr>
          </a:p>
          <a:p>
            <a:pPr>
              <a:lnSpc>
                <a:spcPct val="200000"/>
              </a:lnSpc>
            </a:pPr>
            <a:r>
              <a:rPr lang="zh-CN" altLang="zh-CN" sz="2400" dirty="0">
                <a:solidFill>
                  <a:srgbClr val="F0882E"/>
                </a:solidFill>
                <a:latin typeface="微软雅黑" panose="020B0503020204020204" pitchFamily="34" charset="-122"/>
                <a:ea typeface="微软雅黑" panose="020B0503020204020204" pitchFamily="34" charset="-122"/>
              </a:rPr>
              <a:t>数据操作: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主要描述在相应的数据结构上的操作类型和操作方式，是对系统动态特征的描述。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endParaRPr lang="zh-CN" altLang="zh-CN" sz="2000" kern="0"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1000" fill="hold"/>
                                        <p:tgtEl>
                                          <p:spTgt spid="2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
                                            <p:txEl>
                                              <p:pRg st="0" end="0"/>
                                            </p:txEl>
                                          </p:spTgt>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10"/>
                                        </p:tgtEl>
                                      </p:cBhvr>
                                    </p:animEffect>
                                    <p:animScale>
                                      <p:cBhvr>
                                        <p:cTn id="12" dur="250" autoRev="1" fill="hold"/>
                                        <p:tgtEl>
                                          <p:spTgt spid="10"/>
                                        </p:tgtEl>
                                      </p:cBhvr>
                                      <p:by x="105000" y="105000"/>
                                    </p:animScale>
                                  </p:childTnLst>
                                </p:cTn>
                              </p:par>
                            </p:childTnLst>
                          </p:cTn>
                        </p:par>
                        <p:par>
                          <p:cTn id="13" fill="hold">
                            <p:stCondLst>
                              <p:cond delay="1000"/>
                            </p:stCondLst>
                            <p:childTnLst>
                              <p:par>
                                <p:cTn id="14" presetID="29" presetClass="entr" presetSubtype="0"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5705" y="2015440"/>
            <a:ext cx="3775383" cy="953770"/>
            <a:chOff x="1384200" y="2015440"/>
            <a:chExt cx="3775383" cy="953770"/>
          </a:xfrm>
        </p:grpSpPr>
        <p:cxnSp>
          <p:nvCxnSpPr>
            <p:cNvPr id="46" name="直接连接符 45"/>
            <p:cNvCxnSpPr/>
            <p:nvPr/>
          </p:nvCxnSpPr>
          <p:spPr bwMode="auto">
            <a:xfrm>
              <a:off x="2216358" y="2930709"/>
              <a:ext cx="2943225" cy="0"/>
            </a:xfrm>
            <a:prstGeom prst="line">
              <a:avLst/>
            </a:prstGeom>
            <a:noFill/>
            <a:ln w="3175" cap="flat" cmpd="sng" algn="ctr">
              <a:solidFill>
                <a:srgbClr val="F0882E"/>
              </a:solidFill>
              <a:prstDash val="sysDot"/>
              <a:headEnd type="oval" w="sm" len="sm"/>
              <a:tailEnd type="oval" w="sm" len="sm"/>
            </a:ln>
            <a:effectLst/>
          </p:spPr>
        </p:cxnSp>
        <p:sp>
          <p:nvSpPr>
            <p:cNvPr id="10243" name="矩形 36"/>
            <p:cNvSpPr/>
            <p:nvPr/>
          </p:nvSpPr>
          <p:spPr>
            <a:xfrm flipH="1">
              <a:off x="2542600" y="2305769"/>
              <a:ext cx="1914367" cy="581057"/>
            </a:xfrm>
            <a:prstGeom prst="rect">
              <a:avLst/>
            </a:prstGeom>
            <a:noFill/>
            <a:ln w="9525">
              <a:noFill/>
            </a:ln>
          </p:spPr>
          <p:txBody>
            <a:bodyPr wrap="squar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84200" y="2015440"/>
              <a:ext cx="970915" cy="953770"/>
              <a:chOff x="1384200" y="2015440"/>
              <a:chExt cx="970915" cy="953770"/>
            </a:xfrm>
          </p:grpSpPr>
          <p:sp>
            <p:nvSpPr>
              <p:cNvPr id="51" name="圆角矩形 50"/>
              <p:cNvSpPr/>
              <p:nvPr/>
            </p:nvSpPr>
            <p:spPr>
              <a:xfrm rot="21587233">
                <a:off x="1471195" y="2015440"/>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1507391" y="2054811"/>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srgbClr val="1FA8BB"/>
                  </a:solidFill>
                  <a:latin typeface="Cambria Math" panose="02040503050406030204" pitchFamily="18" charset="0"/>
                  <a:ea typeface="汉仪综艺体简" panose="02010609000101010101" pitchFamily="49" charset="-122"/>
                </a:endParaRPr>
              </a:p>
            </p:txBody>
          </p:sp>
          <p:sp>
            <p:nvSpPr>
              <p:cNvPr id="50" name="圆角矩形 5"/>
              <p:cNvSpPr/>
              <p:nvPr/>
            </p:nvSpPr>
            <p:spPr>
              <a:xfrm rot="21587233">
                <a:off x="1384200" y="2416761"/>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grpSp>
        <p:nvGrpSpPr>
          <p:cNvPr id="6" name="组合 5"/>
          <p:cNvGrpSpPr/>
          <p:nvPr/>
        </p:nvGrpSpPr>
        <p:grpSpPr>
          <a:xfrm>
            <a:off x="6328151" y="2016710"/>
            <a:ext cx="3688993" cy="952500"/>
            <a:chOff x="5756646" y="2015071"/>
            <a:chExt cx="3688993" cy="952500"/>
          </a:xfrm>
        </p:grpSpPr>
        <p:cxnSp>
          <p:nvCxnSpPr>
            <p:cNvPr id="7" name="直接连接符 51"/>
            <p:cNvCxnSpPr>
              <a:cxnSpLocks noChangeShapeType="1"/>
            </p:cNvCxnSpPr>
            <p:nvPr/>
          </p:nvCxnSpPr>
          <p:spPr bwMode="auto">
            <a:xfrm>
              <a:off x="6534164" y="2930709"/>
              <a:ext cx="2911475" cy="0"/>
            </a:xfrm>
            <a:prstGeom prst="line">
              <a:avLst/>
            </a:prstGeom>
            <a:noFill/>
            <a:ln w="3175" algn="ctr">
              <a:solidFill>
                <a:srgbClr val="F0882E"/>
              </a:solidFill>
              <a:prstDash val="sysDot"/>
              <a:round/>
              <a:headEnd type="oval" w="sm" len="sm"/>
              <a:tailEnd type="oval" w="sm" len="sm"/>
            </a:ln>
          </p:spPr>
        </p:cxnSp>
        <p:sp>
          <p:nvSpPr>
            <p:cNvPr id="10246" name="矩形 53"/>
            <p:cNvSpPr/>
            <p:nvPr/>
          </p:nvSpPr>
          <p:spPr>
            <a:xfrm flipH="1">
              <a:off x="6796761" y="2305769"/>
              <a:ext cx="2339102" cy="581057"/>
            </a:xfrm>
            <a:prstGeom prst="rect">
              <a:avLst/>
            </a:prstGeom>
            <a:noFill/>
            <a:ln w="9525">
              <a:noFill/>
            </a:ln>
          </p:spPr>
          <p:txBody>
            <a:bodyPr wrap="squar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7" name="组合 116"/>
            <p:cNvGrpSpPr/>
            <p:nvPr/>
          </p:nvGrpSpPr>
          <p:grpSpPr>
            <a:xfrm rot="-12767">
              <a:off x="5756646" y="2015071"/>
              <a:ext cx="884238" cy="952500"/>
              <a:chOff x="1936620" y="1275606"/>
              <a:chExt cx="1296144" cy="1728192"/>
            </a:xfrm>
          </p:grpSpPr>
          <p:grpSp>
            <p:nvGrpSpPr>
              <p:cNvPr id="10262"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14437" y="2064249"/>
                <a:ext cx="12938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grpSp>
        <p:nvGrpSpPr>
          <p:cNvPr id="8" name="组合 7"/>
          <p:cNvGrpSpPr/>
          <p:nvPr/>
        </p:nvGrpSpPr>
        <p:grpSpPr>
          <a:xfrm>
            <a:off x="2005409" y="3731961"/>
            <a:ext cx="4005985" cy="952500"/>
            <a:chOff x="1433904" y="3731961"/>
            <a:chExt cx="4005985" cy="952500"/>
          </a:xfrm>
        </p:grpSpPr>
        <p:cxnSp>
          <p:nvCxnSpPr>
            <p:cNvPr id="62" name="直接连接符 101"/>
            <p:cNvCxnSpPr>
              <a:cxnSpLocks noChangeShapeType="1"/>
            </p:cNvCxnSpPr>
            <p:nvPr/>
          </p:nvCxnSpPr>
          <p:spPr bwMode="auto">
            <a:xfrm>
              <a:off x="2127889" y="4646277"/>
              <a:ext cx="3312000" cy="0"/>
            </a:xfrm>
            <a:prstGeom prst="line">
              <a:avLst/>
            </a:prstGeom>
            <a:noFill/>
            <a:ln w="3175" algn="ctr">
              <a:solidFill>
                <a:srgbClr val="F0882E"/>
              </a:solidFill>
              <a:prstDash val="sysDot"/>
              <a:round/>
              <a:headEnd type="oval" w="sm" len="sm"/>
              <a:tailEnd type="oval" w="sm" len="sm"/>
            </a:ln>
          </p:spPr>
        </p:cxnSp>
        <p:grpSp>
          <p:nvGrpSpPr>
            <p:cNvPr id="10249" name="组合 121"/>
            <p:cNvGrpSpPr/>
            <p:nvPr/>
          </p:nvGrpSpPr>
          <p:grpSpPr>
            <a:xfrm rot="-12767">
              <a:off x="1433904" y="3731961"/>
              <a:ext cx="884237" cy="952500"/>
              <a:chOff x="1936620" y="1275606"/>
              <a:chExt cx="1296144" cy="1728192"/>
            </a:xfrm>
          </p:grpSpPr>
          <p:grpSp>
            <p:nvGrpSpPr>
              <p:cNvPr id="10258"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3"/>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14437" y="2064249"/>
                <a:ext cx="1293818"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0250" name="矩形 103"/>
            <p:cNvSpPr/>
            <p:nvPr/>
          </p:nvSpPr>
          <p:spPr>
            <a:xfrm flipH="1">
              <a:off x="2401646" y="3966522"/>
              <a:ext cx="2954655" cy="581057"/>
            </a:xfrm>
            <a:prstGeom prst="rect">
              <a:avLst/>
            </a:prstGeom>
            <a:noFill/>
            <a:ln w="9525">
              <a:noFill/>
            </a:ln>
          </p:spPr>
          <p:txBody>
            <a:bodyPr wrap="non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6567211" y="3731961"/>
            <a:ext cx="3473263" cy="952500"/>
            <a:chOff x="5995706" y="3731961"/>
            <a:chExt cx="3473263" cy="952500"/>
          </a:xfrm>
        </p:grpSpPr>
        <p:cxnSp>
          <p:nvCxnSpPr>
            <p:cNvPr id="23" name="直接连接符 101"/>
            <p:cNvCxnSpPr>
              <a:cxnSpLocks noChangeShapeType="1"/>
            </p:cNvCxnSpPr>
            <p:nvPr/>
          </p:nvCxnSpPr>
          <p:spPr bwMode="auto">
            <a:xfrm>
              <a:off x="6743231" y="4646277"/>
              <a:ext cx="2725738" cy="0"/>
            </a:xfrm>
            <a:prstGeom prst="line">
              <a:avLst/>
            </a:prstGeom>
            <a:noFill/>
            <a:ln w="3175" algn="ctr">
              <a:solidFill>
                <a:srgbClr val="F0882E"/>
              </a:solidFill>
              <a:prstDash val="sysDot"/>
              <a:round/>
              <a:headEnd type="oval" w="sm" len="sm"/>
              <a:tailEnd type="oval" w="sm" len="sm"/>
            </a:ln>
          </p:spPr>
        </p:cxnSp>
        <p:grpSp>
          <p:nvGrpSpPr>
            <p:cNvPr id="10252" name="组合 121"/>
            <p:cNvGrpSpPr/>
            <p:nvPr/>
          </p:nvGrpSpPr>
          <p:grpSpPr>
            <a:xfrm rot="-12767">
              <a:off x="5995706" y="3731961"/>
              <a:ext cx="884238" cy="952500"/>
              <a:chOff x="1936620" y="1275606"/>
              <a:chExt cx="1296144" cy="1728192"/>
            </a:xfrm>
          </p:grpSpPr>
          <p:grpSp>
            <p:nvGrpSpPr>
              <p:cNvPr id="10254" name="组合 122"/>
              <p:cNvGrpSpPr/>
              <p:nvPr/>
            </p:nvGrpSpPr>
            <p:grpSpPr>
              <a:xfrm>
                <a:off x="1936620" y="1275606"/>
                <a:ext cx="1296142" cy="1728192"/>
                <a:chOff x="1907704" y="1275606"/>
                <a:chExt cx="1296142" cy="1728192"/>
              </a:xfrm>
            </p:grpSpPr>
            <p:sp>
              <p:nvSpPr>
                <p:cNvPr id="2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1.7</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8" name="圆角矩形 67"/>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6" name="圆角矩形 5"/>
              <p:cNvSpPr/>
              <p:nvPr/>
            </p:nvSpPr>
            <p:spPr>
              <a:xfrm>
                <a:off x="1814437" y="2064249"/>
                <a:ext cx="12938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0253" name="矩形 103"/>
            <p:cNvSpPr/>
            <p:nvPr/>
          </p:nvSpPr>
          <p:spPr>
            <a:xfrm flipH="1">
              <a:off x="6963449" y="3976013"/>
              <a:ext cx="1076325" cy="645160"/>
            </a:xfrm>
            <a:prstGeom prst="rect">
              <a:avLst/>
            </a:prstGeom>
            <a:noFill/>
            <a:ln w="9525">
              <a:noFill/>
            </a:ln>
          </p:spPr>
          <p:txBody>
            <a:bodyPr wrap="none">
              <a:spAutoFit/>
            </a:bodyPr>
            <a:lstStyle/>
            <a:p>
              <a:pPr marL="571500" lvl="1" indent="-571500">
                <a:lnSpc>
                  <a:spcPct val="150000"/>
                </a:lnSpc>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NoSql</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0"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714500" y="1953615"/>
            <a:ext cx="8763000" cy="2062103"/>
          </a:xfrm>
          <a:prstGeom prst="rect">
            <a:avLst/>
          </a:prstGeom>
        </p:spPr>
        <p:txBody>
          <a:bodyPr wrap="square">
            <a:spAutoFit/>
          </a:bodyPr>
          <a:lstStyle/>
          <a:p>
            <a:pPr>
              <a:lnSpc>
                <a:spcPct val="200000"/>
              </a:lnSpc>
            </a:pPr>
            <a:r>
              <a:rPr lang="zh-CN" altLang="zh-CN" sz="2400" dirty="0">
                <a:solidFill>
                  <a:srgbClr val="F0882E"/>
                </a:solidFill>
                <a:latin typeface="微软雅黑" panose="020B0503020204020204" pitchFamily="34" charset="-122"/>
                <a:ea typeface="微软雅黑" panose="020B0503020204020204" pitchFamily="34" charset="-122"/>
              </a:rPr>
              <a:t>数据的约束条件：</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rPr>
              <a:t>主要描述数据结构内数据间的语法、词义联系、他们之间的制约和依存关系，以及数据动态变化的规则，以保证数据的正确、有效和相容。</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 name="箭头: V 形 7">
            <a:hlinkClick r:id="rId2" action="ppaction://hlinksldjump"/>
          </p:cNvPr>
          <p:cNvSpPr/>
          <p:nvPr/>
        </p:nvSpPr>
        <p:spPr>
          <a:xfrm>
            <a:off x="9354588" y="5271310"/>
            <a:ext cx="997528" cy="382385"/>
          </a:xfrm>
          <a:prstGeom prst="chevron">
            <a:avLst/>
          </a:prstGeom>
          <a:solidFill>
            <a:srgbClr val="F08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返回</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2160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658361" y="1062477"/>
            <a:ext cx="2605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1.4.5 </a:t>
            </a:r>
            <a:r>
              <a:rPr lang="zh-CN" altLang="en-US" sz="2000" dirty="0">
                <a:solidFill>
                  <a:srgbClr val="F0882E"/>
                </a:solidFill>
                <a:latin typeface="微软雅黑" panose="020B0503020204020204" pitchFamily="34" charset="-122"/>
                <a:ea typeface="微软雅黑" panose="020B0503020204020204" pitchFamily="34" charset="-122"/>
                <a:sym typeface="+mn-ea"/>
              </a:rPr>
              <a:t>数据模型的要素</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xEl>
                                              <p:pRg st="0" end="0"/>
                                            </p:txEl>
                                          </p:spTgt>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13"/>
                                        </p:tgtEl>
                                      </p:cBhvr>
                                    </p:animEffect>
                                    <p:animScale>
                                      <p:cBhvr>
                                        <p:cTn id="12"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2008188" y="1812926"/>
            <a:ext cx="8175625" cy="2597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2" indent="-342900">
              <a:buNone/>
              <a:defRPr/>
            </a:pPr>
            <a:r>
              <a:rPr lang="zh-CN" altLang="zh-CN" sz="2000" kern="1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用</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树形结构表示各类</a:t>
            </a:r>
            <a:r>
              <a:rPr lang="en-US" altLang="zh-CN" sz="2400" kern="100" dirty="0" err="1">
                <a:solidFill>
                  <a:schemeClr val="accent2"/>
                </a:solidFill>
                <a:latin typeface="微软雅黑" panose="020B0503020204020204" pitchFamily="34" charset="-122"/>
                <a:ea typeface="微软雅黑" panose="020B0503020204020204" pitchFamily="34" charset="-122"/>
                <a:cs typeface="+mn-ea"/>
              </a:rPr>
              <a:t>实体</a:t>
            </a: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及实体间联系。它是数据库系统中最早出现的数据模型。</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marL="0" indent="0" eaLnBrk="1" hangingPunct="1">
              <a:buNone/>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层次模型的特点是：</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marL="0" eaLnBrk="1" hangingPunct="1">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有且仅有一个结点无双亲节点，称为根结点。</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marL="0" eaLnBrk="1" hangingPunct="1">
              <a:defRPr/>
            </a:pPr>
            <a:r>
              <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除根结点之外的其他节点有且仅有一个双亲结点。</a:t>
            </a:r>
            <a:r>
              <a:rPr lang="en-US"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zh-CN" altLang="zh-CN" sz="2000" kern="1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pic>
        <p:nvPicPr>
          <p:cNvPr id="30724" name="图片 2"/>
          <p:cNvPicPr>
            <a:picLocks noChangeAspect="1"/>
          </p:cNvPicPr>
          <p:nvPr/>
        </p:nvPicPr>
        <p:blipFill>
          <a:blip r:embed="rId1" cstate="print"/>
          <a:stretch>
            <a:fillRect/>
          </a:stretch>
        </p:blipFill>
        <p:spPr>
          <a:xfrm>
            <a:off x="4857434" y="4410394"/>
            <a:ext cx="5057775" cy="2141537"/>
          </a:xfrm>
          <a:prstGeom prst="rect">
            <a:avLst/>
          </a:prstGeom>
          <a:noFill/>
          <a:ln w="9525">
            <a:noFill/>
          </a:ln>
        </p:spPr>
      </p:pic>
      <p:sp>
        <p:nvSpPr>
          <p:cNvPr id="12" name="矩形 11"/>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95825" y="1171575"/>
            <a:ext cx="4340804" cy="400110"/>
          </a:xfrm>
          <a:prstGeom prst="rect">
            <a:avLst/>
          </a:prstGeom>
          <a:noFill/>
        </p:spPr>
        <p:txBody>
          <a:bodyPr wrap="none" rtlCol="0">
            <a:spAutoFit/>
          </a:bodyPr>
          <a:lstStyle/>
          <a:p>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1.5.1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层次模型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(Hierarchical Model)</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1000" fill="hold"/>
                                        <p:tgtEl>
                                          <p:spTgt spid="15362"/>
                                        </p:tgtEl>
                                        <p:attrNameLst>
                                          <p:attrName>ppt_x</p:attrName>
                                        </p:attrNameLst>
                                      </p:cBhvr>
                                      <p:tavLst>
                                        <p:tav tm="0">
                                          <p:val>
                                            <p:strVal val="#ppt_x"/>
                                          </p:val>
                                        </p:tav>
                                        <p:tav tm="100000">
                                          <p:val>
                                            <p:strVal val="#ppt_x"/>
                                          </p:val>
                                        </p:tav>
                                      </p:tavLst>
                                    </p:anim>
                                    <p:anim calcmode="lin" valueType="num">
                                      <p:cBhvr additive="base">
                                        <p:cTn id="8" dur="10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0724"/>
                                        </p:tgtEl>
                                        <p:attrNameLst>
                                          <p:attrName>style.visibility</p:attrName>
                                        </p:attrNameLst>
                                      </p:cBhvr>
                                      <p:to>
                                        <p:strVal val="visible"/>
                                      </p:to>
                                    </p:set>
                                    <p:animEffect transition="in" filter="randombar(horizontal)">
                                      <p:cBhvr>
                                        <p:cTn id="13" dur="1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2008188" y="2371725"/>
            <a:ext cx="8175625" cy="3671889"/>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2" indent="-342900">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用网络结构表示各类实体及实体间联系。</a:t>
            </a:r>
            <a:endParaRPr lang="zh-CN" altLang="zh-CN" sz="20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网状模型的特点是：</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允许一个以上的结点无双亲结点。</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一个结点可以有多于一个的双亲结点。</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7" name="TextBox 6"/>
          <p:cNvSpPr txBox="1"/>
          <p:nvPr/>
        </p:nvSpPr>
        <p:spPr>
          <a:xfrm>
            <a:off x="4695825" y="1152525"/>
            <a:ext cx="4295600" cy="677108"/>
          </a:xfrm>
          <a:prstGeom prst="rect">
            <a:avLst/>
          </a:prstGeom>
          <a:noFill/>
        </p:spPr>
        <p:txBody>
          <a:bodyPr wrap="none" rtlCol="0">
            <a:spAutoFit/>
          </a:bodyPr>
          <a:lstStyle/>
          <a:p>
            <a:pPr marL="0" lvl="2"/>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1.5.2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网状模型（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Network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bwMode="auto">
          <a:xfrm>
            <a:off x="2008188" y="2143126"/>
            <a:ext cx="8175625" cy="9715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网</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状模型有很多种，以下为几种典型的图例：</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pic>
        <p:nvPicPr>
          <p:cNvPr id="35844" name="图片 2"/>
          <p:cNvPicPr>
            <a:picLocks noChangeAspect="1"/>
          </p:cNvPicPr>
          <p:nvPr/>
        </p:nvPicPr>
        <p:blipFill>
          <a:blip r:embed="rId1" cstate="print"/>
          <a:stretch>
            <a:fillRect/>
          </a:stretch>
        </p:blipFill>
        <p:spPr>
          <a:xfrm>
            <a:off x="2190751" y="3165475"/>
            <a:ext cx="7254875" cy="1481138"/>
          </a:xfrm>
          <a:prstGeom prst="rect">
            <a:avLst/>
          </a:prstGeom>
          <a:noFill/>
          <a:ln w="9525">
            <a:noFill/>
          </a:ln>
        </p:spPr>
      </p:pic>
      <p:sp>
        <p:nvSpPr>
          <p:cNvPr id="8"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695825" y="1152525"/>
            <a:ext cx="4295600" cy="677108"/>
          </a:xfrm>
          <a:prstGeom prst="rect">
            <a:avLst/>
          </a:prstGeom>
          <a:noFill/>
        </p:spPr>
        <p:txBody>
          <a:bodyPr wrap="none" rtlCol="0">
            <a:spAutoFit/>
          </a:bodyPr>
          <a:lstStyle/>
          <a:p>
            <a:pPr marL="0" lvl="2"/>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1.5.2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网状模型（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Network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graphicFrame>
        <p:nvGraphicFramePr>
          <p:cNvPr id="7" name="对象 6"/>
          <p:cNvGraphicFramePr>
            <a:graphicFrameLocks noChangeAspect="1"/>
          </p:cNvGraphicFramePr>
          <p:nvPr/>
        </p:nvGraphicFramePr>
        <p:xfrm>
          <a:off x="3093085" y="4885055"/>
          <a:ext cx="5450205" cy="1855470"/>
        </p:xfrm>
        <a:graphic>
          <a:graphicData uri="http://schemas.openxmlformats.org/presentationml/2006/ole">
            <mc:AlternateContent xmlns:mc="http://schemas.openxmlformats.org/markup-compatibility/2006">
              <mc:Choice xmlns:v="urn:schemas-microsoft-com:vml" Requires="v">
                <p:oleObj spid="_x0000_s2060" name="" r:id="rId3" imgW="5410200" imgH="1841500" progId="">
                  <p:embed/>
                </p:oleObj>
              </mc:Choice>
              <mc:Fallback>
                <p:oleObj name="" r:id="rId3" imgW="5410200" imgH="1841500" progId="">
                  <p:embed/>
                  <p:pic>
                    <p:nvPicPr>
                      <p:cNvPr id="0" name="图片 2059"/>
                      <p:cNvPicPr>
                        <a:picLocks noChangeAspect="1"/>
                      </p:cNvPicPr>
                      <p:nvPr/>
                    </p:nvPicPr>
                    <p:blipFill>
                      <a:blip r:embed="rId4"/>
                      <a:stretch>
                        <a:fillRect/>
                      </a:stretch>
                    </p:blipFill>
                    <p:spPr>
                      <a:xfrm>
                        <a:off x="3093085" y="4885055"/>
                        <a:ext cx="5450205" cy="185547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5844"/>
                                        </p:tgtEl>
                                        <p:attrNameLst>
                                          <p:attrName>style.visibility</p:attrName>
                                        </p:attrNameLst>
                                      </p:cBhvr>
                                      <p:to>
                                        <p:strVal val="visible"/>
                                      </p:to>
                                    </p:set>
                                    <p:animEffect transition="in" filter="randombar(horizontal)">
                                      <p:cBhvr>
                                        <p:cTn id="14" dur="500"/>
                                        <p:tgtEl>
                                          <p:spTgt spid="3584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2008188" y="2066925"/>
            <a:ext cx="8175625" cy="31003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用</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二维表的形式表示各类</a:t>
            </a:r>
            <a:r>
              <a:rPr lang="en-US" altLang="zh-CN" sz="2000" kern="0" dirty="0" err="1">
                <a:solidFill>
                  <a:schemeClr val="tx1">
                    <a:lumMod val="65000"/>
                    <a:lumOff val="35000"/>
                  </a:schemeClr>
                </a:solidFill>
                <a:latin typeface="微软雅黑" panose="020B0503020204020204" pitchFamily="34" charset="-122"/>
                <a:ea typeface="微软雅黑" panose="020B0503020204020204" pitchFamily="34" charset="-122"/>
              </a:rPr>
              <a:t>实体</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及实体间联系。</a:t>
            </a:r>
            <a:endParaRPr lang="zh-CN" altLang="zh-CN" sz="20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关系</a:t>
            </a:r>
            <a:r>
              <a:rPr lang="zh-CN"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模型的数据结构</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关系模式的数据结构就是一种二维表结构，它由行列组成，如表</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学生信息表所示：</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pic>
        <p:nvPicPr>
          <p:cNvPr id="38916" name="图片 7"/>
          <p:cNvPicPr>
            <a:picLocks noChangeAspect="1"/>
          </p:cNvPicPr>
          <p:nvPr/>
        </p:nvPicPr>
        <p:blipFill>
          <a:blip r:embed="rId1" cstate="print"/>
          <a:stretch>
            <a:fillRect/>
          </a:stretch>
        </p:blipFill>
        <p:spPr>
          <a:xfrm>
            <a:off x="4989476" y="3825470"/>
            <a:ext cx="4465638" cy="2820987"/>
          </a:xfrm>
          <a:prstGeom prst="rect">
            <a:avLst/>
          </a:prstGeom>
          <a:noFill/>
          <a:ln w="9525">
            <a:noFill/>
          </a:ln>
        </p:spPr>
      </p:pic>
      <p:sp>
        <p:nvSpPr>
          <p:cNvPr id="9"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724400" y="1162050"/>
            <a:ext cx="4455322" cy="677108"/>
          </a:xfrm>
          <a:prstGeom prst="rect">
            <a:avLst/>
          </a:prstGeom>
          <a:noFill/>
        </p:spPr>
        <p:txBody>
          <a:bodyPr wrap="none" rtlCol="0">
            <a:spAutoFit/>
          </a:bodyPr>
          <a:lstStyle/>
          <a:p>
            <a:pPr marL="0" lvl="2"/>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Relational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1000"/>
                                        <p:tgtEl>
                                          <p:spTgt spid="15362">
                                            <p:txEl>
                                              <p:pRg st="0" end="0"/>
                                            </p:txEl>
                                          </p:spTgt>
                                        </p:tgtEl>
                                      </p:cBhvr>
                                    </p:animEffect>
                                    <p:anim calcmode="lin" valueType="num">
                                      <p:cBhvr>
                                        <p:cTn id="8"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1000"/>
                                        <p:tgtEl>
                                          <p:spTgt spid="15362">
                                            <p:txEl>
                                              <p:pRg st="1" end="1"/>
                                            </p:txEl>
                                          </p:spTgt>
                                        </p:tgtEl>
                                      </p:cBhvr>
                                    </p:animEffect>
                                    <p:anim calcmode="lin" valueType="num">
                                      <p:cBhvr>
                                        <p:cTn id="14"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536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1000"/>
                                        <p:tgtEl>
                                          <p:spTgt spid="15362">
                                            <p:txEl>
                                              <p:pRg st="2" end="2"/>
                                            </p:txEl>
                                          </p:spTgt>
                                        </p:tgtEl>
                                      </p:cBhvr>
                                    </p:animEffect>
                                    <p:anim calcmode="lin" valueType="num">
                                      <p:cBhvr>
                                        <p:cTn id="20"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36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4" presetClass="entr" presetSubtype="10" fill="hold" nodeType="afterEffect">
                                  <p:stCondLst>
                                    <p:cond delay="0"/>
                                  </p:stCondLst>
                                  <p:childTnLst>
                                    <p:set>
                                      <p:cBhvr>
                                        <p:cTn id="24" dur="1" fill="hold">
                                          <p:stCondLst>
                                            <p:cond delay="0"/>
                                          </p:stCondLst>
                                        </p:cTn>
                                        <p:tgtEl>
                                          <p:spTgt spid="38916"/>
                                        </p:tgtEl>
                                        <p:attrNameLst>
                                          <p:attrName>style.visibility</p:attrName>
                                        </p:attrNameLst>
                                      </p:cBhvr>
                                      <p:to>
                                        <p:strVal val="visible"/>
                                      </p:to>
                                    </p:set>
                                    <p:animEffect transition="in" filter="randombar(horizontal)">
                                      <p:cBhvr>
                                        <p:cTn id="25" dur="10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1716088" y="1603376"/>
            <a:ext cx="8759824"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zh-CN" altLang="en-US" kern="0"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中常见术语：</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关系</a:t>
            </a:r>
            <a:r>
              <a:rPr lang="en-US" altLang="zh-CN" kern="0" dirty="0">
                <a:solidFill>
                  <a:schemeClr val="accent2"/>
                </a:solidFill>
                <a:latin typeface="微软雅黑" panose="020B0503020204020204" pitchFamily="34" charset="-122"/>
                <a:ea typeface="微软雅黑" panose="020B0503020204020204" pitchFamily="34" charset="-122"/>
              </a:rPr>
              <a:t>(Relation)</a:t>
            </a:r>
            <a:r>
              <a:rPr lang="zh-CN" altLang="zh-CN" kern="0" dirty="0">
                <a:solidFill>
                  <a:schemeClr val="accent2"/>
                </a:solidFill>
                <a:latin typeface="微软雅黑" panose="020B0503020204020204" pitchFamily="34" charset="-122"/>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一个关系对应着一张二维表，二维表就是关系名。</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元组</a:t>
            </a:r>
            <a:r>
              <a:rPr lang="en-US" altLang="zh-CN" kern="0" dirty="0">
                <a:solidFill>
                  <a:schemeClr val="accent2"/>
                </a:solidFill>
                <a:latin typeface="微软雅黑" panose="020B0503020204020204" pitchFamily="34" charset="-122"/>
                <a:ea typeface="微软雅黑" panose="020B0503020204020204" pitchFamily="34" charset="-122"/>
              </a:rPr>
              <a:t>(Tuple)</a:t>
            </a:r>
            <a:r>
              <a:rPr lang="zh-CN" altLang="zh-CN" kern="0" dirty="0">
                <a:solidFill>
                  <a:schemeClr val="accent2"/>
                </a:solidFill>
                <a:latin typeface="微软雅黑" panose="020B0503020204020204" pitchFamily="34" charset="-122"/>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表中的一行就是一个元组。</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属性</a:t>
            </a:r>
            <a:r>
              <a:rPr lang="en-US" altLang="zh-CN" kern="0" dirty="0">
                <a:solidFill>
                  <a:schemeClr val="accent2"/>
                </a:solidFill>
                <a:latin typeface="微软雅黑" panose="020B0503020204020204" pitchFamily="34" charset="-122"/>
                <a:ea typeface="微软雅黑" panose="020B0503020204020204" pitchFamily="34" charset="-122"/>
              </a:rPr>
              <a:t>(Attribute)</a:t>
            </a:r>
            <a:r>
              <a:rPr lang="zh-CN" altLang="zh-CN" kern="0" dirty="0">
                <a:solidFill>
                  <a:schemeClr val="accent2"/>
                </a:solidFill>
                <a:latin typeface="微软雅黑" panose="020B0503020204020204" pitchFamily="34" charset="-122"/>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表中的一列称为一个属性。列的值就是属性值；属性值的取值范围为（值）域</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(Domain)</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分量：</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每一行对应的列的属性值，即元组中的一个属性值。</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关系模式：</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对关系的描述称为关系模式。一般表示为关系名（属性</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800" kern="0" dirty="0">
              <a:latin typeface="微软雅黑" panose="020B0503020204020204" pitchFamily="34" charset="-122"/>
              <a:ea typeface="微软雅黑" panose="020B0503020204020204" pitchFamily="34" charset="-122"/>
            </a:endParaRPr>
          </a:p>
          <a:p>
            <a:pPr marL="0" lvl="1" indent="0">
              <a:buNone/>
              <a:defRPr/>
            </a:pPr>
            <a:endParaRPr lang="en-US" altLang="zh-CN" sz="19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9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9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9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9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9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900" b="1" kern="0" dirty="0">
              <a:latin typeface="微软雅黑" panose="020B0503020204020204" pitchFamily="34" charset="-122"/>
              <a:ea typeface="微软雅黑" panose="020B0503020204020204" pitchFamily="34" charset="-122"/>
            </a:endParaRPr>
          </a:p>
        </p:txBody>
      </p:sp>
      <p:sp>
        <p:nvSpPr>
          <p:cNvPr id="9" name="TextBox 8"/>
          <p:cNvSpPr txBox="1"/>
          <p:nvPr/>
        </p:nvSpPr>
        <p:spPr>
          <a:xfrm>
            <a:off x="4695825" y="1152525"/>
            <a:ext cx="4406265" cy="675640"/>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Relational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15362">
                                            <p:txEl>
                                              <p:pRg st="0" end="0"/>
                                            </p:txEl>
                                          </p:spTgt>
                                        </p:tgtEl>
                                        <p:attrNameLst>
                                          <p:attrName>style.visibility</p:attrName>
                                        </p:attrNameLst>
                                      </p:cBhvr>
                                      <p:to>
                                        <p:strVal val="visible"/>
                                      </p:to>
                                    </p:set>
                                    <p:anim calcmode="lin" valueType="num">
                                      <p:cBhvr>
                                        <p:cTn id="12" dur="1000" fill="hold"/>
                                        <p:tgtEl>
                                          <p:spTgt spid="15362">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1536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362">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5362">
                                            <p:txEl>
                                              <p:pRg st="1" end="1"/>
                                            </p:txEl>
                                          </p:spTgt>
                                        </p:tgtEl>
                                        <p:attrNameLst>
                                          <p:attrName>style.visibility</p:attrName>
                                        </p:attrNameLst>
                                      </p:cBhvr>
                                      <p:to>
                                        <p:strVal val="visible"/>
                                      </p:to>
                                    </p:set>
                                    <p:anim calcmode="lin" valueType="num">
                                      <p:cBhvr>
                                        <p:cTn id="17" dur="1000" fill="hold"/>
                                        <p:tgtEl>
                                          <p:spTgt spid="15362">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153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362">
                                            <p:txEl>
                                              <p:pRg st="1" end="1"/>
                                            </p:txEl>
                                          </p:spTgt>
                                        </p:tgtEl>
                                      </p:cBhvr>
                                    </p:animEffect>
                                  </p:childTnLst>
                                </p:cTn>
                              </p:par>
                            </p:childTnLst>
                          </p:cTn>
                        </p:par>
                        <p:par>
                          <p:cTn id="20" fill="hold">
                            <p:stCondLst>
                              <p:cond delay="1000"/>
                            </p:stCondLst>
                            <p:childTnLst>
                              <p:par>
                                <p:cTn id="21" presetID="29" presetClass="entr" presetSubtype="0" fill="hold" nodeType="afterEffect">
                                  <p:stCondLst>
                                    <p:cond delay="0"/>
                                  </p:stCondLst>
                                  <p:childTnLst>
                                    <p:set>
                                      <p:cBhvr>
                                        <p:cTn id="22" dur="1" fill="hold">
                                          <p:stCondLst>
                                            <p:cond delay="0"/>
                                          </p:stCondLst>
                                        </p:cTn>
                                        <p:tgtEl>
                                          <p:spTgt spid="15362">
                                            <p:txEl>
                                              <p:pRg st="2" end="2"/>
                                            </p:txEl>
                                          </p:spTgt>
                                        </p:tgtEl>
                                        <p:attrNameLst>
                                          <p:attrName>style.visibility</p:attrName>
                                        </p:attrNameLst>
                                      </p:cBhvr>
                                      <p:to>
                                        <p:strVal val="visible"/>
                                      </p:to>
                                    </p:set>
                                    <p:anim calcmode="lin" valueType="num">
                                      <p:cBhvr>
                                        <p:cTn id="23" dur="1000" fill="hold"/>
                                        <p:tgtEl>
                                          <p:spTgt spid="15362">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153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362">
                                            <p:txEl>
                                              <p:pRg st="2" end="2"/>
                                            </p:txEl>
                                          </p:spTgt>
                                        </p:tgtEl>
                                      </p:cBhvr>
                                    </p:animEffect>
                                  </p:childTnLst>
                                </p:cTn>
                              </p:par>
                            </p:childTnLst>
                          </p:cTn>
                        </p:par>
                        <p:par>
                          <p:cTn id="26" fill="hold">
                            <p:stCondLst>
                              <p:cond delay="2000"/>
                            </p:stCondLst>
                            <p:childTnLst>
                              <p:par>
                                <p:cTn id="27" presetID="29" presetClass="entr" presetSubtype="0" fill="hold" nodeType="afterEffect">
                                  <p:stCondLst>
                                    <p:cond delay="0"/>
                                  </p:stCondLst>
                                  <p:childTnLst>
                                    <p:set>
                                      <p:cBhvr>
                                        <p:cTn id="28" dur="1" fill="hold">
                                          <p:stCondLst>
                                            <p:cond delay="0"/>
                                          </p:stCondLst>
                                        </p:cTn>
                                        <p:tgtEl>
                                          <p:spTgt spid="15362">
                                            <p:txEl>
                                              <p:pRg st="3" end="3"/>
                                            </p:txEl>
                                          </p:spTgt>
                                        </p:tgtEl>
                                        <p:attrNameLst>
                                          <p:attrName>style.visibility</p:attrName>
                                        </p:attrNameLst>
                                      </p:cBhvr>
                                      <p:to>
                                        <p:strVal val="visible"/>
                                      </p:to>
                                    </p:set>
                                    <p:anim calcmode="lin" valueType="num">
                                      <p:cBhvr>
                                        <p:cTn id="29" dur="1000" fill="hold"/>
                                        <p:tgtEl>
                                          <p:spTgt spid="15362">
                                            <p:txEl>
                                              <p:pRg st="3" end="3"/>
                                            </p:txEl>
                                          </p:spTgt>
                                        </p:tgtEl>
                                        <p:attrNameLst>
                                          <p:attrName>ppt_x</p:attrName>
                                        </p:attrNameLst>
                                      </p:cBhvr>
                                      <p:tavLst>
                                        <p:tav tm="0">
                                          <p:val>
                                            <p:strVal val="#ppt_x-.2"/>
                                          </p:val>
                                        </p:tav>
                                        <p:tav tm="100000">
                                          <p:val>
                                            <p:strVal val="#ppt_x"/>
                                          </p:val>
                                        </p:tav>
                                      </p:tavLst>
                                    </p:anim>
                                    <p:anim calcmode="lin" valueType="num">
                                      <p:cBhvr>
                                        <p:cTn id="30" dur="1000" fill="hold"/>
                                        <p:tgtEl>
                                          <p:spTgt spid="153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362">
                                            <p:txEl>
                                              <p:pRg st="3" end="3"/>
                                            </p:txEl>
                                          </p:spTgt>
                                        </p:tgtEl>
                                      </p:cBhvr>
                                    </p:animEffect>
                                  </p:childTnLst>
                                </p:cTn>
                              </p:par>
                            </p:childTnLst>
                          </p:cTn>
                        </p:par>
                        <p:par>
                          <p:cTn id="32" fill="hold">
                            <p:stCondLst>
                              <p:cond delay="3000"/>
                            </p:stCondLst>
                            <p:childTnLst>
                              <p:par>
                                <p:cTn id="33" presetID="29" presetClass="entr" presetSubtype="0" fill="hold" nodeType="afterEffect">
                                  <p:stCondLst>
                                    <p:cond delay="0"/>
                                  </p:stCondLst>
                                  <p:childTnLst>
                                    <p:set>
                                      <p:cBhvr>
                                        <p:cTn id="34" dur="1" fill="hold">
                                          <p:stCondLst>
                                            <p:cond delay="0"/>
                                          </p:stCondLst>
                                        </p:cTn>
                                        <p:tgtEl>
                                          <p:spTgt spid="15362">
                                            <p:txEl>
                                              <p:pRg st="4" end="4"/>
                                            </p:txEl>
                                          </p:spTgt>
                                        </p:tgtEl>
                                        <p:attrNameLst>
                                          <p:attrName>style.visibility</p:attrName>
                                        </p:attrNameLst>
                                      </p:cBhvr>
                                      <p:to>
                                        <p:strVal val="visible"/>
                                      </p:to>
                                    </p:set>
                                    <p:anim calcmode="lin" valueType="num">
                                      <p:cBhvr>
                                        <p:cTn id="35" dur="1000" fill="hold"/>
                                        <p:tgtEl>
                                          <p:spTgt spid="15362">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536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362">
                                            <p:txEl>
                                              <p:pRg st="4" end="4"/>
                                            </p:txEl>
                                          </p:spTgt>
                                        </p:tgtEl>
                                      </p:cBhvr>
                                    </p:animEffect>
                                  </p:childTnLst>
                                </p:cTn>
                              </p:par>
                            </p:childTnLst>
                          </p:cTn>
                        </p:par>
                        <p:par>
                          <p:cTn id="38" fill="hold">
                            <p:stCondLst>
                              <p:cond delay="4000"/>
                            </p:stCondLst>
                            <p:childTnLst>
                              <p:par>
                                <p:cTn id="39" presetID="29" presetClass="entr" presetSubtype="0" fill="hold" nodeType="afterEffect">
                                  <p:stCondLst>
                                    <p:cond delay="0"/>
                                  </p:stCondLst>
                                  <p:childTnLst>
                                    <p:set>
                                      <p:cBhvr>
                                        <p:cTn id="40" dur="1" fill="hold">
                                          <p:stCondLst>
                                            <p:cond delay="0"/>
                                          </p:stCondLst>
                                        </p:cTn>
                                        <p:tgtEl>
                                          <p:spTgt spid="15362">
                                            <p:txEl>
                                              <p:pRg st="5" end="5"/>
                                            </p:txEl>
                                          </p:spTgt>
                                        </p:tgtEl>
                                        <p:attrNameLst>
                                          <p:attrName>style.visibility</p:attrName>
                                        </p:attrNameLst>
                                      </p:cBhvr>
                                      <p:to>
                                        <p:strVal val="visible"/>
                                      </p:to>
                                    </p:set>
                                    <p:anim calcmode="lin" valueType="num">
                                      <p:cBhvr>
                                        <p:cTn id="41" dur="1000" fill="hold"/>
                                        <p:tgtEl>
                                          <p:spTgt spid="15362">
                                            <p:txEl>
                                              <p:pRg st="5" end="5"/>
                                            </p:txEl>
                                          </p:spTgt>
                                        </p:tgtEl>
                                        <p:attrNameLst>
                                          <p:attrName>ppt_x</p:attrName>
                                        </p:attrNameLst>
                                      </p:cBhvr>
                                      <p:tavLst>
                                        <p:tav tm="0">
                                          <p:val>
                                            <p:strVal val="#ppt_x-.2"/>
                                          </p:val>
                                        </p:tav>
                                        <p:tav tm="100000">
                                          <p:val>
                                            <p:strVal val="#ppt_x"/>
                                          </p:val>
                                        </p:tav>
                                      </p:tavLst>
                                    </p:anim>
                                    <p:anim calcmode="lin" valueType="num">
                                      <p:cBhvr>
                                        <p:cTn id="42" dur="1000" fill="hold"/>
                                        <p:tgtEl>
                                          <p:spTgt spid="1536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2008188" y="1708152"/>
            <a:ext cx="8175625" cy="41306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zh-CN" altLang="en-US" kern="0"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中常见术语：</a:t>
            </a:r>
            <a:endPar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候选键或候选码：</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关系中存在多个属性或属性集都能用来唯一标识该关系的元组，则这些属性或属性集称为该关系的候选键或候选码。</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kern="0" dirty="0">
                <a:solidFill>
                  <a:schemeClr val="accent2"/>
                </a:solidFill>
                <a:latin typeface="微软雅黑" panose="020B0503020204020204" pitchFamily="34" charset="-122"/>
                <a:ea typeface="微软雅黑" panose="020B0503020204020204" pitchFamily="34" charset="-122"/>
              </a:rPr>
              <a:t>主键或主码：</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在一个关系的若干候选键中指定一个用来唯一标识该关系的元组，则称这个被指定的候选键称为主关键字，或简称为主键、关键字、主码。每一个关系都有并且只有一主键，通常用较小的属性集作为主键。</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8" name="TextBox 7"/>
          <p:cNvSpPr txBox="1"/>
          <p:nvPr/>
        </p:nvSpPr>
        <p:spPr>
          <a:xfrm>
            <a:off x="4695825" y="1152525"/>
            <a:ext cx="4406265" cy="675640"/>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Relational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9" name="矩形 8"/>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529578" y="2339457"/>
            <a:ext cx="9132845" cy="2616101"/>
          </a:xfrm>
          <a:prstGeom prst="rect">
            <a:avLst/>
          </a:prstGeom>
        </p:spPr>
        <p:txBody>
          <a:bodyPr vert="horz" wrap="square" lIns="91440" tIns="45720" rIns="91440" bIns="45720" numCol="1" anchor="t" anchorCtr="0" compatLnSpc="1"/>
          <a:lstStyle/>
          <a:p>
            <a:pPr eaLnBrk="0" fontAlgn="base" hangingPunct="0">
              <a:spcBef>
                <a:spcPct val="20000"/>
              </a:spcBef>
              <a:spcAft>
                <a:spcPct val="0"/>
              </a:spcAft>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0" dirty="0" smtClean="0">
                <a:solidFill>
                  <a:schemeClr val="accent2"/>
                </a:solidFill>
                <a:latin typeface="微软雅黑" panose="020B0503020204020204" pitchFamily="34" charset="-122"/>
                <a:ea typeface="微软雅黑" panose="020B0503020204020204" pitchFamily="34" charset="-122"/>
              </a:rPr>
              <a:t>主属性和非主属性：</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包含在任何一个候选键中的属性称为主属性，不</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包含在任何一个候选键中的属性称为非主属性。</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kern="0" dirty="0" smtClean="0">
                <a:solidFill>
                  <a:schemeClr val="accent2"/>
                </a:solidFill>
                <a:latin typeface="微软雅黑" panose="020B0503020204020204" pitchFamily="34" charset="-122"/>
                <a:ea typeface="微软雅黑" panose="020B0503020204020204" pitchFamily="34" charset="-122"/>
              </a:rPr>
              <a:t>外键或外码：</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关系中的某个属性或属性集虽然不是该关系的主键，或者</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只是主键的一部分，但它却是别的关系的主键时，则称其为外键或者外码。</a:t>
            </a:r>
            <a:endPar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695825" y="1152525"/>
            <a:ext cx="4406265" cy="675640"/>
          </a:xfrm>
          <a:prstGeom prst="rect">
            <a:avLst/>
          </a:prstGeom>
          <a:noFill/>
        </p:spPr>
        <p:txBody>
          <a:bodyPr wrap="none" rtlCol="0">
            <a:spAutoFit/>
          </a:bodyPr>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Relational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1735455" y="1646555"/>
            <a:ext cx="931481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en-US" altLang="zh-CN" kern="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关系</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模型的数据操作与完整性约束。</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defRPr/>
            </a:pP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kern="0" dirty="0" err="1">
                <a:solidFill>
                  <a:schemeClr val="accent2"/>
                </a:solidFill>
                <a:latin typeface="微软雅黑" panose="020B0503020204020204" pitchFamily="34" charset="-122"/>
                <a:ea typeface="微软雅黑" panose="020B0503020204020204" pitchFamily="34" charset="-122"/>
              </a:rPr>
              <a:t>实体完整性规则</a:t>
            </a:r>
            <a:r>
              <a:rPr lang="zh-CN" altLang="zh-CN" kern="0" dirty="0">
                <a:solidFill>
                  <a:schemeClr val="tx1">
                    <a:lumMod val="65000"/>
                    <a:lumOff val="35000"/>
                  </a:schemeClr>
                </a:solidFill>
                <a:ea typeface="微软雅黑" panose="020B0503020204020204" pitchFamily="34" charset="-122"/>
              </a:rPr>
              <a:t>：</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该规则要求关系中的元组在组成主键的属性上不能有空值，且不能出现重复值。</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defRPr/>
            </a:pP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kern="0" dirty="0" err="1">
                <a:solidFill>
                  <a:schemeClr val="accent2"/>
                </a:solidFill>
                <a:latin typeface="微软雅黑" panose="020B0503020204020204" pitchFamily="34" charset="-122"/>
                <a:ea typeface="微软雅黑" panose="020B0503020204020204" pitchFamily="34" charset="-122"/>
                <a:sym typeface="+mn-ea"/>
              </a:rPr>
              <a:t>域完整性</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是对数据表中字段属性的约束</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buClrTx/>
              <a:buSzTx/>
              <a:buFontTx/>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kern="0" dirty="0" err="1">
                <a:solidFill>
                  <a:schemeClr val="accent2"/>
                </a:solidFill>
                <a:latin typeface="微软雅黑" panose="020B0503020204020204" pitchFamily="34" charset="-122"/>
                <a:ea typeface="微软雅黑" panose="020B0503020204020204" pitchFamily="34" charset="-122"/>
              </a:rPr>
              <a:t>参照完整性</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规则</a:t>
            </a:r>
            <a:r>
              <a:rPr lang="zh-CN" altLang="zh-CN" sz="2400" kern="0" dirty="0">
                <a:solidFill>
                  <a:schemeClr val="tx1">
                    <a:lumMod val="65000"/>
                    <a:lumOff val="35000"/>
                  </a:schemeClr>
                </a:solidFill>
                <a:latin typeface="微软雅黑" panose="020B0503020204020204" pitchFamily="34" charset="-122"/>
                <a:ea typeface="微软雅黑" panose="020B0503020204020204" pitchFamily="34" charset="-122"/>
              </a:rPr>
              <a:t>:该规则用于约束相关联的数据表间的数据要保持一致，建立外键的目的就是为了实现参照完整性。</a:t>
            </a:r>
            <a:endParaRPr lang="zh-CN" altLang="zh-CN" sz="24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defRPr/>
            </a:pP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（4）</a:t>
            </a:r>
            <a:r>
              <a:rPr lang="zh-CN" altLang="zh-CN" kern="0" dirty="0">
                <a:solidFill>
                  <a:srgbClr val="F0882E"/>
                </a:solidFill>
                <a:latin typeface="微软雅黑" panose="020B0503020204020204" pitchFamily="34" charset="-122"/>
                <a:ea typeface="微软雅黑" panose="020B0503020204020204" pitchFamily="34" charset="-122"/>
              </a:rPr>
              <a:t>用户定义的完整性规则</a:t>
            </a:r>
            <a:r>
              <a:rPr lang="zh-CN" altLang="zh-CN" sz="2400" kern="0" dirty="0">
                <a:solidFill>
                  <a:srgbClr val="F0882E"/>
                </a:solidFill>
                <a:latin typeface="微软雅黑" panose="020B0503020204020204" pitchFamily="34" charset="-122"/>
                <a:ea typeface="微软雅黑" panose="020B0503020204020204" pitchFamily="34" charset="-122"/>
              </a:rPr>
              <a:t>：</a:t>
            </a:r>
            <a:r>
              <a:rPr lang="zh-CN" altLang="zh-CN" sz="2400" kern="0" dirty="0">
                <a:solidFill>
                  <a:schemeClr val="tx1">
                    <a:lumMod val="65000"/>
                    <a:lumOff val="35000"/>
                  </a:schemeClr>
                </a:solidFill>
                <a:latin typeface="微软雅黑" panose="020B0503020204020204" pitchFamily="34" charset="-122"/>
                <a:ea typeface="微软雅黑" panose="020B0503020204020204" pitchFamily="34" charset="-122"/>
              </a:rPr>
              <a:t>这是针对某一具体数据库的约束条件并由相关的应用环境而定。</a:t>
            </a:r>
            <a:endParaRPr lang="zh-CN" altLang="zh-CN" sz="24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695825" y="1152525"/>
            <a:ext cx="4151649"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zh-CN" altLang="zh-CN" sz="2000" dirty="0" smtClean="0">
                <a:solidFill>
                  <a:schemeClr val="accent2"/>
                </a:solidFill>
                <a:ea typeface="微软雅黑" panose="020B0503020204020204" pitchFamily="34" charset="-122"/>
                <a:sym typeface="+mn-ea"/>
              </a:rPr>
              <a:t>（</a:t>
            </a:r>
            <a:r>
              <a:rPr lang="en-US" altLang="zh-CN" sz="2000" dirty="0" smtClean="0">
                <a:solidFill>
                  <a:schemeClr val="accent2"/>
                </a:solidFill>
                <a:ea typeface="微软雅黑" panose="020B0503020204020204" pitchFamily="34" charset="-122"/>
                <a:sym typeface="+mn-ea"/>
              </a:rPr>
              <a:t>Relational Model</a:t>
            </a:r>
            <a:r>
              <a:rPr lang="zh-CN" altLang="zh-CN" sz="2000" dirty="0" smtClean="0">
                <a:solidFill>
                  <a:schemeClr val="accent2"/>
                </a:solidFill>
                <a:ea typeface="微软雅黑" panose="020B0503020204020204" pitchFamily="34" charset="-122"/>
                <a:sym typeface="+mn-ea"/>
              </a:rPr>
              <a:t>）</a:t>
            </a:r>
            <a:endParaRPr lang="zh-CN" altLang="zh-CN" sz="2000" dirty="0" smtClean="0">
              <a:solidFill>
                <a:schemeClr val="accent2"/>
              </a:solidFill>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calcmode="lin" valueType="num">
                                      <p:cBhvr additive="base">
                                        <p:cTn id="12"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 calcmode="lin" valueType="num">
                                      <p:cBhvr additive="base">
                                        <p:cTn id="17"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 calcmode="lin" valueType="num">
                                      <p:cBhvr additive="base">
                                        <p:cTn id="22"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 calcmode="lin" valueType="num">
                                      <p:cBhvr additive="base">
                                        <p:cTn id="27" dur="10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buClrTx/>
              <a:buSzTx/>
              <a:buFontTx/>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kern="0" dirty="0" err="1">
                <a:solidFill>
                  <a:schemeClr val="accent2"/>
                </a:solidFill>
                <a:latin typeface="微软雅黑" panose="020B0503020204020204" pitchFamily="34" charset="-122"/>
                <a:ea typeface="微软雅黑" panose="020B0503020204020204" pitchFamily="34" charset="-122"/>
              </a:rPr>
              <a:t>实体完整性规则</a:t>
            </a:r>
            <a:r>
              <a:rPr lang="zh-CN" altLang="zh-CN" sz="2000" kern="0" dirty="0">
                <a:solidFill>
                  <a:schemeClr val="tx1">
                    <a:lumMod val="65000"/>
                    <a:lumOff val="35000"/>
                  </a:schemeClr>
                </a:solidFill>
                <a:ea typeface="微软雅黑" panose="020B0503020204020204" pitchFamily="34" charset="-122"/>
              </a:rPr>
              <a:t>：</a:t>
            </a:r>
            <a:endParaRPr lang="zh-CN" altLang="zh-CN" sz="2000" kern="0" dirty="0">
              <a:solidFill>
                <a:schemeClr val="tx1">
                  <a:lumMod val="65000"/>
                  <a:lumOff val="35000"/>
                </a:schemeClr>
              </a:solidFill>
              <a:ea typeface="微软雅黑" panose="020B0503020204020204" pitchFamily="34" charset="-122"/>
            </a:endParaRPr>
          </a:p>
          <a:p>
            <a:pPr indent="0">
              <a:lnSpc>
                <a:spcPct val="150000"/>
              </a:lnSpc>
              <a:buNone/>
            </a:pPr>
            <a:r>
              <a:rPr lang="zh-CN" altLang="en-US" sz="1800" dirty="0" smtClean="0">
                <a:solidFill>
                  <a:srgbClr val="0000FF"/>
                </a:solidFill>
                <a:latin typeface="微软雅黑" panose="020B0503020204020204" pitchFamily="34" charset="-122"/>
                <a:ea typeface="微软雅黑" panose="020B0503020204020204" pitchFamily="34" charset="-122"/>
                <a:sym typeface="+mn-ea"/>
              </a:rPr>
              <a:t>若属性 </a:t>
            </a:r>
            <a:r>
              <a:rPr lang="en-US" altLang="zh-CN" sz="1800" dirty="0" smtClean="0">
                <a:solidFill>
                  <a:srgbClr val="0000FF"/>
                </a:solidFill>
                <a:latin typeface="微软雅黑" panose="020B0503020204020204" pitchFamily="34" charset="-122"/>
                <a:ea typeface="微软雅黑" panose="020B0503020204020204" pitchFamily="34" charset="-122"/>
                <a:sym typeface="+mn-ea"/>
              </a:rPr>
              <a:t>A </a:t>
            </a:r>
            <a:r>
              <a:rPr lang="zh-CN" altLang="en-US" sz="1800" dirty="0" smtClean="0">
                <a:solidFill>
                  <a:srgbClr val="0000FF"/>
                </a:solidFill>
                <a:latin typeface="微软雅黑" panose="020B0503020204020204" pitchFamily="34" charset="-122"/>
                <a:ea typeface="微软雅黑" panose="020B0503020204020204" pitchFamily="34" charset="-122"/>
                <a:sym typeface="+mn-ea"/>
              </a:rPr>
              <a:t>是基本关系 </a:t>
            </a:r>
            <a:r>
              <a:rPr lang="en-US" altLang="zh-CN" sz="1800" dirty="0" smtClean="0">
                <a:solidFill>
                  <a:srgbClr val="0000FF"/>
                </a:solidFill>
                <a:latin typeface="微软雅黑" panose="020B0503020204020204" pitchFamily="34" charset="-122"/>
                <a:ea typeface="微软雅黑" panose="020B0503020204020204" pitchFamily="34" charset="-122"/>
                <a:sym typeface="+mn-ea"/>
              </a:rPr>
              <a:t>R </a:t>
            </a:r>
            <a:r>
              <a:rPr lang="zh-CN" altLang="en-US" sz="1800" dirty="0" smtClean="0">
                <a:solidFill>
                  <a:srgbClr val="0000FF"/>
                </a:solidFill>
                <a:latin typeface="微软雅黑" panose="020B0503020204020204" pitchFamily="34" charset="-122"/>
                <a:ea typeface="微软雅黑" panose="020B0503020204020204" pitchFamily="34" charset="-122"/>
                <a:sym typeface="+mn-ea"/>
              </a:rPr>
              <a:t>的主属性，则属性 </a:t>
            </a:r>
            <a:r>
              <a:rPr lang="en-US" altLang="zh-CN" sz="1800" dirty="0" smtClean="0">
                <a:solidFill>
                  <a:srgbClr val="0000FF"/>
                </a:solidFill>
                <a:latin typeface="微软雅黑" panose="020B0503020204020204" pitchFamily="34" charset="-122"/>
                <a:ea typeface="微软雅黑" panose="020B0503020204020204" pitchFamily="34" charset="-122"/>
                <a:sym typeface="+mn-ea"/>
              </a:rPr>
              <a:t>A </a:t>
            </a:r>
            <a:r>
              <a:rPr lang="zh-CN" altLang="en-US" sz="1800" dirty="0" smtClean="0">
                <a:solidFill>
                  <a:srgbClr val="0000FF"/>
                </a:solidFill>
                <a:latin typeface="微软雅黑" panose="020B0503020204020204" pitchFamily="34" charset="-122"/>
                <a:ea typeface="微软雅黑" panose="020B0503020204020204" pitchFamily="34" charset="-122"/>
                <a:sym typeface="+mn-ea"/>
              </a:rPr>
              <a:t>不能取空值</a:t>
            </a:r>
            <a:r>
              <a:rPr lang="en-US" altLang="zh-CN" sz="1800" dirty="0" smtClean="0">
                <a:solidFill>
                  <a:srgbClr val="0000FF"/>
                </a:solidFill>
                <a:latin typeface="微软雅黑" panose="020B0503020204020204" pitchFamily="34" charset="-122"/>
                <a:ea typeface="微软雅黑" panose="020B0503020204020204" pitchFamily="34" charset="-122"/>
                <a:sym typeface="+mn-ea"/>
              </a:rPr>
              <a:t>(</a:t>
            </a:r>
            <a:r>
              <a:rPr lang="zh-CN" altLang="en-US" sz="1800" dirty="0" smtClean="0">
                <a:solidFill>
                  <a:srgbClr val="0000FF"/>
                </a:solidFill>
                <a:latin typeface="微软雅黑" panose="020B0503020204020204" pitchFamily="34" charset="-122"/>
                <a:ea typeface="微软雅黑" panose="020B0503020204020204" pitchFamily="34" charset="-122"/>
                <a:sym typeface="+mn-ea"/>
              </a:rPr>
              <a:t>即</a:t>
            </a:r>
            <a:r>
              <a:rPr lang="zh-CN" altLang="en-US" sz="1800" dirty="0" smtClean="0">
                <a:solidFill>
                  <a:srgbClr val="FF00FF"/>
                </a:solidFill>
                <a:ea typeface="微软雅黑" panose="020B0503020204020204" pitchFamily="34" charset="-122"/>
                <a:sym typeface="+mn-ea"/>
              </a:rPr>
              <a:t>关系</a:t>
            </a:r>
            <a:r>
              <a:rPr lang="zh-CN" altLang="en-US" sz="1800" dirty="0">
                <a:solidFill>
                  <a:srgbClr val="FF00FF"/>
                </a:solidFill>
                <a:ea typeface="微软雅黑" panose="020B0503020204020204" pitchFamily="34" charset="-122"/>
                <a:sym typeface="+mn-ea"/>
              </a:rPr>
              <a:t>中的主键不能为</a:t>
            </a:r>
            <a:r>
              <a:rPr lang="zh-CN" altLang="en-US" sz="1800" dirty="0" smtClean="0">
                <a:solidFill>
                  <a:srgbClr val="FF00FF"/>
                </a:solidFill>
                <a:ea typeface="微软雅黑" panose="020B0503020204020204" pitchFamily="34" charset="-122"/>
                <a:sym typeface="+mn-ea"/>
              </a:rPr>
              <a:t>空值</a:t>
            </a:r>
            <a:r>
              <a:rPr lang="en-US" altLang="zh-CN" sz="1800" dirty="0" smtClean="0">
                <a:solidFill>
                  <a:srgbClr val="0000FF"/>
                </a:solidFill>
                <a:latin typeface="微软雅黑" panose="020B0503020204020204" pitchFamily="34" charset="-122"/>
                <a:ea typeface="微软雅黑" panose="020B0503020204020204" pitchFamily="34" charset="-122"/>
                <a:sym typeface="+mn-ea"/>
              </a:rPr>
              <a:t>)</a:t>
            </a:r>
            <a:r>
              <a:rPr lang="zh-CN" altLang="en-US" sz="1800" dirty="0" smtClean="0">
                <a:solidFill>
                  <a:srgbClr val="0000FF"/>
                </a:solidFill>
                <a:latin typeface="微软雅黑" panose="020B0503020204020204" pitchFamily="34" charset="-122"/>
                <a:ea typeface="微软雅黑" panose="020B0503020204020204" pitchFamily="34" charset="-122"/>
                <a:sym typeface="+mn-ea"/>
              </a:rPr>
              <a:t>。</a:t>
            </a:r>
            <a:endParaRPr lang="zh-CN" altLang="en-US" sz="1800" dirty="0" smtClean="0">
              <a:solidFill>
                <a:srgbClr val="0000FF"/>
              </a:solidFill>
              <a:latin typeface="微软雅黑" panose="020B0503020204020204" pitchFamily="34" charset="-122"/>
              <a:ea typeface="微软雅黑" panose="020B0503020204020204" pitchFamily="34" charset="-122"/>
            </a:endParaRPr>
          </a:p>
          <a:p>
            <a:pPr indent="0">
              <a:lnSpc>
                <a:spcPct val="150000"/>
              </a:lnSpc>
              <a:buNone/>
            </a:pPr>
            <a:r>
              <a:rPr lang="zh-CN" altLang="en-US" sz="1800" dirty="0" smtClean="0">
                <a:latin typeface="微软雅黑" panose="020B0503020204020204" pitchFamily="34" charset="-122"/>
                <a:ea typeface="微软雅黑" panose="020B0503020204020204" pitchFamily="34" charset="-122"/>
                <a:sym typeface="+mn-ea"/>
              </a:rPr>
              <a:t>例如</a:t>
            </a:r>
            <a:r>
              <a:rPr lang="zh-CN" altLang="en-US" sz="1800" dirty="0">
                <a:latin typeface="微软雅黑" panose="020B0503020204020204" pitchFamily="34" charset="-122"/>
                <a:ea typeface="微软雅黑" panose="020B0503020204020204" pitchFamily="34" charset="-122"/>
                <a:sym typeface="+mn-ea"/>
              </a:rPr>
              <a:t>，学生关系“学生</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学号，姓名，性别，专业号，年龄</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中，“学号”为主码，则“学号”不能取空值。</a:t>
            </a:r>
            <a:endParaRPr lang="zh-CN" altLang="en-US" sz="1800" dirty="0">
              <a:latin typeface="微软雅黑" panose="020B0503020204020204" pitchFamily="34" charset="-122"/>
              <a:ea typeface="微软雅黑" panose="020B0503020204020204" pitchFamily="34" charset="-122"/>
            </a:endParaRPr>
          </a:p>
          <a:p>
            <a:pPr marL="0" indent="0" algn="l">
              <a:buClrTx/>
              <a:buSzTx/>
              <a:buNone/>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2"/>
            </p:custDataLst>
          </p:nvPr>
        </p:nvGraphicFramePr>
        <p:xfrm>
          <a:off x="2808606" y="2894330"/>
          <a:ext cx="6729095" cy="3729355"/>
        </p:xfrm>
        <a:graphic>
          <a:graphicData uri="http://schemas.openxmlformats.org/drawingml/2006/table">
            <a:tbl>
              <a:tblPr/>
              <a:tblGrid>
                <a:gridCol w="1247775"/>
                <a:gridCol w="960120"/>
                <a:gridCol w="910590"/>
                <a:gridCol w="1758145"/>
                <a:gridCol w="1852210"/>
              </a:tblGrid>
              <a:tr h="532720">
                <a:tc>
                  <a:txBody>
                    <a:bodyPr/>
                    <a:p>
                      <a:pPr indent="228600" algn="just">
                        <a:spcAft>
                          <a:spcPts val="0"/>
                        </a:spcAft>
                      </a:pPr>
                      <a:r>
                        <a:rPr lang="zh-CN" sz="1800" b="1" kern="100" dirty="0">
                          <a:latin typeface="Times New Roman" panose="02020603050405020304"/>
                          <a:ea typeface="微软雅黑" panose="020B0503020204020204" pitchFamily="34" charset="-122"/>
                        </a:rPr>
                        <a:t>学号</a:t>
                      </a:r>
                      <a:endParaRPr lang="zh-CN" sz="1800" b="1"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8600" algn="just">
                        <a:spcAft>
                          <a:spcPts val="0"/>
                        </a:spcAft>
                      </a:pPr>
                      <a:r>
                        <a:rPr lang="zh-CN" sz="1800" b="1" kern="100" dirty="0">
                          <a:latin typeface="Times New Roman" panose="02020603050405020304"/>
                          <a:ea typeface="微软雅黑" panose="020B0503020204020204" pitchFamily="34" charset="-122"/>
                        </a:rPr>
                        <a:t>姓名</a:t>
                      </a:r>
                      <a:endParaRPr lang="zh-CN" sz="1800" b="1"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8600" algn="just">
                        <a:spcAft>
                          <a:spcPts val="0"/>
                        </a:spcAft>
                      </a:pPr>
                      <a:r>
                        <a:rPr lang="zh-CN" sz="1800" b="1" kern="100" dirty="0">
                          <a:latin typeface="Times New Roman" panose="02020603050405020304"/>
                          <a:ea typeface="微软雅黑" panose="020B0503020204020204" pitchFamily="34" charset="-122"/>
                        </a:rPr>
                        <a:t>性别</a:t>
                      </a:r>
                      <a:endParaRPr lang="zh-CN" sz="1800" b="1"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0195" algn="just">
                        <a:spcAft>
                          <a:spcPts val="0"/>
                        </a:spcAft>
                      </a:pPr>
                      <a:r>
                        <a:rPr lang="zh-CN" sz="1800" b="1" kern="100" dirty="0">
                          <a:latin typeface="Times New Roman" panose="02020603050405020304"/>
                          <a:ea typeface="微软雅黑" panose="020B0503020204020204" pitchFamily="34" charset="-122"/>
                        </a:rPr>
                        <a:t>年龄</a:t>
                      </a:r>
                      <a:endParaRPr lang="zh-CN" sz="1800" b="1"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8600" algn="just">
                        <a:spcAft>
                          <a:spcPts val="0"/>
                        </a:spcAft>
                      </a:pPr>
                      <a:r>
                        <a:rPr lang="zh-CN" sz="1800" b="1" kern="100" dirty="0">
                          <a:latin typeface="Times New Roman" panose="02020603050405020304"/>
                          <a:ea typeface="微软雅黑" panose="020B0503020204020204" pitchFamily="34" charset="-122"/>
                        </a:rPr>
                        <a:t>所在系</a:t>
                      </a:r>
                      <a:endParaRPr lang="zh-CN" sz="1800" b="1"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endParaRPr lang="en-US" sz="1800" b="0" kern="100" dirty="0">
                        <a:solidFill>
                          <a:srgbClr val="FF0000"/>
                        </a:solidFill>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solidFill>
                            <a:srgbClr val="FF0000"/>
                          </a:solidFill>
                          <a:latin typeface="Times New Roman" panose="02020603050405020304"/>
                          <a:ea typeface="微软雅黑" panose="020B0503020204020204" pitchFamily="34" charset="-122"/>
                        </a:rPr>
                        <a:t>李勇</a:t>
                      </a:r>
                      <a:r>
                        <a:rPr lang="en-US" sz="1800" b="0" kern="100" dirty="0">
                          <a:solidFill>
                            <a:srgbClr val="FF0000"/>
                          </a:solidFill>
                          <a:latin typeface="Times New Roman" panose="02020603050405020304"/>
                          <a:ea typeface="微软雅黑" panose="020B0503020204020204" pitchFamily="34" charset="-122"/>
                        </a:rPr>
                        <a:t>      </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solidFill>
                            <a:srgbClr val="FF0000"/>
                          </a:solidFill>
                          <a:latin typeface="Times New Roman" panose="02020603050405020304"/>
                          <a:ea typeface="微软雅黑" panose="020B0503020204020204" pitchFamily="34" charset="-122"/>
                        </a:rPr>
                        <a:t>男</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rPr>
                        <a:t>19</a:t>
                      </a:r>
                      <a:endParaRPr lang="en-US" sz="1800" b="0" kern="100" dirty="0">
                        <a:solidFill>
                          <a:srgbClr val="FF0000"/>
                        </a:solidFill>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solidFill>
                            <a:srgbClr val="FF0000"/>
                          </a:solidFill>
                          <a:latin typeface="Times New Roman" panose="02020603050405020304"/>
                          <a:ea typeface="微软雅黑" panose="020B0503020204020204" pitchFamily="34" charset="-122"/>
                        </a:rPr>
                        <a:t>计算机系</a:t>
                      </a:r>
                      <a:r>
                        <a:rPr lang="en-US" sz="1800" b="0" kern="100" dirty="0">
                          <a:solidFill>
                            <a:srgbClr val="FF0000"/>
                          </a:solidFill>
                          <a:latin typeface="Times New Roman" panose="02020603050405020304"/>
                          <a:ea typeface="微软雅黑" panose="020B0503020204020204" pitchFamily="34" charset="-122"/>
                        </a:rPr>
                        <a:t>            </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r>
                        <a:rPr lang="en-US" sz="1800" b="0" kern="100" dirty="0">
                          <a:latin typeface="微软雅黑" panose="020B0503020204020204" pitchFamily="34" charset="-122"/>
                          <a:ea typeface="微软雅黑" panose="020B0503020204020204" pitchFamily="34" charset="-122"/>
                        </a:rPr>
                        <a:t>9512102 </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latin typeface="Times New Roman" panose="02020603050405020304"/>
                          <a:ea typeface="微软雅黑" panose="020B0503020204020204" pitchFamily="34" charset="-122"/>
                        </a:rPr>
                        <a:t>刘晨</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latin typeface="Times New Roman" panose="02020603050405020304"/>
                          <a:ea typeface="微软雅黑" panose="020B0503020204020204" pitchFamily="34" charset="-122"/>
                        </a:rPr>
                        <a:t>男</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latin typeface="微软雅黑" panose="020B0503020204020204" pitchFamily="34" charset="-122"/>
                          <a:ea typeface="微软雅黑" panose="020B0503020204020204" pitchFamily="34" charset="-122"/>
                        </a:rPr>
                        <a:t>20</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latin typeface="Times New Roman" panose="02020603050405020304"/>
                          <a:ea typeface="微软雅黑" panose="020B0503020204020204" pitchFamily="34" charset="-122"/>
                        </a:rPr>
                        <a:t>计算机系</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endParaRPr lang="en-US" sz="1800" b="0" kern="100" dirty="0">
                        <a:solidFill>
                          <a:srgbClr val="FF0000"/>
                        </a:solidFill>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solidFill>
                            <a:srgbClr val="FF0000"/>
                          </a:solidFill>
                          <a:latin typeface="Times New Roman" panose="02020603050405020304"/>
                          <a:ea typeface="微软雅黑" panose="020B0503020204020204" pitchFamily="34" charset="-122"/>
                        </a:rPr>
                        <a:t>李勇</a:t>
                      </a:r>
                      <a:r>
                        <a:rPr lang="en-US" sz="1800" b="0" kern="100" dirty="0">
                          <a:solidFill>
                            <a:srgbClr val="FF0000"/>
                          </a:solidFill>
                          <a:latin typeface="Times New Roman" panose="02020603050405020304"/>
                          <a:ea typeface="微软雅黑" panose="020B0503020204020204" pitchFamily="34" charset="-122"/>
                        </a:rPr>
                        <a:t>      </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solidFill>
                            <a:srgbClr val="FF0000"/>
                          </a:solidFill>
                          <a:latin typeface="Times New Roman" panose="02020603050405020304"/>
                          <a:ea typeface="微软雅黑" panose="020B0503020204020204" pitchFamily="34" charset="-122"/>
                        </a:rPr>
                        <a:t>男</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rPr>
                        <a:t>19</a:t>
                      </a:r>
                      <a:endParaRPr lang="en-US" sz="1800" b="0" kern="100" dirty="0">
                        <a:solidFill>
                          <a:srgbClr val="FF0000"/>
                        </a:solidFill>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solidFill>
                            <a:srgbClr val="FF0000"/>
                          </a:solidFill>
                          <a:latin typeface="Times New Roman" panose="02020603050405020304"/>
                          <a:ea typeface="微软雅黑" panose="020B0503020204020204" pitchFamily="34" charset="-122"/>
                        </a:rPr>
                        <a:t>计算机系</a:t>
                      </a:r>
                      <a:r>
                        <a:rPr lang="en-US" sz="1800" b="0" kern="100" dirty="0">
                          <a:solidFill>
                            <a:srgbClr val="FF0000"/>
                          </a:solidFill>
                          <a:latin typeface="Times New Roman" panose="02020603050405020304"/>
                          <a:ea typeface="微软雅黑" panose="020B0503020204020204" pitchFamily="34" charset="-122"/>
                        </a:rPr>
                        <a:t>            </a:t>
                      </a:r>
                      <a:endParaRPr lang="zh-CN" sz="1800" b="0" kern="100" dirty="0">
                        <a:solidFill>
                          <a:srgbClr val="FF0000"/>
                        </a:solidFill>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r>
                        <a:rPr lang="en-US" sz="1800" b="0" kern="100" dirty="0">
                          <a:latin typeface="微软雅黑" panose="020B0503020204020204" pitchFamily="34" charset="-122"/>
                          <a:ea typeface="微软雅黑" panose="020B0503020204020204" pitchFamily="34" charset="-122"/>
                        </a:rPr>
                        <a:t>9512103 </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latin typeface="Times New Roman" panose="02020603050405020304"/>
                          <a:ea typeface="微软雅黑" panose="020B0503020204020204" pitchFamily="34" charset="-122"/>
                        </a:rPr>
                        <a:t>王敏</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latin typeface="Times New Roman" panose="02020603050405020304"/>
                          <a:ea typeface="微软雅黑" panose="020B0503020204020204" pitchFamily="34" charset="-122"/>
                        </a:rPr>
                        <a:t>女</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latin typeface="微软雅黑" panose="020B0503020204020204" pitchFamily="34" charset="-122"/>
                          <a:ea typeface="微软雅黑" panose="020B0503020204020204" pitchFamily="34" charset="-122"/>
                        </a:rPr>
                        <a:t>20</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latin typeface="Times New Roman" panose="02020603050405020304"/>
                          <a:ea typeface="微软雅黑" panose="020B0503020204020204" pitchFamily="34" charset="-122"/>
                        </a:rPr>
                        <a:t>计算机系</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r>
                        <a:rPr lang="en-US" sz="1800" b="0" kern="100" dirty="0">
                          <a:latin typeface="微软雅黑" panose="020B0503020204020204" pitchFamily="34" charset="-122"/>
                          <a:ea typeface="微软雅黑" panose="020B0503020204020204" pitchFamily="34" charset="-122"/>
                        </a:rPr>
                        <a:t>9521101 </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latin typeface="Times New Roman" panose="02020603050405020304"/>
                          <a:ea typeface="微软雅黑" panose="020B0503020204020204" pitchFamily="34" charset="-122"/>
                        </a:rPr>
                        <a:t>张立</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latin typeface="Times New Roman" panose="02020603050405020304"/>
                          <a:ea typeface="微软雅黑" panose="020B0503020204020204" pitchFamily="34" charset="-122"/>
                        </a:rPr>
                        <a:t>男</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latin typeface="微软雅黑" panose="020B0503020204020204" pitchFamily="34" charset="-122"/>
                          <a:ea typeface="微软雅黑" panose="020B0503020204020204" pitchFamily="34" charset="-122"/>
                        </a:rPr>
                        <a:t>22</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latin typeface="Times New Roman" panose="02020603050405020304"/>
                          <a:ea typeface="微软雅黑" panose="020B0503020204020204" pitchFamily="34" charset="-122"/>
                        </a:rPr>
                        <a:t>信息系</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0">
                <a:tc>
                  <a:txBody>
                    <a:bodyPr/>
                    <a:p>
                      <a:pPr indent="108585" algn="just">
                        <a:spcAft>
                          <a:spcPts val="0"/>
                        </a:spcAft>
                      </a:pPr>
                      <a:r>
                        <a:rPr lang="en-US" sz="1800" b="0" kern="100" dirty="0">
                          <a:latin typeface="微软雅黑" panose="020B0503020204020204" pitchFamily="34" charset="-122"/>
                          <a:ea typeface="微软雅黑" panose="020B0503020204020204" pitchFamily="34" charset="-122"/>
                        </a:rPr>
                        <a:t>9521102 </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10185" algn="just">
                        <a:spcAft>
                          <a:spcPts val="0"/>
                        </a:spcAft>
                      </a:pPr>
                      <a:r>
                        <a:rPr lang="zh-CN" sz="1800" b="0" kern="100" dirty="0">
                          <a:latin typeface="Times New Roman" panose="02020603050405020304"/>
                          <a:ea typeface="微软雅黑" panose="020B0503020204020204" pitchFamily="34" charset="-122"/>
                        </a:rPr>
                        <a:t>吴宾</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22885" algn="just">
                        <a:spcAft>
                          <a:spcPts val="0"/>
                        </a:spcAft>
                      </a:pPr>
                      <a:r>
                        <a:rPr lang="zh-CN" sz="1800" b="0" kern="100" dirty="0">
                          <a:latin typeface="Times New Roman" panose="02020603050405020304"/>
                          <a:ea typeface="微软雅黑" panose="020B0503020204020204" pitchFamily="34" charset="-122"/>
                        </a:rPr>
                        <a:t>女</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en-US" sz="1800" b="0" kern="100" dirty="0">
                          <a:latin typeface="微软雅黑" panose="020B0503020204020204" pitchFamily="34" charset="-122"/>
                          <a:ea typeface="微软雅黑" panose="020B0503020204020204" pitchFamily="34" charset="-122"/>
                        </a:rPr>
                        <a:t>21</a:t>
                      </a:r>
                      <a:endParaRPr lang="en-US" sz="1800" b="0" kern="100" dirty="0">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291465" algn="just">
                        <a:spcAft>
                          <a:spcPts val="0"/>
                        </a:spcAft>
                      </a:pPr>
                      <a:r>
                        <a:rPr lang="zh-CN" sz="1800" b="0" kern="100" dirty="0">
                          <a:latin typeface="Times New Roman" panose="02020603050405020304"/>
                          <a:ea typeface="微软雅黑" panose="020B0503020204020204" pitchFamily="34" charset="-122"/>
                        </a:rPr>
                        <a:t>信息系</a:t>
                      </a:r>
                      <a:r>
                        <a:rPr lang="en-US" sz="1800" b="0" kern="100" dirty="0">
                          <a:latin typeface="Times New Roman" panose="02020603050405020304"/>
                          <a:ea typeface="微软雅黑" panose="020B0503020204020204" pitchFamily="34" charset="-122"/>
                        </a:rPr>
                        <a:t>              </a:t>
                      </a:r>
                      <a:endParaRPr lang="zh-CN" sz="1800" b="0" kern="100" dirty="0">
                        <a:latin typeface="Times New Roman" panose="02020603050405020304"/>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calcmode="lin" valueType="num">
                                      <p:cBhvr additive="base">
                                        <p:cTn id="12"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 calcmode="lin" valueType="num">
                                      <p:cBhvr additive="base">
                                        <p:cTn id="17"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234952-1406210SI937"/>
          <p:cNvPicPr>
            <a:picLocks noChangeAspect="1"/>
          </p:cNvPicPr>
          <p:nvPr/>
        </p:nvPicPr>
        <p:blipFill>
          <a:blip r:embed="rId1" cstate="print"/>
          <a:stretch>
            <a:fillRect/>
          </a:stretch>
        </p:blipFill>
        <p:spPr>
          <a:xfrm>
            <a:off x="1403485" y="3771145"/>
            <a:ext cx="3227955" cy="2153341"/>
          </a:xfrm>
          <a:prstGeom prst="rect">
            <a:avLst/>
          </a:prstGeom>
        </p:spPr>
      </p:pic>
      <p:sp>
        <p:nvSpPr>
          <p:cNvPr id="21" name="矩形 20"/>
          <p:cNvSpPr/>
          <p:nvPr/>
        </p:nvSpPr>
        <p:spPr>
          <a:xfrm>
            <a:off x="1198245" y="2247900"/>
            <a:ext cx="9796145" cy="1198880"/>
          </a:xfrm>
          <a:prstGeom prst="rect">
            <a:avLst/>
          </a:prstGeom>
        </p:spPr>
        <p:txBody>
          <a:bodyPr wrap="square">
            <a:spAutoFit/>
          </a:bodyPr>
          <a:lstStyle/>
          <a:p>
            <a:pPr marL="0" lvl="1">
              <a:lnSpc>
                <a:spcPct val="150000"/>
              </a:lnSpc>
            </a:pPr>
            <a:r>
              <a:rPr lang="zh-CN" altLang="en-US" sz="2800" dirty="0">
                <a:solidFill>
                  <a:srgbClr val="F0882E"/>
                </a:solidFill>
                <a:latin typeface="微软雅黑" panose="020B0503020204020204" pitchFamily="34" charset="-122"/>
                <a:ea typeface="微软雅黑" panose="020B0503020204020204" pitchFamily="34" charset="-122"/>
              </a:rPr>
              <a:t>信息</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是现实世界事物的存在方式或运动状态的反映，它通过符号、信号等具体形式表现出来。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stretch>
            <a:fillRect/>
          </a:stretch>
        </p:blipFill>
        <p:spPr>
          <a:xfrm>
            <a:off x="4742588" y="3750824"/>
            <a:ext cx="3009037" cy="2153342"/>
          </a:xfrm>
          <a:prstGeom prst="rect">
            <a:avLst/>
          </a:prstGeom>
        </p:spPr>
      </p:pic>
      <p:pic>
        <p:nvPicPr>
          <p:cNvPr id="3" name="图片 2"/>
          <p:cNvPicPr>
            <a:picLocks noChangeAspect="1"/>
          </p:cNvPicPr>
          <p:nvPr/>
        </p:nvPicPr>
        <p:blipFill>
          <a:blip r:embed="rId3" cstate="print"/>
          <a:stretch>
            <a:fillRect/>
          </a:stretch>
        </p:blipFill>
        <p:spPr>
          <a:xfrm>
            <a:off x="7862773" y="3733904"/>
            <a:ext cx="2644571" cy="2180422"/>
          </a:xfrm>
          <a:prstGeom prst="rect">
            <a:avLst/>
          </a:prstGeom>
        </p:spPr>
      </p:pic>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4"/>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98245" y="1544955"/>
            <a:ext cx="9705340" cy="829945"/>
          </a:xfrm>
          <a:prstGeom prst="rect">
            <a:avLst/>
          </a:prstGeom>
          <a:noFill/>
        </p:spPr>
        <p:txBody>
          <a:bodyPr wrap="square" rtlCol="0">
            <a:spAutoFit/>
          </a:bodyPr>
          <a:p>
            <a:pPr marL="0" lvl="1" algn="l" fontAlgn="auto"/>
            <a:r>
              <a:rPr lang="zh-CN" altLang="en-US" sz="2800" dirty="0">
                <a:solidFill>
                  <a:srgbClr val="F0882E"/>
                </a:solidFill>
                <a:latin typeface="微软雅黑" panose="020B0503020204020204" pitchFamily="34" charset="-122"/>
                <a:ea typeface="微软雅黑" panose="020B0503020204020204" pitchFamily="34" charset="-122"/>
                <a:sym typeface="+mn-ea"/>
              </a:rPr>
              <a:t>数据</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是描述事物的符号记录，它有多种表现形式，可以是文本、图表、图形、图像、声音、语言、视频等。</a:t>
            </a:r>
            <a:endParaRPr lang="zh-CN" altLang="en-US"/>
          </a:p>
        </p:txBody>
      </p:sp>
      <p:sp>
        <p:nvSpPr>
          <p:cNvPr id="5" name="文本框 4"/>
          <p:cNvSpPr txBox="1"/>
          <p:nvPr/>
        </p:nvSpPr>
        <p:spPr>
          <a:xfrm>
            <a:off x="4658361" y="1062477"/>
            <a:ext cx="2351405" cy="553085"/>
          </a:xfrm>
          <a:prstGeom prst="rect">
            <a:avLst/>
          </a:prstGeom>
          <a:noFill/>
        </p:spPr>
        <p:txBody>
          <a:bodyPr wrap="none" rtlCol="0" anchor="t">
            <a:spAutoFit/>
          </a:bodyPr>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1.1.1 </a:t>
            </a:r>
            <a:r>
              <a:rPr lang="zh-CN" altLang="en-US" sz="2000" dirty="0">
                <a:solidFill>
                  <a:srgbClr val="F0882E"/>
                </a:solidFill>
                <a:latin typeface="微软雅黑" panose="020B0503020204020204" pitchFamily="34" charset="-122"/>
                <a:ea typeface="微软雅黑" panose="020B0503020204020204" pitchFamily="34" charset="-122"/>
                <a:sym typeface="+mn-ea"/>
              </a:rPr>
              <a:t>信息与数据库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36" name="Freeform 13"/>
          <p:cNvSpPr>
            <a:spLocks noEditPoints="1"/>
          </p:cNvSpPr>
          <p:nvPr/>
        </p:nvSpPr>
        <p:spPr bwMode="auto">
          <a:xfrm>
            <a:off x="2022422" y="4838159"/>
            <a:ext cx="593899" cy="481785"/>
          </a:xfrm>
          <a:custGeom>
            <a:avLst/>
            <a:gdLst>
              <a:gd name="T0" fmla="*/ 12 w 148"/>
              <a:gd name="T1" fmla="*/ 66 h 120"/>
              <a:gd name="T2" fmla="*/ 52 w 148"/>
              <a:gd name="T3" fmla="*/ 66 h 120"/>
              <a:gd name="T4" fmla="*/ 66 w 148"/>
              <a:gd name="T5" fmla="*/ 66 h 120"/>
              <a:gd name="T6" fmla="*/ 52 w 148"/>
              <a:gd name="T7" fmla="*/ 70 h 120"/>
              <a:gd name="T8" fmla="*/ 12 w 148"/>
              <a:gd name="T9" fmla="*/ 87 h 120"/>
              <a:gd name="T10" fmla="*/ 66 w 148"/>
              <a:gd name="T11" fmla="*/ 87 h 120"/>
              <a:gd name="T12" fmla="*/ 52 w 148"/>
              <a:gd name="T13" fmla="*/ 70 h 120"/>
              <a:gd name="T14" fmla="*/ 12 w 148"/>
              <a:gd name="T15" fmla="*/ 41 h 120"/>
              <a:gd name="T16" fmla="*/ 52 w 148"/>
              <a:gd name="T17" fmla="*/ 41 h 120"/>
              <a:gd name="T18" fmla="*/ 66 w 148"/>
              <a:gd name="T19" fmla="*/ 41 h 120"/>
              <a:gd name="T20" fmla="*/ 52 w 148"/>
              <a:gd name="T21" fmla="*/ 46 h 120"/>
              <a:gd name="T22" fmla="*/ 12 w 148"/>
              <a:gd name="T23" fmla="*/ 62 h 120"/>
              <a:gd name="T24" fmla="*/ 66 w 148"/>
              <a:gd name="T25" fmla="*/ 62 h 120"/>
              <a:gd name="T26" fmla="*/ 52 w 148"/>
              <a:gd name="T27" fmla="*/ 46 h 120"/>
              <a:gd name="T28" fmla="*/ 12 w 148"/>
              <a:gd name="T29" fmla="*/ 29 h 120"/>
              <a:gd name="T30" fmla="*/ 52 w 148"/>
              <a:gd name="T31" fmla="*/ 29 h 120"/>
              <a:gd name="T32" fmla="*/ 66 w 148"/>
              <a:gd name="T33" fmla="*/ 29 h 120"/>
              <a:gd name="T34" fmla="*/ 82 w 148"/>
              <a:gd name="T35" fmla="*/ 29 h 120"/>
              <a:gd name="T36" fmla="*/ 95 w 148"/>
              <a:gd name="T37" fmla="*/ 29 h 120"/>
              <a:gd name="T38" fmla="*/ 135 w 148"/>
              <a:gd name="T39" fmla="*/ 29 h 120"/>
              <a:gd name="T40" fmla="*/ 82 w 148"/>
              <a:gd name="T41" fmla="*/ 29 h 120"/>
              <a:gd name="T42" fmla="*/ 82 w 148"/>
              <a:gd name="T43" fmla="*/ 50 h 120"/>
              <a:gd name="T44" fmla="*/ 135 w 148"/>
              <a:gd name="T45" fmla="*/ 50 h 120"/>
              <a:gd name="T46" fmla="*/ 95 w 148"/>
              <a:gd name="T47" fmla="*/ 33 h 120"/>
              <a:gd name="T48" fmla="*/ 82 w 148"/>
              <a:gd name="T49" fmla="*/ 54 h 120"/>
              <a:gd name="T50" fmla="*/ 95 w 148"/>
              <a:gd name="T51" fmla="*/ 54 h 120"/>
              <a:gd name="T52" fmla="*/ 135 w 148"/>
              <a:gd name="T53" fmla="*/ 54 h 120"/>
              <a:gd name="T54" fmla="*/ 82 w 148"/>
              <a:gd name="T55" fmla="*/ 54 h 120"/>
              <a:gd name="T56" fmla="*/ 82 w 148"/>
              <a:gd name="T57" fmla="*/ 87 h 120"/>
              <a:gd name="T58" fmla="*/ 135 w 148"/>
              <a:gd name="T59" fmla="*/ 87 h 120"/>
              <a:gd name="T60" fmla="*/ 95 w 148"/>
              <a:gd name="T61" fmla="*/ 70 h 120"/>
              <a:gd name="T62" fmla="*/ 82 w 148"/>
              <a:gd name="T63" fmla="*/ 66 h 120"/>
              <a:gd name="T64" fmla="*/ 95 w 148"/>
              <a:gd name="T65" fmla="*/ 66 h 120"/>
              <a:gd name="T66" fmla="*/ 135 w 148"/>
              <a:gd name="T67" fmla="*/ 66 h 120"/>
              <a:gd name="T68" fmla="*/ 82 w 148"/>
              <a:gd name="T69" fmla="*/ 66 h 120"/>
              <a:gd name="T70" fmla="*/ 74 w 148"/>
              <a:gd name="T71" fmla="*/ 17 h 120"/>
              <a:gd name="T72" fmla="*/ 0 w 148"/>
              <a:gd name="T73" fmla="*/ 13 h 120"/>
              <a:gd name="T74" fmla="*/ 54 w 148"/>
              <a:gd name="T75" fmla="*/ 111 h 120"/>
              <a:gd name="T76" fmla="*/ 64 w 148"/>
              <a:gd name="T77" fmla="*/ 115 h 120"/>
              <a:gd name="T78" fmla="*/ 84 w 148"/>
              <a:gd name="T79" fmla="*/ 115 h 120"/>
              <a:gd name="T80" fmla="*/ 93 w 148"/>
              <a:gd name="T81" fmla="*/ 111 h 120"/>
              <a:gd name="T82" fmla="*/ 148 w 148"/>
              <a:gd name="T83" fmla="*/ 13 h 120"/>
              <a:gd name="T84" fmla="*/ 70 w 148"/>
              <a:gd name="T85" fmla="*/ 111 h 120"/>
              <a:gd name="T86" fmla="*/ 8 w 148"/>
              <a:gd name="T87" fmla="*/ 107 h 120"/>
              <a:gd name="T88" fmla="*/ 53 w 148"/>
              <a:gd name="T89" fmla="*/ 7 h 120"/>
              <a:gd name="T90" fmla="*/ 70 w 148"/>
              <a:gd name="T91" fmla="*/ 111 h 120"/>
              <a:gd name="T92" fmla="*/ 98 w 148"/>
              <a:gd name="T93" fmla="*/ 96 h 120"/>
              <a:gd name="T94" fmla="*/ 78 w 148"/>
              <a:gd name="T95" fmla="*/ 23 h 120"/>
              <a:gd name="T96" fmla="*/ 140 w 148"/>
              <a:gd name="T97"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20">
                <a:moveTo>
                  <a:pt x="52" y="58"/>
                </a:moveTo>
                <a:cubicBezTo>
                  <a:pt x="36" y="58"/>
                  <a:pt x="12" y="66"/>
                  <a:pt x="12" y="66"/>
                </a:cubicBezTo>
                <a:cubicBezTo>
                  <a:pt x="12" y="74"/>
                  <a:pt x="12" y="74"/>
                  <a:pt x="12" y="74"/>
                </a:cubicBezTo>
                <a:cubicBezTo>
                  <a:pt x="12" y="74"/>
                  <a:pt x="36" y="66"/>
                  <a:pt x="52" y="66"/>
                </a:cubicBezTo>
                <a:cubicBezTo>
                  <a:pt x="60" y="66"/>
                  <a:pt x="66" y="74"/>
                  <a:pt x="66" y="74"/>
                </a:cubicBezTo>
                <a:cubicBezTo>
                  <a:pt x="66" y="66"/>
                  <a:pt x="66" y="66"/>
                  <a:pt x="66" y="66"/>
                </a:cubicBezTo>
                <a:cubicBezTo>
                  <a:pt x="66" y="66"/>
                  <a:pt x="60" y="58"/>
                  <a:pt x="52" y="58"/>
                </a:cubicBezTo>
                <a:close/>
                <a:moveTo>
                  <a:pt x="52" y="70"/>
                </a:moveTo>
                <a:cubicBezTo>
                  <a:pt x="36" y="70"/>
                  <a:pt x="12" y="78"/>
                  <a:pt x="12" y="78"/>
                </a:cubicBezTo>
                <a:cubicBezTo>
                  <a:pt x="12" y="87"/>
                  <a:pt x="12" y="87"/>
                  <a:pt x="12" y="87"/>
                </a:cubicBezTo>
                <a:cubicBezTo>
                  <a:pt x="12" y="87"/>
                  <a:pt x="36" y="78"/>
                  <a:pt x="52" y="78"/>
                </a:cubicBezTo>
                <a:cubicBezTo>
                  <a:pt x="60" y="78"/>
                  <a:pt x="66" y="87"/>
                  <a:pt x="66" y="87"/>
                </a:cubicBezTo>
                <a:cubicBezTo>
                  <a:pt x="66" y="78"/>
                  <a:pt x="66" y="78"/>
                  <a:pt x="66" y="78"/>
                </a:cubicBezTo>
                <a:cubicBezTo>
                  <a:pt x="66" y="78"/>
                  <a:pt x="60" y="70"/>
                  <a:pt x="52" y="70"/>
                </a:cubicBezTo>
                <a:close/>
                <a:moveTo>
                  <a:pt x="52" y="33"/>
                </a:moveTo>
                <a:cubicBezTo>
                  <a:pt x="36" y="33"/>
                  <a:pt x="12" y="41"/>
                  <a:pt x="12" y="41"/>
                </a:cubicBezTo>
                <a:cubicBezTo>
                  <a:pt x="12" y="50"/>
                  <a:pt x="12" y="50"/>
                  <a:pt x="12" y="50"/>
                </a:cubicBezTo>
                <a:cubicBezTo>
                  <a:pt x="12" y="50"/>
                  <a:pt x="36" y="41"/>
                  <a:pt x="52" y="41"/>
                </a:cubicBezTo>
                <a:cubicBezTo>
                  <a:pt x="60" y="41"/>
                  <a:pt x="66" y="50"/>
                  <a:pt x="66" y="50"/>
                </a:cubicBezTo>
                <a:cubicBezTo>
                  <a:pt x="66" y="41"/>
                  <a:pt x="66" y="41"/>
                  <a:pt x="66" y="41"/>
                </a:cubicBezTo>
                <a:cubicBezTo>
                  <a:pt x="66" y="41"/>
                  <a:pt x="60" y="33"/>
                  <a:pt x="52" y="33"/>
                </a:cubicBezTo>
                <a:close/>
                <a:moveTo>
                  <a:pt x="52" y="46"/>
                </a:moveTo>
                <a:cubicBezTo>
                  <a:pt x="36" y="46"/>
                  <a:pt x="12" y="54"/>
                  <a:pt x="12" y="54"/>
                </a:cubicBezTo>
                <a:cubicBezTo>
                  <a:pt x="12" y="62"/>
                  <a:pt x="12" y="62"/>
                  <a:pt x="12" y="62"/>
                </a:cubicBezTo>
                <a:cubicBezTo>
                  <a:pt x="12" y="62"/>
                  <a:pt x="36" y="54"/>
                  <a:pt x="52" y="54"/>
                </a:cubicBezTo>
                <a:cubicBezTo>
                  <a:pt x="60" y="54"/>
                  <a:pt x="66" y="62"/>
                  <a:pt x="66" y="62"/>
                </a:cubicBezTo>
                <a:cubicBezTo>
                  <a:pt x="66" y="54"/>
                  <a:pt x="66" y="54"/>
                  <a:pt x="66" y="54"/>
                </a:cubicBezTo>
                <a:cubicBezTo>
                  <a:pt x="66" y="54"/>
                  <a:pt x="60" y="46"/>
                  <a:pt x="52" y="46"/>
                </a:cubicBezTo>
                <a:close/>
                <a:moveTo>
                  <a:pt x="52" y="21"/>
                </a:moveTo>
                <a:cubicBezTo>
                  <a:pt x="36" y="21"/>
                  <a:pt x="12" y="29"/>
                  <a:pt x="12" y="29"/>
                </a:cubicBezTo>
                <a:cubicBezTo>
                  <a:pt x="12" y="37"/>
                  <a:pt x="12" y="37"/>
                  <a:pt x="12" y="37"/>
                </a:cubicBezTo>
                <a:cubicBezTo>
                  <a:pt x="12" y="37"/>
                  <a:pt x="36" y="29"/>
                  <a:pt x="52" y="29"/>
                </a:cubicBezTo>
                <a:cubicBezTo>
                  <a:pt x="60" y="29"/>
                  <a:pt x="66" y="37"/>
                  <a:pt x="66" y="37"/>
                </a:cubicBezTo>
                <a:cubicBezTo>
                  <a:pt x="66" y="29"/>
                  <a:pt x="66" y="29"/>
                  <a:pt x="66" y="29"/>
                </a:cubicBezTo>
                <a:cubicBezTo>
                  <a:pt x="66" y="29"/>
                  <a:pt x="60" y="21"/>
                  <a:pt x="52" y="21"/>
                </a:cubicBezTo>
                <a:close/>
                <a:moveTo>
                  <a:pt x="82" y="29"/>
                </a:moveTo>
                <a:cubicBezTo>
                  <a:pt x="82" y="37"/>
                  <a:pt x="82" y="37"/>
                  <a:pt x="82" y="37"/>
                </a:cubicBezTo>
                <a:cubicBezTo>
                  <a:pt x="82" y="37"/>
                  <a:pt x="88" y="29"/>
                  <a:pt x="95" y="29"/>
                </a:cubicBezTo>
                <a:cubicBezTo>
                  <a:pt x="111" y="29"/>
                  <a:pt x="135" y="37"/>
                  <a:pt x="135" y="37"/>
                </a:cubicBezTo>
                <a:cubicBezTo>
                  <a:pt x="135" y="29"/>
                  <a:pt x="135" y="29"/>
                  <a:pt x="135" y="29"/>
                </a:cubicBezTo>
                <a:cubicBezTo>
                  <a:pt x="135" y="29"/>
                  <a:pt x="111" y="21"/>
                  <a:pt x="95" y="21"/>
                </a:cubicBezTo>
                <a:cubicBezTo>
                  <a:pt x="88" y="21"/>
                  <a:pt x="82" y="29"/>
                  <a:pt x="82" y="29"/>
                </a:cubicBezTo>
                <a:close/>
                <a:moveTo>
                  <a:pt x="82" y="41"/>
                </a:moveTo>
                <a:cubicBezTo>
                  <a:pt x="82" y="50"/>
                  <a:pt x="82" y="50"/>
                  <a:pt x="82" y="50"/>
                </a:cubicBezTo>
                <a:cubicBezTo>
                  <a:pt x="82" y="50"/>
                  <a:pt x="88" y="41"/>
                  <a:pt x="95" y="41"/>
                </a:cubicBezTo>
                <a:cubicBezTo>
                  <a:pt x="111" y="41"/>
                  <a:pt x="135" y="50"/>
                  <a:pt x="135" y="50"/>
                </a:cubicBezTo>
                <a:cubicBezTo>
                  <a:pt x="135" y="41"/>
                  <a:pt x="135" y="41"/>
                  <a:pt x="135" y="41"/>
                </a:cubicBezTo>
                <a:cubicBezTo>
                  <a:pt x="135" y="41"/>
                  <a:pt x="111" y="33"/>
                  <a:pt x="95" y="33"/>
                </a:cubicBezTo>
                <a:cubicBezTo>
                  <a:pt x="88" y="33"/>
                  <a:pt x="82" y="41"/>
                  <a:pt x="82" y="41"/>
                </a:cubicBezTo>
                <a:close/>
                <a:moveTo>
                  <a:pt x="82" y="54"/>
                </a:moveTo>
                <a:cubicBezTo>
                  <a:pt x="82" y="62"/>
                  <a:pt x="82" y="62"/>
                  <a:pt x="82" y="62"/>
                </a:cubicBezTo>
                <a:cubicBezTo>
                  <a:pt x="82" y="62"/>
                  <a:pt x="88" y="54"/>
                  <a:pt x="95" y="54"/>
                </a:cubicBezTo>
                <a:cubicBezTo>
                  <a:pt x="111" y="54"/>
                  <a:pt x="135" y="62"/>
                  <a:pt x="135" y="62"/>
                </a:cubicBezTo>
                <a:cubicBezTo>
                  <a:pt x="135" y="54"/>
                  <a:pt x="135" y="54"/>
                  <a:pt x="135" y="54"/>
                </a:cubicBezTo>
                <a:cubicBezTo>
                  <a:pt x="135" y="54"/>
                  <a:pt x="111" y="46"/>
                  <a:pt x="95" y="46"/>
                </a:cubicBezTo>
                <a:cubicBezTo>
                  <a:pt x="88" y="46"/>
                  <a:pt x="82" y="54"/>
                  <a:pt x="82" y="54"/>
                </a:cubicBezTo>
                <a:close/>
                <a:moveTo>
                  <a:pt x="82" y="78"/>
                </a:moveTo>
                <a:cubicBezTo>
                  <a:pt x="82" y="87"/>
                  <a:pt x="82" y="87"/>
                  <a:pt x="82" y="87"/>
                </a:cubicBezTo>
                <a:cubicBezTo>
                  <a:pt x="82" y="87"/>
                  <a:pt x="88" y="78"/>
                  <a:pt x="95" y="78"/>
                </a:cubicBezTo>
                <a:cubicBezTo>
                  <a:pt x="111" y="78"/>
                  <a:pt x="135" y="87"/>
                  <a:pt x="135" y="87"/>
                </a:cubicBezTo>
                <a:cubicBezTo>
                  <a:pt x="135" y="78"/>
                  <a:pt x="135" y="78"/>
                  <a:pt x="135" y="78"/>
                </a:cubicBezTo>
                <a:cubicBezTo>
                  <a:pt x="135" y="78"/>
                  <a:pt x="111" y="70"/>
                  <a:pt x="95" y="70"/>
                </a:cubicBezTo>
                <a:cubicBezTo>
                  <a:pt x="88" y="70"/>
                  <a:pt x="82" y="78"/>
                  <a:pt x="82" y="78"/>
                </a:cubicBezTo>
                <a:close/>
                <a:moveTo>
                  <a:pt x="82" y="66"/>
                </a:moveTo>
                <a:cubicBezTo>
                  <a:pt x="82" y="74"/>
                  <a:pt x="82" y="74"/>
                  <a:pt x="82" y="74"/>
                </a:cubicBezTo>
                <a:cubicBezTo>
                  <a:pt x="82" y="74"/>
                  <a:pt x="88" y="66"/>
                  <a:pt x="95" y="66"/>
                </a:cubicBezTo>
                <a:cubicBezTo>
                  <a:pt x="111" y="66"/>
                  <a:pt x="135" y="74"/>
                  <a:pt x="135" y="74"/>
                </a:cubicBezTo>
                <a:cubicBezTo>
                  <a:pt x="135" y="66"/>
                  <a:pt x="135" y="66"/>
                  <a:pt x="135" y="66"/>
                </a:cubicBezTo>
                <a:cubicBezTo>
                  <a:pt x="135" y="66"/>
                  <a:pt x="111" y="58"/>
                  <a:pt x="95" y="58"/>
                </a:cubicBezTo>
                <a:cubicBezTo>
                  <a:pt x="88" y="58"/>
                  <a:pt x="82" y="66"/>
                  <a:pt x="82" y="66"/>
                </a:cubicBezTo>
                <a:close/>
                <a:moveTo>
                  <a:pt x="93" y="0"/>
                </a:moveTo>
                <a:cubicBezTo>
                  <a:pt x="78" y="0"/>
                  <a:pt x="74" y="17"/>
                  <a:pt x="74" y="17"/>
                </a:cubicBezTo>
                <a:cubicBezTo>
                  <a:pt x="74" y="17"/>
                  <a:pt x="70" y="0"/>
                  <a:pt x="54" y="0"/>
                </a:cubicBezTo>
                <a:cubicBezTo>
                  <a:pt x="20" y="0"/>
                  <a:pt x="0" y="13"/>
                  <a:pt x="0" y="13"/>
                </a:cubicBezTo>
                <a:cubicBezTo>
                  <a:pt x="0" y="115"/>
                  <a:pt x="0" y="115"/>
                  <a:pt x="0" y="115"/>
                </a:cubicBezTo>
                <a:cubicBezTo>
                  <a:pt x="0" y="115"/>
                  <a:pt x="32" y="111"/>
                  <a:pt x="54" y="111"/>
                </a:cubicBezTo>
                <a:cubicBezTo>
                  <a:pt x="58" y="111"/>
                  <a:pt x="62" y="112"/>
                  <a:pt x="65" y="113"/>
                </a:cubicBezTo>
                <a:cubicBezTo>
                  <a:pt x="64" y="114"/>
                  <a:pt x="64" y="114"/>
                  <a:pt x="64" y="115"/>
                </a:cubicBezTo>
                <a:cubicBezTo>
                  <a:pt x="64" y="118"/>
                  <a:pt x="68" y="120"/>
                  <a:pt x="74" y="120"/>
                </a:cubicBezTo>
                <a:cubicBezTo>
                  <a:pt x="79" y="120"/>
                  <a:pt x="84" y="118"/>
                  <a:pt x="84" y="115"/>
                </a:cubicBezTo>
                <a:cubicBezTo>
                  <a:pt x="84" y="114"/>
                  <a:pt x="83" y="114"/>
                  <a:pt x="83" y="113"/>
                </a:cubicBezTo>
                <a:cubicBezTo>
                  <a:pt x="86" y="112"/>
                  <a:pt x="89" y="111"/>
                  <a:pt x="93" y="111"/>
                </a:cubicBezTo>
                <a:cubicBezTo>
                  <a:pt x="115" y="111"/>
                  <a:pt x="148" y="115"/>
                  <a:pt x="148" y="115"/>
                </a:cubicBezTo>
                <a:cubicBezTo>
                  <a:pt x="148" y="13"/>
                  <a:pt x="148" y="13"/>
                  <a:pt x="148" y="13"/>
                </a:cubicBezTo>
                <a:cubicBezTo>
                  <a:pt x="148" y="13"/>
                  <a:pt x="127" y="0"/>
                  <a:pt x="93" y="0"/>
                </a:cubicBezTo>
                <a:close/>
                <a:moveTo>
                  <a:pt x="70" y="111"/>
                </a:moveTo>
                <a:cubicBezTo>
                  <a:pt x="70" y="111"/>
                  <a:pt x="66" y="96"/>
                  <a:pt x="49" y="96"/>
                </a:cubicBezTo>
                <a:cubicBezTo>
                  <a:pt x="33" y="96"/>
                  <a:pt x="8" y="107"/>
                  <a:pt x="8" y="107"/>
                </a:cubicBezTo>
                <a:cubicBezTo>
                  <a:pt x="8" y="19"/>
                  <a:pt x="8" y="19"/>
                  <a:pt x="8" y="19"/>
                </a:cubicBezTo>
                <a:cubicBezTo>
                  <a:pt x="8" y="19"/>
                  <a:pt x="20" y="7"/>
                  <a:pt x="53" y="7"/>
                </a:cubicBezTo>
                <a:cubicBezTo>
                  <a:pt x="66" y="7"/>
                  <a:pt x="70" y="23"/>
                  <a:pt x="70" y="23"/>
                </a:cubicBezTo>
                <a:lnTo>
                  <a:pt x="70" y="111"/>
                </a:lnTo>
                <a:close/>
                <a:moveTo>
                  <a:pt x="140" y="107"/>
                </a:moveTo>
                <a:cubicBezTo>
                  <a:pt x="140" y="107"/>
                  <a:pt x="115" y="96"/>
                  <a:pt x="98" y="96"/>
                </a:cubicBezTo>
                <a:cubicBezTo>
                  <a:pt x="82" y="96"/>
                  <a:pt x="78" y="111"/>
                  <a:pt x="78" y="111"/>
                </a:cubicBezTo>
                <a:cubicBezTo>
                  <a:pt x="78" y="23"/>
                  <a:pt x="78" y="23"/>
                  <a:pt x="78" y="23"/>
                </a:cubicBezTo>
                <a:cubicBezTo>
                  <a:pt x="78" y="23"/>
                  <a:pt x="82" y="7"/>
                  <a:pt x="94" y="7"/>
                </a:cubicBezTo>
                <a:cubicBezTo>
                  <a:pt x="127" y="7"/>
                  <a:pt x="140" y="19"/>
                  <a:pt x="140" y="19"/>
                </a:cubicBezTo>
                <a:lnTo>
                  <a:pt x="140" y="107"/>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p>
        </p:txBody>
      </p:sp>
      <p:sp>
        <p:nvSpPr>
          <p:cNvPr id="45" name="Freeform 27"/>
          <p:cNvSpPr>
            <a:spLocks noEditPoints="1"/>
          </p:cNvSpPr>
          <p:nvPr/>
        </p:nvSpPr>
        <p:spPr bwMode="auto">
          <a:xfrm>
            <a:off x="9865382" y="4829754"/>
            <a:ext cx="673048" cy="460186"/>
          </a:xfrm>
          <a:custGeom>
            <a:avLst/>
            <a:gdLst>
              <a:gd name="T0" fmla="*/ 30 w 597"/>
              <a:gd name="T1" fmla="*/ 0 h 408"/>
              <a:gd name="T2" fmla="*/ 567 w 597"/>
              <a:gd name="T3" fmla="*/ 0 h 408"/>
              <a:gd name="T4" fmla="*/ 597 w 597"/>
              <a:gd name="T5" fmla="*/ 30 h 408"/>
              <a:gd name="T6" fmla="*/ 597 w 597"/>
              <a:gd name="T7" fmla="*/ 328 h 408"/>
              <a:gd name="T8" fmla="*/ 567 w 597"/>
              <a:gd name="T9" fmla="*/ 358 h 408"/>
              <a:gd name="T10" fmla="*/ 384 w 597"/>
              <a:gd name="T11" fmla="*/ 358 h 408"/>
              <a:gd name="T12" fmla="*/ 384 w 597"/>
              <a:gd name="T13" fmla="*/ 373 h 408"/>
              <a:gd name="T14" fmla="*/ 431 w 597"/>
              <a:gd name="T15" fmla="*/ 373 h 408"/>
              <a:gd name="T16" fmla="*/ 444 w 597"/>
              <a:gd name="T17" fmla="*/ 391 h 408"/>
              <a:gd name="T18" fmla="*/ 431 w 597"/>
              <a:gd name="T19" fmla="*/ 408 h 408"/>
              <a:gd name="T20" fmla="*/ 166 w 597"/>
              <a:gd name="T21" fmla="*/ 408 h 408"/>
              <a:gd name="T22" fmla="*/ 153 w 597"/>
              <a:gd name="T23" fmla="*/ 390 h 408"/>
              <a:gd name="T24" fmla="*/ 166 w 597"/>
              <a:gd name="T25" fmla="*/ 373 h 408"/>
              <a:gd name="T26" fmla="*/ 212 w 597"/>
              <a:gd name="T27" fmla="*/ 373 h 408"/>
              <a:gd name="T28" fmla="*/ 212 w 597"/>
              <a:gd name="T29" fmla="*/ 358 h 408"/>
              <a:gd name="T30" fmla="*/ 30 w 597"/>
              <a:gd name="T31" fmla="*/ 358 h 408"/>
              <a:gd name="T32" fmla="*/ 0 w 597"/>
              <a:gd name="T33" fmla="*/ 328 h 408"/>
              <a:gd name="T34" fmla="*/ 0 w 597"/>
              <a:gd name="T35" fmla="*/ 30 h 408"/>
              <a:gd name="T36" fmla="*/ 30 w 597"/>
              <a:gd name="T37" fmla="*/ 0 h 408"/>
              <a:gd name="T38" fmla="*/ 63 w 597"/>
              <a:gd name="T39" fmla="*/ 114 h 408"/>
              <a:gd name="T40" fmla="*/ 455 w 597"/>
              <a:gd name="T41" fmla="*/ 114 h 408"/>
              <a:gd name="T42" fmla="*/ 455 w 597"/>
              <a:gd name="T43" fmla="*/ 130 h 408"/>
              <a:gd name="T44" fmla="*/ 63 w 597"/>
              <a:gd name="T45" fmla="*/ 130 h 408"/>
              <a:gd name="T46" fmla="*/ 63 w 597"/>
              <a:gd name="T47" fmla="*/ 114 h 408"/>
              <a:gd name="T48" fmla="*/ 64 w 597"/>
              <a:gd name="T49" fmla="*/ 57 h 408"/>
              <a:gd name="T50" fmla="*/ 533 w 597"/>
              <a:gd name="T51" fmla="*/ 57 h 408"/>
              <a:gd name="T52" fmla="*/ 533 w 597"/>
              <a:gd name="T53" fmla="*/ 73 h 408"/>
              <a:gd name="T54" fmla="*/ 64 w 597"/>
              <a:gd name="T55" fmla="*/ 73 h 408"/>
              <a:gd name="T56" fmla="*/ 64 w 597"/>
              <a:gd name="T57" fmla="*/ 57 h 408"/>
              <a:gd name="T58" fmla="*/ 64 w 597"/>
              <a:gd name="T59" fmla="*/ 283 h 408"/>
              <a:gd name="T60" fmla="*/ 533 w 597"/>
              <a:gd name="T61" fmla="*/ 283 h 408"/>
              <a:gd name="T62" fmla="*/ 533 w 597"/>
              <a:gd name="T63" fmla="*/ 299 h 408"/>
              <a:gd name="T64" fmla="*/ 64 w 597"/>
              <a:gd name="T65" fmla="*/ 299 h 408"/>
              <a:gd name="T66" fmla="*/ 64 w 597"/>
              <a:gd name="T67" fmla="*/ 283 h 408"/>
              <a:gd name="T68" fmla="*/ 63 w 597"/>
              <a:gd name="T69" fmla="*/ 226 h 408"/>
              <a:gd name="T70" fmla="*/ 455 w 597"/>
              <a:gd name="T71" fmla="*/ 226 h 408"/>
              <a:gd name="T72" fmla="*/ 455 w 597"/>
              <a:gd name="T73" fmla="*/ 242 h 408"/>
              <a:gd name="T74" fmla="*/ 63 w 597"/>
              <a:gd name="T75" fmla="*/ 242 h 408"/>
              <a:gd name="T76" fmla="*/ 63 w 597"/>
              <a:gd name="T77" fmla="*/ 226 h 408"/>
              <a:gd name="T78" fmla="*/ 64 w 597"/>
              <a:gd name="T79" fmla="*/ 170 h 408"/>
              <a:gd name="T80" fmla="*/ 533 w 597"/>
              <a:gd name="T81" fmla="*/ 170 h 408"/>
              <a:gd name="T82" fmla="*/ 533 w 597"/>
              <a:gd name="T83" fmla="*/ 186 h 408"/>
              <a:gd name="T84" fmla="*/ 64 w 597"/>
              <a:gd name="T85" fmla="*/ 186 h 408"/>
              <a:gd name="T86" fmla="*/ 64 w 597"/>
              <a:gd name="T87" fmla="*/ 170 h 408"/>
              <a:gd name="T88" fmla="*/ 30 w 597"/>
              <a:gd name="T89" fmla="*/ 17 h 408"/>
              <a:gd name="T90" fmla="*/ 567 w 597"/>
              <a:gd name="T91" fmla="*/ 17 h 408"/>
              <a:gd name="T92" fmla="*/ 580 w 597"/>
              <a:gd name="T93" fmla="*/ 30 h 408"/>
              <a:gd name="T94" fmla="*/ 580 w 597"/>
              <a:gd name="T95" fmla="*/ 328 h 408"/>
              <a:gd name="T96" fmla="*/ 567 w 597"/>
              <a:gd name="T97" fmla="*/ 341 h 408"/>
              <a:gd name="T98" fmla="*/ 30 w 597"/>
              <a:gd name="T99" fmla="*/ 341 h 408"/>
              <a:gd name="T100" fmla="*/ 17 w 597"/>
              <a:gd name="T101" fmla="*/ 328 h 408"/>
              <a:gd name="T102" fmla="*/ 17 w 597"/>
              <a:gd name="T103" fmla="*/ 30 h 408"/>
              <a:gd name="T104" fmla="*/ 30 w 597"/>
              <a:gd name="T105"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7" h="408">
                <a:moveTo>
                  <a:pt x="30" y="0"/>
                </a:moveTo>
                <a:cubicBezTo>
                  <a:pt x="567" y="0"/>
                  <a:pt x="567" y="0"/>
                  <a:pt x="567" y="0"/>
                </a:cubicBezTo>
                <a:cubicBezTo>
                  <a:pt x="583" y="0"/>
                  <a:pt x="597" y="13"/>
                  <a:pt x="597" y="30"/>
                </a:cubicBezTo>
                <a:cubicBezTo>
                  <a:pt x="597" y="328"/>
                  <a:pt x="597" y="328"/>
                  <a:pt x="597" y="328"/>
                </a:cubicBezTo>
                <a:cubicBezTo>
                  <a:pt x="597" y="344"/>
                  <a:pt x="583" y="358"/>
                  <a:pt x="567" y="358"/>
                </a:cubicBezTo>
                <a:cubicBezTo>
                  <a:pt x="384" y="358"/>
                  <a:pt x="384" y="358"/>
                  <a:pt x="384" y="358"/>
                </a:cubicBezTo>
                <a:cubicBezTo>
                  <a:pt x="374" y="358"/>
                  <a:pt x="374" y="373"/>
                  <a:pt x="384" y="373"/>
                </a:cubicBezTo>
                <a:cubicBezTo>
                  <a:pt x="431" y="373"/>
                  <a:pt x="431" y="373"/>
                  <a:pt x="431" y="373"/>
                </a:cubicBezTo>
                <a:cubicBezTo>
                  <a:pt x="442" y="373"/>
                  <a:pt x="444" y="377"/>
                  <a:pt x="444" y="391"/>
                </a:cubicBezTo>
                <a:cubicBezTo>
                  <a:pt x="444" y="403"/>
                  <a:pt x="442" y="408"/>
                  <a:pt x="431" y="408"/>
                </a:cubicBezTo>
                <a:cubicBezTo>
                  <a:pt x="166" y="408"/>
                  <a:pt x="166" y="408"/>
                  <a:pt x="166" y="408"/>
                </a:cubicBezTo>
                <a:cubicBezTo>
                  <a:pt x="155" y="408"/>
                  <a:pt x="153" y="402"/>
                  <a:pt x="153" y="390"/>
                </a:cubicBezTo>
                <a:cubicBezTo>
                  <a:pt x="153" y="378"/>
                  <a:pt x="156" y="373"/>
                  <a:pt x="166" y="373"/>
                </a:cubicBezTo>
                <a:cubicBezTo>
                  <a:pt x="212" y="373"/>
                  <a:pt x="212" y="373"/>
                  <a:pt x="212" y="373"/>
                </a:cubicBezTo>
                <a:cubicBezTo>
                  <a:pt x="223" y="373"/>
                  <a:pt x="223" y="358"/>
                  <a:pt x="212" y="358"/>
                </a:cubicBezTo>
                <a:cubicBezTo>
                  <a:pt x="30" y="358"/>
                  <a:pt x="30" y="358"/>
                  <a:pt x="30" y="358"/>
                </a:cubicBezTo>
                <a:cubicBezTo>
                  <a:pt x="14" y="358"/>
                  <a:pt x="0" y="344"/>
                  <a:pt x="0" y="328"/>
                </a:cubicBezTo>
                <a:cubicBezTo>
                  <a:pt x="0" y="30"/>
                  <a:pt x="0" y="30"/>
                  <a:pt x="0" y="30"/>
                </a:cubicBezTo>
                <a:cubicBezTo>
                  <a:pt x="0" y="13"/>
                  <a:pt x="14" y="0"/>
                  <a:pt x="30" y="0"/>
                </a:cubicBezTo>
                <a:close/>
                <a:moveTo>
                  <a:pt x="63" y="114"/>
                </a:moveTo>
                <a:cubicBezTo>
                  <a:pt x="455" y="114"/>
                  <a:pt x="455" y="114"/>
                  <a:pt x="455" y="114"/>
                </a:cubicBezTo>
                <a:cubicBezTo>
                  <a:pt x="463" y="114"/>
                  <a:pt x="463" y="130"/>
                  <a:pt x="455" y="130"/>
                </a:cubicBezTo>
                <a:cubicBezTo>
                  <a:pt x="63" y="130"/>
                  <a:pt x="63" y="130"/>
                  <a:pt x="63" y="130"/>
                </a:cubicBezTo>
                <a:cubicBezTo>
                  <a:pt x="55" y="130"/>
                  <a:pt x="55" y="114"/>
                  <a:pt x="63" y="114"/>
                </a:cubicBezTo>
                <a:close/>
                <a:moveTo>
                  <a:pt x="64" y="57"/>
                </a:moveTo>
                <a:cubicBezTo>
                  <a:pt x="533" y="57"/>
                  <a:pt x="533" y="57"/>
                  <a:pt x="533" y="57"/>
                </a:cubicBezTo>
                <a:cubicBezTo>
                  <a:pt x="543" y="57"/>
                  <a:pt x="543" y="73"/>
                  <a:pt x="533" y="73"/>
                </a:cubicBezTo>
                <a:cubicBezTo>
                  <a:pt x="64" y="73"/>
                  <a:pt x="64" y="73"/>
                  <a:pt x="64" y="73"/>
                </a:cubicBezTo>
                <a:cubicBezTo>
                  <a:pt x="54" y="73"/>
                  <a:pt x="54" y="57"/>
                  <a:pt x="64" y="57"/>
                </a:cubicBezTo>
                <a:close/>
                <a:moveTo>
                  <a:pt x="64" y="283"/>
                </a:moveTo>
                <a:cubicBezTo>
                  <a:pt x="533" y="283"/>
                  <a:pt x="533" y="283"/>
                  <a:pt x="533" y="283"/>
                </a:cubicBezTo>
                <a:cubicBezTo>
                  <a:pt x="543" y="283"/>
                  <a:pt x="543" y="299"/>
                  <a:pt x="533" y="299"/>
                </a:cubicBezTo>
                <a:cubicBezTo>
                  <a:pt x="64" y="299"/>
                  <a:pt x="64" y="299"/>
                  <a:pt x="64" y="299"/>
                </a:cubicBezTo>
                <a:cubicBezTo>
                  <a:pt x="54" y="299"/>
                  <a:pt x="54" y="283"/>
                  <a:pt x="64" y="283"/>
                </a:cubicBezTo>
                <a:close/>
                <a:moveTo>
                  <a:pt x="63" y="226"/>
                </a:moveTo>
                <a:cubicBezTo>
                  <a:pt x="455" y="226"/>
                  <a:pt x="455" y="226"/>
                  <a:pt x="455" y="226"/>
                </a:cubicBezTo>
                <a:cubicBezTo>
                  <a:pt x="463" y="226"/>
                  <a:pt x="463" y="242"/>
                  <a:pt x="455" y="242"/>
                </a:cubicBezTo>
                <a:cubicBezTo>
                  <a:pt x="63" y="242"/>
                  <a:pt x="63" y="242"/>
                  <a:pt x="63" y="242"/>
                </a:cubicBezTo>
                <a:cubicBezTo>
                  <a:pt x="55" y="242"/>
                  <a:pt x="55" y="226"/>
                  <a:pt x="63" y="226"/>
                </a:cubicBezTo>
                <a:close/>
                <a:moveTo>
                  <a:pt x="64" y="170"/>
                </a:moveTo>
                <a:cubicBezTo>
                  <a:pt x="533" y="170"/>
                  <a:pt x="533" y="170"/>
                  <a:pt x="533" y="170"/>
                </a:cubicBezTo>
                <a:cubicBezTo>
                  <a:pt x="543" y="170"/>
                  <a:pt x="543" y="186"/>
                  <a:pt x="533" y="186"/>
                </a:cubicBezTo>
                <a:cubicBezTo>
                  <a:pt x="64" y="186"/>
                  <a:pt x="64" y="186"/>
                  <a:pt x="64" y="186"/>
                </a:cubicBezTo>
                <a:cubicBezTo>
                  <a:pt x="54" y="186"/>
                  <a:pt x="54" y="170"/>
                  <a:pt x="64" y="170"/>
                </a:cubicBezTo>
                <a:close/>
                <a:moveTo>
                  <a:pt x="30" y="17"/>
                </a:moveTo>
                <a:cubicBezTo>
                  <a:pt x="567" y="17"/>
                  <a:pt x="567" y="17"/>
                  <a:pt x="567" y="17"/>
                </a:cubicBezTo>
                <a:cubicBezTo>
                  <a:pt x="574" y="17"/>
                  <a:pt x="580" y="23"/>
                  <a:pt x="580" y="30"/>
                </a:cubicBezTo>
                <a:cubicBezTo>
                  <a:pt x="580" y="328"/>
                  <a:pt x="580" y="328"/>
                  <a:pt x="580" y="328"/>
                </a:cubicBezTo>
                <a:cubicBezTo>
                  <a:pt x="580" y="335"/>
                  <a:pt x="574" y="341"/>
                  <a:pt x="567" y="341"/>
                </a:cubicBezTo>
                <a:cubicBezTo>
                  <a:pt x="30" y="341"/>
                  <a:pt x="30" y="341"/>
                  <a:pt x="30" y="341"/>
                </a:cubicBezTo>
                <a:cubicBezTo>
                  <a:pt x="23" y="341"/>
                  <a:pt x="17" y="335"/>
                  <a:pt x="17" y="328"/>
                </a:cubicBezTo>
                <a:cubicBezTo>
                  <a:pt x="17" y="30"/>
                  <a:pt x="17" y="30"/>
                  <a:pt x="17" y="30"/>
                </a:cubicBezTo>
                <a:cubicBezTo>
                  <a:pt x="17" y="23"/>
                  <a:pt x="23" y="17"/>
                  <a:pt x="30" y="17"/>
                </a:cubicBezTo>
                <a:close/>
              </a:path>
            </a:pathLst>
          </a:custGeom>
          <a:solidFill>
            <a:schemeClr val="bg1"/>
          </a:solidFill>
          <a:ln>
            <a:solidFill>
              <a:schemeClr val="bg1"/>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dirty="0"/>
          </a:p>
        </p:txBody>
      </p:sp>
      <p:grpSp>
        <p:nvGrpSpPr>
          <p:cNvPr id="46" name="组合 45"/>
          <p:cNvGrpSpPr/>
          <p:nvPr/>
        </p:nvGrpSpPr>
        <p:grpSpPr>
          <a:xfrm>
            <a:off x="5949499" y="4944983"/>
            <a:ext cx="481013" cy="233363"/>
            <a:chOff x="9217025" y="428625"/>
            <a:chExt cx="481013" cy="233363"/>
          </a:xfrm>
          <a:solidFill>
            <a:schemeClr val="bg1"/>
          </a:solidFill>
          <a:effectLst>
            <a:outerShdw blurRad="50800" dist="38100" dir="2700000" algn="tl" rotWithShape="0">
              <a:prstClr val="black">
                <a:alpha val="40000"/>
              </a:prstClr>
            </a:outerShdw>
          </a:effectLst>
        </p:grpSpPr>
        <p:sp>
          <p:nvSpPr>
            <p:cNvPr id="47" name="Freeform 164"/>
            <p:cNvSpPr/>
            <p:nvPr/>
          </p:nvSpPr>
          <p:spPr bwMode="auto">
            <a:xfrm>
              <a:off x="9420225" y="428625"/>
              <a:ext cx="74613" cy="233363"/>
            </a:xfrm>
            <a:custGeom>
              <a:avLst/>
              <a:gdLst>
                <a:gd name="T0" fmla="*/ 18 w 20"/>
                <a:gd name="T1" fmla="*/ 0 h 62"/>
                <a:gd name="T2" fmla="*/ 15 w 20"/>
                <a:gd name="T3" fmla="*/ 2 h 62"/>
                <a:gd name="T4" fmla="*/ 0 w 20"/>
                <a:gd name="T5" fmla="*/ 59 h 62"/>
                <a:gd name="T6" fmla="*/ 0 w 20"/>
                <a:gd name="T7" fmla="*/ 59 h 62"/>
                <a:gd name="T8" fmla="*/ 0 w 20"/>
                <a:gd name="T9" fmla="*/ 60 h 62"/>
                <a:gd name="T10" fmla="*/ 2 w 20"/>
                <a:gd name="T11" fmla="*/ 62 h 62"/>
                <a:gd name="T12" fmla="*/ 5 w 20"/>
                <a:gd name="T13" fmla="*/ 60 h 62"/>
                <a:gd name="T14" fmla="*/ 5 w 20"/>
                <a:gd name="T15" fmla="*/ 60 h 62"/>
                <a:gd name="T16" fmla="*/ 5 w 20"/>
                <a:gd name="T17" fmla="*/ 60 h 62"/>
                <a:gd name="T18" fmla="*/ 20 w 20"/>
                <a:gd name="T19" fmla="*/ 3 h 62"/>
                <a:gd name="T20" fmla="*/ 20 w 20"/>
                <a:gd name="T21" fmla="*/ 2 h 62"/>
                <a:gd name="T22" fmla="*/ 18 w 2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2">
                  <a:moveTo>
                    <a:pt x="18" y="0"/>
                  </a:moveTo>
                  <a:cubicBezTo>
                    <a:pt x="17" y="0"/>
                    <a:pt x="16" y="1"/>
                    <a:pt x="15" y="2"/>
                  </a:cubicBezTo>
                  <a:cubicBezTo>
                    <a:pt x="0" y="59"/>
                    <a:pt x="0" y="59"/>
                    <a:pt x="0" y="59"/>
                  </a:cubicBezTo>
                  <a:cubicBezTo>
                    <a:pt x="0" y="59"/>
                    <a:pt x="0" y="59"/>
                    <a:pt x="0" y="59"/>
                  </a:cubicBezTo>
                  <a:cubicBezTo>
                    <a:pt x="0" y="59"/>
                    <a:pt x="0" y="60"/>
                    <a:pt x="0" y="60"/>
                  </a:cubicBezTo>
                  <a:cubicBezTo>
                    <a:pt x="0" y="61"/>
                    <a:pt x="1" y="62"/>
                    <a:pt x="2" y="62"/>
                  </a:cubicBezTo>
                  <a:cubicBezTo>
                    <a:pt x="3" y="62"/>
                    <a:pt x="4" y="61"/>
                    <a:pt x="5" y="60"/>
                  </a:cubicBezTo>
                  <a:cubicBezTo>
                    <a:pt x="5" y="60"/>
                    <a:pt x="5" y="60"/>
                    <a:pt x="5" y="60"/>
                  </a:cubicBezTo>
                  <a:cubicBezTo>
                    <a:pt x="5" y="60"/>
                    <a:pt x="5" y="60"/>
                    <a:pt x="5" y="60"/>
                  </a:cubicBezTo>
                  <a:cubicBezTo>
                    <a:pt x="20" y="3"/>
                    <a:pt x="20" y="3"/>
                    <a:pt x="20" y="3"/>
                  </a:cubicBezTo>
                  <a:cubicBezTo>
                    <a:pt x="20" y="3"/>
                    <a:pt x="20" y="3"/>
                    <a:pt x="20" y="2"/>
                  </a:cubicBezTo>
                  <a:cubicBezTo>
                    <a:pt x="20" y="1"/>
                    <a:pt x="19" y="0"/>
                    <a:pt x="18" y="0"/>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sp>
          <p:nvSpPr>
            <p:cNvPr id="48" name="Freeform 165"/>
            <p:cNvSpPr/>
            <p:nvPr/>
          </p:nvSpPr>
          <p:spPr bwMode="auto">
            <a:xfrm>
              <a:off x="9217025" y="466725"/>
              <a:ext cx="139700" cy="161925"/>
            </a:xfrm>
            <a:custGeom>
              <a:avLst/>
              <a:gdLst>
                <a:gd name="T0" fmla="*/ 37 w 37"/>
                <a:gd name="T1" fmla="*/ 2 h 43"/>
                <a:gd name="T2" fmla="*/ 35 w 37"/>
                <a:gd name="T3" fmla="*/ 0 h 43"/>
                <a:gd name="T4" fmla="*/ 33 w 37"/>
                <a:gd name="T5" fmla="*/ 0 h 43"/>
                <a:gd name="T6" fmla="*/ 1 w 37"/>
                <a:gd name="T7" fmla="*/ 19 h 43"/>
                <a:gd name="T8" fmla="*/ 0 w 37"/>
                <a:gd name="T9" fmla="*/ 21 h 43"/>
                <a:gd name="T10" fmla="*/ 1 w 37"/>
                <a:gd name="T11" fmla="*/ 23 h 43"/>
                <a:gd name="T12" fmla="*/ 33 w 37"/>
                <a:gd name="T13" fmla="*/ 42 h 43"/>
                <a:gd name="T14" fmla="*/ 37 w 37"/>
                <a:gd name="T15" fmla="*/ 40 h 43"/>
                <a:gd name="T16" fmla="*/ 36 w 37"/>
                <a:gd name="T17" fmla="*/ 38 h 43"/>
                <a:gd name="T18" fmla="*/ 36 w 37"/>
                <a:gd name="T19" fmla="*/ 38 h 43"/>
                <a:gd name="T20" fmla="*/ 36 w 37"/>
                <a:gd name="T21" fmla="*/ 38 h 43"/>
                <a:gd name="T22" fmla="*/ 7 w 37"/>
                <a:gd name="T23" fmla="*/ 21 h 43"/>
                <a:gd name="T24" fmla="*/ 36 w 37"/>
                <a:gd name="T25" fmla="*/ 4 h 43"/>
                <a:gd name="T26" fmla="*/ 37 w 37"/>
                <a:gd name="T2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37" y="2"/>
                  </a:moveTo>
                  <a:cubicBezTo>
                    <a:pt x="37" y="1"/>
                    <a:pt x="36" y="0"/>
                    <a:pt x="35" y="0"/>
                  </a:cubicBezTo>
                  <a:cubicBezTo>
                    <a:pt x="34" y="0"/>
                    <a:pt x="34" y="0"/>
                    <a:pt x="33" y="0"/>
                  </a:cubicBezTo>
                  <a:cubicBezTo>
                    <a:pt x="1" y="19"/>
                    <a:pt x="1" y="19"/>
                    <a:pt x="1" y="19"/>
                  </a:cubicBezTo>
                  <a:cubicBezTo>
                    <a:pt x="0" y="19"/>
                    <a:pt x="0" y="20"/>
                    <a:pt x="0" y="21"/>
                  </a:cubicBezTo>
                  <a:cubicBezTo>
                    <a:pt x="0" y="22"/>
                    <a:pt x="0" y="23"/>
                    <a:pt x="1" y="23"/>
                  </a:cubicBezTo>
                  <a:cubicBezTo>
                    <a:pt x="33" y="42"/>
                    <a:pt x="33" y="42"/>
                    <a:pt x="33" y="42"/>
                  </a:cubicBezTo>
                  <a:cubicBezTo>
                    <a:pt x="35" y="43"/>
                    <a:pt x="37" y="41"/>
                    <a:pt x="37" y="40"/>
                  </a:cubicBezTo>
                  <a:cubicBezTo>
                    <a:pt x="37" y="39"/>
                    <a:pt x="37" y="38"/>
                    <a:pt x="36" y="38"/>
                  </a:cubicBezTo>
                  <a:cubicBezTo>
                    <a:pt x="36" y="38"/>
                    <a:pt x="36" y="38"/>
                    <a:pt x="36" y="38"/>
                  </a:cubicBezTo>
                  <a:cubicBezTo>
                    <a:pt x="36" y="38"/>
                    <a:pt x="36" y="38"/>
                    <a:pt x="36" y="38"/>
                  </a:cubicBezTo>
                  <a:cubicBezTo>
                    <a:pt x="7" y="21"/>
                    <a:pt x="7" y="21"/>
                    <a:pt x="7" y="21"/>
                  </a:cubicBezTo>
                  <a:cubicBezTo>
                    <a:pt x="36" y="4"/>
                    <a:pt x="36" y="4"/>
                    <a:pt x="36" y="4"/>
                  </a:cubicBezTo>
                  <a:cubicBezTo>
                    <a:pt x="36" y="4"/>
                    <a:pt x="37" y="3"/>
                    <a:pt x="37" y="2"/>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sp>
          <p:nvSpPr>
            <p:cNvPr id="49" name="Freeform 166"/>
            <p:cNvSpPr/>
            <p:nvPr/>
          </p:nvSpPr>
          <p:spPr bwMode="auto">
            <a:xfrm>
              <a:off x="9559925" y="463550"/>
              <a:ext cx="138113" cy="165100"/>
            </a:xfrm>
            <a:custGeom>
              <a:avLst/>
              <a:gdLst>
                <a:gd name="T0" fmla="*/ 36 w 37"/>
                <a:gd name="T1" fmla="*/ 20 h 44"/>
                <a:gd name="T2" fmla="*/ 4 w 37"/>
                <a:gd name="T3" fmla="*/ 1 h 44"/>
                <a:gd name="T4" fmla="*/ 0 w 37"/>
                <a:gd name="T5" fmla="*/ 3 h 44"/>
                <a:gd name="T6" fmla="*/ 1 w 37"/>
                <a:gd name="T7" fmla="*/ 5 h 44"/>
                <a:gd name="T8" fmla="*/ 1 w 37"/>
                <a:gd name="T9" fmla="*/ 5 h 44"/>
                <a:gd name="T10" fmla="*/ 30 w 37"/>
                <a:gd name="T11" fmla="*/ 22 h 44"/>
                <a:gd name="T12" fmla="*/ 1 w 37"/>
                <a:gd name="T13" fmla="*/ 39 h 44"/>
                <a:gd name="T14" fmla="*/ 1 w 37"/>
                <a:gd name="T15" fmla="*/ 39 h 44"/>
                <a:gd name="T16" fmla="*/ 1 w 37"/>
                <a:gd name="T17" fmla="*/ 39 h 44"/>
                <a:gd name="T18" fmla="*/ 0 w 37"/>
                <a:gd name="T19" fmla="*/ 41 h 44"/>
                <a:gd name="T20" fmla="*/ 4 w 37"/>
                <a:gd name="T21" fmla="*/ 43 h 44"/>
                <a:gd name="T22" fmla="*/ 36 w 37"/>
                <a:gd name="T23" fmla="*/ 24 h 44"/>
                <a:gd name="T24" fmla="*/ 37 w 37"/>
                <a:gd name="T25" fmla="*/ 22 h 44"/>
                <a:gd name="T26" fmla="*/ 36 w 37"/>
                <a:gd name="T27"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4">
                  <a:moveTo>
                    <a:pt x="36" y="20"/>
                  </a:moveTo>
                  <a:cubicBezTo>
                    <a:pt x="4" y="1"/>
                    <a:pt x="4" y="1"/>
                    <a:pt x="4" y="1"/>
                  </a:cubicBezTo>
                  <a:cubicBezTo>
                    <a:pt x="2" y="0"/>
                    <a:pt x="0" y="2"/>
                    <a:pt x="0" y="3"/>
                  </a:cubicBezTo>
                  <a:cubicBezTo>
                    <a:pt x="0" y="4"/>
                    <a:pt x="0" y="5"/>
                    <a:pt x="1" y="5"/>
                  </a:cubicBezTo>
                  <a:cubicBezTo>
                    <a:pt x="1" y="5"/>
                    <a:pt x="1" y="5"/>
                    <a:pt x="1" y="5"/>
                  </a:cubicBezTo>
                  <a:cubicBezTo>
                    <a:pt x="30" y="22"/>
                    <a:pt x="30" y="22"/>
                    <a:pt x="30" y="22"/>
                  </a:cubicBezTo>
                  <a:cubicBezTo>
                    <a:pt x="1" y="39"/>
                    <a:pt x="1" y="39"/>
                    <a:pt x="1" y="39"/>
                  </a:cubicBezTo>
                  <a:cubicBezTo>
                    <a:pt x="1" y="39"/>
                    <a:pt x="1" y="39"/>
                    <a:pt x="1" y="39"/>
                  </a:cubicBezTo>
                  <a:cubicBezTo>
                    <a:pt x="1" y="39"/>
                    <a:pt x="1" y="39"/>
                    <a:pt x="1" y="39"/>
                  </a:cubicBezTo>
                  <a:cubicBezTo>
                    <a:pt x="0" y="39"/>
                    <a:pt x="0" y="40"/>
                    <a:pt x="0" y="41"/>
                  </a:cubicBezTo>
                  <a:cubicBezTo>
                    <a:pt x="0" y="42"/>
                    <a:pt x="2" y="44"/>
                    <a:pt x="4" y="43"/>
                  </a:cubicBezTo>
                  <a:cubicBezTo>
                    <a:pt x="36" y="24"/>
                    <a:pt x="36" y="24"/>
                    <a:pt x="36" y="24"/>
                  </a:cubicBezTo>
                  <a:cubicBezTo>
                    <a:pt x="37" y="24"/>
                    <a:pt x="37" y="23"/>
                    <a:pt x="37" y="22"/>
                  </a:cubicBezTo>
                  <a:cubicBezTo>
                    <a:pt x="37" y="21"/>
                    <a:pt x="37" y="20"/>
                    <a:pt x="36" y="20"/>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29"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ppt_x</p:attrName>
                                        </p:attrNameLst>
                                      </p:cBhvr>
                                      <p:tavLst>
                                        <p:tav tm="0">
                                          <p:val>
                                            <p:strVal val="#ppt_x-.2"/>
                                          </p:val>
                                        </p:tav>
                                        <p:tav tm="100000">
                                          <p:val>
                                            <p:strVal val="#ppt_x"/>
                                          </p:val>
                                        </p:tav>
                                      </p:tavLst>
                                    </p:anim>
                                    <p:anim calcmode="lin" valueType="num">
                                      <p:cBhvr>
                                        <p:cTn id="13"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
                                        </p:tgtEl>
                                      </p:cBhvr>
                                    </p:animEffect>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26" presetClass="emph" presetSubtype="0" fill="hold" grpId="0" nodeType="withEffect">
                                  <p:stCondLst>
                                    <p:cond delay="0"/>
                                  </p:stCondLst>
                                  <p:childTnLst>
                                    <p:animEffect transition="out" filter="fade">
                                      <p:cBhvr>
                                        <p:cTn id="34" dur="500" tmFilter="0, 0; .2, .5; .8, .5; 1, 0"/>
                                        <p:tgtEl>
                                          <p:spTgt spid="10"/>
                                        </p:tgtEl>
                                      </p:cBhvr>
                                    </p:animEffect>
                                    <p:animScale>
                                      <p:cBhvr>
                                        <p:cTn id="35" dur="250" autoRev="1" fill="hold"/>
                                        <p:tgtEl>
                                          <p:spTgt spid="10"/>
                                        </p:tgtEl>
                                      </p:cBhvr>
                                      <p:by x="105000" y="105000"/>
                                    </p:animScale>
                                  </p:childTnLst>
                                </p:cTn>
                              </p:par>
                              <p:par>
                                <p:cTn id="36" presetID="53" presetClass="entr" presetSubtype="16"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par>
                                <p:cTn id="41" presetID="53" presetClass="entr" presetSubtype="16"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P spid="4" grpId="0"/>
      <p:bldP spid="4" grpId="1"/>
      <p:bldP spid="36" grpId="0" bldLvl="0" animBg="1"/>
      <p:bldP spid="45"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buClrTx/>
              <a:buSzTx/>
              <a:buFontTx/>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kern="0" dirty="0" err="1">
                <a:solidFill>
                  <a:schemeClr val="accent2"/>
                </a:solidFill>
                <a:latin typeface="微软雅黑" panose="020B0503020204020204" pitchFamily="34" charset="-122"/>
                <a:ea typeface="微软雅黑" panose="020B0503020204020204" pitchFamily="34" charset="-122"/>
              </a:rPr>
              <a:t>实体完整性规则</a:t>
            </a:r>
            <a:r>
              <a:rPr lang="zh-CN" altLang="zh-CN" sz="2000" kern="0" dirty="0">
                <a:solidFill>
                  <a:schemeClr val="tx1">
                    <a:lumMod val="65000"/>
                    <a:lumOff val="35000"/>
                  </a:schemeClr>
                </a:solidFill>
                <a:ea typeface="微软雅黑" panose="020B0503020204020204" pitchFamily="34" charset="-122"/>
              </a:rPr>
              <a:t>：</a:t>
            </a:r>
            <a:endParaRPr lang="zh-CN" altLang="zh-CN" sz="2000" kern="0" dirty="0">
              <a:solidFill>
                <a:schemeClr val="tx1">
                  <a:lumMod val="65000"/>
                  <a:lumOff val="35000"/>
                </a:schemeClr>
              </a:solidFill>
              <a:ea typeface="微软雅黑" panose="020B0503020204020204" pitchFamily="34" charset="-122"/>
            </a:endParaRPr>
          </a:p>
          <a:p>
            <a:pPr marL="0" indent="0" algn="l">
              <a:buClrTx/>
              <a:buSzTx/>
              <a:buNone/>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674" name="标题 1"/>
          <p:cNvSpPr>
            <a:spLocks noGrp="1"/>
          </p:cNvSpPr>
          <p:nvPr/>
        </p:nvSpPr>
        <p:spPr>
          <a:xfrm>
            <a:off x="547370" y="1475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a:lstStyle>
          <a:p>
            <a:pPr>
              <a:defRPr/>
            </a:pPr>
            <a:r>
              <a:rPr lang="zh-CN" altLang="en-US" sz="2400" dirty="0" smtClean="0"/>
              <a:t>主码值重复情况</a:t>
            </a:r>
            <a:endParaRPr lang="zh-CN" altLang="en-US" sz="2400" dirty="0" smtClean="0"/>
          </a:p>
        </p:txBody>
      </p:sp>
      <p:sp>
        <p:nvSpPr>
          <p:cNvPr id="2" name="右箭头 1"/>
          <p:cNvSpPr/>
          <p:nvPr/>
        </p:nvSpPr>
        <p:spPr>
          <a:xfrm rot="19739983">
            <a:off x="2285683" y="3323590"/>
            <a:ext cx="69056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11" name="右箭头 10"/>
          <p:cNvSpPr/>
          <p:nvPr/>
        </p:nvSpPr>
        <p:spPr>
          <a:xfrm rot="1968457">
            <a:off x="2363471" y="4444365"/>
            <a:ext cx="690563"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微软雅黑" panose="020B0503020204020204" pitchFamily="34" charset="-122"/>
            </a:endParaRPr>
          </a:p>
        </p:txBody>
      </p:sp>
      <p:sp>
        <p:nvSpPr>
          <p:cNvPr id="12" name="矩形 11"/>
          <p:cNvSpPr/>
          <p:nvPr/>
        </p:nvSpPr>
        <p:spPr>
          <a:xfrm>
            <a:off x="2441556" y="3522370"/>
            <a:ext cx="576064" cy="923330"/>
          </a:xfrm>
          <a:prstGeom prst="rect">
            <a:avLst/>
          </a:prstGeom>
          <a:noFill/>
        </p:spPr>
        <p:txBody>
          <a:bodyPr>
            <a:spAutoFit/>
          </a:bodyPr>
          <a:lstStyle/>
          <a:p>
            <a:pPr algn="ctr" eaLnBrk="1" hangingPunct="1">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微软雅黑" panose="020B0503020204020204" pitchFamily="34" charset="-122"/>
                <a:cs typeface="Times New Roman" panose="02020603050405020304" pitchFamily="18" charset="0"/>
              </a:rPr>
              <a:t>？</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微软雅黑" panose="020B0503020204020204" pitchFamily="34" charset="-122"/>
              <a:cs typeface="Times New Roman" panose="02020603050405020304" pitchFamily="18" charset="0"/>
            </a:endParaRPr>
          </a:p>
        </p:txBody>
      </p:sp>
      <p:pic>
        <p:nvPicPr>
          <p:cNvPr id="14" name="图片 13" descr="QQ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8095" y="3522029"/>
            <a:ext cx="110013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表格 12"/>
          <p:cNvGraphicFramePr>
            <a:graphicFrameLocks noGrp="1"/>
          </p:cNvGraphicFramePr>
          <p:nvPr/>
        </p:nvGraphicFramePr>
        <p:xfrm>
          <a:off x="3181034" y="2379029"/>
          <a:ext cx="6643687" cy="4357689"/>
        </p:xfrm>
        <a:graphic>
          <a:graphicData uri="http://schemas.openxmlformats.org/drawingml/2006/table">
            <a:tbl>
              <a:tblPr/>
              <a:tblGrid>
                <a:gridCol w="1408633"/>
                <a:gridCol w="1232832"/>
                <a:gridCol w="1120621"/>
                <a:gridCol w="1309976"/>
                <a:gridCol w="1571625"/>
              </a:tblGrid>
              <a:tr h="622527">
                <a:tc>
                  <a:txBody>
                    <a:bodyPr/>
                    <a:lstStyle/>
                    <a:p>
                      <a:pPr indent="228600" algn="just">
                        <a:spcAft>
                          <a:spcPts val="0"/>
                        </a:spcAft>
                      </a:pPr>
                      <a:r>
                        <a:rPr lang="zh-CN" sz="2000" b="1" kern="100" dirty="0">
                          <a:latin typeface="Times New Roman" panose="02020603050405020304"/>
                          <a:ea typeface="微软雅黑" panose="020B0503020204020204" pitchFamily="34" charset="-122"/>
                          <a:cs typeface="Times New Roman" panose="02020603050405020304"/>
                        </a:rPr>
                        <a:t>学号</a:t>
                      </a:r>
                      <a:endParaRPr lang="zh-CN" sz="2800" b="1"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655" algn="ctr">
                        <a:spcAft>
                          <a:spcPts val="0"/>
                        </a:spcAft>
                      </a:pPr>
                      <a:r>
                        <a:rPr lang="zh-CN" sz="2000" b="1" kern="100" dirty="0">
                          <a:latin typeface="Times New Roman" panose="02020603050405020304"/>
                          <a:ea typeface="微软雅黑" panose="020B0503020204020204" pitchFamily="34" charset="-122"/>
                          <a:cs typeface="Times New Roman" panose="02020603050405020304"/>
                        </a:rPr>
                        <a:t>姓名</a:t>
                      </a:r>
                      <a:endParaRPr lang="zh-CN" sz="2800" b="1"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 algn="ctr">
                        <a:spcAft>
                          <a:spcPts val="0"/>
                        </a:spcAft>
                      </a:pPr>
                      <a:r>
                        <a:rPr lang="zh-CN" sz="2000" b="1" kern="100" dirty="0">
                          <a:latin typeface="Times New Roman" panose="02020603050405020304"/>
                          <a:ea typeface="微软雅黑" panose="020B0503020204020204" pitchFamily="34" charset="-122"/>
                          <a:cs typeface="Times New Roman" panose="02020603050405020304"/>
                        </a:rPr>
                        <a:t>性别</a:t>
                      </a:r>
                      <a:endParaRPr lang="zh-CN" sz="2800" b="1"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90195" algn="just">
                        <a:spcAft>
                          <a:spcPts val="0"/>
                        </a:spcAft>
                      </a:pPr>
                      <a:r>
                        <a:rPr lang="zh-CN" sz="2000" b="1" kern="100" dirty="0">
                          <a:latin typeface="Times New Roman" panose="02020603050405020304"/>
                          <a:ea typeface="微软雅黑" panose="020B0503020204020204" pitchFamily="34" charset="-122"/>
                          <a:cs typeface="Times New Roman" panose="02020603050405020304"/>
                        </a:rPr>
                        <a:t>年龄</a:t>
                      </a:r>
                      <a:endParaRPr lang="zh-CN" sz="2800" b="1"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b="1" kern="100" dirty="0">
                          <a:latin typeface="Times New Roman" panose="02020603050405020304"/>
                          <a:ea typeface="微软雅黑" panose="020B0503020204020204" pitchFamily="34" charset="-122"/>
                          <a:cs typeface="Times New Roman" panose="02020603050405020304"/>
                        </a:rPr>
                        <a:t>所在系</a:t>
                      </a:r>
                      <a:endParaRPr lang="zh-CN" sz="2800" b="1"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955" algn="ctr">
                        <a:spcAft>
                          <a:spcPts val="0"/>
                        </a:spcAft>
                      </a:pPr>
                      <a:r>
                        <a:rPr lang="en-US" sz="2000" b="0" kern="100" dirty="0">
                          <a:solidFill>
                            <a:srgbClr val="FF0000"/>
                          </a:solidFill>
                          <a:latin typeface="微软雅黑" panose="020B0503020204020204" pitchFamily="34" charset="-122"/>
                          <a:ea typeface="微软雅黑" panose="020B0503020204020204" pitchFamily="34" charset="-122"/>
                          <a:cs typeface="Times New Roman" panose="02020603050405020304"/>
                        </a:rPr>
                        <a:t>9512101</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李勇</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男</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solidFill>
                            <a:srgbClr val="FF0000"/>
                          </a:solidFill>
                          <a:latin typeface="微软雅黑" panose="020B0503020204020204" pitchFamily="34" charset="-122"/>
                          <a:ea typeface="微软雅黑" panose="020B0503020204020204" pitchFamily="34" charset="-122"/>
                          <a:cs typeface="Times New Roman" panose="02020603050405020304"/>
                        </a:rPr>
                        <a:t>19</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计算机系</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9512102</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刘晨</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男</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20</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计算机系</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955" algn="ctr">
                        <a:spcAft>
                          <a:spcPts val="0"/>
                        </a:spcAft>
                      </a:pPr>
                      <a:r>
                        <a:rPr lang="en-US" sz="2000" b="0" kern="100" dirty="0">
                          <a:solidFill>
                            <a:srgbClr val="FF0000"/>
                          </a:solidFill>
                          <a:latin typeface="微软雅黑" panose="020B0503020204020204" pitchFamily="34" charset="-122"/>
                          <a:ea typeface="微软雅黑" panose="020B0503020204020204" pitchFamily="34" charset="-122"/>
                          <a:cs typeface="Times New Roman" panose="02020603050405020304"/>
                        </a:rPr>
                        <a:t>9512101</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李勇</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男</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solidFill>
                            <a:srgbClr val="FF0000"/>
                          </a:solidFill>
                          <a:latin typeface="微软雅黑" panose="020B0503020204020204" pitchFamily="34" charset="-122"/>
                          <a:ea typeface="微软雅黑" panose="020B0503020204020204" pitchFamily="34" charset="-122"/>
                          <a:cs typeface="Times New Roman" panose="02020603050405020304"/>
                        </a:rPr>
                        <a:t>19</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solidFill>
                            <a:srgbClr val="FF0000"/>
                          </a:solidFill>
                          <a:latin typeface="Times New Roman" panose="02020603050405020304"/>
                          <a:ea typeface="微软雅黑" panose="020B0503020204020204" pitchFamily="34" charset="-122"/>
                          <a:cs typeface="Times New Roman" panose="02020603050405020304"/>
                        </a:rPr>
                        <a:t>计算机系</a:t>
                      </a:r>
                      <a:endParaRPr lang="zh-CN" sz="2800" b="0" kern="100" dirty="0">
                        <a:solidFill>
                          <a:srgbClr val="FF0000"/>
                        </a:solidFill>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9512103</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王敏</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女</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20</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计算机系</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9521101</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张立</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男</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22</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信息系</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27">
                <a:tc>
                  <a:txBody>
                    <a:bodyPr/>
                    <a:lstStyle/>
                    <a:p>
                      <a:pPr indent="2032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9521102</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吴宾</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318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女</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 algn="ctr">
                        <a:spcAft>
                          <a:spcPts val="0"/>
                        </a:spcAft>
                      </a:pPr>
                      <a:r>
                        <a:rPr lang="en-US" sz="2000" b="0" kern="100" dirty="0">
                          <a:latin typeface="微软雅黑" panose="020B0503020204020204" pitchFamily="34" charset="-122"/>
                          <a:ea typeface="微软雅黑" panose="020B0503020204020204" pitchFamily="34" charset="-122"/>
                          <a:cs typeface="Times New Roman" panose="02020603050405020304"/>
                        </a:rPr>
                        <a:t>21</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b="0" kern="100" dirty="0">
                          <a:latin typeface="Times New Roman" panose="02020603050405020304"/>
                          <a:ea typeface="微软雅黑" panose="020B0503020204020204" pitchFamily="34" charset="-122"/>
                          <a:cs typeface="Times New Roman" panose="02020603050405020304"/>
                        </a:rPr>
                        <a:t>信息系</a:t>
                      </a:r>
                      <a:endParaRPr lang="zh-CN" sz="2800" b="0" kern="100" dirty="0">
                        <a:latin typeface="Times New Roman" panose="02020603050405020304"/>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55"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strVal val="#ppt_w*0.70"/>
                                          </p:val>
                                        </p:tav>
                                        <p:tav tm="100000">
                                          <p:val>
                                            <p:strVal val="#ppt_w"/>
                                          </p:val>
                                        </p:tav>
                                      </p:tavLst>
                                    </p:anim>
                                    <p:anim calcmode="lin" valueType="num">
                                      <p:cBhvr>
                                        <p:cTn id="19" dur="1000" fill="hold"/>
                                        <p:tgtEl>
                                          <p:spTgt spid="2"/>
                                        </p:tgtEl>
                                        <p:attrNameLst>
                                          <p:attrName>ppt_h</p:attrName>
                                        </p:attrNameLst>
                                      </p:cBhvr>
                                      <p:tavLst>
                                        <p:tav tm="0">
                                          <p:val>
                                            <p:strVal val="#ppt_h"/>
                                          </p:val>
                                        </p:tav>
                                        <p:tav tm="100000">
                                          <p:val>
                                            <p:strVal val="#ppt_h"/>
                                          </p:val>
                                        </p:tav>
                                      </p:tavLst>
                                    </p:anim>
                                    <p:animEffect transition="in" filter="fade">
                                      <p:cBhvr>
                                        <p:cTn id="20" dur="1000"/>
                                        <p:tgtEl>
                                          <p:spTgt spid="2"/>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par>
                          <p:cTn id="27" fill="hold">
                            <p:stCondLst>
                              <p:cond delay="2500"/>
                            </p:stCondLst>
                            <p:childTnLst>
                              <p:par>
                                <p:cTn id="28" presetID="17" presetClass="entr" presetSubtype="1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childTnLst>
                          </p:cTn>
                        </p:par>
                        <p:par>
                          <p:cTn id="32" fill="hold">
                            <p:stCondLst>
                              <p:cond delay="3000"/>
                            </p:stCondLst>
                            <p:childTnLst>
                              <p:par>
                                <p:cTn id="33" presetID="35" presetClass="emph" presetSubtype="0" fill="hold" nodeType="afterEffect">
                                  <p:stCondLst>
                                    <p:cond delay="0"/>
                                  </p:stCondLst>
                                  <p:childTnLst>
                                    <p:anim calcmode="discrete" valueType="str">
                                      <p:cBhvr>
                                        <p:cTn id="34"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buClrTx/>
              <a:buSzTx/>
              <a:buFontTx/>
              <a:buNone/>
            </a:pPr>
            <a:r>
              <a:rPr lang="zh-CN" altLang="en-US" sz="2400" dirty="0">
                <a:solidFill>
                  <a:srgbClr val="F0882E"/>
                </a:solidFill>
                <a:latin typeface="微软雅黑" panose="020B0503020204020204" pitchFamily="34" charset="-122"/>
                <a:ea typeface="微软雅黑" panose="020B0503020204020204" pitchFamily="34" charset="-122"/>
              </a:rPr>
              <a:t>（2）</a:t>
            </a:r>
            <a:r>
              <a:rPr lang="zh-CN" altLang="en-US" dirty="0">
                <a:solidFill>
                  <a:srgbClr val="F0882E"/>
                </a:solidFill>
                <a:latin typeface="微软雅黑" panose="020B0503020204020204" pitchFamily="34" charset="-122"/>
                <a:ea typeface="微软雅黑" panose="020B0503020204020204" pitchFamily="34" charset="-122"/>
              </a:rPr>
              <a:t>域完整性规则</a:t>
            </a:r>
            <a:r>
              <a:rPr lang="zh-CN" altLang="en-US" sz="2400" dirty="0">
                <a:solidFill>
                  <a:srgbClr val="F0882E"/>
                </a:solidFill>
                <a:latin typeface="微软雅黑" panose="020B0503020204020204" pitchFamily="34" charset="-122"/>
                <a:ea typeface="微软雅黑" panose="020B0503020204020204" pitchFamily="34" charset="-122"/>
              </a:rPr>
              <a:t>：</a:t>
            </a:r>
            <a:endParaRPr lang="zh-CN" altLang="en-US" sz="2400" dirty="0">
              <a:solidFill>
                <a:srgbClr val="F0882E"/>
              </a:solidFill>
              <a:latin typeface="微软雅黑" panose="020B0503020204020204" pitchFamily="34" charset="-122"/>
              <a:ea typeface="微软雅黑" panose="020B0503020204020204" pitchFamily="34" charset="-122"/>
            </a:endParaRPr>
          </a:p>
          <a:p>
            <a:pPr algn="l">
              <a:lnSpc>
                <a:spcPct val="150000"/>
              </a:lnSpc>
              <a:buClrTx/>
              <a:buSzTx/>
              <a:buFontTx/>
              <a:buNone/>
            </a:pPr>
            <a:r>
              <a:rPr lang="zh-CN" altLang="en-US" dirty="0">
                <a:latin typeface="微软雅黑" panose="020B0503020204020204" pitchFamily="34" charset="-122"/>
                <a:ea typeface="微软雅黑" panose="020B0503020204020204" pitchFamily="34" charset="-122"/>
                <a:sym typeface="+mn-ea"/>
              </a:rPr>
              <a:t>对数据表中字段属性的约束，</a:t>
            </a:r>
            <a:r>
              <a:rPr lang="zh-CN" altLang="en-US" dirty="0">
                <a:latin typeface="微软雅黑" panose="020B0503020204020204" pitchFamily="34" charset="-122"/>
                <a:ea typeface="微软雅黑" panose="020B0503020204020204" pitchFamily="34" charset="-122"/>
                <a:sym typeface="+mn-ea"/>
              </a:rPr>
              <a:t>，它通常是由确定关系结构时所定义的字段属性决定的；</a:t>
            </a:r>
            <a:endParaRPr lang="zh-CN" altLang="en-US" dirty="0">
              <a:latin typeface="微软雅黑" panose="020B0503020204020204" pitchFamily="34" charset="-122"/>
              <a:ea typeface="微软雅黑" panose="020B0503020204020204" pitchFamily="34" charset="-122"/>
            </a:endParaRPr>
          </a:p>
          <a:p>
            <a:pPr algn="l">
              <a:lnSpc>
                <a:spcPct val="150000"/>
              </a:lnSpc>
              <a:buClrTx/>
              <a:buSzTx/>
              <a:buFontTx/>
              <a:buNone/>
            </a:pPr>
            <a:r>
              <a:rPr lang="zh-CN" altLang="en-US" dirty="0">
                <a:latin typeface="微软雅黑" panose="020B0503020204020204" pitchFamily="34" charset="-122"/>
                <a:ea typeface="微软雅黑" panose="020B0503020204020204" pitchFamily="34" charset="-122"/>
                <a:sym typeface="+mn-ea"/>
              </a:rPr>
              <a:t>如规定该字段的数据类型、格式、值域范围、是否允许空值等约束</a:t>
            </a:r>
            <a:endParaRPr lang="zh-CN" altLang="en-US" dirty="0">
              <a:latin typeface="微软雅黑" panose="020B0503020204020204" pitchFamily="34" charset="-122"/>
              <a:ea typeface="微软雅黑" panose="020B0503020204020204" pitchFamily="34" charset="-122"/>
            </a:endParaRPr>
          </a:p>
          <a:p>
            <a:pPr algn="l">
              <a:lnSpc>
                <a:spcPct val="150000"/>
              </a:lnSpc>
              <a:buClrTx/>
              <a:buSzTx/>
              <a:buFontTx/>
              <a:buNone/>
            </a:pPr>
            <a:r>
              <a:rPr lang="zh-CN" altLang="en-US" dirty="0">
                <a:latin typeface="微软雅黑" panose="020B0503020204020204" pitchFamily="34" charset="-122"/>
                <a:ea typeface="微软雅黑" panose="020B0503020204020204" pitchFamily="34" charset="-122"/>
                <a:sym typeface="+mn-ea"/>
              </a:rPr>
              <a:t>例如，“年龄”属性类型是整数，那么它就不能是27.5或任何其他非整数</a:t>
            </a:r>
            <a:endParaRPr lang="zh-CN" altLang="en-US" dirty="0">
              <a:latin typeface="微软雅黑" panose="020B0503020204020204" pitchFamily="34" charset="-122"/>
              <a:ea typeface="微软雅黑" panose="020B0503020204020204" pitchFamily="34" charset="-122"/>
            </a:endParaRPr>
          </a:p>
          <a:p>
            <a:pPr marL="0" indent="0" algn="l">
              <a:buClrTx/>
              <a:buSzTx/>
              <a:buNone/>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calcmode="lin" valueType="num">
                                      <p:cBhvr additive="base">
                                        <p:cTn id="12"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 calcmode="lin" valueType="num">
                                      <p:cBhvr additive="base">
                                        <p:cTn id="17"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 calcmode="lin" valueType="num">
                                      <p:cBhvr additive="base">
                                        <p:cTn id="22"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lnSpc>
                <a:spcPct val="150000"/>
              </a:lnSpc>
              <a:buClrTx/>
              <a:buSzTx/>
              <a:buFontTx/>
              <a:buNone/>
            </a:pPr>
            <a:r>
              <a:rPr lang="zh-CN" altLang="en-US" sz="2400" dirty="0">
                <a:solidFill>
                  <a:srgbClr val="F0882E"/>
                </a:solidFill>
                <a:latin typeface="微软雅黑" panose="020B0503020204020204" pitchFamily="34" charset="-122"/>
                <a:ea typeface="微软雅黑" panose="020B0503020204020204" pitchFamily="34" charset="-122"/>
              </a:rPr>
              <a:t>（</a:t>
            </a:r>
            <a:r>
              <a:rPr lang="en-US" altLang="zh-CN" sz="2400" dirty="0">
                <a:solidFill>
                  <a:srgbClr val="F0882E"/>
                </a:solidFill>
                <a:latin typeface="微软雅黑" panose="020B0503020204020204" pitchFamily="34" charset="-122"/>
                <a:ea typeface="微软雅黑" panose="020B0503020204020204" pitchFamily="34" charset="-122"/>
              </a:rPr>
              <a:t>3</a:t>
            </a:r>
            <a:r>
              <a:rPr lang="zh-CN" altLang="en-US" sz="2400" dirty="0">
                <a:solidFill>
                  <a:srgbClr val="F0882E"/>
                </a:solidFill>
                <a:latin typeface="微软雅黑" panose="020B0503020204020204" pitchFamily="34" charset="-122"/>
                <a:ea typeface="微软雅黑" panose="020B0503020204020204" pitchFamily="34" charset="-122"/>
              </a:rPr>
              <a:t>）</a:t>
            </a:r>
            <a:r>
              <a:rPr lang="zh-CN" altLang="en-US" dirty="0">
                <a:solidFill>
                  <a:srgbClr val="F0882E"/>
                </a:solidFill>
                <a:latin typeface="微软雅黑" panose="020B0503020204020204" pitchFamily="34" charset="-122"/>
                <a:ea typeface="微软雅黑" panose="020B0503020204020204" pitchFamily="34" charset="-122"/>
                <a:sym typeface="+mn-ea"/>
              </a:rPr>
              <a:t>参照完整性(Referential Integrity)</a:t>
            </a:r>
            <a:endParaRPr lang="zh-CN" altLang="en-US" dirty="0">
              <a:solidFill>
                <a:srgbClr val="F0882E"/>
              </a:solidFill>
              <a:latin typeface="微软雅黑" panose="020B0503020204020204" pitchFamily="34" charset="-122"/>
              <a:ea typeface="微软雅黑" panose="020B0503020204020204" pitchFamily="34" charset="-122"/>
            </a:endParaRPr>
          </a:p>
          <a:p>
            <a:pPr indent="457200">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sym typeface="+mn-ea"/>
              </a:rPr>
              <a:t>设 </a:t>
            </a:r>
            <a:r>
              <a:rPr lang="en-US" altLang="zh-CN" dirty="0">
                <a:solidFill>
                  <a:srgbClr val="595959"/>
                </a:solidFill>
                <a:latin typeface="微软雅黑" panose="020B0503020204020204" pitchFamily="34" charset="-122"/>
                <a:ea typeface="微软雅黑" panose="020B0503020204020204" pitchFamily="34" charset="-122"/>
                <a:sym typeface="+mn-ea"/>
              </a:rPr>
              <a:t>F </a:t>
            </a:r>
            <a:r>
              <a:rPr lang="zh-CN" altLang="en-US" dirty="0">
                <a:solidFill>
                  <a:srgbClr val="595959"/>
                </a:solidFill>
                <a:latin typeface="微软雅黑" panose="020B0503020204020204" pitchFamily="34" charset="-122"/>
                <a:ea typeface="微软雅黑" panose="020B0503020204020204" pitchFamily="34" charset="-122"/>
                <a:sym typeface="+mn-ea"/>
              </a:rPr>
              <a:t>是基本关系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的一个或一组属性，但不是关系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的主码。如果 </a:t>
            </a:r>
            <a:r>
              <a:rPr lang="en-US" altLang="zh-CN" dirty="0">
                <a:solidFill>
                  <a:srgbClr val="595959"/>
                </a:solidFill>
                <a:latin typeface="微软雅黑" panose="020B0503020204020204" pitchFamily="34" charset="-122"/>
                <a:ea typeface="微软雅黑" panose="020B0503020204020204" pitchFamily="34" charset="-122"/>
                <a:sym typeface="+mn-ea"/>
              </a:rPr>
              <a:t>F </a:t>
            </a:r>
            <a:r>
              <a:rPr lang="zh-CN" altLang="en-US" dirty="0">
                <a:solidFill>
                  <a:srgbClr val="595959"/>
                </a:solidFill>
                <a:latin typeface="微软雅黑" panose="020B0503020204020204" pitchFamily="34" charset="-122"/>
                <a:ea typeface="微软雅黑" panose="020B0503020204020204" pitchFamily="34" charset="-122"/>
                <a:sym typeface="+mn-ea"/>
              </a:rPr>
              <a:t>与基本关系 </a:t>
            </a:r>
            <a:r>
              <a:rPr lang="en-US" altLang="zh-CN" dirty="0">
                <a:solidFill>
                  <a:srgbClr val="595959"/>
                </a:solidFill>
                <a:latin typeface="微软雅黑" panose="020B0503020204020204" pitchFamily="34" charset="-122"/>
                <a:ea typeface="微软雅黑" panose="020B0503020204020204" pitchFamily="34" charset="-122"/>
                <a:sym typeface="+mn-ea"/>
              </a:rPr>
              <a:t>S </a:t>
            </a:r>
            <a:r>
              <a:rPr lang="zh-CN" altLang="en-US" dirty="0">
                <a:solidFill>
                  <a:srgbClr val="595959"/>
                </a:solidFill>
                <a:latin typeface="微软雅黑" panose="020B0503020204020204" pitchFamily="34" charset="-122"/>
                <a:ea typeface="微软雅黑" panose="020B0503020204020204" pitchFamily="34" charset="-122"/>
                <a:sym typeface="+mn-ea"/>
              </a:rPr>
              <a:t>的主码 </a:t>
            </a:r>
            <a:r>
              <a:rPr lang="en-US" altLang="zh-CN" dirty="0">
                <a:solidFill>
                  <a:srgbClr val="595959"/>
                </a:solidFill>
                <a:latin typeface="微软雅黑" panose="020B0503020204020204" pitchFamily="34" charset="-122"/>
                <a:ea typeface="微软雅黑" panose="020B0503020204020204" pitchFamily="34" charset="-122"/>
                <a:sym typeface="+mn-ea"/>
              </a:rPr>
              <a:t>Ks </a:t>
            </a:r>
            <a:r>
              <a:rPr lang="zh-CN" altLang="en-US" dirty="0">
                <a:solidFill>
                  <a:srgbClr val="595959"/>
                </a:solidFill>
                <a:latin typeface="微软雅黑" panose="020B0503020204020204" pitchFamily="34" charset="-122"/>
                <a:ea typeface="微软雅黑" panose="020B0503020204020204" pitchFamily="34" charset="-122"/>
                <a:sym typeface="+mn-ea"/>
              </a:rPr>
              <a:t>相对应，则称 </a:t>
            </a:r>
            <a:r>
              <a:rPr lang="en-US" altLang="zh-CN" dirty="0">
                <a:solidFill>
                  <a:srgbClr val="595959"/>
                </a:solidFill>
                <a:latin typeface="微软雅黑" panose="020B0503020204020204" pitchFamily="34" charset="-122"/>
                <a:ea typeface="微软雅黑" panose="020B0503020204020204" pitchFamily="34" charset="-122"/>
                <a:sym typeface="+mn-ea"/>
              </a:rPr>
              <a:t>F </a:t>
            </a:r>
            <a:r>
              <a:rPr lang="zh-CN" altLang="en-US" dirty="0">
                <a:solidFill>
                  <a:srgbClr val="595959"/>
                </a:solidFill>
                <a:latin typeface="微软雅黑" panose="020B0503020204020204" pitchFamily="34" charset="-122"/>
                <a:ea typeface="微软雅黑" panose="020B0503020204020204" pitchFamily="34" charset="-122"/>
                <a:sym typeface="+mn-ea"/>
              </a:rPr>
              <a:t>是基本关系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的外码</a:t>
            </a:r>
            <a:r>
              <a:rPr lang="en-US" altLang="zh-CN" dirty="0">
                <a:solidFill>
                  <a:srgbClr val="595959"/>
                </a:solidFill>
                <a:latin typeface="微软雅黑" panose="020B0503020204020204" pitchFamily="34" charset="-122"/>
                <a:ea typeface="微软雅黑" panose="020B0503020204020204" pitchFamily="34" charset="-122"/>
                <a:sym typeface="+mn-ea"/>
              </a:rPr>
              <a:t>(Foreign Key)</a:t>
            </a:r>
            <a:r>
              <a:rPr lang="zh-CN" altLang="en-US" dirty="0">
                <a:solidFill>
                  <a:srgbClr val="595959"/>
                </a:solidFill>
                <a:latin typeface="微软雅黑" panose="020B0503020204020204" pitchFamily="34" charset="-122"/>
                <a:ea typeface="微软雅黑" panose="020B0503020204020204" pitchFamily="34" charset="-122"/>
                <a:sym typeface="+mn-ea"/>
              </a:rPr>
              <a:t>，并称基本关系 </a:t>
            </a:r>
            <a:r>
              <a:rPr lang="en-US" altLang="zh-CN" dirty="0">
                <a:solidFill>
                  <a:srgbClr val="595959"/>
                </a:solidFill>
                <a:latin typeface="微软雅黑" panose="020B0503020204020204" pitchFamily="34" charset="-122"/>
                <a:ea typeface="微软雅黑" panose="020B0503020204020204" pitchFamily="34" charset="-122"/>
                <a:sym typeface="+mn-ea"/>
              </a:rPr>
              <a:t>R</a:t>
            </a:r>
            <a:r>
              <a:rPr lang="zh-CN" altLang="en-US" dirty="0">
                <a:solidFill>
                  <a:srgbClr val="595959"/>
                </a:solidFill>
                <a:latin typeface="微软雅黑" panose="020B0503020204020204" pitchFamily="34" charset="-122"/>
                <a:ea typeface="微软雅黑" panose="020B0503020204020204" pitchFamily="34" charset="-122"/>
                <a:sym typeface="+mn-ea"/>
              </a:rPr>
              <a:t>为参照关系</a:t>
            </a:r>
            <a:r>
              <a:rPr lang="en-US" altLang="zh-CN" dirty="0">
                <a:solidFill>
                  <a:srgbClr val="595959"/>
                </a:solidFill>
                <a:latin typeface="微软雅黑" panose="020B0503020204020204" pitchFamily="34" charset="-122"/>
                <a:ea typeface="微软雅黑" panose="020B0503020204020204" pitchFamily="34" charset="-122"/>
                <a:sym typeface="+mn-ea"/>
              </a:rPr>
              <a:t>(Referencing Relation)</a:t>
            </a:r>
            <a:r>
              <a:rPr lang="zh-CN" altLang="en-US" dirty="0">
                <a:solidFill>
                  <a:srgbClr val="595959"/>
                </a:solidFill>
                <a:latin typeface="微软雅黑" panose="020B0503020204020204" pitchFamily="34" charset="-122"/>
                <a:ea typeface="微软雅黑" panose="020B0503020204020204" pitchFamily="34" charset="-122"/>
                <a:sym typeface="+mn-ea"/>
              </a:rPr>
              <a:t>，基本关系 </a:t>
            </a:r>
            <a:r>
              <a:rPr lang="en-US" altLang="zh-CN" dirty="0">
                <a:solidFill>
                  <a:srgbClr val="595959"/>
                </a:solidFill>
                <a:latin typeface="微软雅黑" panose="020B0503020204020204" pitchFamily="34" charset="-122"/>
                <a:ea typeface="微软雅黑" panose="020B0503020204020204" pitchFamily="34" charset="-122"/>
                <a:sym typeface="+mn-ea"/>
              </a:rPr>
              <a:t>S </a:t>
            </a:r>
            <a:r>
              <a:rPr lang="zh-CN" altLang="en-US" dirty="0">
                <a:solidFill>
                  <a:srgbClr val="595959"/>
                </a:solidFill>
                <a:latin typeface="微软雅黑" panose="020B0503020204020204" pitchFamily="34" charset="-122"/>
                <a:ea typeface="微软雅黑" panose="020B0503020204020204" pitchFamily="34" charset="-122"/>
                <a:sym typeface="+mn-ea"/>
              </a:rPr>
              <a:t>为被参照关系</a:t>
            </a:r>
            <a:r>
              <a:rPr lang="en-US" altLang="zh-CN" dirty="0">
                <a:solidFill>
                  <a:srgbClr val="595959"/>
                </a:solidFill>
                <a:latin typeface="微软雅黑" panose="020B0503020204020204" pitchFamily="34" charset="-122"/>
                <a:ea typeface="微软雅黑" panose="020B0503020204020204" pitchFamily="34" charset="-122"/>
                <a:sym typeface="+mn-ea"/>
              </a:rPr>
              <a:t>(Referenced Relation)</a:t>
            </a:r>
            <a:r>
              <a:rPr lang="zh-CN" altLang="en-US" dirty="0">
                <a:solidFill>
                  <a:srgbClr val="595959"/>
                </a:solidFill>
                <a:latin typeface="微软雅黑" panose="020B0503020204020204" pitchFamily="34" charset="-122"/>
                <a:ea typeface="微软雅黑" panose="020B0503020204020204" pitchFamily="34" charset="-122"/>
                <a:sym typeface="+mn-ea"/>
              </a:rPr>
              <a:t>或目标关系</a:t>
            </a:r>
            <a:r>
              <a:rPr lang="en-US" altLang="zh-CN" dirty="0">
                <a:solidFill>
                  <a:srgbClr val="595959"/>
                </a:solidFill>
                <a:latin typeface="微软雅黑" panose="020B0503020204020204" pitchFamily="34" charset="-122"/>
                <a:ea typeface="微软雅黑" panose="020B0503020204020204" pitchFamily="34" charset="-122"/>
                <a:sym typeface="+mn-ea"/>
              </a:rPr>
              <a:t>(Target Relation)</a:t>
            </a:r>
            <a:r>
              <a:rPr lang="zh-CN" altLang="en-US" dirty="0">
                <a:solidFill>
                  <a:srgbClr val="595959"/>
                </a:solidFill>
                <a:latin typeface="微软雅黑" panose="020B0503020204020204" pitchFamily="34" charset="-122"/>
                <a:ea typeface="微软雅黑" panose="020B0503020204020204" pitchFamily="34" charset="-122"/>
                <a:sym typeface="+mn-ea"/>
              </a:rPr>
              <a:t>。关系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和关系 </a:t>
            </a:r>
            <a:r>
              <a:rPr lang="en-US" altLang="zh-CN" dirty="0">
                <a:solidFill>
                  <a:srgbClr val="595959"/>
                </a:solidFill>
                <a:latin typeface="微软雅黑" panose="020B0503020204020204" pitchFamily="34" charset="-122"/>
                <a:ea typeface="微软雅黑" panose="020B0503020204020204" pitchFamily="34" charset="-122"/>
                <a:sym typeface="+mn-ea"/>
              </a:rPr>
              <a:t>S </a:t>
            </a:r>
            <a:r>
              <a:rPr lang="zh-CN" altLang="en-US" dirty="0">
                <a:solidFill>
                  <a:srgbClr val="595959"/>
                </a:solidFill>
                <a:latin typeface="微软雅黑" panose="020B0503020204020204" pitchFamily="34" charset="-122"/>
                <a:ea typeface="微软雅黑" panose="020B0503020204020204" pitchFamily="34" charset="-122"/>
                <a:sym typeface="+mn-ea"/>
              </a:rPr>
              <a:t>有可能是同一关系。</a:t>
            </a:r>
            <a:endParaRPr lang="zh-CN" altLang="en-US" dirty="0">
              <a:solidFill>
                <a:srgbClr val="595959"/>
              </a:solidFill>
              <a:latin typeface="微软雅黑" panose="020B0503020204020204" pitchFamily="34" charset="-122"/>
              <a:ea typeface="微软雅黑" panose="020B0503020204020204" pitchFamily="34" charset="-122"/>
            </a:endParaRPr>
          </a:p>
          <a:p>
            <a:pPr indent="457200">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注：主码（主键）与外码（外键）的列名不一定相同，唯一的要求是它们的值的域必须相同</a:t>
            </a:r>
            <a:r>
              <a:rPr lang="zh-CN" altLang="en-US" dirty="0" smtClean="0">
                <a:solidFill>
                  <a:srgbClr val="595959"/>
                </a:solidFill>
                <a:latin typeface="微软雅黑" panose="020B0503020204020204" pitchFamily="34" charset="-122"/>
                <a:ea typeface="微软雅黑" panose="020B0503020204020204" pitchFamily="34" charset="-122"/>
                <a:sym typeface="+mn-ea"/>
              </a:rPr>
              <a:t>。</a:t>
            </a:r>
            <a:endParaRPr lang="zh-CN" altLang="en-US" dirty="0">
              <a:solidFill>
                <a:srgbClr val="595959"/>
              </a:solidFill>
              <a:latin typeface="微软雅黑" panose="020B0503020204020204" pitchFamily="34" charset="-122"/>
              <a:ea typeface="微软雅黑" panose="020B0503020204020204" pitchFamily="34" charset="-122"/>
            </a:endParaRPr>
          </a:p>
          <a:p>
            <a:pPr algn="l">
              <a:buClrTx/>
              <a:buSzTx/>
              <a:buFontTx/>
              <a:buNone/>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calcmode="lin" valueType="num">
                                      <p:cBhvr additive="base">
                                        <p:cTn id="12"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 calcmode="lin" valueType="num">
                                      <p:cBhvr additive="base">
                                        <p:cTn id="17"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lnSpc>
                <a:spcPct val="150000"/>
              </a:lnSpc>
              <a:buClrTx/>
              <a:buSzTx/>
              <a:buFontTx/>
              <a:buNone/>
            </a:pPr>
            <a:r>
              <a:rPr lang="zh-CN" altLang="en-US" sz="2400" dirty="0">
                <a:solidFill>
                  <a:srgbClr val="F0882E"/>
                </a:solidFill>
                <a:latin typeface="微软雅黑" panose="020B0503020204020204" pitchFamily="34" charset="-122"/>
                <a:ea typeface="微软雅黑" panose="020B0503020204020204" pitchFamily="34" charset="-122"/>
              </a:rPr>
              <a:t>（</a:t>
            </a:r>
            <a:r>
              <a:rPr lang="en-US" altLang="zh-CN" sz="2400" dirty="0">
                <a:solidFill>
                  <a:srgbClr val="F0882E"/>
                </a:solidFill>
                <a:latin typeface="微软雅黑" panose="020B0503020204020204" pitchFamily="34" charset="-122"/>
                <a:ea typeface="微软雅黑" panose="020B0503020204020204" pitchFamily="34" charset="-122"/>
              </a:rPr>
              <a:t>3</a:t>
            </a:r>
            <a:r>
              <a:rPr lang="zh-CN" altLang="en-US" sz="2400" dirty="0">
                <a:solidFill>
                  <a:srgbClr val="F0882E"/>
                </a:solidFill>
                <a:latin typeface="微软雅黑" panose="020B0503020204020204" pitchFamily="34" charset="-122"/>
                <a:ea typeface="微软雅黑" panose="020B0503020204020204" pitchFamily="34" charset="-122"/>
              </a:rPr>
              <a:t>）</a:t>
            </a:r>
            <a:r>
              <a:rPr lang="zh-CN" altLang="en-US" dirty="0">
                <a:solidFill>
                  <a:srgbClr val="F0882E"/>
                </a:solidFill>
                <a:latin typeface="微软雅黑" panose="020B0503020204020204" pitchFamily="34" charset="-122"/>
                <a:ea typeface="微软雅黑" panose="020B0503020204020204" pitchFamily="34" charset="-122"/>
                <a:sym typeface="+mn-ea"/>
              </a:rPr>
              <a:t>参照完整性(Referential Integrity)</a:t>
            </a:r>
            <a:endParaRPr lang="zh-CN" altLang="en-US" dirty="0">
              <a:solidFill>
                <a:srgbClr val="F0882E"/>
              </a:solidFill>
              <a:latin typeface="微软雅黑" panose="020B0503020204020204" pitchFamily="34" charset="-122"/>
              <a:ea typeface="微软雅黑" panose="020B0503020204020204" pitchFamily="34" charset="-122"/>
            </a:endParaRPr>
          </a:p>
          <a:p>
            <a:pPr algn="l">
              <a:buClrTx/>
              <a:buSzTx/>
              <a:buFontTx/>
              <a:buNone/>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日期占位符 4"/>
          <p:cNvSpPr>
            <a:spLocks noGrp="1"/>
          </p:cNvSpPr>
          <p:nvPr>
            <p:ph type="dt" sz="half" idx="10"/>
          </p:nvPr>
        </p:nvSpPr>
        <p:spPr>
          <a:xfrm>
            <a:off x="1789430" y="6990080"/>
            <a:ext cx="2016125" cy="76200"/>
          </a:xfrm>
        </p:spPr>
        <p:txBody>
          <a:bodyPr/>
          <a:lstStyle/>
          <a:p>
            <a:fld id="{0DD259C6-F7CE-407B-81E6-8D2CA14B9F90}" type="datetime3">
              <a:rPr lang="zh-CN" altLang="en-US"/>
            </a:fld>
            <a:endParaRPr lang="en-US" altLang="zh-CN"/>
          </a:p>
        </p:txBody>
      </p:sp>
      <p:sp>
        <p:nvSpPr>
          <p:cNvPr id="307202" name="Rectangle 2"/>
          <p:cNvSpPr>
            <a:spLocks noChangeArrowheads="1"/>
          </p:cNvSpPr>
          <p:nvPr/>
        </p:nvSpPr>
        <p:spPr bwMode="auto">
          <a:xfrm>
            <a:off x="12196445" y="7017385"/>
            <a:ext cx="2870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b="1" dirty="0">
                <a:solidFill>
                  <a:srgbClr val="FF3300"/>
                </a:solidFill>
                <a:ea typeface="微软雅黑" panose="020B0503020204020204" pitchFamily="34" charset="-122"/>
                <a:sym typeface="Wingdings 3" panose="05040102010807070707" pitchFamily="18" charset="2"/>
              </a:rPr>
              <a:t></a:t>
            </a:r>
            <a:endParaRPr lang="en-US" altLang="zh-CN" sz="1800" b="1" dirty="0">
              <a:solidFill>
                <a:srgbClr val="FF3300"/>
              </a:solidFill>
              <a:ea typeface="微软雅黑" panose="020B0503020204020204" pitchFamily="34" charset="-122"/>
              <a:sym typeface="Wingdings 3" panose="05040102010807070707" pitchFamily="18" charset="2"/>
            </a:endParaRPr>
          </a:p>
        </p:txBody>
      </p:sp>
      <p:sp>
        <p:nvSpPr>
          <p:cNvPr id="307203" name="Rectangle 3"/>
          <p:cNvSpPr>
            <a:spLocks noGrp="1" noChangeArrowheads="1"/>
          </p:cNvSpPr>
          <p:nvPr/>
        </p:nvSpPr>
        <p:spPr>
          <a:xfrm>
            <a:off x="2035810" y="1800225"/>
            <a:ext cx="8063865" cy="47244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a:lstStyle>
          <a:p>
            <a:r>
              <a:rPr lang="zh-CN" altLang="en-US" sz="2665" dirty="0" smtClean="0"/>
              <a:t>学生</a:t>
            </a:r>
            <a:r>
              <a:rPr lang="zh-CN" altLang="en-US" sz="2665" dirty="0"/>
              <a:t>登记表中“学号”为主键</a:t>
            </a:r>
            <a:endParaRPr lang="zh-CN" altLang="en-US" sz="2665" dirty="0"/>
          </a:p>
        </p:txBody>
      </p:sp>
      <p:graphicFrame>
        <p:nvGraphicFramePr>
          <p:cNvPr id="307204" name="Group 4"/>
          <p:cNvGraphicFramePr>
            <a:graphicFrameLocks noGrp="1"/>
          </p:cNvGraphicFramePr>
          <p:nvPr>
            <p:custDataLst>
              <p:tags r:id="rId2"/>
            </p:custDataLst>
          </p:nvPr>
        </p:nvGraphicFramePr>
        <p:xfrm>
          <a:off x="2813050" y="2372995"/>
          <a:ext cx="6924040" cy="1981200"/>
        </p:xfrm>
        <a:graphic>
          <a:graphicData uri="http://schemas.openxmlformats.org/drawingml/2006/table">
            <a:tbl>
              <a:tblPr/>
              <a:tblGrid>
                <a:gridCol w="1548765"/>
                <a:gridCol w="1276985"/>
                <a:gridCol w="1273810"/>
                <a:gridCol w="1227455"/>
                <a:gridCol w="1597025"/>
              </a:tblGrid>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学号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姓名</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性别</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年龄</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班级号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010125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曲波</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19</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01001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010126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高天</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01002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010138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张新</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女</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01001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000234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关笑</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00011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07242" name="Group 42"/>
          <p:cNvGraphicFramePr>
            <a:graphicFrameLocks noGrp="1"/>
          </p:cNvGraphicFramePr>
          <p:nvPr>
            <p:custDataLst>
              <p:tags r:id="rId3"/>
            </p:custDataLst>
          </p:nvPr>
        </p:nvGraphicFramePr>
        <p:xfrm>
          <a:off x="4507230" y="4895215"/>
          <a:ext cx="3957320" cy="1981200"/>
        </p:xfrm>
        <a:graphic>
          <a:graphicData uri="http://schemas.openxmlformats.org/drawingml/2006/table">
            <a:tbl>
              <a:tblPr/>
              <a:tblGrid>
                <a:gridCol w="1376680"/>
                <a:gridCol w="1407795"/>
                <a:gridCol w="1172845"/>
              </a:tblGrid>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学号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课程号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成绩</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010125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A001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89</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010126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A002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90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010138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A004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000234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A002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1pPr>
                      <a:lvl2pPr marL="742950" indent="-28575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2pPr>
                      <a:lvl3pPr marL="11430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3pPr>
                      <a:lvl4pPr marL="16002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4pPr>
                      <a:lvl5pPr marL="2057400" indent="-228600">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5pPr>
                      <a:lvl6pPr marL="25146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6pPr>
                      <a:lvl7pPr marL="29718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7pPr>
                      <a:lvl8pPr marL="34290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8pPr>
                      <a:lvl9pPr marL="3886200" indent="-228600" fontAlgn="base">
                        <a:lnSpc>
                          <a:spcPct val="95000"/>
                        </a:lnSpc>
                        <a:spcBef>
                          <a:spcPct val="35000"/>
                        </a:spcBef>
                        <a:spcAft>
                          <a:spcPct val="45000"/>
                        </a:spcAft>
                        <a:buFont typeface="Wingdings" panose="05000000000000000000" pitchFamily="2" charset="2"/>
                        <a:defRPr b="1">
                          <a:solidFill>
                            <a:srgbClr val="0033CC"/>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92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268" name="Rectangle 68"/>
          <p:cNvSpPr>
            <a:spLocks noChangeArrowheads="1"/>
          </p:cNvSpPr>
          <p:nvPr/>
        </p:nvSpPr>
        <p:spPr bwMode="auto">
          <a:xfrm>
            <a:off x="1938655" y="4354195"/>
            <a:ext cx="8063865"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2"/>
                </a:solidFill>
                <a:latin typeface="Times New Roman" panose="02020603050405020304" pitchFamily="18" charset="0"/>
                <a:ea typeface="宋体" panose="02010600030101010101" pitchFamily="2" charset="-122"/>
              </a:defRPr>
            </a:lvl1pPr>
            <a:lvl2pPr algn="ctr">
              <a:defRPr sz="2400" b="1">
                <a:solidFill>
                  <a:schemeClr val="tx2"/>
                </a:solidFill>
                <a:latin typeface="Times New Roman" panose="02020603050405020304" pitchFamily="18" charset="0"/>
                <a:ea typeface="宋体" panose="02010600030101010101" pitchFamily="2" charset="-122"/>
              </a:defRPr>
            </a:lvl2pPr>
            <a:lvl3pPr algn="ctr">
              <a:defRPr sz="2400" b="1">
                <a:solidFill>
                  <a:schemeClr val="tx2"/>
                </a:solidFill>
                <a:latin typeface="Times New Roman" panose="02020603050405020304" pitchFamily="18" charset="0"/>
                <a:ea typeface="宋体" panose="02010600030101010101" pitchFamily="2" charset="-122"/>
              </a:defRPr>
            </a:lvl3pPr>
            <a:lvl4pPr algn="ctr">
              <a:defRPr sz="2400" b="1">
                <a:solidFill>
                  <a:schemeClr val="tx2"/>
                </a:solidFill>
                <a:latin typeface="Times New Roman" panose="02020603050405020304" pitchFamily="18" charset="0"/>
                <a:ea typeface="宋体" panose="02010600030101010101" pitchFamily="2" charset="-122"/>
              </a:defRPr>
            </a:lvl4pPr>
            <a:lvl5pPr algn="ctr">
              <a:defRPr sz="2400" b="1">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2400" b="1">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2400" b="1">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2400" b="1">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2400" b="1">
                <a:solidFill>
                  <a:schemeClr val="tx2"/>
                </a:solidFill>
                <a:latin typeface="Times New Roman" panose="02020603050405020304" pitchFamily="18" charset="0"/>
                <a:ea typeface="宋体" panose="02010600030101010101" pitchFamily="2" charset="-122"/>
              </a:defRPr>
            </a:lvl9pPr>
          </a:lstStyle>
          <a:p>
            <a:r>
              <a:rPr lang="zh-CN" altLang="en-US" sz="2000" b="0" dirty="0" smtClean="0">
                <a:ea typeface="微软雅黑" panose="020B0503020204020204" pitchFamily="34" charset="-122"/>
              </a:rPr>
              <a:t>选课表</a:t>
            </a:r>
            <a:r>
              <a:rPr lang="zh-CN" altLang="en-US" sz="2000" b="0" dirty="0">
                <a:ea typeface="微软雅黑" panose="020B0503020204020204" pitchFamily="34" charset="-122"/>
              </a:rPr>
              <a:t>中“学号”为外键</a:t>
            </a:r>
            <a:endParaRPr lang="zh-CN" altLang="en-US" sz="2000" b="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lnSpc>
                <a:spcPct val="150000"/>
              </a:lnSpc>
              <a:buClrTx/>
              <a:buSzTx/>
              <a:buFontTx/>
              <a:buNone/>
            </a:pPr>
            <a:r>
              <a:rPr lang="zh-CN" altLang="en-US" sz="2400" dirty="0">
                <a:solidFill>
                  <a:srgbClr val="F0882E"/>
                </a:solidFill>
                <a:latin typeface="微软雅黑" panose="020B0503020204020204" pitchFamily="34" charset="-122"/>
                <a:ea typeface="微软雅黑" panose="020B0503020204020204" pitchFamily="34" charset="-122"/>
              </a:rPr>
              <a:t>（</a:t>
            </a:r>
            <a:r>
              <a:rPr lang="en-US" altLang="zh-CN" sz="2400" dirty="0">
                <a:solidFill>
                  <a:srgbClr val="F0882E"/>
                </a:solidFill>
                <a:latin typeface="微软雅黑" panose="020B0503020204020204" pitchFamily="34" charset="-122"/>
                <a:ea typeface="微软雅黑" panose="020B0503020204020204" pitchFamily="34" charset="-122"/>
              </a:rPr>
              <a:t>3</a:t>
            </a:r>
            <a:r>
              <a:rPr lang="zh-CN" altLang="en-US" sz="2400" dirty="0">
                <a:solidFill>
                  <a:srgbClr val="F0882E"/>
                </a:solidFill>
                <a:latin typeface="微软雅黑" panose="020B0503020204020204" pitchFamily="34" charset="-122"/>
                <a:ea typeface="微软雅黑" panose="020B0503020204020204" pitchFamily="34" charset="-122"/>
              </a:rPr>
              <a:t>）</a:t>
            </a:r>
            <a:r>
              <a:rPr lang="zh-CN" altLang="en-US" dirty="0">
                <a:solidFill>
                  <a:srgbClr val="F0882E"/>
                </a:solidFill>
                <a:latin typeface="微软雅黑" panose="020B0503020204020204" pitchFamily="34" charset="-122"/>
                <a:ea typeface="微软雅黑" panose="020B0503020204020204" pitchFamily="34" charset="-122"/>
                <a:sym typeface="+mn-ea"/>
              </a:rPr>
              <a:t>参照完整性(Referential Integrity)</a:t>
            </a:r>
            <a:endParaRPr lang="zh-CN" altLang="en-US" dirty="0">
              <a:solidFill>
                <a:srgbClr val="F0882E"/>
              </a:solidFill>
              <a:latin typeface="微软雅黑" panose="020B0503020204020204" pitchFamily="34" charset="-122"/>
              <a:ea typeface="微软雅黑" panose="020B0503020204020204" pitchFamily="34" charset="-122"/>
            </a:endParaRPr>
          </a:p>
          <a:p>
            <a:pPr algn="l">
              <a:buClrTx/>
              <a:buSzTx/>
              <a:buFontTx/>
              <a:buNone/>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10690" y="1881505"/>
            <a:ext cx="9797415" cy="2112645"/>
          </a:xfrm>
          <a:prstGeom prst="rect">
            <a:avLst/>
          </a:prstGeom>
          <a:noFill/>
        </p:spPr>
        <p:txBody>
          <a:bodyPr wrap="square" rtlCol="0" anchor="t">
            <a:spAutoFit/>
          </a:bodyPr>
          <a:p>
            <a:pPr indent="457200">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若属性</a:t>
            </a:r>
            <a:r>
              <a:rPr lang="en-US" altLang="zh-CN" dirty="0">
                <a:solidFill>
                  <a:srgbClr val="595959"/>
                </a:solidFill>
                <a:latin typeface="微软雅黑" panose="020B0503020204020204" pitchFamily="34" charset="-122"/>
                <a:ea typeface="微软雅黑" panose="020B0503020204020204" pitchFamily="34" charset="-122"/>
                <a:sym typeface="+mn-ea"/>
              </a:rPr>
              <a:t>(</a:t>
            </a:r>
            <a:r>
              <a:rPr lang="zh-CN" altLang="en-US" dirty="0">
                <a:solidFill>
                  <a:srgbClr val="595959"/>
                </a:solidFill>
                <a:latin typeface="微软雅黑" panose="020B0503020204020204" pitchFamily="34" charset="-122"/>
                <a:ea typeface="微软雅黑" panose="020B0503020204020204" pitchFamily="34" charset="-122"/>
                <a:sym typeface="+mn-ea"/>
              </a:rPr>
              <a:t>或属性组</a:t>
            </a:r>
            <a:r>
              <a:rPr lang="en-US" altLang="zh-CN" dirty="0">
                <a:solidFill>
                  <a:srgbClr val="595959"/>
                </a:solidFill>
                <a:latin typeface="微软雅黑" panose="020B0503020204020204" pitchFamily="34" charset="-122"/>
                <a:ea typeface="微软雅黑" panose="020B0503020204020204" pitchFamily="34" charset="-122"/>
                <a:sym typeface="+mn-ea"/>
              </a:rPr>
              <a:t>)F </a:t>
            </a:r>
            <a:r>
              <a:rPr lang="zh-CN" altLang="en-US" dirty="0">
                <a:solidFill>
                  <a:srgbClr val="595959"/>
                </a:solidFill>
                <a:latin typeface="微软雅黑" panose="020B0503020204020204" pitchFamily="34" charset="-122"/>
                <a:ea typeface="微软雅黑" panose="020B0503020204020204" pitchFamily="34" charset="-122"/>
                <a:sym typeface="+mn-ea"/>
              </a:rPr>
              <a:t>是基本关系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的外码，它与基本关系</a:t>
            </a:r>
            <a:r>
              <a:rPr lang="en-US" altLang="zh-CN" dirty="0">
                <a:solidFill>
                  <a:srgbClr val="595959"/>
                </a:solidFill>
                <a:latin typeface="微软雅黑" panose="020B0503020204020204" pitchFamily="34" charset="-122"/>
                <a:ea typeface="微软雅黑" panose="020B0503020204020204" pitchFamily="34" charset="-122"/>
                <a:sym typeface="+mn-ea"/>
              </a:rPr>
              <a:t>S </a:t>
            </a:r>
            <a:r>
              <a:rPr lang="zh-CN" altLang="en-US" dirty="0">
                <a:solidFill>
                  <a:srgbClr val="595959"/>
                </a:solidFill>
                <a:latin typeface="微软雅黑" panose="020B0503020204020204" pitchFamily="34" charset="-122"/>
                <a:ea typeface="微软雅黑" panose="020B0503020204020204" pitchFamily="34" charset="-122"/>
                <a:sym typeface="+mn-ea"/>
              </a:rPr>
              <a:t>的主码 </a:t>
            </a:r>
            <a:r>
              <a:rPr lang="en-US" altLang="zh-CN" dirty="0">
                <a:solidFill>
                  <a:srgbClr val="595959"/>
                </a:solidFill>
                <a:latin typeface="微软雅黑" panose="020B0503020204020204" pitchFamily="34" charset="-122"/>
                <a:ea typeface="微软雅黑" panose="020B0503020204020204" pitchFamily="34" charset="-122"/>
                <a:sym typeface="+mn-ea"/>
              </a:rPr>
              <a:t>Ks </a:t>
            </a:r>
            <a:r>
              <a:rPr lang="zh-CN" altLang="en-US" dirty="0">
                <a:solidFill>
                  <a:srgbClr val="595959"/>
                </a:solidFill>
                <a:latin typeface="微软雅黑" panose="020B0503020204020204" pitchFamily="34" charset="-122"/>
                <a:ea typeface="微软雅黑" panose="020B0503020204020204" pitchFamily="34" charset="-122"/>
                <a:sym typeface="+mn-ea"/>
              </a:rPr>
              <a:t>相对应</a:t>
            </a:r>
            <a:r>
              <a:rPr lang="en-US" altLang="zh-CN" dirty="0">
                <a:solidFill>
                  <a:srgbClr val="595959"/>
                </a:solidFill>
                <a:latin typeface="微软雅黑" panose="020B0503020204020204" pitchFamily="34" charset="-122"/>
                <a:ea typeface="微软雅黑" panose="020B0503020204020204" pitchFamily="34" charset="-122"/>
                <a:sym typeface="+mn-ea"/>
              </a:rPr>
              <a:t>(</a:t>
            </a:r>
            <a:r>
              <a:rPr lang="zh-CN" altLang="en-US" dirty="0">
                <a:solidFill>
                  <a:srgbClr val="595959"/>
                </a:solidFill>
                <a:latin typeface="微软雅黑" panose="020B0503020204020204" pitchFamily="34" charset="-122"/>
                <a:ea typeface="微软雅黑" panose="020B0503020204020204" pitchFamily="34" charset="-122"/>
                <a:sym typeface="+mn-ea"/>
              </a:rPr>
              <a:t>基本关系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和 </a:t>
            </a:r>
            <a:r>
              <a:rPr lang="en-US" altLang="zh-CN" dirty="0">
                <a:solidFill>
                  <a:srgbClr val="595959"/>
                </a:solidFill>
                <a:latin typeface="微软雅黑" panose="020B0503020204020204" pitchFamily="34" charset="-122"/>
                <a:ea typeface="微软雅黑" panose="020B0503020204020204" pitchFamily="34" charset="-122"/>
                <a:sym typeface="+mn-ea"/>
              </a:rPr>
              <a:t>S </a:t>
            </a:r>
            <a:r>
              <a:rPr lang="zh-CN" altLang="en-US" dirty="0">
                <a:solidFill>
                  <a:srgbClr val="595959"/>
                </a:solidFill>
                <a:latin typeface="微软雅黑" panose="020B0503020204020204" pitchFamily="34" charset="-122"/>
                <a:ea typeface="微软雅黑" panose="020B0503020204020204" pitchFamily="34" charset="-122"/>
                <a:sym typeface="+mn-ea"/>
              </a:rPr>
              <a:t>有可能是同一关系</a:t>
            </a:r>
            <a:r>
              <a:rPr lang="en-US" altLang="zh-CN" dirty="0">
                <a:solidFill>
                  <a:srgbClr val="595959"/>
                </a:solidFill>
                <a:latin typeface="微软雅黑" panose="020B0503020204020204" pitchFamily="34" charset="-122"/>
                <a:ea typeface="微软雅黑" panose="020B0503020204020204" pitchFamily="34" charset="-122"/>
                <a:sym typeface="+mn-ea"/>
              </a:rPr>
              <a:t>)</a:t>
            </a:r>
            <a:r>
              <a:rPr lang="zh-CN" altLang="en-US" dirty="0">
                <a:solidFill>
                  <a:srgbClr val="595959"/>
                </a:solidFill>
                <a:latin typeface="微软雅黑" panose="020B0503020204020204" pitchFamily="34" charset="-122"/>
                <a:ea typeface="微软雅黑" panose="020B0503020204020204" pitchFamily="34" charset="-122"/>
                <a:sym typeface="+mn-ea"/>
              </a:rPr>
              <a:t>，则对于 </a:t>
            </a:r>
            <a:r>
              <a:rPr lang="en-US" altLang="zh-CN" dirty="0">
                <a:solidFill>
                  <a:srgbClr val="595959"/>
                </a:solidFill>
                <a:latin typeface="微软雅黑" panose="020B0503020204020204" pitchFamily="34" charset="-122"/>
                <a:ea typeface="微软雅黑" panose="020B0503020204020204" pitchFamily="34" charset="-122"/>
                <a:sym typeface="+mn-ea"/>
              </a:rPr>
              <a:t>R </a:t>
            </a:r>
            <a:r>
              <a:rPr lang="zh-CN" altLang="en-US" dirty="0">
                <a:solidFill>
                  <a:srgbClr val="595959"/>
                </a:solidFill>
                <a:latin typeface="微软雅黑" panose="020B0503020204020204" pitchFamily="34" charset="-122"/>
                <a:ea typeface="微软雅黑" panose="020B0503020204020204" pitchFamily="34" charset="-122"/>
                <a:sym typeface="+mn-ea"/>
              </a:rPr>
              <a:t>中每个元组在 </a:t>
            </a:r>
            <a:r>
              <a:rPr lang="en-US" altLang="zh-CN" dirty="0">
                <a:solidFill>
                  <a:srgbClr val="595959"/>
                </a:solidFill>
                <a:latin typeface="微软雅黑" panose="020B0503020204020204" pitchFamily="34" charset="-122"/>
                <a:ea typeface="微软雅黑" panose="020B0503020204020204" pitchFamily="34" charset="-122"/>
                <a:sym typeface="+mn-ea"/>
              </a:rPr>
              <a:t>F </a:t>
            </a:r>
            <a:r>
              <a:rPr lang="zh-CN" altLang="en-US" dirty="0">
                <a:solidFill>
                  <a:srgbClr val="595959"/>
                </a:solidFill>
                <a:latin typeface="微软雅黑" panose="020B0503020204020204" pitchFamily="34" charset="-122"/>
                <a:ea typeface="微软雅黑" panose="020B0503020204020204" pitchFamily="34" charset="-122"/>
                <a:sym typeface="+mn-ea"/>
              </a:rPr>
              <a:t>上的值必须为以下值之一。</a:t>
            </a:r>
            <a:endParaRPr lang="zh-CN" altLang="en-US" dirty="0">
              <a:solidFill>
                <a:srgbClr val="595959"/>
              </a:solidFill>
              <a:latin typeface="微软雅黑" panose="020B0503020204020204" pitchFamily="34" charset="-122"/>
              <a:ea typeface="微软雅黑" panose="020B0503020204020204" pitchFamily="34" charset="-122"/>
            </a:endParaRPr>
          </a:p>
          <a:p>
            <a:pPr indent="45720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sym typeface="+mn-ea"/>
              </a:rPr>
              <a:t>(1)</a:t>
            </a:r>
            <a:r>
              <a:rPr lang="zh-CN" altLang="en-US" dirty="0" smtClean="0">
                <a:solidFill>
                  <a:srgbClr val="595959"/>
                </a:solidFill>
                <a:latin typeface="微软雅黑" panose="020B0503020204020204" pitchFamily="34" charset="-122"/>
                <a:ea typeface="微软雅黑" panose="020B0503020204020204" pitchFamily="34" charset="-122"/>
                <a:sym typeface="+mn-ea"/>
              </a:rPr>
              <a:t>取空值</a:t>
            </a:r>
            <a:r>
              <a:rPr lang="en-US" altLang="zh-CN" dirty="0" smtClean="0">
                <a:solidFill>
                  <a:srgbClr val="595959"/>
                </a:solidFill>
                <a:latin typeface="微软雅黑" panose="020B0503020204020204" pitchFamily="34" charset="-122"/>
                <a:ea typeface="微软雅黑" panose="020B0503020204020204" pitchFamily="34" charset="-122"/>
                <a:sym typeface="+mn-ea"/>
              </a:rPr>
              <a:t>(F </a:t>
            </a:r>
            <a:r>
              <a:rPr lang="zh-CN" altLang="en-US" dirty="0" smtClean="0">
                <a:solidFill>
                  <a:srgbClr val="595959"/>
                </a:solidFill>
                <a:latin typeface="微软雅黑" panose="020B0503020204020204" pitchFamily="34" charset="-122"/>
                <a:ea typeface="微软雅黑" panose="020B0503020204020204" pitchFamily="34" charset="-122"/>
                <a:sym typeface="+mn-ea"/>
              </a:rPr>
              <a:t>的每个属性值均为空值</a:t>
            </a:r>
            <a:r>
              <a:rPr lang="en-US" altLang="zh-CN" dirty="0" smtClean="0">
                <a:solidFill>
                  <a:srgbClr val="595959"/>
                </a:solidFill>
                <a:latin typeface="微软雅黑" panose="020B0503020204020204" pitchFamily="34" charset="-122"/>
                <a:ea typeface="微软雅黑" panose="020B0503020204020204" pitchFamily="34" charset="-122"/>
                <a:sym typeface="+mn-ea"/>
              </a:rPr>
              <a:t>)</a:t>
            </a:r>
            <a:r>
              <a:rPr lang="zh-CN" altLang="en-US" dirty="0" smtClean="0">
                <a:solidFill>
                  <a:srgbClr val="595959"/>
                </a:solidFill>
                <a:latin typeface="微软雅黑" panose="020B0503020204020204" pitchFamily="34" charset="-122"/>
                <a:ea typeface="微软雅黑" panose="020B0503020204020204" pitchFamily="34" charset="-122"/>
                <a:sym typeface="+mn-ea"/>
              </a:rPr>
              <a:t>。</a:t>
            </a:r>
            <a:endParaRPr lang="zh-CN" altLang="en-US" dirty="0" smtClean="0">
              <a:solidFill>
                <a:srgbClr val="595959"/>
              </a:solidFill>
              <a:latin typeface="微软雅黑" panose="020B0503020204020204" pitchFamily="34" charset="-122"/>
              <a:ea typeface="微软雅黑" panose="020B0503020204020204" pitchFamily="34" charset="-122"/>
            </a:endParaRPr>
          </a:p>
          <a:p>
            <a:pPr indent="45720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sym typeface="+mn-ea"/>
              </a:rPr>
              <a:t>(2)</a:t>
            </a:r>
            <a:r>
              <a:rPr lang="zh-CN" altLang="en-US" dirty="0" smtClean="0">
                <a:solidFill>
                  <a:srgbClr val="595959"/>
                </a:solidFill>
                <a:latin typeface="微软雅黑" panose="020B0503020204020204" pitchFamily="34" charset="-122"/>
                <a:ea typeface="微软雅黑" panose="020B0503020204020204" pitchFamily="34" charset="-122"/>
                <a:sym typeface="+mn-ea"/>
              </a:rPr>
              <a:t>等于 </a:t>
            </a:r>
            <a:r>
              <a:rPr lang="en-US" altLang="zh-CN" dirty="0" smtClean="0">
                <a:solidFill>
                  <a:srgbClr val="595959"/>
                </a:solidFill>
                <a:latin typeface="微软雅黑" panose="020B0503020204020204" pitchFamily="34" charset="-122"/>
                <a:ea typeface="微软雅黑" panose="020B0503020204020204" pitchFamily="34" charset="-122"/>
                <a:sym typeface="+mn-ea"/>
              </a:rPr>
              <a:t>S </a:t>
            </a:r>
            <a:r>
              <a:rPr lang="zh-CN" altLang="en-US" dirty="0" smtClean="0">
                <a:solidFill>
                  <a:srgbClr val="595959"/>
                </a:solidFill>
                <a:latin typeface="微软雅黑" panose="020B0503020204020204" pitchFamily="34" charset="-122"/>
                <a:ea typeface="微软雅黑" panose="020B0503020204020204" pitchFamily="34" charset="-122"/>
                <a:sym typeface="+mn-ea"/>
              </a:rPr>
              <a:t>中某个元组的主码值。</a:t>
            </a:r>
            <a:endParaRPr lang="zh-CN" altLang="en-US" dirty="0" smtClean="0">
              <a:solidFill>
                <a:srgbClr val="595959"/>
              </a:solidFill>
              <a:latin typeface="微软雅黑" panose="020B0503020204020204" pitchFamily="34" charset="-122"/>
              <a:ea typeface="微软雅黑" panose="020B0503020204020204" pitchFamily="34" charset="-122"/>
            </a:endParaRPr>
          </a:p>
          <a:p>
            <a:pPr>
              <a:lnSpc>
                <a:spcPct val="95000"/>
              </a:lnSpc>
              <a:spcBef>
                <a:spcPct val="35000"/>
              </a:spcBef>
              <a:spcAft>
                <a:spcPct val="45000"/>
              </a:spcAft>
              <a:buFont typeface="Wingdings" panose="05000000000000000000" pitchFamily="2" charset="2"/>
              <a:buNone/>
            </a:pPr>
            <a:r>
              <a:rPr lang="zh-CN" altLang="en-US" b="1" dirty="0" smtClean="0">
                <a:solidFill>
                  <a:srgbClr val="FF0066"/>
                </a:solidFill>
                <a:latin typeface="微软雅黑" panose="020B0503020204020204" pitchFamily="34" charset="-122"/>
                <a:ea typeface="微软雅黑" panose="020B0503020204020204" pitchFamily="34" charset="-122"/>
                <a:sym typeface="+mn-ea"/>
              </a:rPr>
              <a:t>（即</a:t>
            </a:r>
            <a:r>
              <a:rPr lang="zh-CN" altLang="en-US" b="1" dirty="0">
                <a:solidFill>
                  <a:srgbClr val="FF0066"/>
                </a:solidFill>
                <a:ea typeface="微软雅黑" panose="020B0503020204020204" pitchFamily="34" charset="-122"/>
                <a:sym typeface="+mn-ea"/>
              </a:rPr>
              <a:t>关系的外键必须</a:t>
            </a:r>
            <a:r>
              <a:rPr lang="zh-CN" altLang="en-US" b="1" dirty="0" smtClean="0">
                <a:solidFill>
                  <a:srgbClr val="FF0066"/>
                </a:solidFill>
                <a:ea typeface="微软雅黑" panose="020B0503020204020204" pitchFamily="34" charset="-122"/>
                <a:sym typeface="+mn-ea"/>
              </a:rPr>
              <a:t>是另</a:t>
            </a:r>
            <a:r>
              <a:rPr lang="zh-CN" altLang="en-US" b="1" dirty="0">
                <a:solidFill>
                  <a:srgbClr val="FF0066"/>
                </a:solidFill>
                <a:ea typeface="微软雅黑" panose="020B0503020204020204" pitchFamily="34" charset="-122"/>
                <a:sym typeface="+mn-ea"/>
              </a:rPr>
              <a:t>一个关系主键</a:t>
            </a:r>
            <a:r>
              <a:rPr lang="zh-CN" altLang="en-US" b="1" dirty="0" smtClean="0">
                <a:solidFill>
                  <a:srgbClr val="FF0066"/>
                </a:solidFill>
                <a:ea typeface="微软雅黑" panose="020B0503020204020204" pitchFamily="34" charset="-122"/>
                <a:sym typeface="+mn-ea"/>
              </a:rPr>
              <a:t>的有效值</a:t>
            </a:r>
            <a:r>
              <a:rPr lang="zh-CN" altLang="en-US" b="1" dirty="0">
                <a:solidFill>
                  <a:srgbClr val="FF0066"/>
                </a:solidFill>
                <a:ea typeface="微软雅黑" panose="020B0503020204020204" pitchFamily="34" charset="-122"/>
                <a:sym typeface="+mn-ea"/>
              </a:rPr>
              <a:t>，或者是空值</a:t>
            </a:r>
            <a:r>
              <a:rPr lang="zh-CN" altLang="en-US" b="1" dirty="0" smtClean="0">
                <a:solidFill>
                  <a:srgbClr val="FF0066"/>
                </a:solidFill>
                <a:ea typeface="微软雅黑" panose="020B0503020204020204" pitchFamily="34" charset="-122"/>
                <a:sym typeface="+mn-ea"/>
              </a:rPr>
              <a:t>。</a:t>
            </a:r>
            <a:r>
              <a:rPr lang="zh-CN" altLang="en-US" b="1" dirty="0" smtClean="0">
                <a:solidFill>
                  <a:srgbClr val="FF0066"/>
                </a:solidFill>
                <a:latin typeface="微软雅黑" panose="020B0503020204020204" pitchFamily="34" charset="-122"/>
                <a:ea typeface="微软雅黑" panose="020B0503020204020204" pitchFamily="34" charset="-122"/>
                <a:sym typeface="+mn-ea"/>
              </a:rPr>
              <a:t>）</a:t>
            </a:r>
            <a:endParaRPr lang="zh-CN" altLang="en-US"/>
          </a:p>
        </p:txBody>
      </p:sp>
      <p:sp>
        <p:nvSpPr>
          <p:cNvPr id="414724" name="Rectangle 4"/>
          <p:cNvSpPr>
            <a:spLocks noChangeArrowheads="1"/>
          </p:cNvSpPr>
          <p:nvPr/>
        </p:nvSpPr>
        <p:spPr bwMode="auto">
          <a:xfrm>
            <a:off x="3042920" y="4383405"/>
            <a:ext cx="1275080" cy="287020"/>
          </a:xfrm>
          <a:prstGeom prst="rect">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000" dirty="0">
                <a:solidFill>
                  <a:schemeClr val="tx1"/>
                </a:solidFill>
                <a:ea typeface="微软雅黑" panose="020B0503020204020204" pitchFamily="34" charset="-122"/>
                <a:cs typeface="Times New Roman" panose="02020603050405020304" pitchFamily="18" charset="0"/>
              </a:rPr>
              <a:t>学生</a:t>
            </a:r>
            <a:endParaRPr lang="zh-CN" altLang="en-US" sz="2000" dirty="0">
              <a:solidFill>
                <a:schemeClr val="tx1"/>
              </a:solidFill>
              <a:ea typeface="微软雅黑" panose="020B0503020204020204" pitchFamily="34" charset="-122"/>
              <a:cs typeface="Times New Roman" panose="02020603050405020304" pitchFamily="18" charset="0"/>
            </a:endParaRPr>
          </a:p>
        </p:txBody>
      </p:sp>
      <p:sp>
        <p:nvSpPr>
          <p:cNvPr id="414725" name="Rectangle 5"/>
          <p:cNvSpPr>
            <a:spLocks noChangeArrowheads="1"/>
          </p:cNvSpPr>
          <p:nvPr/>
        </p:nvSpPr>
        <p:spPr bwMode="auto">
          <a:xfrm>
            <a:off x="7632065" y="4342765"/>
            <a:ext cx="1275080" cy="327660"/>
          </a:xfrm>
          <a:prstGeom prst="rect">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000" dirty="0">
                <a:solidFill>
                  <a:schemeClr val="tx1"/>
                </a:solidFill>
                <a:ea typeface="微软雅黑" panose="020B0503020204020204" pitchFamily="34" charset="-122"/>
                <a:cs typeface="Times New Roman" panose="02020603050405020304" pitchFamily="18" charset="0"/>
              </a:rPr>
              <a:t>班</a:t>
            </a:r>
            <a:endParaRPr lang="zh-CN" altLang="en-US" sz="2000" dirty="0">
              <a:solidFill>
                <a:schemeClr val="tx1"/>
              </a:solidFill>
              <a:ea typeface="微软雅黑" panose="020B0503020204020204" pitchFamily="34" charset="-122"/>
              <a:cs typeface="Times New Roman" panose="02020603050405020304" pitchFamily="18" charset="0"/>
            </a:endParaRPr>
          </a:p>
        </p:txBody>
      </p:sp>
      <p:sp>
        <p:nvSpPr>
          <p:cNvPr id="414726" name="AutoShape 6"/>
          <p:cNvSpPr>
            <a:spLocks noChangeArrowheads="1"/>
          </p:cNvSpPr>
          <p:nvPr/>
        </p:nvSpPr>
        <p:spPr bwMode="auto">
          <a:xfrm>
            <a:off x="5083175" y="4292600"/>
            <a:ext cx="1531620" cy="491490"/>
          </a:xfrm>
          <a:prstGeom prst="diamond">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000" dirty="0">
                <a:solidFill>
                  <a:schemeClr val="tx1"/>
                </a:solidFill>
                <a:ea typeface="微软雅黑" panose="020B0503020204020204" pitchFamily="34" charset="-122"/>
                <a:cs typeface="Times New Roman" panose="02020603050405020304" pitchFamily="18" charset="0"/>
              </a:rPr>
              <a:t>属于</a:t>
            </a:r>
            <a:endParaRPr lang="zh-CN" altLang="en-US" sz="2000" dirty="0">
              <a:solidFill>
                <a:schemeClr val="tx1"/>
              </a:solidFill>
              <a:ea typeface="微软雅黑" panose="020B0503020204020204" pitchFamily="34" charset="-122"/>
              <a:cs typeface="Times New Roman" panose="02020603050405020304" pitchFamily="18" charset="0"/>
            </a:endParaRPr>
          </a:p>
        </p:txBody>
      </p:sp>
      <p:sp>
        <p:nvSpPr>
          <p:cNvPr id="414727" name="Line 7"/>
          <p:cNvSpPr>
            <a:spLocks noChangeShapeType="1"/>
          </p:cNvSpPr>
          <p:nvPr/>
        </p:nvSpPr>
        <p:spPr bwMode="auto">
          <a:xfrm>
            <a:off x="4318000" y="4526280"/>
            <a:ext cx="765175" cy="63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14728" name="Line 8"/>
          <p:cNvSpPr>
            <a:spLocks noChangeShapeType="1"/>
          </p:cNvSpPr>
          <p:nvPr/>
        </p:nvSpPr>
        <p:spPr bwMode="auto">
          <a:xfrm>
            <a:off x="6614795" y="4537710"/>
            <a:ext cx="1017270" cy="63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14729" name="AutoShape 9"/>
          <p:cNvSpPr>
            <a:spLocks noChangeArrowheads="1"/>
          </p:cNvSpPr>
          <p:nvPr/>
        </p:nvSpPr>
        <p:spPr bwMode="auto">
          <a:xfrm rot="2039032">
            <a:off x="3359785" y="4939665"/>
            <a:ext cx="269875" cy="491490"/>
          </a:xfrm>
          <a:prstGeom prst="upArrow">
            <a:avLst>
              <a:gd name="adj1" fmla="val 50000"/>
              <a:gd name="adj2" fmla="val 75000"/>
            </a:avLst>
          </a:prstGeom>
          <a:solidFill>
            <a:srgbClr val="FF66CC"/>
          </a:solidFill>
          <a:ln w="9525">
            <a:solidFill>
              <a:srgbClr val="FF66CC"/>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414730" name="AutoShape 10"/>
          <p:cNvSpPr>
            <a:spLocks noChangeArrowheads="1"/>
          </p:cNvSpPr>
          <p:nvPr/>
        </p:nvSpPr>
        <p:spPr bwMode="auto">
          <a:xfrm rot="-1156999">
            <a:off x="8159115" y="4808220"/>
            <a:ext cx="220980" cy="449580"/>
          </a:xfrm>
          <a:prstGeom prst="upArrow">
            <a:avLst>
              <a:gd name="adj1" fmla="val 50000"/>
              <a:gd name="adj2" fmla="val 83917"/>
            </a:avLst>
          </a:prstGeom>
          <a:solidFill>
            <a:srgbClr val="FF9900"/>
          </a:solidFill>
          <a:ln w="9525">
            <a:solidFill>
              <a:srgbClr val="FF9900"/>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414732" name="Text Box 12"/>
          <p:cNvSpPr txBox="1">
            <a:spLocks noChangeArrowheads="1"/>
          </p:cNvSpPr>
          <p:nvPr/>
        </p:nvSpPr>
        <p:spPr bwMode="auto">
          <a:xfrm>
            <a:off x="2001520" y="5674995"/>
            <a:ext cx="33572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b="1" dirty="0">
                <a:solidFill>
                  <a:schemeClr val="tx1"/>
                </a:solidFill>
                <a:ea typeface="微软雅黑" panose="020B0503020204020204" pitchFamily="34" charset="-122"/>
                <a:cs typeface="Times New Roman" panose="02020603050405020304" pitchFamily="18" charset="0"/>
              </a:rPr>
              <a:t>(</a:t>
            </a:r>
            <a:r>
              <a:rPr kumimoji="1" lang="zh-CN" altLang="en-US" sz="2800" b="1" u="sng"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学号</a:t>
            </a:r>
            <a:r>
              <a:rPr kumimoji="1" lang="en-US" altLang="zh-CN" sz="2800" b="1" dirty="0">
                <a:solidFill>
                  <a:srgbClr val="FF0000"/>
                </a:solidFill>
                <a:ea typeface="微软雅黑" panose="020B0503020204020204" pitchFamily="34" charset="-122"/>
                <a:cs typeface="Times New Roman" panose="02020603050405020304" pitchFamily="18" charset="0"/>
              </a:rPr>
              <a:t>, </a:t>
            </a:r>
            <a:r>
              <a:rPr kumimoji="1" lang="zh-CN" altLang="en-US" sz="2800" b="1" dirty="0">
                <a:solidFill>
                  <a:srgbClr val="FF0000"/>
                </a:solidFill>
                <a:ea typeface="微软雅黑" panose="020B0503020204020204" pitchFamily="34" charset="-122"/>
                <a:cs typeface="Times New Roman" panose="02020603050405020304" pitchFamily="18" charset="0"/>
              </a:rPr>
              <a:t>姓名</a:t>
            </a:r>
            <a:r>
              <a:rPr kumimoji="1" lang="en-US" altLang="zh-CN" sz="2800" b="1" dirty="0">
                <a:solidFill>
                  <a:schemeClr val="tx1"/>
                </a:solidFill>
                <a:ea typeface="微软雅黑" panose="020B0503020204020204" pitchFamily="34" charset="-122"/>
                <a:cs typeface="Times New Roman" panose="02020603050405020304" pitchFamily="18" charset="0"/>
              </a:rPr>
              <a:t>, </a:t>
            </a:r>
            <a:r>
              <a:rPr kumimoji="1" lang="zh-CN" altLang="en-US" sz="2800" b="1" dirty="0">
                <a:solidFill>
                  <a:srgbClr val="CC3300"/>
                </a:solidFill>
                <a:ea typeface="微软雅黑" panose="020B0503020204020204" pitchFamily="34" charset="-122"/>
                <a:cs typeface="Times New Roman" panose="02020603050405020304" pitchFamily="18" charset="0"/>
              </a:rPr>
              <a:t>班号</a:t>
            </a:r>
            <a:r>
              <a:rPr kumimoji="1" lang="en-US" altLang="zh-CN" sz="2800" b="1" dirty="0">
                <a:solidFill>
                  <a:schemeClr val="tx1"/>
                </a:solidFill>
                <a:ea typeface="微软雅黑" panose="020B0503020204020204" pitchFamily="34" charset="-122"/>
                <a:cs typeface="Times New Roman" panose="02020603050405020304" pitchFamily="18" charset="0"/>
              </a:rPr>
              <a:t>, …)</a:t>
            </a:r>
            <a:endParaRPr kumimoji="1" lang="en-US" altLang="zh-CN" sz="2800" b="1" dirty="0">
              <a:solidFill>
                <a:schemeClr val="tx1"/>
              </a:solidFill>
              <a:ea typeface="微软雅黑" panose="020B0503020204020204" pitchFamily="34" charset="-122"/>
              <a:cs typeface="Times New Roman" panose="02020603050405020304" pitchFamily="18" charset="0"/>
            </a:endParaRPr>
          </a:p>
        </p:txBody>
      </p:sp>
      <p:sp>
        <p:nvSpPr>
          <p:cNvPr id="414736" name="Text Box 16"/>
          <p:cNvSpPr txBox="1">
            <a:spLocks noChangeArrowheads="1"/>
          </p:cNvSpPr>
          <p:nvPr/>
        </p:nvSpPr>
        <p:spPr bwMode="auto">
          <a:xfrm>
            <a:off x="6537960" y="5674995"/>
            <a:ext cx="43795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a:t>
            </a:r>
            <a:r>
              <a:rPr kumimoji="1" lang="zh-CN" altLang="en-US" sz="2800" b="1" u="sng"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班号</a:t>
            </a:r>
            <a:r>
              <a:rPr kumimoji="1" lang="zh-CN" altLang="en-US" sz="28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，专业，人数</a:t>
            </a:r>
            <a:r>
              <a:rPr kumimoji="1" lang="en-US" altLang="zh-CN" sz="28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 </a:t>
            </a:r>
            <a:r>
              <a:rPr kumimoji="1" lang="en-US" altLang="zh-CN" sz="2800" b="1" dirty="0">
                <a:solidFill>
                  <a:srgbClr val="CC6600"/>
                </a:solidFill>
                <a:ea typeface="微软雅黑" panose="020B0503020204020204" pitchFamily="34" charset="-122"/>
                <a:cs typeface="Times New Roman" panose="02020603050405020304" pitchFamily="18" charset="0"/>
              </a:rPr>
              <a:t>…</a:t>
            </a:r>
            <a:r>
              <a:rPr kumimoji="1" lang="zh-CN" altLang="en-US" sz="28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a:t>
            </a:r>
            <a:endParaRPr kumimoji="1" lang="zh-CN" altLang="en-US" sz="28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endParaRPr>
          </a:p>
        </p:txBody>
      </p:sp>
      <p:sp>
        <p:nvSpPr>
          <p:cNvPr id="30732" name="AutoShape 17"/>
          <p:cNvSpPr>
            <a:spLocks noChangeArrowheads="1"/>
          </p:cNvSpPr>
          <p:nvPr/>
        </p:nvSpPr>
        <p:spPr bwMode="auto">
          <a:xfrm rot="-169809">
            <a:off x="4385945" y="6492875"/>
            <a:ext cx="3437890" cy="309880"/>
          </a:xfrm>
          <a:prstGeom prst="curvedUpArrow">
            <a:avLst>
              <a:gd name="adj1" fmla="val 134931"/>
              <a:gd name="adj2" fmla="val 269862"/>
              <a:gd name="adj3" fmla="val 33333"/>
            </a:avLst>
          </a:prstGeom>
          <a:solidFill>
            <a:schemeClr val="accent1"/>
          </a:solidFill>
          <a:ln w="9525">
            <a:solidFill>
              <a:schemeClr val="tx1"/>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14724"/>
                                        </p:tgtEl>
                                        <p:attrNameLst>
                                          <p:attrName>style.visibility</p:attrName>
                                        </p:attrNameLst>
                                      </p:cBhvr>
                                      <p:to>
                                        <p:strVal val="visible"/>
                                      </p:to>
                                    </p:set>
                                    <p:anim calcmode="lin" valueType="num">
                                      <p:cBhvr additive="base">
                                        <p:cTn id="12" dur="500" fill="hold"/>
                                        <p:tgtEl>
                                          <p:spTgt spid="414724"/>
                                        </p:tgtEl>
                                        <p:attrNameLst>
                                          <p:attrName>ppt_x</p:attrName>
                                        </p:attrNameLst>
                                      </p:cBhvr>
                                      <p:tavLst>
                                        <p:tav tm="0">
                                          <p:val>
                                            <p:strVal val="0-#ppt_w/2"/>
                                          </p:val>
                                        </p:tav>
                                        <p:tav tm="100000">
                                          <p:val>
                                            <p:strVal val="#ppt_x"/>
                                          </p:val>
                                        </p:tav>
                                      </p:tavLst>
                                    </p:anim>
                                    <p:anim calcmode="lin" valueType="num">
                                      <p:cBhvr additive="base">
                                        <p:cTn id="13" dur="500" fill="hold"/>
                                        <p:tgtEl>
                                          <p:spTgt spid="41472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414725"/>
                                        </p:tgtEl>
                                        <p:attrNameLst>
                                          <p:attrName>style.visibility</p:attrName>
                                        </p:attrNameLst>
                                      </p:cBhvr>
                                      <p:to>
                                        <p:strVal val="visible"/>
                                      </p:to>
                                    </p:set>
                                    <p:anim calcmode="lin" valueType="num">
                                      <p:cBhvr additive="base">
                                        <p:cTn id="17" dur="500" fill="hold"/>
                                        <p:tgtEl>
                                          <p:spTgt spid="414725"/>
                                        </p:tgtEl>
                                        <p:attrNameLst>
                                          <p:attrName>ppt_x</p:attrName>
                                        </p:attrNameLst>
                                      </p:cBhvr>
                                      <p:tavLst>
                                        <p:tav tm="0">
                                          <p:val>
                                            <p:strVal val="1+#ppt_w/2"/>
                                          </p:val>
                                        </p:tav>
                                        <p:tav tm="100000">
                                          <p:val>
                                            <p:strVal val="#ppt_x"/>
                                          </p:val>
                                        </p:tav>
                                      </p:tavLst>
                                    </p:anim>
                                    <p:anim calcmode="lin" valueType="num">
                                      <p:cBhvr additive="base">
                                        <p:cTn id="18" dur="500" fill="hold"/>
                                        <p:tgtEl>
                                          <p:spTgt spid="41472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414726"/>
                                        </p:tgtEl>
                                        <p:attrNameLst>
                                          <p:attrName>style.visibility</p:attrName>
                                        </p:attrNameLst>
                                      </p:cBhvr>
                                      <p:to>
                                        <p:strVal val="visible"/>
                                      </p:to>
                                    </p:set>
                                    <p:anim calcmode="lin" valueType="num">
                                      <p:cBhvr additive="base">
                                        <p:cTn id="22" dur="500" fill="hold"/>
                                        <p:tgtEl>
                                          <p:spTgt spid="414726"/>
                                        </p:tgtEl>
                                        <p:attrNameLst>
                                          <p:attrName>ppt_x</p:attrName>
                                        </p:attrNameLst>
                                      </p:cBhvr>
                                      <p:tavLst>
                                        <p:tav tm="0">
                                          <p:val>
                                            <p:strVal val="#ppt_x"/>
                                          </p:val>
                                        </p:tav>
                                        <p:tav tm="100000">
                                          <p:val>
                                            <p:strVal val="#ppt_x"/>
                                          </p:val>
                                        </p:tav>
                                      </p:tavLst>
                                    </p:anim>
                                    <p:anim calcmode="lin" valueType="num">
                                      <p:cBhvr additive="base">
                                        <p:cTn id="23" dur="500" fill="hold"/>
                                        <p:tgtEl>
                                          <p:spTgt spid="414726"/>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17" presetClass="entr" presetSubtype="8" fill="hold" grpId="0" nodeType="afterEffect">
                                  <p:stCondLst>
                                    <p:cond delay="0"/>
                                  </p:stCondLst>
                                  <p:childTnLst>
                                    <p:set>
                                      <p:cBhvr>
                                        <p:cTn id="26" dur="1" fill="hold">
                                          <p:stCondLst>
                                            <p:cond delay="0"/>
                                          </p:stCondLst>
                                        </p:cTn>
                                        <p:tgtEl>
                                          <p:spTgt spid="414727"/>
                                        </p:tgtEl>
                                        <p:attrNameLst>
                                          <p:attrName>style.visibility</p:attrName>
                                        </p:attrNameLst>
                                      </p:cBhvr>
                                      <p:to>
                                        <p:strVal val="visible"/>
                                      </p:to>
                                    </p:set>
                                    <p:anim calcmode="lin" valueType="num">
                                      <p:cBhvr>
                                        <p:cTn id="27" dur="500" fill="hold"/>
                                        <p:tgtEl>
                                          <p:spTgt spid="414727"/>
                                        </p:tgtEl>
                                        <p:attrNameLst>
                                          <p:attrName>ppt_x</p:attrName>
                                        </p:attrNameLst>
                                      </p:cBhvr>
                                      <p:tavLst>
                                        <p:tav tm="0">
                                          <p:val>
                                            <p:strVal val="#ppt_x-#ppt_w/2"/>
                                          </p:val>
                                        </p:tav>
                                        <p:tav tm="100000">
                                          <p:val>
                                            <p:strVal val="#ppt_x"/>
                                          </p:val>
                                        </p:tav>
                                      </p:tavLst>
                                    </p:anim>
                                    <p:anim calcmode="lin" valueType="num">
                                      <p:cBhvr>
                                        <p:cTn id="28" dur="500" fill="hold"/>
                                        <p:tgtEl>
                                          <p:spTgt spid="414727"/>
                                        </p:tgtEl>
                                        <p:attrNameLst>
                                          <p:attrName>ppt_y</p:attrName>
                                        </p:attrNameLst>
                                      </p:cBhvr>
                                      <p:tavLst>
                                        <p:tav tm="0">
                                          <p:val>
                                            <p:strVal val="#ppt_y"/>
                                          </p:val>
                                        </p:tav>
                                        <p:tav tm="100000">
                                          <p:val>
                                            <p:strVal val="#ppt_y"/>
                                          </p:val>
                                        </p:tav>
                                      </p:tavLst>
                                    </p:anim>
                                    <p:anim calcmode="lin" valueType="num">
                                      <p:cBhvr>
                                        <p:cTn id="29" dur="500" fill="hold"/>
                                        <p:tgtEl>
                                          <p:spTgt spid="414727"/>
                                        </p:tgtEl>
                                        <p:attrNameLst>
                                          <p:attrName>ppt_w</p:attrName>
                                        </p:attrNameLst>
                                      </p:cBhvr>
                                      <p:tavLst>
                                        <p:tav tm="0">
                                          <p:val>
                                            <p:fltVal val="0"/>
                                          </p:val>
                                        </p:tav>
                                        <p:tav tm="100000">
                                          <p:val>
                                            <p:strVal val="#ppt_w"/>
                                          </p:val>
                                        </p:tav>
                                      </p:tavLst>
                                    </p:anim>
                                    <p:anim calcmode="lin" valueType="num">
                                      <p:cBhvr>
                                        <p:cTn id="30" dur="500" fill="hold"/>
                                        <p:tgtEl>
                                          <p:spTgt spid="414727"/>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414728"/>
                                        </p:tgtEl>
                                        <p:attrNameLst>
                                          <p:attrName>style.visibility</p:attrName>
                                        </p:attrNameLst>
                                      </p:cBhvr>
                                      <p:to>
                                        <p:strVal val="visible"/>
                                      </p:to>
                                    </p:set>
                                    <p:anim calcmode="lin" valueType="num">
                                      <p:cBhvr>
                                        <p:cTn id="34" dur="500" fill="hold"/>
                                        <p:tgtEl>
                                          <p:spTgt spid="414728"/>
                                        </p:tgtEl>
                                        <p:attrNameLst>
                                          <p:attrName>ppt_x</p:attrName>
                                        </p:attrNameLst>
                                      </p:cBhvr>
                                      <p:tavLst>
                                        <p:tav tm="0">
                                          <p:val>
                                            <p:strVal val="#ppt_x+#ppt_w/2"/>
                                          </p:val>
                                        </p:tav>
                                        <p:tav tm="100000">
                                          <p:val>
                                            <p:strVal val="#ppt_x"/>
                                          </p:val>
                                        </p:tav>
                                      </p:tavLst>
                                    </p:anim>
                                    <p:anim calcmode="lin" valueType="num">
                                      <p:cBhvr>
                                        <p:cTn id="35" dur="500" fill="hold"/>
                                        <p:tgtEl>
                                          <p:spTgt spid="414728"/>
                                        </p:tgtEl>
                                        <p:attrNameLst>
                                          <p:attrName>ppt_y</p:attrName>
                                        </p:attrNameLst>
                                      </p:cBhvr>
                                      <p:tavLst>
                                        <p:tav tm="0">
                                          <p:val>
                                            <p:strVal val="#ppt_y"/>
                                          </p:val>
                                        </p:tav>
                                        <p:tav tm="100000">
                                          <p:val>
                                            <p:strVal val="#ppt_y"/>
                                          </p:val>
                                        </p:tav>
                                      </p:tavLst>
                                    </p:anim>
                                    <p:anim calcmode="lin" valueType="num">
                                      <p:cBhvr>
                                        <p:cTn id="36" dur="500" fill="hold"/>
                                        <p:tgtEl>
                                          <p:spTgt spid="414728"/>
                                        </p:tgtEl>
                                        <p:attrNameLst>
                                          <p:attrName>ppt_w</p:attrName>
                                        </p:attrNameLst>
                                      </p:cBhvr>
                                      <p:tavLst>
                                        <p:tav tm="0">
                                          <p:val>
                                            <p:fltVal val="0"/>
                                          </p:val>
                                        </p:tav>
                                        <p:tav tm="100000">
                                          <p:val>
                                            <p:strVal val="#ppt_w"/>
                                          </p:val>
                                        </p:tav>
                                      </p:tavLst>
                                    </p:anim>
                                    <p:anim calcmode="lin" valueType="num">
                                      <p:cBhvr>
                                        <p:cTn id="37" dur="500" fill="hold"/>
                                        <p:tgtEl>
                                          <p:spTgt spid="414728"/>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grpId="0" nodeType="clickEffect">
                                  <p:stCondLst>
                                    <p:cond delay="0"/>
                                  </p:stCondLst>
                                  <p:childTnLst>
                                    <p:set>
                                      <p:cBhvr>
                                        <p:cTn id="41" dur="1" fill="hold">
                                          <p:stCondLst>
                                            <p:cond delay="0"/>
                                          </p:stCondLst>
                                        </p:cTn>
                                        <p:tgtEl>
                                          <p:spTgt spid="414729"/>
                                        </p:tgtEl>
                                        <p:attrNameLst>
                                          <p:attrName>style.visibility</p:attrName>
                                        </p:attrNameLst>
                                      </p:cBhvr>
                                      <p:to>
                                        <p:strVal val="visible"/>
                                      </p:to>
                                    </p:set>
                                    <p:anim calcmode="lin" valueType="num">
                                      <p:cBhvr>
                                        <p:cTn id="42" dur="500" fill="hold"/>
                                        <p:tgtEl>
                                          <p:spTgt spid="414729"/>
                                        </p:tgtEl>
                                        <p:attrNameLst>
                                          <p:attrName>ppt_x</p:attrName>
                                        </p:attrNameLst>
                                      </p:cBhvr>
                                      <p:tavLst>
                                        <p:tav tm="0">
                                          <p:val>
                                            <p:strVal val="#ppt_x"/>
                                          </p:val>
                                        </p:tav>
                                        <p:tav tm="100000">
                                          <p:val>
                                            <p:strVal val="#ppt_x"/>
                                          </p:val>
                                        </p:tav>
                                      </p:tavLst>
                                    </p:anim>
                                    <p:anim calcmode="lin" valueType="num">
                                      <p:cBhvr>
                                        <p:cTn id="43" dur="500" fill="hold"/>
                                        <p:tgtEl>
                                          <p:spTgt spid="414729"/>
                                        </p:tgtEl>
                                        <p:attrNameLst>
                                          <p:attrName>ppt_y</p:attrName>
                                        </p:attrNameLst>
                                      </p:cBhvr>
                                      <p:tavLst>
                                        <p:tav tm="0">
                                          <p:val>
                                            <p:strVal val="#ppt_y+#ppt_h/2"/>
                                          </p:val>
                                        </p:tav>
                                        <p:tav tm="100000">
                                          <p:val>
                                            <p:strVal val="#ppt_y"/>
                                          </p:val>
                                        </p:tav>
                                      </p:tavLst>
                                    </p:anim>
                                    <p:anim calcmode="lin" valueType="num">
                                      <p:cBhvr>
                                        <p:cTn id="44" dur="500" fill="hold"/>
                                        <p:tgtEl>
                                          <p:spTgt spid="414729"/>
                                        </p:tgtEl>
                                        <p:attrNameLst>
                                          <p:attrName>ppt_w</p:attrName>
                                        </p:attrNameLst>
                                      </p:cBhvr>
                                      <p:tavLst>
                                        <p:tav tm="0">
                                          <p:val>
                                            <p:strVal val="#ppt_w"/>
                                          </p:val>
                                        </p:tav>
                                        <p:tav tm="100000">
                                          <p:val>
                                            <p:strVal val="#ppt_w"/>
                                          </p:val>
                                        </p:tav>
                                      </p:tavLst>
                                    </p:anim>
                                    <p:anim calcmode="lin" valueType="num">
                                      <p:cBhvr>
                                        <p:cTn id="45" dur="500" fill="hold"/>
                                        <p:tgtEl>
                                          <p:spTgt spid="41472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2" fill="hold" grpId="0" nodeType="clickEffect">
                                  <p:stCondLst>
                                    <p:cond delay="0"/>
                                  </p:stCondLst>
                                  <p:childTnLst>
                                    <p:set>
                                      <p:cBhvr>
                                        <p:cTn id="49" dur="1" fill="hold">
                                          <p:stCondLst>
                                            <p:cond delay="0"/>
                                          </p:stCondLst>
                                        </p:cTn>
                                        <p:tgtEl>
                                          <p:spTgt spid="414730"/>
                                        </p:tgtEl>
                                        <p:attrNameLst>
                                          <p:attrName>style.visibility</p:attrName>
                                        </p:attrNameLst>
                                      </p:cBhvr>
                                      <p:to>
                                        <p:strVal val="visible"/>
                                      </p:to>
                                    </p:set>
                                    <p:anim calcmode="lin" valueType="num">
                                      <p:cBhvr>
                                        <p:cTn id="50" dur="500" fill="hold"/>
                                        <p:tgtEl>
                                          <p:spTgt spid="414730"/>
                                        </p:tgtEl>
                                        <p:attrNameLst>
                                          <p:attrName>ppt_x</p:attrName>
                                        </p:attrNameLst>
                                      </p:cBhvr>
                                      <p:tavLst>
                                        <p:tav tm="0">
                                          <p:val>
                                            <p:strVal val="#ppt_x+#ppt_w/2"/>
                                          </p:val>
                                        </p:tav>
                                        <p:tav tm="100000">
                                          <p:val>
                                            <p:strVal val="#ppt_x"/>
                                          </p:val>
                                        </p:tav>
                                      </p:tavLst>
                                    </p:anim>
                                    <p:anim calcmode="lin" valueType="num">
                                      <p:cBhvr>
                                        <p:cTn id="51" dur="500" fill="hold"/>
                                        <p:tgtEl>
                                          <p:spTgt spid="414730"/>
                                        </p:tgtEl>
                                        <p:attrNameLst>
                                          <p:attrName>ppt_y</p:attrName>
                                        </p:attrNameLst>
                                      </p:cBhvr>
                                      <p:tavLst>
                                        <p:tav tm="0">
                                          <p:val>
                                            <p:strVal val="#ppt_y"/>
                                          </p:val>
                                        </p:tav>
                                        <p:tav tm="100000">
                                          <p:val>
                                            <p:strVal val="#ppt_y"/>
                                          </p:val>
                                        </p:tav>
                                      </p:tavLst>
                                    </p:anim>
                                    <p:anim calcmode="lin" valueType="num">
                                      <p:cBhvr>
                                        <p:cTn id="52" dur="500" fill="hold"/>
                                        <p:tgtEl>
                                          <p:spTgt spid="414730"/>
                                        </p:tgtEl>
                                        <p:attrNameLst>
                                          <p:attrName>ppt_w</p:attrName>
                                        </p:attrNameLst>
                                      </p:cBhvr>
                                      <p:tavLst>
                                        <p:tav tm="0">
                                          <p:val>
                                            <p:fltVal val="0"/>
                                          </p:val>
                                        </p:tav>
                                        <p:tav tm="100000">
                                          <p:val>
                                            <p:strVal val="#ppt_w"/>
                                          </p:val>
                                        </p:tav>
                                      </p:tavLst>
                                    </p:anim>
                                    <p:anim calcmode="lin" valueType="num">
                                      <p:cBhvr>
                                        <p:cTn id="53" dur="500" fill="hold"/>
                                        <p:tgtEl>
                                          <p:spTgt spid="414730"/>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14736"/>
                                        </p:tgtEl>
                                        <p:attrNameLst>
                                          <p:attrName>style.visibility</p:attrName>
                                        </p:attrNameLst>
                                      </p:cBhvr>
                                      <p:to>
                                        <p:strVal val="visible"/>
                                      </p:to>
                                    </p:set>
                                    <p:animEffect transition="in" filter="box(in)">
                                      <p:cBhvr>
                                        <p:cTn id="58" dur="500"/>
                                        <p:tgtEl>
                                          <p:spTgt spid="414736"/>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414732"/>
                                        </p:tgtEl>
                                        <p:attrNameLst>
                                          <p:attrName>style.visibility</p:attrName>
                                        </p:attrNameLst>
                                      </p:cBhvr>
                                      <p:to>
                                        <p:strVal val="visible"/>
                                      </p:to>
                                    </p:set>
                                    <p:anim calcmode="lin" valueType="num">
                                      <p:cBhvr additive="base">
                                        <p:cTn id="62" dur="500" fill="hold"/>
                                        <p:tgtEl>
                                          <p:spTgt spid="414732"/>
                                        </p:tgtEl>
                                        <p:attrNameLst>
                                          <p:attrName>ppt_x</p:attrName>
                                        </p:attrNameLst>
                                      </p:cBhvr>
                                      <p:tavLst>
                                        <p:tav tm="0">
                                          <p:val>
                                            <p:strVal val="#ppt_x"/>
                                          </p:val>
                                        </p:tav>
                                        <p:tav tm="100000">
                                          <p:val>
                                            <p:strVal val="#ppt_x"/>
                                          </p:val>
                                        </p:tav>
                                      </p:tavLst>
                                    </p:anim>
                                    <p:anim calcmode="lin" valueType="num">
                                      <p:cBhvr additive="base">
                                        <p:cTn id="63" dur="500" fill="hold"/>
                                        <p:tgtEl>
                                          <p:spTgt spid="414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bldLvl="0" animBg="1" autoUpdateAnimBg="0"/>
      <p:bldP spid="414725" grpId="0" bldLvl="0" animBg="1" autoUpdateAnimBg="0"/>
      <p:bldP spid="414726" grpId="0" bldLvl="0" animBg="1" autoUpdateAnimBg="0"/>
      <p:bldP spid="414727" grpId="0" bldLvl="0" animBg="1"/>
      <p:bldP spid="414728" grpId="0" bldLvl="0" animBg="1"/>
      <p:bldP spid="414729" grpId="0" bldLvl="0" animBg="1"/>
      <p:bldP spid="414730" grpId="0" bldLvl="0" animBg="1"/>
      <p:bldP spid="414732" grpId="0" autoUpdateAnimBg="0"/>
      <p:bldP spid="4147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944880" y="1172210"/>
            <a:ext cx="10456545" cy="53143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lnSpc>
                <a:spcPct val="150000"/>
              </a:lnSpc>
              <a:buClrTx/>
              <a:buSzTx/>
              <a:buFontTx/>
              <a:buNone/>
            </a:pPr>
            <a:r>
              <a:rPr lang="zh-CN" altLang="en-US" sz="2400" dirty="0">
                <a:solidFill>
                  <a:srgbClr val="F0882E"/>
                </a:solidFill>
                <a:latin typeface="微软雅黑" panose="020B0503020204020204" pitchFamily="34" charset="-122"/>
                <a:ea typeface="微软雅黑" panose="020B0503020204020204" pitchFamily="34" charset="-122"/>
              </a:rPr>
              <a:t>（</a:t>
            </a:r>
            <a:r>
              <a:rPr lang="en-US" altLang="zh-CN" sz="2400" dirty="0">
                <a:solidFill>
                  <a:srgbClr val="F0882E"/>
                </a:solidFill>
                <a:latin typeface="微软雅黑" panose="020B0503020204020204" pitchFamily="34" charset="-122"/>
                <a:ea typeface="微软雅黑" panose="020B0503020204020204" pitchFamily="34" charset="-122"/>
              </a:rPr>
              <a:t>3</a:t>
            </a:r>
            <a:r>
              <a:rPr lang="zh-CN" altLang="en-US" sz="2400" dirty="0">
                <a:solidFill>
                  <a:srgbClr val="F0882E"/>
                </a:solidFill>
                <a:latin typeface="微软雅黑" panose="020B0503020204020204" pitchFamily="34" charset="-122"/>
                <a:ea typeface="微软雅黑" panose="020B0503020204020204" pitchFamily="34" charset="-122"/>
              </a:rPr>
              <a:t>）</a:t>
            </a:r>
            <a:r>
              <a:rPr lang="zh-CN" altLang="en-US" dirty="0">
                <a:solidFill>
                  <a:srgbClr val="F0882E"/>
                </a:solidFill>
                <a:latin typeface="微软雅黑" panose="020B0503020204020204" pitchFamily="34" charset="-122"/>
                <a:ea typeface="微软雅黑" panose="020B0503020204020204" pitchFamily="34" charset="-122"/>
                <a:sym typeface="+mn-ea"/>
              </a:rPr>
              <a:t>参照完整性(Referential Integrity)</a:t>
            </a:r>
            <a:endParaRPr lang="zh-CN" altLang="en-US" dirty="0">
              <a:solidFill>
                <a:srgbClr val="F0882E"/>
              </a:solidFill>
              <a:latin typeface="微软雅黑" panose="020B0503020204020204" pitchFamily="34" charset="-122"/>
              <a:ea typeface="微软雅黑" panose="020B0503020204020204" pitchFamily="34" charset="-122"/>
            </a:endParaRPr>
          </a:p>
          <a:p>
            <a:pPr algn="l">
              <a:buClrTx/>
              <a:buSzTx/>
              <a:buFontTx/>
              <a:buNone/>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3827" name="Rectangle 3"/>
          <p:cNvSpPr>
            <a:spLocks noChangeArrowheads="1"/>
          </p:cNvSpPr>
          <p:nvPr/>
        </p:nvSpPr>
        <p:spPr bwMode="auto">
          <a:xfrm>
            <a:off x="2789555" y="2465388"/>
            <a:ext cx="1441450" cy="533400"/>
          </a:xfrm>
          <a:prstGeom prst="rect">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800" dirty="0">
                <a:solidFill>
                  <a:schemeClr val="tx1"/>
                </a:solidFill>
                <a:ea typeface="微软雅黑" panose="020B0503020204020204" pitchFamily="34" charset="-122"/>
                <a:cs typeface="Times New Roman" panose="02020603050405020304" pitchFamily="18" charset="0"/>
              </a:rPr>
              <a:t>学生</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333828" name="Rectangle 4"/>
          <p:cNvSpPr>
            <a:spLocks noChangeArrowheads="1"/>
          </p:cNvSpPr>
          <p:nvPr/>
        </p:nvSpPr>
        <p:spPr bwMode="auto">
          <a:xfrm>
            <a:off x="7977505" y="2465388"/>
            <a:ext cx="1441450" cy="609600"/>
          </a:xfrm>
          <a:prstGeom prst="rect">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a:r>
              <a:rPr lang="zh-CN" altLang="en-US" sz="2800" dirty="0">
                <a:solidFill>
                  <a:schemeClr val="tx1"/>
                </a:solidFill>
                <a:ea typeface="微软雅黑" panose="020B0503020204020204" pitchFamily="34" charset="-122"/>
                <a:cs typeface="Times New Roman" panose="02020603050405020304" pitchFamily="18" charset="0"/>
              </a:rPr>
              <a:t>课程</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333829" name="AutoShape 5"/>
          <p:cNvSpPr>
            <a:spLocks noChangeArrowheads="1"/>
          </p:cNvSpPr>
          <p:nvPr/>
        </p:nvSpPr>
        <p:spPr bwMode="auto">
          <a:xfrm>
            <a:off x="5096194" y="2312988"/>
            <a:ext cx="1800225" cy="914400"/>
          </a:xfrm>
          <a:prstGeom prst="diamond">
            <a:avLst/>
          </a:prstGeom>
          <a:solidFill>
            <a:srgbClr val="FFFFFF"/>
          </a:solidFill>
          <a:ln w="9525">
            <a:solidFill>
              <a:srgbClr val="000000"/>
            </a:solidFill>
            <a:miter lim="800000"/>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just"/>
            <a:r>
              <a:rPr lang="zh-CN" altLang="en-US" sz="2800" dirty="0">
                <a:solidFill>
                  <a:schemeClr val="tx1"/>
                </a:solidFill>
                <a:ea typeface="微软雅黑" panose="020B0503020204020204" pitchFamily="34" charset="-122"/>
                <a:cs typeface="Times New Roman" panose="02020603050405020304" pitchFamily="18" charset="0"/>
              </a:rPr>
              <a:t>修课</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333830" name="Line 6"/>
          <p:cNvSpPr>
            <a:spLocks noChangeShapeType="1"/>
          </p:cNvSpPr>
          <p:nvPr/>
        </p:nvSpPr>
        <p:spPr bwMode="auto">
          <a:xfrm>
            <a:off x="4286569" y="2770188"/>
            <a:ext cx="8651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333831" name="Line 7"/>
          <p:cNvSpPr>
            <a:spLocks noChangeShapeType="1"/>
          </p:cNvSpPr>
          <p:nvPr/>
        </p:nvSpPr>
        <p:spPr bwMode="auto">
          <a:xfrm>
            <a:off x="6828155" y="2770188"/>
            <a:ext cx="11493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333832" name="AutoShape 8"/>
          <p:cNvSpPr>
            <a:spLocks noChangeArrowheads="1"/>
          </p:cNvSpPr>
          <p:nvPr/>
        </p:nvSpPr>
        <p:spPr bwMode="auto">
          <a:xfrm rot="2039032">
            <a:off x="3234055" y="3017838"/>
            <a:ext cx="304800" cy="914400"/>
          </a:xfrm>
          <a:prstGeom prst="upArrow">
            <a:avLst>
              <a:gd name="adj1" fmla="val 50000"/>
              <a:gd name="adj2" fmla="val 75000"/>
            </a:avLst>
          </a:prstGeom>
          <a:solidFill>
            <a:schemeClr val="accent1"/>
          </a:solidFill>
          <a:ln w="9525">
            <a:solidFill>
              <a:schemeClr val="tx1"/>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333833" name="Text Box 9"/>
          <p:cNvSpPr txBox="1">
            <a:spLocks noChangeArrowheads="1"/>
          </p:cNvSpPr>
          <p:nvPr/>
        </p:nvSpPr>
        <p:spPr bwMode="auto">
          <a:xfrm>
            <a:off x="1646555" y="406558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a:t>
            </a:r>
            <a:r>
              <a:rPr kumimoji="1" lang="zh-CN" altLang="en-US" sz="2400" b="1" u="sng"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学号</a:t>
            </a:r>
            <a:r>
              <a:rPr kumimoji="1" lang="zh-CN" altLang="en-US" sz="2400" b="1"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，姓名，</a:t>
            </a:r>
            <a:r>
              <a:rPr kumimoji="1" lang="en-US" altLang="zh-CN" sz="2400" b="1" dirty="0">
                <a:solidFill>
                  <a:srgbClr val="FF0000"/>
                </a:solidFill>
                <a:ea typeface="微软雅黑" panose="020B0503020204020204" pitchFamily="34" charset="-122"/>
                <a:cs typeface="Times New Roman" panose="02020603050405020304" pitchFamily="18" charset="0"/>
              </a:rPr>
              <a:t>…</a:t>
            </a:r>
            <a:r>
              <a:rPr kumimoji="1" lang="zh-CN" altLang="en-US" sz="2400" b="1"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a:t>
            </a:r>
            <a:endParaRPr kumimoji="1" lang="en-US" altLang="zh-CN" sz="2400" b="1" dirty="0">
              <a:solidFill>
                <a:srgbClr val="FF0000"/>
              </a:solidFill>
              <a:latin typeface="굴림" panose="020B0600000101010101" pitchFamily="34" charset="-127"/>
              <a:ea typeface="微软雅黑" panose="020B0503020204020204" pitchFamily="34" charset="-122"/>
              <a:cs typeface="Times New Roman" panose="02020603050405020304" pitchFamily="18" charset="0"/>
            </a:endParaRPr>
          </a:p>
        </p:txBody>
      </p:sp>
      <p:sp>
        <p:nvSpPr>
          <p:cNvPr id="333834" name="AutoShape 10"/>
          <p:cNvSpPr>
            <a:spLocks noChangeArrowheads="1"/>
          </p:cNvSpPr>
          <p:nvPr/>
        </p:nvSpPr>
        <p:spPr bwMode="auto">
          <a:xfrm rot="-1156999">
            <a:off x="8734744" y="3148013"/>
            <a:ext cx="249237" cy="836612"/>
          </a:xfrm>
          <a:prstGeom prst="upArrow">
            <a:avLst>
              <a:gd name="adj1" fmla="val 50000"/>
              <a:gd name="adj2" fmla="val 83917"/>
            </a:avLst>
          </a:prstGeom>
          <a:solidFill>
            <a:srgbClr val="FF9900"/>
          </a:solidFill>
          <a:ln w="9525">
            <a:solidFill>
              <a:schemeClr val="tx1"/>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333835" name="Text Box 11"/>
          <p:cNvSpPr txBox="1">
            <a:spLocks noChangeArrowheads="1"/>
          </p:cNvSpPr>
          <p:nvPr/>
        </p:nvSpPr>
        <p:spPr bwMode="auto">
          <a:xfrm>
            <a:off x="6975793" y="4041775"/>
            <a:ext cx="350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a:t>
            </a:r>
            <a:r>
              <a:rPr kumimoji="1" lang="zh-CN" altLang="en-US" sz="2400" b="1" u="sng"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课程号</a:t>
            </a:r>
            <a:r>
              <a:rPr kumimoji="1" lang="zh-CN" altLang="en-US" sz="24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，课程名</a:t>
            </a:r>
            <a:r>
              <a:rPr kumimoji="1" lang="en-US" altLang="zh-CN" sz="24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 </a:t>
            </a:r>
            <a:r>
              <a:rPr kumimoji="1" lang="en-US" altLang="zh-CN" sz="2400" b="1" dirty="0">
                <a:solidFill>
                  <a:srgbClr val="CC6600"/>
                </a:solidFill>
                <a:ea typeface="微软雅黑" panose="020B0503020204020204" pitchFamily="34" charset="-122"/>
                <a:cs typeface="Times New Roman" panose="02020603050405020304" pitchFamily="18" charset="0"/>
              </a:rPr>
              <a:t>…</a:t>
            </a:r>
            <a:r>
              <a:rPr kumimoji="1" lang="zh-CN" altLang="en-US" sz="24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a:t>
            </a:r>
            <a:endParaRPr kumimoji="1" lang="en-US" altLang="zh-CN" sz="2400" b="1" dirty="0">
              <a:solidFill>
                <a:srgbClr val="CC6600"/>
              </a:solidFill>
              <a:latin typeface="굴림" panose="020B0600000101010101" pitchFamily="34" charset="-127"/>
              <a:ea typeface="微软雅黑" panose="020B0503020204020204" pitchFamily="34" charset="-122"/>
              <a:cs typeface="Times New Roman" panose="02020603050405020304" pitchFamily="18" charset="0"/>
            </a:endParaRPr>
          </a:p>
        </p:txBody>
      </p:sp>
      <p:sp>
        <p:nvSpPr>
          <p:cNvPr id="333836" name="AutoShape 12"/>
          <p:cNvSpPr>
            <a:spLocks noChangeArrowheads="1"/>
          </p:cNvSpPr>
          <p:nvPr/>
        </p:nvSpPr>
        <p:spPr bwMode="auto">
          <a:xfrm>
            <a:off x="5837555" y="3455988"/>
            <a:ext cx="304800" cy="1676400"/>
          </a:xfrm>
          <a:prstGeom prst="upArrow">
            <a:avLst>
              <a:gd name="adj1" fmla="val 50000"/>
              <a:gd name="adj2" fmla="val 137500"/>
            </a:avLst>
          </a:prstGeom>
          <a:solidFill>
            <a:srgbClr val="0000CC"/>
          </a:solidFill>
          <a:ln w="9525">
            <a:solidFill>
              <a:schemeClr val="tx1"/>
            </a:solidFill>
            <a:miter lim="800000"/>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latin typeface="굴림" panose="020B0600000101010101" pitchFamily="34" charset="-127"/>
              <a:ea typeface="굴림" panose="020B0600000101010101" pitchFamily="34" charset="-127"/>
              <a:cs typeface="Times New Roman" panose="02020603050405020304" pitchFamily="18" charset="0"/>
            </a:endParaRPr>
          </a:p>
        </p:txBody>
      </p:sp>
      <p:sp>
        <p:nvSpPr>
          <p:cNvPr id="333837" name="Text Box 13"/>
          <p:cNvSpPr txBox="1">
            <a:spLocks noChangeArrowheads="1"/>
          </p:cNvSpPr>
          <p:nvPr/>
        </p:nvSpPr>
        <p:spPr bwMode="auto">
          <a:xfrm>
            <a:off x="4084955" y="5375275"/>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b="1" dirty="0">
                <a:solidFill>
                  <a:schemeClr val="tx1"/>
                </a:solidFill>
                <a:ea typeface="微软雅黑" panose="020B0503020204020204" pitchFamily="34" charset="-122"/>
                <a:cs typeface="Times New Roman" panose="02020603050405020304" pitchFamily="18" charset="0"/>
              </a:rPr>
              <a:t>(</a:t>
            </a:r>
            <a:r>
              <a:rPr kumimoji="1" lang="zh-CN" altLang="en-US" sz="2800" b="1" u="sng" dirty="0">
                <a:solidFill>
                  <a:srgbClr val="FF0000"/>
                </a:solidFill>
                <a:latin typeface="굴림" panose="020B0600000101010101" pitchFamily="34" charset="-127"/>
                <a:ea typeface="微软雅黑" panose="020B0503020204020204" pitchFamily="34" charset="-122"/>
                <a:cs typeface="Times New Roman" panose="02020603050405020304" pitchFamily="18" charset="0"/>
              </a:rPr>
              <a:t>学号</a:t>
            </a:r>
            <a:r>
              <a:rPr kumimoji="1" lang="en-US" altLang="zh-CN" sz="3200" b="1" dirty="0">
                <a:solidFill>
                  <a:schemeClr val="tx1"/>
                </a:solidFill>
                <a:ea typeface="微软雅黑" panose="020B0503020204020204" pitchFamily="34" charset="-122"/>
                <a:cs typeface="Times New Roman" panose="02020603050405020304" pitchFamily="18" charset="0"/>
              </a:rPr>
              <a:t>, </a:t>
            </a:r>
            <a:r>
              <a:rPr kumimoji="1" lang="zh-CN" altLang="en-US" sz="2800" b="1" u="sng" dirty="0">
                <a:solidFill>
                  <a:srgbClr val="CC6600"/>
                </a:solidFill>
                <a:latin typeface="굴림" panose="020B0600000101010101" pitchFamily="34" charset="-127"/>
                <a:ea typeface="微软雅黑" panose="020B0503020204020204" pitchFamily="34" charset="-122"/>
                <a:cs typeface="Times New Roman" panose="02020603050405020304" pitchFamily="18" charset="0"/>
              </a:rPr>
              <a:t>课程号</a:t>
            </a:r>
            <a:r>
              <a:rPr kumimoji="1" lang="en-US" altLang="zh-CN" sz="2800" b="1" dirty="0">
                <a:solidFill>
                  <a:schemeClr val="tx1"/>
                </a:solidFill>
                <a:ea typeface="微软雅黑" panose="020B0503020204020204" pitchFamily="34" charset="-122"/>
                <a:cs typeface="Times New Roman" panose="02020603050405020304" pitchFamily="18" charset="0"/>
              </a:rPr>
              <a:t>, </a:t>
            </a:r>
            <a:r>
              <a:rPr kumimoji="1" lang="zh-CN" altLang="en-US" sz="2800" b="1" dirty="0">
                <a:solidFill>
                  <a:schemeClr val="tx1"/>
                </a:solidFill>
                <a:ea typeface="微软雅黑" panose="020B0503020204020204" pitchFamily="34" charset="-122"/>
                <a:cs typeface="Times New Roman" panose="02020603050405020304" pitchFamily="18" charset="0"/>
              </a:rPr>
              <a:t>成绩</a:t>
            </a:r>
            <a:r>
              <a:rPr kumimoji="1" lang="en-US" altLang="zh-CN" sz="2800" b="1" dirty="0">
                <a:solidFill>
                  <a:schemeClr val="tx1"/>
                </a:solidFill>
                <a:ea typeface="微软雅黑" panose="020B0503020204020204" pitchFamily="34" charset="-122"/>
                <a:cs typeface="Times New Roman" panose="02020603050405020304" pitchFamily="18" charset="0"/>
              </a:rPr>
              <a:t>, …)</a:t>
            </a:r>
            <a:endParaRPr kumimoji="1" lang="en-US" altLang="zh-CN" sz="2800" b="1" dirty="0">
              <a:solidFill>
                <a:schemeClr val="tx1"/>
              </a:solidFill>
              <a:ea typeface="微软雅黑" panose="020B0503020204020204" pitchFamily="34" charset="-122"/>
              <a:cs typeface="Times New Roman" panose="02020603050405020304" pitchFamily="18" charset="0"/>
            </a:endParaRPr>
          </a:p>
        </p:txBody>
      </p:sp>
      <p:sp>
        <p:nvSpPr>
          <p:cNvPr id="333838" name="Line 14"/>
          <p:cNvSpPr>
            <a:spLocks noChangeShapeType="1"/>
          </p:cNvSpPr>
          <p:nvPr/>
        </p:nvSpPr>
        <p:spPr bwMode="auto">
          <a:xfrm flipH="1" flipV="1">
            <a:off x="2408555" y="4522788"/>
            <a:ext cx="2057400" cy="838200"/>
          </a:xfrm>
          <a:prstGeom prst="line">
            <a:avLst/>
          </a:prstGeom>
          <a:noFill/>
          <a:ln w="381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333839" name="Line 15"/>
          <p:cNvSpPr>
            <a:spLocks noChangeShapeType="1"/>
          </p:cNvSpPr>
          <p:nvPr/>
        </p:nvSpPr>
        <p:spPr bwMode="auto">
          <a:xfrm flipV="1">
            <a:off x="5913755" y="4598988"/>
            <a:ext cx="1676400" cy="762000"/>
          </a:xfrm>
          <a:prstGeom prst="line">
            <a:avLst/>
          </a:prstGeom>
          <a:noFill/>
          <a:ln w="381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333827"/>
                                        </p:tgtEl>
                                        <p:attrNameLst>
                                          <p:attrName>style.visibility</p:attrName>
                                        </p:attrNameLst>
                                      </p:cBhvr>
                                      <p:to>
                                        <p:strVal val="visible"/>
                                      </p:to>
                                    </p:set>
                                    <p:anim calcmode="lin" valueType="num">
                                      <p:cBhvr additive="base">
                                        <p:cTn id="12" dur="500" fill="hold"/>
                                        <p:tgtEl>
                                          <p:spTgt spid="333827"/>
                                        </p:tgtEl>
                                        <p:attrNameLst>
                                          <p:attrName>ppt_x</p:attrName>
                                        </p:attrNameLst>
                                      </p:cBhvr>
                                      <p:tavLst>
                                        <p:tav tm="0">
                                          <p:val>
                                            <p:strVal val="0-#ppt_w/2"/>
                                          </p:val>
                                        </p:tav>
                                        <p:tav tm="100000">
                                          <p:val>
                                            <p:strVal val="#ppt_x"/>
                                          </p:val>
                                        </p:tav>
                                      </p:tavLst>
                                    </p:anim>
                                    <p:anim calcmode="lin" valueType="num">
                                      <p:cBhvr additive="base">
                                        <p:cTn id="13" dur="500" fill="hold"/>
                                        <p:tgtEl>
                                          <p:spTgt spid="33382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333828"/>
                                        </p:tgtEl>
                                        <p:attrNameLst>
                                          <p:attrName>style.visibility</p:attrName>
                                        </p:attrNameLst>
                                      </p:cBhvr>
                                      <p:to>
                                        <p:strVal val="visible"/>
                                      </p:to>
                                    </p:set>
                                    <p:anim calcmode="lin" valueType="num">
                                      <p:cBhvr additive="base">
                                        <p:cTn id="17" dur="500" fill="hold"/>
                                        <p:tgtEl>
                                          <p:spTgt spid="333828"/>
                                        </p:tgtEl>
                                        <p:attrNameLst>
                                          <p:attrName>ppt_x</p:attrName>
                                        </p:attrNameLst>
                                      </p:cBhvr>
                                      <p:tavLst>
                                        <p:tav tm="0">
                                          <p:val>
                                            <p:strVal val="1+#ppt_w/2"/>
                                          </p:val>
                                        </p:tav>
                                        <p:tav tm="100000">
                                          <p:val>
                                            <p:strVal val="#ppt_x"/>
                                          </p:val>
                                        </p:tav>
                                      </p:tavLst>
                                    </p:anim>
                                    <p:anim calcmode="lin" valueType="num">
                                      <p:cBhvr additive="base">
                                        <p:cTn id="18" dur="500" fill="hold"/>
                                        <p:tgtEl>
                                          <p:spTgt spid="333828"/>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333829"/>
                                        </p:tgtEl>
                                        <p:attrNameLst>
                                          <p:attrName>style.visibility</p:attrName>
                                        </p:attrNameLst>
                                      </p:cBhvr>
                                      <p:to>
                                        <p:strVal val="visible"/>
                                      </p:to>
                                    </p:set>
                                    <p:anim calcmode="lin" valueType="num">
                                      <p:cBhvr additive="base">
                                        <p:cTn id="22" dur="500" fill="hold"/>
                                        <p:tgtEl>
                                          <p:spTgt spid="333829"/>
                                        </p:tgtEl>
                                        <p:attrNameLst>
                                          <p:attrName>ppt_x</p:attrName>
                                        </p:attrNameLst>
                                      </p:cBhvr>
                                      <p:tavLst>
                                        <p:tav tm="0">
                                          <p:val>
                                            <p:strVal val="#ppt_x"/>
                                          </p:val>
                                        </p:tav>
                                        <p:tav tm="100000">
                                          <p:val>
                                            <p:strVal val="#ppt_x"/>
                                          </p:val>
                                        </p:tav>
                                      </p:tavLst>
                                    </p:anim>
                                    <p:anim calcmode="lin" valueType="num">
                                      <p:cBhvr additive="base">
                                        <p:cTn id="23" dur="500" fill="hold"/>
                                        <p:tgtEl>
                                          <p:spTgt spid="333829"/>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17" presetClass="entr" presetSubtype="8" fill="hold" grpId="0" nodeType="afterEffect">
                                  <p:stCondLst>
                                    <p:cond delay="0"/>
                                  </p:stCondLst>
                                  <p:childTnLst>
                                    <p:set>
                                      <p:cBhvr>
                                        <p:cTn id="26" dur="1" fill="hold">
                                          <p:stCondLst>
                                            <p:cond delay="0"/>
                                          </p:stCondLst>
                                        </p:cTn>
                                        <p:tgtEl>
                                          <p:spTgt spid="333830"/>
                                        </p:tgtEl>
                                        <p:attrNameLst>
                                          <p:attrName>style.visibility</p:attrName>
                                        </p:attrNameLst>
                                      </p:cBhvr>
                                      <p:to>
                                        <p:strVal val="visible"/>
                                      </p:to>
                                    </p:set>
                                    <p:anim calcmode="lin" valueType="num">
                                      <p:cBhvr>
                                        <p:cTn id="27" dur="500" fill="hold"/>
                                        <p:tgtEl>
                                          <p:spTgt spid="333830"/>
                                        </p:tgtEl>
                                        <p:attrNameLst>
                                          <p:attrName>ppt_x</p:attrName>
                                        </p:attrNameLst>
                                      </p:cBhvr>
                                      <p:tavLst>
                                        <p:tav tm="0">
                                          <p:val>
                                            <p:strVal val="#ppt_x-#ppt_w/2"/>
                                          </p:val>
                                        </p:tav>
                                        <p:tav tm="100000">
                                          <p:val>
                                            <p:strVal val="#ppt_x"/>
                                          </p:val>
                                        </p:tav>
                                      </p:tavLst>
                                    </p:anim>
                                    <p:anim calcmode="lin" valueType="num">
                                      <p:cBhvr>
                                        <p:cTn id="28" dur="500" fill="hold"/>
                                        <p:tgtEl>
                                          <p:spTgt spid="333830"/>
                                        </p:tgtEl>
                                        <p:attrNameLst>
                                          <p:attrName>ppt_y</p:attrName>
                                        </p:attrNameLst>
                                      </p:cBhvr>
                                      <p:tavLst>
                                        <p:tav tm="0">
                                          <p:val>
                                            <p:strVal val="#ppt_y"/>
                                          </p:val>
                                        </p:tav>
                                        <p:tav tm="100000">
                                          <p:val>
                                            <p:strVal val="#ppt_y"/>
                                          </p:val>
                                        </p:tav>
                                      </p:tavLst>
                                    </p:anim>
                                    <p:anim calcmode="lin" valueType="num">
                                      <p:cBhvr>
                                        <p:cTn id="29" dur="500" fill="hold"/>
                                        <p:tgtEl>
                                          <p:spTgt spid="333830"/>
                                        </p:tgtEl>
                                        <p:attrNameLst>
                                          <p:attrName>ppt_w</p:attrName>
                                        </p:attrNameLst>
                                      </p:cBhvr>
                                      <p:tavLst>
                                        <p:tav tm="0">
                                          <p:val>
                                            <p:fltVal val="0"/>
                                          </p:val>
                                        </p:tav>
                                        <p:tav tm="100000">
                                          <p:val>
                                            <p:strVal val="#ppt_w"/>
                                          </p:val>
                                        </p:tav>
                                      </p:tavLst>
                                    </p:anim>
                                    <p:anim calcmode="lin" valueType="num">
                                      <p:cBhvr>
                                        <p:cTn id="30" dur="500" fill="hold"/>
                                        <p:tgtEl>
                                          <p:spTgt spid="333830"/>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333831"/>
                                        </p:tgtEl>
                                        <p:attrNameLst>
                                          <p:attrName>style.visibility</p:attrName>
                                        </p:attrNameLst>
                                      </p:cBhvr>
                                      <p:to>
                                        <p:strVal val="visible"/>
                                      </p:to>
                                    </p:set>
                                    <p:anim calcmode="lin" valueType="num">
                                      <p:cBhvr>
                                        <p:cTn id="34" dur="500" fill="hold"/>
                                        <p:tgtEl>
                                          <p:spTgt spid="333831"/>
                                        </p:tgtEl>
                                        <p:attrNameLst>
                                          <p:attrName>ppt_x</p:attrName>
                                        </p:attrNameLst>
                                      </p:cBhvr>
                                      <p:tavLst>
                                        <p:tav tm="0">
                                          <p:val>
                                            <p:strVal val="#ppt_x+#ppt_w/2"/>
                                          </p:val>
                                        </p:tav>
                                        <p:tav tm="100000">
                                          <p:val>
                                            <p:strVal val="#ppt_x"/>
                                          </p:val>
                                        </p:tav>
                                      </p:tavLst>
                                    </p:anim>
                                    <p:anim calcmode="lin" valueType="num">
                                      <p:cBhvr>
                                        <p:cTn id="35" dur="500" fill="hold"/>
                                        <p:tgtEl>
                                          <p:spTgt spid="333831"/>
                                        </p:tgtEl>
                                        <p:attrNameLst>
                                          <p:attrName>ppt_y</p:attrName>
                                        </p:attrNameLst>
                                      </p:cBhvr>
                                      <p:tavLst>
                                        <p:tav tm="0">
                                          <p:val>
                                            <p:strVal val="#ppt_y"/>
                                          </p:val>
                                        </p:tav>
                                        <p:tav tm="100000">
                                          <p:val>
                                            <p:strVal val="#ppt_y"/>
                                          </p:val>
                                        </p:tav>
                                      </p:tavLst>
                                    </p:anim>
                                    <p:anim calcmode="lin" valueType="num">
                                      <p:cBhvr>
                                        <p:cTn id="36" dur="500" fill="hold"/>
                                        <p:tgtEl>
                                          <p:spTgt spid="333831"/>
                                        </p:tgtEl>
                                        <p:attrNameLst>
                                          <p:attrName>ppt_w</p:attrName>
                                        </p:attrNameLst>
                                      </p:cBhvr>
                                      <p:tavLst>
                                        <p:tav tm="0">
                                          <p:val>
                                            <p:fltVal val="0"/>
                                          </p:val>
                                        </p:tav>
                                        <p:tav tm="100000">
                                          <p:val>
                                            <p:strVal val="#ppt_w"/>
                                          </p:val>
                                        </p:tav>
                                      </p:tavLst>
                                    </p:anim>
                                    <p:anim calcmode="lin" valueType="num">
                                      <p:cBhvr>
                                        <p:cTn id="37" dur="500" fill="hold"/>
                                        <p:tgtEl>
                                          <p:spTgt spid="333831"/>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grpId="0" nodeType="clickEffect">
                                  <p:stCondLst>
                                    <p:cond delay="0"/>
                                  </p:stCondLst>
                                  <p:childTnLst>
                                    <p:set>
                                      <p:cBhvr>
                                        <p:cTn id="41" dur="1" fill="hold">
                                          <p:stCondLst>
                                            <p:cond delay="0"/>
                                          </p:stCondLst>
                                        </p:cTn>
                                        <p:tgtEl>
                                          <p:spTgt spid="333832"/>
                                        </p:tgtEl>
                                        <p:attrNameLst>
                                          <p:attrName>style.visibility</p:attrName>
                                        </p:attrNameLst>
                                      </p:cBhvr>
                                      <p:to>
                                        <p:strVal val="visible"/>
                                      </p:to>
                                    </p:set>
                                    <p:anim calcmode="lin" valueType="num">
                                      <p:cBhvr>
                                        <p:cTn id="42" dur="500" fill="hold"/>
                                        <p:tgtEl>
                                          <p:spTgt spid="333832"/>
                                        </p:tgtEl>
                                        <p:attrNameLst>
                                          <p:attrName>ppt_x</p:attrName>
                                        </p:attrNameLst>
                                      </p:cBhvr>
                                      <p:tavLst>
                                        <p:tav tm="0">
                                          <p:val>
                                            <p:strVal val="#ppt_x"/>
                                          </p:val>
                                        </p:tav>
                                        <p:tav tm="100000">
                                          <p:val>
                                            <p:strVal val="#ppt_x"/>
                                          </p:val>
                                        </p:tav>
                                      </p:tavLst>
                                    </p:anim>
                                    <p:anim calcmode="lin" valueType="num">
                                      <p:cBhvr>
                                        <p:cTn id="43" dur="500" fill="hold"/>
                                        <p:tgtEl>
                                          <p:spTgt spid="333832"/>
                                        </p:tgtEl>
                                        <p:attrNameLst>
                                          <p:attrName>ppt_y</p:attrName>
                                        </p:attrNameLst>
                                      </p:cBhvr>
                                      <p:tavLst>
                                        <p:tav tm="0">
                                          <p:val>
                                            <p:strVal val="#ppt_y+#ppt_h/2"/>
                                          </p:val>
                                        </p:tav>
                                        <p:tav tm="100000">
                                          <p:val>
                                            <p:strVal val="#ppt_y"/>
                                          </p:val>
                                        </p:tav>
                                      </p:tavLst>
                                    </p:anim>
                                    <p:anim calcmode="lin" valueType="num">
                                      <p:cBhvr>
                                        <p:cTn id="44" dur="500" fill="hold"/>
                                        <p:tgtEl>
                                          <p:spTgt spid="333832"/>
                                        </p:tgtEl>
                                        <p:attrNameLst>
                                          <p:attrName>ppt_w</p:attrName>
                                        </p:attrNameLst>
                                      </p:cBhvr>
                                      <p:tavLst>
                                        <p:tav tm="0">
                                          <p:val>
                                            <p:strVal val="#ppt_w"/>
                                          </p:val>
                                        </p:tav>
                                        <p:tav tm="100000">
                                          <p:val>
                                            <p:strVal val="#ppt_w"/>
                                          </p:val>
                                        </p:tav>
                                      </p:tavLst>
                                    </p:anim>
                                    <p:anim calcmode="lin" valueType="num">
                                      <p:cBhvr>
                                        <p:cTn id="45" dur="500" fill="hold"/>
                                        <p:tgtEl>
                                          <p:spTgt spid="333832"/>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18" presetClass="entr" presetSubtype="6" fill="hold" grpId="0" nodeType="afterEffect">
                                  <p:stCondLst>
                                    <p:cond delay="0"/>
                                  </p:stCondLst>
                                  <p:childTnLst>
                                    <p:set>
                                      <p:cBhvr>
                                        <p:cTn id="48" dur="1" fill="hold">
                                          <p:stCondLst>
                                            <p:cond delay="0"/>
                                          </p:stCondLst>
                                        </p:cTn>
                                        <p:tgtEl>
                                          <p:spTgt spid="333833"/>
                                        </p:tgtEl>
                                        <p:attrNameLst>
                                          <p:attrName>style.visibility</p:attrName>
                                        </p:attrNameLst>
                                      </p:cBhvr>
                                      <p:to>
                                        <p:strVal val="visible"/>
                                      </p:to>
                                    </p:set>
                                    <p:animEffect transition="in" filter="strips(downRight)">
                                      <p:cBhvr>
                                        <p:cTn id="49" dur="500"/>
                                        <p:tgtEl>
                                          <p:spTgt spid="333833"/>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2" fill="hold" grpId="0" nodeType="clickEffect">
                                  <p:stCondLst>
                                    <p:cond delay="0"/>
                                  </p:stCondLst>
                                  <p:childTnLst>
                                    <p:set>
                                      <p:cBhvr>
                                        <p:cTn id="53" dur="1" fill="hold">
                                          <p:stCondLst>
                                            <p:cond delay="0"/>
                                          </p:stCondLst>
                                        </p:cTn>
                                        <p:tgtEl>
                                          <p:spTgt spid="333834"/>
                                        </p:tgtEl>
                                        <p:attrNameLst>
                                          <p:attrName>style.visibility</p:attrName>
                                        </p:attrNameLst>
                                      </p:cBhvr>
                                      <p:to>
                                        <p:strVal val="visible"/>
                                      </p:to>
                                    </p:set>
                                    <p:anim calcmode="lin" valueType="num">
                                      <p:cBhvr>
                                        <p:cTn id="54" dur="500" fill="hold"/>
                                        <p:tgtEl>
                                          <p:spTgt spid="333834"/>
                                        </p:tgtEl>
                                        <p:attrNameLst>
                                          <p:attrName>ppt_x</p:attrName>
                                        </p:attrNameLst>
                                      </p:cBhvr>
                                      <p:tavLst>
                                        <p:tav tm="0">
                                          <p:val>
                                            <p:strVal val="#ppt_x+#ppt_w/2"/>
                                          </p:val>
                                        </p:tav>
                                        <p:tav tm="100000">
                                          <p:val>
                                            <p:strVal val="#ppt_x"/>
                                          </p:val>
                                        </p:tav>
                                      </p:tavLst>
                                    </p:anim>
                                    <p:anim calcmode="lin" valueType="num">
                                      <p:cBhvr>
                                        <p:cTn id="55" dur="500" fill="hold"/>
                                        <p:tgtEl>
                                          <p:spTgt spid="333834"/>
                                        </p:tgtEl>
                                        <p:attrNameLst>
                                          <p:attrName>ppt_y</p:attrName>
                                        </p:attrNameLst>
                                      </p:cBhvr>
                                      <p:tavLst>
                                        <p:tav tm="0">
                                          <p:val>
                                            <p:strVal val="#ppt_y"/>
                                          </p:val>
                                        </p:tav>
                                        <p:tav tm="100000">
                                          <p:val>
                                            <p:strVal val="#ppt_y"/>
                                          </p:val>
                                        </p:tav>
                                      </p:tavLst>
                                    </p:anim>
                                    <p:anim calcmode="lin" valueType="num">
                                      <p:cBhvr>
                                        <p:cTn id="56" dur="500" fill="hold"/>
                                        <p:tgtEl>
                                          <p:spTgt spid="333834"/>
                                        </p:tgtEl>
                                        <p:attrNameLst>
                                          <p:attrName>ppt_w</p:attrName>
                                        </p:attrNameLst>
                                      </p:cBhvr>
                                      <p:tavLst>
                                        <p:tav tm="0">
                                          <p:val>
                                            <p:fltVal val="0"/>
                                          </p:val>
                                        </p:tav>
                                        <p:tav tm="100000">
                                          <p:val>
                                            <p:strVal val="#ppt_w"/>
                                          </p:val>
                                        </p:tav>
                                      </p:tavLst>
                                    </p:anim>
                                    <p:anim calcmode="lin" valueType="num">
                                      <p:cBhvr>
                                        <p:cTn id="57" dur="500" fill="hold"/>
                                        <p:tgtEl>
                                          <p:spTgt spid="333834"/>
                                        </p:tgtEl>
                                        <p:attrNameLst>
                                          <p:attrName>ppt_h</p:attrName>
                                        </p:attrNameLst>
                                      </p:cBhvr>
                                      <p:tavLst>
                                        <p:tav tm="0">
                                          <p:val>
                                            <p:strVal val="#ppt_h"/>
                                          </p:val>
                                        </p:tav>
                                        <p:tav tm="100000">
                                          <p:val>
                                            <p:strVal val="#ppt_h"/>
                                          </p:val>
                                        </p:tav>
                                      </p:tavLst>
                                    </p:anim>
                                  </p:childTnLst>
                                </p:cTn>
                              </p:par>
                            </p:childTnLst>
                          </p:cTn>
                        </p:par>
                        <p:par>
                          <p:cTn id="58" fill="hold">
                            <p:stCondLst>
                              <p:cond delay="500"/>
                            </p:stCondLst>
                            <p:childTnLst>
                              <p:par>
                                <p:cTn id="59" presetID="18" presetClass="entr" presetSubtype="6" fill="hold" grpId="0" nodeType="afterEffect">
                                  <p:stCondLst>
                                    <p:cond delay="0"/>
                                  </p:stCondLst>
                                  <p:childTnLst>
                                    <p:set>
                                      <p:cBhvr>
                                        <p:cTn id="60" dur="1" fill="hold">
                                          <p:stCondLst>
                                            <p:cond delay="0"/>
                                          </p:stCondLst>
                                        </p:cTn>
                                        <p:tgtEl>
                                          <p:spTgt spid="333835"/>
                                        </p:tgtEl>
                                        <p:attrNameLst>
                                          <p:attrName>style.visibility</p:attrName>
                                        </p:attrNameLst>
                                      </p:cBhvr>
                                      <p:to>
                                        <p:strVal val="visible"/>
                                      </p:to>
                                    </p:set>
                                    <p:animEffect transition="in" filter="strips(downRight)">
                                      <p:cBhvr>
                                        <p:cTn id="61" dur="500"/>
                                        <p:tgtEl>
                                          <p:spTgt spid="333835"/>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4" fill="hold" grpId="0" nodeType="clickEffect">
                                  <p:stCondLst>
                                    <p:cond delay="0"/>
                                  </p:stCondLst>
                                  <p:childTnLst>
                                    <p:set>
                                      <p:cBhvr>
                                        <p:cTn id="65" dur="1" fill="hold">
                                          <p:stCondLst>
                                            <p:cond delay="0"/>
                                          </p:stCondLst>
                                        </p:cTn>
                                        <p:tgtEl>
                                          <p:spTgt spid="333836"/>
                                        </p:tgtEl>
                                        <p:attrNameLst>
                                          <p:attrName>style.visibility</p:attrName>
                                        </p:attrNameLst>
                                      </p:cBhvr>
                                      <p:to>
                                        <p:strVal val="visible"/>
                                      </p:to>
                                    </p:set>
                                    <p:anim calcmode="lin" valueType="num">
                                      <p:cBhvr>
                                        <p:cTn id="66" dur="500" fill="hold"/>
                                        <p:tgtEl>
                                          <p:spTgt spid="333836"/>
                                        </p:tgtEl>
                                        <p:attrNameLst>
                                          <p:attrName>ppt_x</p:attrName>
                                        </p:attrNameLst>
                                      </p:cBhvr>
                                      <p:tavLst>
                                        <p:tav tm="0">
                                          <p:val>
                                            <p:strVal val="#ppt_x"/>
                                          </p:val>
                                        </p:tav>
                                        <p:tav tm="100000">
                                          <p:val>
                                            <p:strVal val="#ppt_x"/>
                                          </p:val>
                                        </p:tav>
                                      </p:tavLst>
                                    </p:anim>
                                    <p:anim calcmode="lin" valueType="num">
                                      <p:cBhvr>
                                        <p:cTn id="67" dur="500" fill="hold"/>
                                        <p:tgtEl>
                                          <p:spTgt spid="333836"/>
                                        </p:tgtEl>
                                        <p:attrNameLst>
                                          <p:attrName>ppt_y</p:attrName>
                                        </p:attrNameLst>
                                      </p:cBhvr>
                                      <p:tavLst>
                                        <p:tav tm="0">
                                          <p:val>
                                            <p:strVal val="#ppt_y+#ppt_h/2"/>
                                          </p:val>
                                        </p:tav>
                                        <p:tav tm="100000">
                                          <p:val>
                                            <p:strVal val="#ppt_y"/>
                                          </p:val>
                                        </p:tav>
                                      </p:tavLst>
                                    </p:anim>
                                    <p:anim calcmode="lin" valueType="num">
                                      <p:cBhvr>
                                        <p:cTn id="68" dur="500" fill="hold"/>
                                        <p:tgtEl>
                                          <p:spTgt spid="333836"/>
                                        </p:tgtEl>
                                        <p:attrNameLst>
                                          <p:attrName>ppt_w</p:attrName>
                                        </p:attrNameLst>
                                      </p:cBhvr>
                                      <p:tavLst>
                                        <p:tav tm="0">
                                          <p:val>
                                            <p:strVal val="#ppt_w"/>
                                          </p:val>
                                        </p:tav>
                                        <p:tav tm="100000">
                                          <p:val>
                                            <p:strVal val="#ppt_w"/>
                                          </p:val>
                                        </p:tav>
                                      </p:tavLst>
                                    </p:anim>
                                    <p:anim calcmode="lin" valueType="num">
                                      <p:cBhvr>
                                        <p:cTn id="69" dur="500" fill="hold"/>
                                        <p:tgtEl>
                                          <p:spTgt spid="333836"/>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2" presetClass="entr" presetSubtype="4" fill="hold" grpId="0" nodeType="afterEffect">
                                  <p:stCondLst>
                                    <p:cond delay="0"/>
                                  </p:stCondLst>
                                  <p:childTnLst>
                                    <p:set>
                                      <p:cBhvr>
                                        <p:cTn id="72" dur="1" fill="hold">
                                          <p:stCondLst>
                                            <p:cond delay="0"/>
                                          </p:stCondLst>
                                        </p:cTn>
                                        <p:tgtEl>
                                          <p:spTgt spid="333837"/>
                                        </p:tgtEl>
                                        <p:attrNameLst>
                                          <p:attrName>style.visibility</p:attrName>
                                        </p:attrNameLst>
                                      </p:cBhvr>
                                      <p:to>
                                        <p:strVal val="visible"/>
                                      </p:to>
                                    </p:set>
                                    <p:anim calcmode="lin" valueType="num">
                                      <p:cBhvr additive="base">
                                        <p:cTn id="73" dur="500" fill="hold"/>
                                        <p:tgtEl>
                                          <p:spTgt spid="333837"/>
                                        </p:tgtEl>
                                        <p:attrNameLst>
                                          <p:attrName>ppt_x</p:attrName>
                                        </p:attrNameLst>
                                      </p:cBhvr>
                                      <p:tavLst>
                                        <p:tav tm="0">
                                          <p:val>
                                            <p:strVal val="#ppt_x"/>
                                          </p:val>
                                        </p:tav>
                                        <p:tav tm="100000">
                                          <p:val>
                                            <p:strVal val="#ppt_x"/>
                                          </p:val>
                                        </p:tav>
                                      </p:tavLst>
                                    </p:anim>
                                    <p:anim calcmode="lin" valueType="num">
                                      <p:cBhvr additive="base">
                                        <p:cTn id="74" dur="500" fill="hold"/>
                                        <p:tgtEl>
                                          <p:spTgt spid="33383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333838"/>
                                        </p:tgtEl>
                                        <p:attrNameLst>
                                          <p:attrName>style.visibility</p:attrName>
                                        </p:attrNameLst>
                                      </p:cBhvr>
                                      <p:to>
                                        <p:strVal val="visible"/>
                                      </p:to>
                                    </p:set>
                                    <p:animEffect transition="in" filter="barn(outVertical)">
                                      <p:cBhvr>
                                        <p:cTn id="79" dur="500"/>
                                        <p:tgtEl>
                                          <p:spTgt spid="333838"/>
                                        </p:tgtEl>
                                      </p:cBhvr>
                                    </p:animEffect>
                                  </p:childTnLst>
                                </p:cTn>
                              </p:par>
                            </p:childTnLst>
                          </p:cTn>
                        </p:par>
                        <p:par>
                          <p:cTn id="80" fill="hold">
                            <p:stCondLst>
                              <p:cond delay="500"/>
                            </p:stCondLst>
                            <p:childTnLst>
                              <p:par>
                                <p:cTn id="81" presetID="16" presetClass="entr" presetSubtype="37" fill="hold" grpId="0" nodeType="afterEffect">
                                  <p:stCondLst>
                                    <p:cond delay="0"/>
                                  </p:stCondLst>
                                  <p:childTnLst>
                                    <p:set>
                                      <p:cBhvr>
                                        <p:cTn id="82" dur="1" fill="hold">
                                          <p:stCondLst>
                                            <p:cond delay="0"/>
                                          </p:stCondLst>
                                        </p:cTn>
                                        <p:tgtEl>
                                          <p:spTgt spid="333839"/>
                                        </p:tgtEl>
                                        <p:attrNameLst>
                                          <p:attrName>style.visibility</p:attrName>
                                        </p:attrNameLst>
                                      </p:cBhvr>
                                      <p:to>
                                        <p:strVal val="visible"/>
                                      </p:to>
                                    </p:set>
                                    <p:animEffect transition="in" filter="barn(outVertical)">
                                      <p:cBhvr>
                                        <p:cTn id="83" dur="500"/>
                                        <p:tgtEl>
                                          <p:spTgt spid="333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ldLvl="0" animBg="1" autoUpdateAnimBg="0"/>
      <p:bldP spid="333828" grpId="0" bldLvl="0" animBg="1" autoUpdateAnimBg="0"/>
      <p:bldP spid="333829" grpId="0" bldLvl="0" animBg="1" autoUpdateAnimBg="0"/>
      <p:bldP spid="333830" grpId="0" bldLvl="0" animBg="1"/>
      <p:bldP spid="333831" grpId="0" bldLvl="0" animBg="1"/>
      <p:bldP spid="333832" grpId="0" bldLvl="0" animBg="1"/>
      <p:bldP spid="333833" grpId="0" autoUpdateAnimBg="0"/>
      <p:bldP spid="333834" grpId="0" bldLvl="0" animBg="1"/>
      <p:bldP spid="333835" grpId="0" autoUpdateAnimBg="0"/>
      <p:bldP spid="333836" grpId="0" bldLvl="0" animBg="1"/>
      <p:bldP spid="333837" grpId="0" autoUpdateAnimBg="0"/>
      <p:bldP spid="333838" grpId="0" bldLvl="0" animBg="1"/>
      <p:bldP spid="333839"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572578" y="1829437"/>
            <a:ext cx="9045574" cy="380682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en-US" altLang="zh-CN" kern="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关系</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模型的</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优缺点</a:t>
            </a:r>
            <a:r>
              <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关系模型的</a:t>
            </a:r>
            <a:r>
              <a:rPr lang="zh-CN" altLang="zh-CN" kern="0" dirty="0">
                <a:solidFill>
                  <a:schemeClr val="accent2"/>
                </a:solidFill>
                <a:latin typeface="微软雅黑" panose="020B0503020204020204" pitchFamily="34" charset="-122"/>
                <a:ea typeface="微软雅黑" panose="020B0503020204020204" pitchFamily="34" charset="-122"/>
              </a:rPr>
              <a:t>优点</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主要有：</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数</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据结构单一。在该模型中，不管是实体还是实体之间的</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联系，</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都用关系来表示，而关系都对应一张二维表，数据结构简单、清晰。</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err="1">
                <a:solidFill>
                  <a:schemeClr val="tx1">
                    <a:lumMod val="65000"/>
                    <a:lumOff val="35000"/>
                  </a:schemeClr>
                </a:solidFill>
                <a:latin typeface="微软雅黑" panose="020B0503020204020204" pitchFamily="34" charset="-122"/>
                <a:ea typeface="微软雅黑" panose="020B0503020204020204" pitchFamily="34" charset="-122"/>
              </a:rPr>
              <a:t>关系规范化</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，并建立在严格的数学理论基础上。</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）概念简单，用户容易理解和掌握，操作方便。</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关系模型的缺点主要有：存储路径透明，查询效率不如非关系型数据模型。</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695825" y="1152525"/>
            <a:ext cx="4455322"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1.5.3 </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关系</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Relational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1720851" y="2136776"/>
            <a:ext cx="8750299" cy="18732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面</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向对象模型采用</a:t>
            </a:r>
            <a:r>
              <a:rPr lang="en-US" altLang="zh-CN" sz="2000" kern="0" dirty="0" err="1">
                <a:solidFill>
                  <a:schemeClr val="tx1">
                    <a:lumMod val="65000"/>
                    <a:lumOff val="35000"/>
                  </a:schemeClr>
                </a:solidFill>
                <a:latin typeface="微软雅黑" panose="020B0503020204020204" pitchFamily="34" charset="-122"/>
                <a:ea typeface="微软雅黑" panose="020B0503020204020204" pitchFamily="34" charset="-122"/>
              </a:rPr>
              <a:t>面向对象</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的方法来设计数据库，其数据库存储的对象是以对象为单位，每个对象由属性和方法组成，具有类和继承等特点。</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695825" y="1152525"/>
            <a:ext cx="5725735"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1.5.4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面向对象模型（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Object Oriented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643062" y="2327276"/>
            <a:ext cx="8905876" cy="29209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en-US" altLang="zh-CN" b="1" kern="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b="1"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常见概念</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kern="0" dirty="0">
                <a:solidFill>
                  <a:schemeClr val="accent2"/>
                </a:solidFill>
                <a:latin typeface="微软雅黑" panose="020B0503020204020204" pitchFamily="34" charset="-122"/>
                <a:ea typeface="微软雅黑" panose="020B0503020204020204" pitchFamily="34" charset="-122"/>
              </a:rPr>
              <a:t>类</a:t>
            </a:r>
            <a:r>
              <a:rPr lang="zh-CN" altLang="zh-CN" kern="0" dirty="0">
                <a:solidFill>
                  <a:schemeClr val="accent2"/>
                </a:solidFill>
                <a:ea typeface="微软雅黑" panose="020B0503020204020204" pitchFamily="34" charset="-122"/>
              </a:rPr>
              <a:t>（</a:t>
            </a:r>
            <a:r>
              <a:rPr lang="en-US" altLang="zh-CN" kern="0" dirty="0">
                <a:solidFill>
                  <a:schemeClr val="accent2"/>
                </a:solidFill>
                <a:ea typeface="微软雅黑" panose="020B0503020204020204" pitchFamily="34" charset="-122"/>
              </a:rPr>
              <a:t>Class</a:t>
            </a:r>
            <a:r>
              <a:rPr lang="zh-CN" altLang="zh-CN" kern="0" dirty="0">
                <a:solidFill>
                  <a:schemeClr val="accent2"/>
                </a:solidFill>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类是对客观世界中一类具有共同特征的事物的抽象。</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如</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学</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生是一个类、汽车也是一个类</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kern="0" dirty="0" smtClean="0">
              <a:solidFill>
                <a:schemeClr val="accent2"/>
              </a:solidFill>
              <a:latin typeface="微软雅黑" panose="020B0503020204020204" pitchFamily="34" charset="-122"/>
              <a:ea typeface="微软雅黑" panose="020B0503020204020204" pitchFamily="34" charset="-122"/>
            </a:endParaRPr>
          </a:p>
          <a:p>
            <a:pPr>
              <a:defRPr/>
            </a:pPr>
            <a:r>
              <a:rPr lang="zh-CN" altLang="zh-CN" kern="0" dirty="0" smtClean="0">
                <a:solidFill>
                  <a:schemeClr val="accent2"/>
                </a:solidFill>
                <a:latin typeface="微软雅黑" panose="020B0503020204020204" pitchFamily="34" charset="-122"/>
                <a:ea typeface="微软雅黑" panose="020B0503020204020204" pitchFamily="34" charset="-122"/>
              </a:rPr>
              <a:t>对</a:t>
            </a:r>
            <a:r>
              <a:rPr lang="zh-CN" altLang="zh-CN" kern="0" dirty="0">
                <a:solidFill>
                  <a:schemeClr val="accent2"/>
                </a:solidFill>
                <a:latin typeface="微软雅黑" panose="020B0503020204020204" pitchFamily="34" charset="-122"/>
                <a:ea typeface="微软雅黑" panose="020B0503020204020204" pitchFamily="34" charset="-122"/>
              </a:rPr>
              <a:t>象</a:t>
            </a:r>
            <a:r>
              <a:rPr lang="zh-CN" altLang="zh-CN" kern="0" dirty="0">
                <a:solidFill>
                  <a:schemeClr val="accent2"/>
                </a:solidFill>
                <a:ea typeface="微软雅黑" panose="020B0503020204020204" pitchFamily="34" charset="-122"/>
              </a:rPr>
              <a:t>（</a:t>
            </a:r>
            <a:r>
              <a:rPr lang="en-US" altLang="zh-CN" kern="0" dirty="0">
                <a:solidFill>
                  <a:schemeClr val="accent2"/>
                </a:solidFill>
                <a:ea typeface="微软雅黑" panose="020B0503020204020204" pitchFamily="34" charset="-122"/>
              </a:rPr>
              <a:t>Object</a:t>
            </a:r>
            <a:r>
              <a:rPr lang="zh-CN" altLang="zh-CN" kern="0" dirty="0">
                <a:solidFill>
                  <a:schemeClr val="accent2"/>
                </a:solidFill>
                <a:ea typeface="微软雅黑" panose="020B0503020204020204" pitchFamily="34" charset="-122"/>
              </a:rPr>
              <a: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对象是客观世界中概念化的实体，是类的具体</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实现。</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如一个学生、一辆汽车。</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1700" kern="0" dirty="0">
              <a:latin typeface="微软雅黑" panose="020B0503020204020204" pitchFamily="34" charset="-122"/>
              <a:ea typeface="微软雅黑" panose="020B0503020204020204" pitchFamily="34" charset="-122"/>
            </a:endParaRPr>
          </a:p>
          <a:p>
            <a:pPr marL="0" lvl="1" indent="0">
              <a:buNone/>
              <a:defRPr/>
            </a:pPr>
            <a:endParaRPr lang="en-US" altLang="zh-CN" sz="17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700" kern="0" dirty="0">
              <a:latin typeface="微软雅黑" panose="020B0503020204020204" pitchFamily="34" charset="-122"/>
              <a:ea typeface="微软雅黑" panose="020B0503020204020204" pitchFamily="34" charset="-122"/>
            </a:endParaRPr>
          </a:p>
          <a:p>
            <a:pPr marL="0" lvl="1" indent="0">
              <a:buNone/>
              <a:defRPr/>
            </a:pPr>
            <a:endParaRPr lang="en-US" altLang="zh-CN" sz="17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7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17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7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17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7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1700" b="1" kern="0" dirty="0">
              <a:latin typeface="微软雅黑" panose="020B0503020204020204" pitchFamily="34" charset="-122"/>
              <a:ea typeface="微软雅黑" panose="020B0503020204020204" pitchFamily="34" charset="-122"/>
            </a:endParaRPr>
          </a:p>
        </p:txBody>
      </p:sp>
      <p:sp>
        <p:nvSpPr>
          <p:cNvPr id="8" name="TextBox 7"/>
          <p:cNvSpPr txBox="1"/>
          <p:nvPr/>
        </p:nvSpPr>
        <p:spPr>
          <a:xfrm>
            <a:off x="3590925" y="1305560"/>
            <a:ext cx="5725735"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1.5.4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面向对象模型（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Object Oriented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757363" y="2360563"/>
            <a:ext cx="8677275" cy="3662541"/>
          </a:xfrm>
          <a:prstGeom prst="rect">
            <a:avLst/>
          </a:prstGeom>
        </p:spPr>
        <p:txBody>
          <a:bodyPr wrap="square">
            <a:spAutoFit/>
          </a:bodyPr>
          <a:lstStyle/>
          <a:p>
            <a:pPr>
              <a:defRPr/>
            </a:pPr>
            <a:r>
              <a:rPr lang="zh-CN" altLang="zh-CN" sz="2400" kern="0" dirty="0" smtClean="0">
                <a:solidFill>
                  <a:schemeClr val="accent2"/>
                </a:solidFill>
                <a:latin typeface="微软雅黑" panose="020B0503020204020204" pitchFamily="34" charset="-122"/>
                <a:ea typeface="微软雅黑" panose="020B0503020204020204" pitchFamily="34" charset="-122"/>
              </a:rPr>
              <a:t>封装（</a:t>
            </a:r>
            <a:r>
              <a:rPr lang="en-US" altLang="zh-CN" sz="2400" kern="0" dirty="0" smtClean="0">
                <a:solidFill>
                  <a:schemeClr val="accent2"/>
                </a:solidFill>
                <a:latin typeface="微软雅黑" panose="020B0503020204020204" pitchFamily="34" charset="-122"/>
                <a:ea typeface="微软雅黑" panose="020B0503020204020204" pitchFamily="34" charset="-122"/>
              </a:rPr>
              <a:t>Encapsulation</a:t>
            </a:r>
            <a:r>
              <a:rPr lang="zh-CN" altLang="zh-CN" sz="2400" kern="0" dirty="0" smtClean="0">
                <a:solidFill>
                  <a:schemeClr val="accent2"/>
                </a:solidFill>
                <a:latin typeface="微软雅黑" panose="020B0503020204020204" pitchFamily="34" charset="-122"/>
                <a:ea typeface="微软雅黑" panose="020B0503020204020204" pitchFamily="34" charset="-122"/>
              </a:rPr>
              <a:t>）：</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利用抽象数据类型将数据和数据的操作结合</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在一起，使其构成一个不可分割的独立实体，尽可能隐藏内部的细节，只保</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留一些对外接口，使之与外部发生联系。</a:t>
            </a:r>
            <a:endPar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400" kern="0" dirty="0" smtClean="0">
              <a:solidFill>
                <a:schemeClr val="accent2"/>
              </a:solidFill>
              <a:latin typeface="微软雅黑" panose="020B0503020204020204" pitchFamily="34" charset="-122"/>
              <a:ea typeface="微软雅黑" panose="020B0503020204020204" pitchFamily="34" charset="-122"/>
            </a:endParaRPr>
          </a:p>
          <a:p>
            <a:pPr>
              <a:defRPr/>
            </a:pPr>
            <a:r>
              <a:rPr lang="zh-CN" altLang="zh-CN" sz="2400" kern="0" dirty="0" smtClean="0">
                <a:solidFill>
                  <a:schemeClr val="accent2"/>
                </a:solidFill>
                <a:latin typeface="微软雅黑" panose="020B0503020204020204" pitchFamily="34" charset="-122"/>
                <a:ea typeface="微软雅黑" panose="020B0503020204020204" pitchFamily="34" charset="-122"/>
              </a:rPr>
              <a:t>继承（</a:t>
            </a:r>
            <a:r>
              <a:rPr lang="en-US" altLang="zh-CN" sz="2400" kern="0" dirty="0" smtClean="0">
                <a:solidFill>
                  <a:schemeClr val="accent2"/>
                </a:solidFill>
                <a:latin typeface="微软雅黑" panose="020B0503020204020204" pitchFamily="34" charset="-122"/>
                <a:ea typeface="微软雅黑" panose="020B0503020204020204" pitchFamily="34" charset="-122"/>
              </a:rPr>
              <a:t>Inheritance</a:t>
            </a:r>
            <a:r>
              <a:rPr lang="zh-CN" altLang="zh-CN" sz="2400" kern="0" dirty="0" smtClean="0">
                <a:solidFill>
                  <a:schemeClr val="accent2"/>
                </a:solidFill>
                <a:latin typeface="微软雅黑" panose="020B0503020204020204" pitchFamily="34" charset="-122"/>
                <a:ea typeface="微软雅黑" panose="020B0503020204020204" pitchFamily="34" charset="-122"/>
              </a:rPr>
              <a:t>）：</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在一个现有类的基础上去构建一个新的类，构建</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出来的新类被称作子类或派生类，现有类被称作父类或基类，子类会自动拥</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有父类所有可继承的属性和方法。</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590925" y="1305560"/>
            <a:ext cx="5725735"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1.5.4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面向对象模型（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Object Oriented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1198245" y="2682240"/>
            <a:ext cx="9795510" cy="3817620"/>
          </a:xfrm>
          <a:custGeom>
            <a:avLst/>
            <a:gdLst>
              <a:gd name="connsiteX0" fmla="*/ 7664334 w 10814858"/>
              <a:gd name="connsiteY0" fmla="*/ 0 h 3882044"/>
              <a:gd name="connsiteX1" fmla="*/ 10814858 w 10814858"/>
              <a:gd name="connsiteY1" fmla="*/ 0 h 3882044"/>
              <a:gd name="connsiteX2" fmla="*/ 10814858 w 10814858"/>
              <a:gd name="connsiteY2" fmla="*/ 3882044 h 3882044"/>
              <a:gd name="connsiteX3" fmla="*/ 0 w 10814858"/>
              <a:gd name="connsiteY3" fmla="*/ 3882044 h 3882044"/>
              <a:gd name="connsiteX4" fmla="*/ 0 w 10814858"/>
              <a:gd name="connsiteY4" fmla="*/ 3158837 h 3882044"/>
              <a:gd name="connsiteX0-1" fmla="*/ 10814858 w 10814858"/>
              <a:gd name="connsiteY0-2" fmla="*/ 0 h 3882044"/>
              <a:gd name="connsiteX1-3" fmla="*/ 10814858 w 10814858"/>
              <a:gd name="connsiteY1-4" fmla="*/ 3882044 h 3882044"/>
              <a:gd name="connsiteX2-5" fmla="*/ 0 w 10814858"/>
              <a:gd name="connsiteY2-6" fmla="*/ 3882044 h 3882044"/>
              <a:gd name="connsiteX3-7" fmla="*/ 0 w 10814858"/>
              <a:gd name="connsiteY3-8" fmla="*/ 3158837 h 3882044"/>
            </a:gdLst>
            <a:ahLst/>
            <a:cxnLst>
              <a:cxn ang="0">
                <a:pos x="connsiteX0-1" y="connsiteY0-2"/>
              </a:cxn>
              <a:cxn ang="0">
                <a:pos x="connsiteX1-3" y="connsiteY1-4"/>
              </a:cxn>
              <a:cxn ang="0">
                <a:pos x="connsiteX2-5" y="connsiteY2-6"/>
              </a:cxn>
              <a:cxn ang="0">
                <a:pos x="connsiteX3-7" y="connsiteY3-8"/>
              </a:cxn>
            </a:cxnLst>
            <a:rect l="l" t="t" r="r" b="b"/>
            <a:pathLst>
              <a:path w="10814858" h="3882044">
                <a:moveTo>
                  <a:pt x="10814858" y="0"/>
                </a:moveTo>
                <a:lnTo>
                  <a:pt x="10814858" y="3882044"/>
                </a:lnTo>
                <a:lnTo>
                  <a:pt x="0" y="3882044"/>
                </a:lnTo>
                <a:lnTo>
                  <a:pt x="0" y="3158837"/>
                </a:lnTo>
              </a:path>
            </a:pathLst>
          </a:cu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1" name="矩形 20"/>
          <p:cNvSpPr/>
          <p:nvPr/>
        </p:nvSpPr>
        <p:spPr>
          <a:xfrm>
            <a:off x="1198245" y="1615440"/>
            <a:ext cx="9796145" cy="1476375"/>
          </a:xfrm>
          <a:prstGeom prst="rect">
            <a:avLst/>
          </a:prstGeom>
        </p:spPr>
        <p:txBody>
          <a:bodyPr wrap="square">
            <a:spAutoFit/>
          </a:bodyPr>
          <a:lstStyle/>
          <a:p>
            <a:pPr indent="0">
              <a:lnSpc>
                <a:spcPct val="150000"/>
              </a:lnSpc>
              <a:buNone/>
            </a:pPr>
            <a:r>
              <a:rPr lang="zh-CN" altLang="en-US" sz="2000" dirty="0">
                <a:solidFill>
                  <a:srgbClr val="595959"/>
                </a:solidFill>
                <a:latin typeface="微软雅黑" panose="020B0503020204020204" pitchFamily="34" charset="-122"/>
                <a:ea typeface="微软雅黑" panose="020B0503020204020204" pitchFamily="34" charset="-122"/>
                <a:sym typeface="+mn-ea"/>
              </a:rPr>
              <a:t>数据的处理也称</a:t>
            </a:r>
            <a:r>
              <a:rPr lang="zh-CN" altLang="en-US" sz="2000" dirty="0" smtClean="0">
                <a:solidFill>
                  <a:srgbClr val="595959"/>
                </a:solidFill>
                <a:latin typeface="微软雅黑" panose="020B0503020204020204" pitchFamily="34" charset="-122"/>
                <a:ea typeface="微软雅黑" panose="020B0503020204020204" pitchFamily="34" charset="-122"/>
                <a:sym typeface="+mn-ea"/>
              </a:rPr>
              <a:t>信息处理：将</a:t>
            </a:r>
            <a:r>
              <a:rPr lang="zh-CN" altLang="en-US" sz="2000" b="1" dirty="0">
                <a:solidFill>
                  <a:srgbClr val="595959"/>
                </a:solidFill>
                <a:latin typeface="微软雅黑" panose="020B0503020204020204" pitchFamily="34" charset="-122"/>
                <a:ea typeface="微软雅黑" panose="020B0503020204020204" pitchFamily="34" charset="-122"/>
                <a:sym typeface="+mn-ea"/>
              </a:rPr>
              <a:t>数据</a:t>
            </a:r>
            <a:r>
              <a:rPr lang="zh-CN" altLang="en-US" sz="2000" dirty="0">
                <a:solidFill>
                  <a:srgbClr val="595959"/>
                </a:solidFill>
                <a:latin typeface="微软雅黑" panose="020B0503020204020204" pitchFamily="34" charset="-122"/>
                <a:ea typeface="微软雅黑" panose="020B0503020204020204" pitchFamily="34" charset="-122"/>
                <a:sym typeface="+mn-ea"/>
              </a:rPr>
              <a:t>转化为</a:t>
            </a:r>
            <a:r>
              <a:rPr lang="zh-CN" altLang="en-US" sz="2000" b="1" dirty="0">
                <a:solidFill>
                  <a:srgbClr val="595959"/>
                </a:solidFill>
                <a:latin typeface="微软雅黑" panose="020B0503020204020204" pitchFamily="34" charset="-122"/>
                <a:ea typeface="微软雅黑" panose="020B0503020204020204" pitchFamily="34" charset="-122"/>
                <a:sym typeface="+mn-ea"/>
              </a:rPr>
              <a:t>信息</a:t>
            </a:r>
            <a:r>
              <a:rPr lang="zh-CN" altLang="en-US" sz="2000" dirty="0">
                <a:solidFill>
                  <a:srgbClr val="595959"/>
                </a:solidFill>
                <a:latin typeface="微软雅黑" panose="020B0503020204020204" pitchFamily="34" charset="-122"/>
                <a:ea typeface="微软雅黑" panose="020B0503020204020204" pitchFamily="34" charset="-122"/>
                <a:sym typeface="+mn-ea"/>
              </a:rPr>
              <a:t>的过程</a:t>
            </a:r>
            <a:r>
              <a:rPr lang="zh-CN" altLang="en-US" sz="2000" dirty="0" smtClean="0">
                <a:solidFill>
                  <a:srgbClr val="595959"/>
                </a:solidFill>
                <a:latin typeface="微软雅黑" panose="020B0503020204020204" pitchFamily="34" charset="-122"/>
                <a:ea typeface="微软雅黑" panose="020B0503020204020204" pitchFamily="34" charset="-122"/>
                <a:sym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indent="0">
              <a:lnSpc>
                <a:spcPct val="150000"/>
              </a:lnSpc>
              <a:buNone/>
            </a:pPr>
            <a:r>
              <a:rPr lang="zh-CN" altLang="en-US" sz="2000" dirty="0" smtClean="0">
                <a:solidFill>
                  <a:srgbClr val="595959"/>
                </a:solidFill>
                <a:latin typeface="微软雅黑" panose="020B0503020204020204" pitchFamily="34" charset="-122"/>
                <a:ea typeface="微软雅黑" panose="020B0503020204020204" pitchFamily="34" charset="-122"/>
                <a:sym typeface="+mn-ea"/>
              </a:rPr>
              <a:t>数据处理</a:t>
            </a:r>
            <a:r>
              <a:rPr lang="zh-CN" altLang="en-US" sz="2000" dirty="0">
                <a:solidFill>
                  <a:srgbClr val="595959"/>
                </a:solidFill>
                <a:latin typeface="微软雅黑" panose="020B0503020204020204" pitchFamily="34" charset="-122"/>
                <a:ea typeface="微软雅黑" panose="020B0503020204020204" pitchFamily="34" charset="-122"/>
                <a:sym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sym typeface="+mn-ea"/>
              </a:rPr>
              <a:t>内容：数据</a:t>
            </a:r>
            <a:r>
              <a:rPr lang="zh-CN" altLang="en-US" sz="2000" dirty="0">
                <a:solidFill>
                  <a:srgbClr val="595959"/>
                </a:solidFill>
                <a:latin typeface="微软雅黑" panose="020B0503020204020204" pitchFamily="34" charset="-122"/>
                <a:ea typeface="微软雅黑" panose="020B0503020204020204" pitchFamily="34" charset="-122"/>
                <a:sym typeface="+mn-ea"/>
              </a:rPr>
              <a:t>的</a:t>
            </a:r>
            <a:r>
              <a:rPr lang="zh-CN" altLang="en-US" sz="2000" b="1" dirty="0">
                <a:solidFill>
                  <a:srgbClr val="595959"/>
                </a:solidFill>
                <a:latin typeface="微软雅黑" panose="020B0503020204020204" pitchFamily="34" charset="-122"/>
                <a:ea typeface="微软雅黑" panose="020B0503020204020204" pitchFamily="34" charset="-122"/>
                <a:sym typeface="+mn-ea"/>
              </a:rPr>
              <a:t>收集</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整理</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存储</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加工</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分类</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维护</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排序</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en-US" sz="2000" b="1" dirty="0">
                <a:solidFill>
                  <a:srgbClr val="595959"/>
                </a:solidFill>
                <a:latin typeface="微软雅黑" panose="020B0503020204020204" pitchFamily="34" charset="-122"/>
                <a:ea typeface="微软雅黑" panose="020B0503020204020204" pitchFamily="34" charset="-122"/>
                <a:sym typeface="+mn-ea"/>
              </a:rPr>
              <a:t>检索</a:t>
            </a:r>
            <a:r>
              <a:rPr lang="zh-CN" altLang="en-US" sz="2000" dirty="0">
                <a:solidFill>
                  <a:srgbClr val="595959"/>
                </a:solidFill>
                <a:latin typeface="微软雅黑" panose="020B0503020204020204" pitchFamily="34" charset="-122"/>
                <a:ea typeface="微软雅黑" panose="020B0503020204020204" pitchFamily="34" charset="-122"/>
                <a:sym typeface="+mn-ea"/>
              </a:rPr>
              <a:t>和</a:t>
            </a:r>
            <a:r>
              <a:rPr lang="zh-CN" altLang="en-US" sz="2000" b="1" dirty="0">
                <a:solidFill>
                  <a:srgbClr val="595959"/>
                </a:solidFill>
                <a:latin typeface="微软雅黑" panose="020B0503020204020204" pitchFamily="34" charset="-122"/>
                <a:ea typeface="微软雅黑" panose="020B0503020204020204" pitchFamily="34" charset="-122"/>
                <a:sym typeface="+mn-ea"/>
              </a:rPr>
              <a:t>传输</a:t>
            </a:r>
            <a:r>
              <a:rPr lang="zh-CN" altLang="en-US" sz="2000" dirty="0">
                <a:solidFill>
                  <a:srgbClr val="595959"/>
                </a:solidFill>
                <a:latin typeface="微软雅黑" panose="020B0503020204020204" pitchFamily="34" charset="-122"/>
                <a:ea typeface="微软雅黑" panose="020B0503020204020204" pitchFamily="34" charset="-122"/>
                <a:sym typeface="+mn-ea"/>
              </a:rPr>
              <a:t>等一系列活动</a:t>
            </a:r>
            <a:r>
              <a:rPr lang="zh-CN" altLang="en-US" sz="2000" dirty="0" smtClean="0">
                <a:solidFill>
                  <a:srgbClr val="595959"/>
                </a:solidFill>
                <a:latin typeface="微软雅黑" panose="020B0503020204020204" pitchFamily="34" charset="-122"/>
                <a:ea typeface="微软雅黑" panose="020B0503020204020204" pitchFamily="34" charset="-122"/>
                <a:sym typeface="+mn-ea"/>
              </a:rPr>
              <a:t>。</a:t>
            </a:r>
            <a:endParaRPr lang="zh-CN" altLang="en-US" sz="2000"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10"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58361" y="1062477"/>
            <a:ext cx="2351405" cy="553085"/>
          </a:xfrm>
          <a:prstGeom prst="rect">
            <a:avLst/>
          </a:prstGeom>
          <a:noFill/>
        </p:spPr>
        <p:txBody>
          <a:bodyPr wrap="none" rtlCol="0" anchor="t">
            <a:spAutoFit/>
          </a:bodyPr>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1.1.1 </a:t>
            </a:r>
            <a:r>
              <a:rPr lang="zh-CN" altLang="en-US" sz="2000" dirty="0">
                <a:solidFill>
                  <a:srgbClr val="F0882E"/>
                </a:solidFill>
                <a:latin typeface="微软雅黑" panose="020B0503020204020204" pitchFamily="34" charset="-122"/>
                <a:ea typeface="微软雅黑" panose="020B0503020204020204" pitchFamily="34" charset="-122"/>
                <a:sym typeface="+mn-ea"/>
              </a:rPr>
              <a:t>信息与数据库</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grpSp>
        <p:nvGrpSpPr>
          <p:cNvPr id="14" name="组合 13"/>
          <p:cNvGrpSpPr/>
          <p:nvPr/>
        </p:nvGrpSpPr>
        <p:grpSpPr>
          <a:xfrm>
            <a:off x="9211306" y="4374981"/>
            <a:ext cx="1981200" cy="1981200"/>
            <a:chOff x="8349001" y="3429000"/>
            <a:chExt cx="1981200" cy="1981200"/>
          </a:xfrm>
        </p:grpSpPr>
        <p:sp>
          <p:nvSpPr>
            <p:cNvPr id="15" name="矩形: 圆角 16"/>
            <p:cNvSpPr/>
            <p:nvPr/>
          </p:nvSpPr>
          <p:spPr>
            <a:xfrm>
              <a:off x="8349001" y="3429000"/>
              <a:ext cx="1981200" cy="1981200"/>
            </a:xfrm>
            <a:prstGeom prst="roundRect">
              <a:avLst/>
            </a:prstGeom>
            <a:solidFill>
              <a:srgbClr val="2CBCDA"/>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888195" y="4507090"/>
              <a:ext cx="902811" cy="523220"/>
            </a:xfrm>
            <a:prstGeom prst="rect">
              <a:avLst/>
            </a:prstGeom>
          </p:spPr>
          <p:txBody>
            <a:bodyPr wrap="none">
              <a:spAutoFit/>
            </a:bodyPr>
            <a:lstStyle/>
            <a:p>
              <a:pPr algn="ctr"/>
              <a:r>
                <a:rPr lang="zh-CN" altLang="en-US" sz="2800" dirty="0">
                  <a:solidFill>
                    <a:schemeClr val="bg1"/>
                  </a:solidFill>
                  <a:effectLst>
                    <a:outerShdw blurRad="38100" dist="38100" dir="2700000" algn="tl">
                      <a:srgbClr val="000000">
                        <a:alpha val="43137"/>
                      </a:srgbClr>
                    </a:outerShdw>
                  </a:effectLst>
                  <a:latin typeface="+mn-ea"/>
                </a:rPr>
                <a:t>处理</a:t>
              </a:r>
              <a:endParaRPr lang="zh-CN" altLang="en-US" sz="2800" dirty="0">
                <a:solidFill>
                  <a:schemeClr val="bg1"/>
                </a:solidFill>
                <a:effectLst>
                  <a:outerShdw blurRad="38100" dist="38100" dir="2700000" algn="tl">
                    <a:srgbClr val="000000">
                      <a:alpha val="43137"/>
                    </a:srgbClr>
                  </a:outerShdw>
                </a:effectLst>
                <a:latin typeface="+mn-ea"/>
              </a:endParaRPr>
            </a:p>
          </p:txBody>
        </p:sp>
      </p:grpSp>
      <p:grpSp>
        <p:nvGrpSpPr>
          <p:cNvPr id="27" name="组合 26"/>
          <p:cNvGrpSpPr/>
          <p:nvPr/>
        </p:nvGrpSpPr>
        <p:grpSpPr>
          <a:xfrm>
            <a:off x="5192582" y="4374981"/>
            <a:ext cx="1981200" cy="1981200"/>
            <a:chOff x="5105400" y="3429000"/>
            <a:chExt cx="1981200" cy="1981200"/>
          </a:xfrm>
        </p:grpSpPr>
        <p:sp>
          <p:nvSpPr>
            <p:cNvPr id="28" name="矩形: 圆角 19"/>
            <p:cNvSpPr/>
            <p:nvPr/>
          </p:nvSpPr>
          <p:spPr>
            <a:xfrm>
              <a:off x="5105400" y="3429000"/>
              <a:ext cx="1981200" cy="1981200"/>
            </a:xfrm>
            <a:prstGeom prst="roundRect">
              <a:avLst/>
            </a:prstGeom>
            <a:solidFill>
              <a:srgbClr val="DF562F"/>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651419" y="4507090"/>
              <a:ext cx="902811" cy="523220"/>
            </a:xfrm>
            <a:prstGeom prst="rect">
              <a:avLst/>
            </a:prstGeom>
          </p:spPr>
          <p:txBody>
            <a:bodyPr wrap="none">
              <a:spAutoFit/>
            </a:bodyPr>
            <a:lstStyle/>
            <a:p>
              <a:pPr algn="ctr"/>
              <a:r>
                <a:rPr lang="zh-CN" altLang="en-US" sz="2800" dirty="0">
                  <a:solidFill>
                    <a:schemeClr val="bg1"/>
                  </a:solidFill>
                  <a:effectLst>
                    <a:outerShdw blurRad="38100" dist="38100" dir="2700000" algn="tl">
                      <a:srgbClr val="000000">
                        <a:alpha val="43137"/>
                      </a:srgbClr>
                    </a:outerShdw>
                  </a:effectLst>
                  <a:latin typeface="+mn-ea"/>
                </a:rPr>
                <a:t>数据</a:t>
              </a:r>
              <a:endParaRPr lang="zh-CN" altLang="en-US" sz="2800" dirty="0">
                <a:solidFill>
                  <a:schemeClr val="bg1"/>
                </a:solidFill>
                <a:effectLst>
                  <a:outerShdw blurRad="38100" dist="38100" dir="2700000" algn="tl">
                    <a:srgbClr val="000000">
                      <a:alpha val="43137"/>
                    </a:srgbClr>
                  </a:outerShdw>
                </a:effectLst>
                <a:latin typeface="+mn-ea"/>
              </a:endParaRPr>
            </a:p>
          </p:txBody>
        </p:sp>
      </p:grpSp>
      <p:grpSp>
        <p:nvGrpSpPr>
          <p:cNvPr id="30" name="组合 29"/>
          <p:cNvGrpSpPr/>
          <p:nvPr/>
        </p:nvGrpSpPr>
        <p:grpSpPr>
          <a:xfrm>
            <a:off x="1328773" y="4374981"/>
            <a:ext cx="1981200" cy="1981200"/>
            <a:chOff x="1631033" y="2951946"/>
            <a:chExt cx="1981200" cy="1981200"/>
          </a:xfrm>
        </p:grpSpPr>
        <p:sp>
          <p:nvSpPr>
            <p:cNvPr id="31" name="矩形: 圆角 22"/>
            <p:cNvSpPr/>
            <p:nvPr/>
          </p:nvSpPr>
          <p:spPr>
            <a:xfrm>
              <a:off x="1631033" y="2951946"/>
              <a:ext cx="1981200" cy="1981200"/>
            </a:xfrm>
            <a:prstGeom prst="roundRect">
              <a:avLst/>
            </a:prstGeom>
            <a:solidFill>
              <a:srgbClr val="34689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70227" y="4030036"/>
              <a:ext cx="902811" cy="523220"/>
            </a:xfrm>
            <a:prstGeom prst="rect">
              <a:avLst/>
            </a:prstGeom>
          </p:spPr>
          <p:txBody>
            <a:bodyPr wrap="none">
              <a:spAutoFit/>
            </a:bodyPr>
            <a:lstStyle/>
            <a:p>
              <a:pPr algn="ctr"/>
              <a:r>
                <a:rPr lang="zh-CN" altLang="en-US" sz="2800" dirty="0">
                  <a:solidFill>
                    <a:schemeClr val="bg1"/>
                  </a:solidFill>
                  <a:effectLst>
                    <a:outerShdw blurRad="38100" dist="38100" dir="2700000" algn="tl">
                      <a:srgbClr val="000000">
                        <a:alpha val="43137"/>
                      </a:srgbClr>
                    </a:outerShdw>
                  </a:effectLst>
                  <a:latin typeface="+mn-ea"/>
                </a:rPr>
                <a:t>信息</a:t>
              </a:r>
              <a:endParaRPr lang="zh-CN" altLang="en-US" sz="2800" dirty="0">
                <a:solidFill>
                  <a:schemeClr val="bg1"/>
                </a:solidFill>
                <a:effectLst>
                  <a:outerShdw blurRad="38100" dist="38100" dir="2700000" algn="tl">
                    <a:srgbClr val="000000">
                      <a:alpha val="43137"/>
                    </a:srgbClr>
                  </a:outerShdw>
                </a:effectLst>
                <a:latin typeface="+mn-ea"/>
              </a:endParaRPr>
            </a:p>
          </p:txBody>
        </p:sp>
      </p:grpSp>
      <p:sp>
        <p:nvSpPr>
          <p:cNvPr id="33" name="任意多边形: 形状 24"/>
          <p:cNvSpPr/>
          <p:nvPr/>
        </p:nvSpPr>
        <p:spPr>
          <a:xfrm>
            <a:off x="1158572" y="4590435"/>
            <a:ext cx="1612206" cy="1905000"/>
          </a:xfrm>
          <a:custGeom>
            <a:avLst/>
            <a:gdLst>
              <a:gd name="connsiteX0" fmla="*/ 901700 w 1727200"/>
              <a:gd name="connsiteY0" fmla="*/ 0 h 1905000"/>
              <a:gd name="connsiteX1" fmla="*/ 0 w 1727200"/>
              <a:gd name="connsiteY1" fmla="*/ 0 h 1905000"/>
              <a:gd name="connsiteX2" fmla="*/ 0 w 1727200"/>
              <a:gd name="connsiteY2" fmla="*/ 1905000 h 1905000"/>
              <a:gd name="connsiteX3" fmla="*/ 1727200 w 17272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727200" h="1905000">
                <a:moveTo>
                  <a:pt x="901700" y="0"/>
                </a:moveTo>
                <a:lnTo>
                  <a:pt x="0" y="0"/>
                </a:lnTo>
                <a:lnTo>
                  <a:pt x="0" y="1905000"/>
                </a:lnTo>
                <a:lnTo>
                  <a:pt x="1727200" y="1905000"/>
                </a:lnTo>
              </a:path>
            </a:pathLst>
          </a:custGeom>
          <a:noFill/>
          <a:ln w="28575">
            <a:solidFill>
              <a:schemeClr val="bg1">
                <a:lumMod val="65000"/>
              </a:schemeClr>
            </a:solidFill>
            <a:headEnd type="diamond"/>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6"/>
          <p:cNvSpPr/>
          <p:nvPr/>
        </p:nvSpPr>
        <p:spPr>
          <a:xfrm>
            <a:off x="5032192" y="4590435"/>
            <a:ext cx="1727200" cy="1905000"/>
          </a:xfrm>
          <a:custGeom>
            <a:avLst/>
            <a:gdLst>
              <a:gd name="connsiteX0" fmla="*/ 901700 w 1727200"/>
              <a:gd name="connsiteY0" fmla="*/ 0 h 1905000"/>
              <a:gd name="connsiteX1" fmla="*/ 0 w 1727200"/>
              <a:gd name="connsiteY1" fmla="*/ 0 h 1905000"/>
              <a:gd name="connsiteX2" fmla="*/ 0 w 1727200"/>
              <a:gd name="connsiteY2" fmla="*/ 1905000 h 1905000"/>
              <a:gd name="connsiteX3" fmla="*/ 1727200 w 17272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727200" h="1905000">
                <a:moveTo>
                  <a:pt x="901700" y="0"/>
                </a:moveTo>
                <a:lnTo>
                  <a:pt x="0" y="0"/>
                </a:lnTo>
                <a:lnTo>
                  <a:pt x="0" y="1905000"/>
                </a:lnTo>
                <a:lnTo>
                  <a:pt x="1727200" y="1905000"/>
                </a:lnTo>
              </a:path>
            </a:pathLst>
          </a:custGeom>
          <a:noFill/>
          <a:ln w="28575">
            <a:solidFill>
              <a:schemeClr val="bg1">
                <a:lumMod val="65000"/>
              </a:schemeClr>
            </a:solidFill>
            <a:headEnd type="diamond"/>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7"/>
          <p:cNvSpPr/>
          <p:nvPr/>
        </p:nvSpPr>
        <p:spPr>
          <a:xfrm>
            <a:off x="9020806" y="4590435"/>
            <a:ext cx="1634672" cy="1905000"/>
          </a:xfrm>
          <a:custGeom>
            <a:avLst/>
            <a:gdLst>
              <a:gd name="connsiteX0" fmla="*/ 901700 w 1727200"/>
              <a:gd name="connsiteY0" fmla="*/ 0 h 1905000"/>
              <a:gd name="connsiteX1" fmla="*/ 0 w 1727200"/>
              <a:gd name="connsiteY1" fmla="*/ 0 h 1905000"/>
              <a:gd name="connsiteX2" fmla="*/ 0 w 1727200"/>
              <a:gd name="connsiteY2" fmla="*/ 1905000 h 1905000"/>
              <a:gd name="connsiteX3" fmla="*/ 1727200 w 17272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727200" h="1905000">
                <a:moveTo>
                  <a:pt x="901700" y="0"/>
                </a:moveTo>
                <a:lnTo>
                  <a:pt x="0" y="0"/>
                </a:lnTo>
                <a:lnTo>
                  <a:pt x="0" y="1905000"/>
                </a:lnTo>
                <a:lnTo>
                  <a:pt x="1727200" y="1905000"/>
                </a:lnTo>
              </a:path>
            </a:pathLst>
          </a:custGeom>
          <a:noFill/>
          <a:ln w="28575">
            <a:solidFill>
              <a:schemeClr val="bg1">
                <a:lumMod val="65000"/>
              </a:schemeClr>
            </a:solidFill>
            <a:headEnd type="diamond"/>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3"/>
          <p:cNvSpPr>
            <a:spLocks noEditPoints="1"/>
          </p:cNvSpPr>
          <p:nvPr/>
        </p:nvSpPr>
        <p:spPr bwMode="auto">
          <a:xfrm>
            <a:off x="2022422" y="4838159"/>
            <a:ext cx="593899" cy="481785"/>
          </a:xfrm>
          <a:custGeom>
            <a:avLst/>
            <a:gdLst>
              <a:gd name="T0" fmla="*/ 12 w 148"/>
              <a:gd name="T1" fmla="*/ 66 h 120"/>
              <a:gd name="T2" fmla="*/ 52 w 148"/>
              <a:gd name="T3" fmla="*/ 66 h 120"/>
              <a:gd name="T4" fmla="*/ 66 w 148"/>
              <a:gd name="T5" fmla="*/ 66 h 120"/>
              <a:gd name="T6" fmla="*/ 52 w 148"/>
              <a:gd name="T7" fmla="*/ 70 h 120"/>
              <a:gd name="T8" fmla="*/ 12 w 148"/>
              <a:gd name="T9" fmla="*/ 87 h 120"/>
              <a:gd name="T10" fmla="*/ 66 w 148"/>
              <a:gd name="T11" fmla="*/ 87 h 120"/>
              <a:gd name="T12" fmla="*/ 52 w 148"/>
              <a:gd name="T13" fmla="*/ 70 h 120"/>
              <a:gd name="T14" fmla="*/ 12 w 148"/>
              <a:gd name="T15" fmla="*/ 41 h 120"/>
              <a:gd name="T16" fmla="*/ 52 w 148"/>
              <a:gd name="T17" fmla="*/ 41 h 120"/>
              <a:gd name="T18" fmla="*/ 66 w 148"/>
              <a:gd name="T19" fmla="*/ 41 h 120"/>
              <a:gd name="T20" fmla="*/ 52 w 148"/>
              <a:gd name="T21" fmla="*/ 46 h 120"/>
              <a:gd name="T22" fmla="*/ 12 w 148"/>
              <a:gd name="T23" fmla="*/ 62 h 120"/>
              <a:gd name="T24" fmla="*/ 66 w 148"/>
              <a:gd name="T25" fmla="*/ 62 h 120"/>
              <a:gd name="T26" fmla="*/ 52 w 148"/>
              <a:gd name="T27" fmla="*/ 46 h 120"/>
              <a:gd name="T28" fmla="*/ 12 w 148"/>
              <a:gd name="T29" fmla="*/ 29 h 120"/>
              <a:gd name="T30" fmla="*/ 52 w 148"/>
              <a:gd name="T31" fmla="*/ 29 h 120"/>
              <a:gd name="T32" fmla="*/ 66 w 148"/>
              <a:gd name="T33" fmla="*/ 29 h 120"/>
              <a:gd name="T34" fmla="*/ 82 w 148"/>
              <a:gd name="T35" fmla="*/ 29 h 120"/>
              <a:gd name="T36" fmla="*/ 95 w 148"/>
              <a:gd name="T37" fmla="*/ 29 h 120"/>
              <a:gd name="T38" fmla="*/ 135 w 148"/>
              <a:gd name="T39" fmla="*/ 29 h 120"/>
              <a:gd name="T40" fmla="*/ 82 w 148"/>
              <a:gd name="T41" fmla="*/ 29 h 120"/>
              <a:gd name="T42" fmla="*/ 82 w 148"/>
              <a:gd name="T43" fmla="*/ 50 h 120"/>
              <a:gd name="T44" fmla="*/ 135 w 148"/>
              <a:gd name="T45" fmla="*/ 50 h 120"/>
              <a:gd name="T46" fmla="*/ 95 w 148"/>
              <a:gd name="T47" fmla="*/ 33 h 120"/>
              <a:gd name="T48" fmla="*/ 82 w 148"/>
              <a:gd name="T49" fmla="*/ 54 h 120"/>
              <a:gd name="T50" fmla="*/ 95 w 148"/>
              <a:gd name="T51" fmla="*/ 54 h 120"/>
              <a:gd name="T52" fmla="*/ 135 w 148"/>
              <a:gd name="T53" fmla="*/ 54 h 120"/>
              <a:gd name="T54" fmla="*/ 82 w 148"/>
              <a:gd name="T55" fmla="*/ 54 h 120"/>
              <a:gd name="T56" fmla="*/ 82 w 148"/>
              <a:gd name="T57" fmla="*/ 87 h 120"/>
              <a:gd name="T58" fmla="*/ 135 w 148"/>
              <a:gd name="T59" fmla="*/ 87 h 120"/>
              <a:gd name="T60" fmla="*/ 95 w 148"/>
              <a:gd name="T61" fmla="*/ 70 h 120"/>
              <a:gd name="T62" fmla="*/ 82 w 148"/>
              <a:gd name="T63" fmla="*/ 66 h 120"/>
              <a:gd name="T64" fmla="*/ 95 w 148"/>
              <a:gd name="T65" fmla="*/ 66 h 120"/>
              <a:gd name="T66" fmla="*/ 135 w 148"/>
              <a:gd name="T67" fmla="*/ 66 h 120"/>
              <a:gd name="T68" fmla="*/ 82 w 148"/>
              <a:gd name="T69" fmla="*/ 66 h 120"/>
              <a:gd name="T70" fmla="*/ 74 w 148"/>
              <a:gd name="T71" fmla="*/ 17 h 120"/>
              <a:gd name="T72" fmla="*/ 0 w 148"/>
              <a:gd name="T73" fmla="*/ 13 h 120"/>
              <a:gd name="T74" fmla="*/ 54 w 148"/>
              <a:gd name="T75" fmla="*/ 111 h 120"/>
              <a:gd name="T76" fmla="*/ 64 w 148"/>
              <a:gd name="T77" fmla="*/ 115 h 120"/>
              <a:gd name="T78" fmla="*/ 84 w 148"/>
              <a:gd name="T79" fmla="*/ 115 h 120"/>
              <a:gd name="T80" fmla="*/ 93 w 148"/>
              <a:gd name="T81" fmla="*/ 111 h 120"/>
              <a:gd name="T82" fmla="*/ 148 w 148"/>
              <a:gd name="T83" fmla="*/ 13 h 120"/>
              <a:gd name="T84" fmla="*/ 70 w 148"/>
              <a:gd name="T85" fmla="*/ 111 h 120"/>
              <a:gd name="T86" fmla="*/ 8 w 148"/>
              <a:gd name="T87" fmla="*/ 107 h 120"/>
              <a:gd name="T88" fmla="*/ 53 w 148"/>
              <a:gd name="T89" fmla="*/ 7 h 120"/>
              <a:gd name="T90" fmla="*/ 70 w 148"/>
              <a:gd name="T91" fmla="*/ 111 h 120"/>
              <a:gd name="T92" fmla="*/ 98 w 148"/>
              <a:gd name="T93" fmla="*/ 96 h 120"/>
              <a:gd name="T94" fmla="*/ 78 w 148"/>
              <a:gd name="T95" fmla="*/ 23 h 120"/>
              <a:gd name="T96" fmla="*/ 140 w 148"/>
              <a:gd name="T97"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20">
                <a:moveTo>
                  <a:pt x="52" y="58"/>
                </a:moveTo>
                <a:cubicBezTo>
                  <a:pt x="36" y="58"/>
                  <a:pt x="12" y="66"/>
                  <a:pt x="12" y="66"/>
                </a:cubicBezTo>
                <a:cubicBezTo>
                  <a:pt x="12" y="74"/>
                  <a:pt x="12" y="74"/>
                  <a:pt x="12" y="74"/>
                </a:cubicBezTo>
                <a:cubicBezTo>
                  <a:pt x="12" y="74"/>
                  <a:pt x="36" y="66"/>
                  <a:pt x="52" y="66"/>
                </a:cubicBezTo>
                <a:cubicBezTo>
                  <a:pt x="60" y="66"/>
                  <a:pt x="66" y="74"/>
                  <a:pt x="66" y="74"/>
                </a:cubicBezTo>
                <a:cubicBezTo>
                  <a:pt x="66" y="66"/>
                  <a:pt x="66" y="66"/>
                  <a:pt x="66" y="66"/>
                </a:cubicBezTo>
                <a:cubicBezTo>
                  <a:pt x="66" y="66"/>
                  <a:pt x="60" y="58"/>
                  <a:pt x="52" y="58"/>
                </a:cubicBezTo>
                <a:close/>
                <a:moveTo>
                  <a:pt x="52" y="70"/>
                </a:moveTo>
                <a:cubicBezTo>
                  <a:pt x="36" y="70"/>
                  <a:pt x="12" y="78"/>
                  <a:pt x="12" y="78"/>
                </a:cubicBezTo>
                <a:cubicBezTo>
                  <a:pt x="12" y="87"/>
                  <a:pt x="12" y="87"/>
                  <a:pt x="12" y="87"/>
                </a:cubicBezTo>
                <a:cubicBezTo>
                  <a:pt x="12" y="87"/>
                  <a:pt x="36" y="78"/>
                  <a:pt x="52" y="78"/>
                </a:cubicBezTo>
                <a:cubicBezTo>
                  <a:pt x="60" y="78"/>
                  <a:pt x="66" y="87"/>
                  <a:pt x="66" y="87"/>
                </a:cubicBezTo>
                <a:cubicBezTo>
                  <a:pt x="66" y="78"/>
                  <a:pt x="66" y="78"/>
                  <a:pt x="66" y="78"/>
                </a:cubicBezTo>
                <a:cubicBezTo>
                  <a:pt x="66" y="78"/>
                  <a:pt x="60" y="70"/>
                  <a:pt x="52" y="70"/>
                </a:cubicBezTo>
                <a:close/>
                <a:moveTo>
                  <a:pt x="52" y="33"/>
                </a:moveTo>
                <a:cubicBezTo>
                  <a:pt x="36" y="33"/>
                  <a:pt x="12" y="41"/>
                  <a:pt x="12" y="41"/>
                </a:cubicBezTo>
                <a:cubicBezTo>
                  <a:pt x="12" y="50"/>
                  <a:pt x="12" y="50"/>
                  <a:pt x="12" y="50"/>
                </a:cubicBezTo>
                <a:cubicBezTo>
                  <a:pt x="12" y="50"/>
                  <a:pt x="36" y="41"/>
                  <a:pt x="52" y="41"/>
                </a:cubicBezTo>
                <a:cubicBezTo>
                  <a:pt x="60" y="41"/>
                  <a:pt x="66" y="50"/>
                  <a:pt x="66" y="50"/>
                </a:cubicBezTo>
                <a:cubicBezTo>
                  <a:pt x="66" y="41"/>
                  <a:pt x="66" y="41"/>
                  <a:pt x="66" y="41"/>
                </a:cubicBezTo>
                <a:cubicBezTo>
                  <a:pt x="66" y="41"/>
                  <a:pt x="60" y="33"/>
                  <a:pt x="52" y="33"/>
                </a:cubicBezTo>
                <a:close/>
                <a:moveTo>
                  <a:pt x="52" y="46"/>
                </a:moveTo>
                <a:cubicBezTo>
                  <a:pt x="36" y="46"/>
                  <a:pt x="12" y="54"/>
                  <a:pt x="12" y="54"/>
                </a:cubicBezTo>
                <a:cubicBezTo>
                  <a:pt x="12" y="62"/>
                  <a:pt x="12" y="62"/>
                  <a:pt x="12" y="62"/>
                </a:cubicBezTo>
                <a:cubicBezTo>
                  <a:pt x="12" y="62"/>
                  <a:pt x="36" y="54"/>
                  <a:pt x="52" y="54"/>
                </a:cubicBezTo>
                <a:cubicBezTo>
                  <a:pt x="60" y="54"/>
                  <a:pt x="66" y="62"/>
                  <a:pt x="66" y="62"/>
                </a:cubicBezTo>
                <a:cubicBezTo>
                  <a:pt x="66" y="54"/>
                  <a:pt x="66" y="54"/>
                  <a:pt x="66" y="54"/>
                </a:cubicBezTo>
                <a:cubicBezTo>
                  <a:pt x="66" y="54"/>
                  <a:pt x="60" y="46"/>
                  <a:pt x="52" y="46"/>
                </a:cubicBezTo>
                <a:close/>
                <a:moveTo>
                  <a:pt x="52" y="21"/>
                </a:moveTo>
                <a:cubicBezTo>
                  <a:pt x="36" y="21"/>
                  <a:pt x="12" y="29"/>
                  <a:pt x="12" y="29"/>
                </a:cubicBezTo>
                <a:cubicBezTo>
                  <a:pt x="12" y="37"/>
                  <a:pt x="12" y="37"/>
                  <a:pt x="12" y="37"/>
                </a:cubicBezTo>
                <a:cubicBezTo>
                  <a:pt x="12" y="37"/>
                  <a:pt x="36" y="29"/>
                  <a:pt x="52" y="29"/>
                </a:cubicBezTo>
                <a:cubicBezTo>
                  <a:pt x="60" y="29"/>
                  <a:pt x="66" y="37"/>
                  <a:pt x="66" y="37"/>
                </a:cubicBezTo>
                <a:cubicBezTo>
                  <a:pt x="66" y="29"/>
                  <a:pt x="66" y="29"/>
                  <a:pt x="66" y="29"/>
                </a:cubicBezTo>
                <a:cubicBezTo>
                  <a:pt x="66" y="29"/>
                  <a:pt x="60" y="21"/>
                  <a:pt x="52" y="21"/>
                </a:cubicBezTo>
                <a:close/>
                <a:moveTo>
                  <a:pt x="82" y="29"/>
                </a:moveTo>
                <a:cubicBezTo>
                  <a:pt x="82" y="37"/>
                  <a:pt x="82" y="37"/>
                  <a:pt x="82" y="37"/>
                </a:cubicBezTo>
                <a:cubicBezTo>
                  <a:pt x="82" y="37"/>
                  <a:pt x="88" y="29"/>
                  <a:pt x="95" y="29"/>
                </a:cubicBezTo>
                <a:cubicBezTo>
                  <a:pt x="111" y="29"/>
                  <a:pt x="135" y="37"/>
                  <a:pt x="135" y="37"/>
                </a:cubicBezTo>
                <a:cubicBezTo>
                  <a:pt x="135" y="29"/>
                  <a:pt x="135" y="29"/>
                  <a:pt x="135" y="29"/>
                </a:cubicBezTo>
                <a:cubicBezTo>
                  <a:pt x="135" y="29"/>
                  <a:pt x="111" y="21"/>
                  <a:pt x="95" y="21"/>
                </a:cubicBezTo>
                <a:cubicBezTo>
                  <a:pt x="88" y="21"/>
                  <a:pt x="82" y="29"/>
                  <a:pt x="82" y="29"/>
                </a:cubicBezTo>
                <a:close/>
                <a:moveTo>
                  <a:pt x="82" y="41"/>
                </a:moveTo>
                <a:cubicBezTo>
                  <a:pt x="82" y="50"/>
                  <a:pt x="82" y="50"/>
                  <a:pt x="82" y="50"/>
                </a:cubicBezTo>
                <a:cubicBezTo>
                  <a:pt x="82" y="50"/>
                  <a:pt x="88" y="41"/>
                  <a:pt x="95" y="41"/>
                </a:cubicBezTo>
                <a:cubicBezTo>
                  <a:pt x="111" y="41"/>
                  <a:pt x="135" y="50"/>
                  <a:pt x="135" y="50"/>
                </a:cubicBezTo>
                <a:cubicBezTo>
                  <a:pt x="135" y="41"/>
                  <a:pt x="135" y="41"/>
                  <a:pt x="135" y="41"/>
                </a:cubicBezTo>
                <a:cubicBezTo>
                  <a:pt x="135" y="41"/>
                  <a:pt x="111" y="33"/>
                  <a:pt x="95" y="33"/>
                </a:cubicBezTo>
                <a:cubicBezTo>
                  <a:pt x="88" y="33"/>
                  <a:pt x="82" y="41"/>
                  <a:pt x="82" y="41"/>
                </a:cubicBezTo>
                <a:close/>
                <a:moveTo>
                  <a:pt x="82" y="54"/>
                </a:moveTo>
                <a:cubicBezTo>
                  <a:pt x="82" y="62"/>
                  <a:pt x="82" y="62"/>
                  <a:pt x="82" y="62"/>
                </a:cubicBezTo>
                <a:cubicBezTo>
                  <a:pt x="82" y="62"/>
                  <a:pt x="88" y="54"/>
                  <a:pt x="95" y="54"/>
                </a:cubicBezTo>
                <a:cubicBezTo>
                  <a:pt x="111" y="54"/>
                  <a:pt x="135" y="62"/>
                  <a:pt x="135" y="62"/>
                </a:cubicBezTo>
                <a:cubicBezTo>
                  <a:pt x="135" y="54"/>
                  <a:pt x="135" y="54"/>
                  <a:pt x="135" y="54"/>
                </a:cubicBezTo>
                <a:cubicBezTo>
                  <a:pt x="135" y="54"/>
                  <a:pt x="111" y="46"/>
                  <a:pt x="95" y="46"/>
                </a:cubicBezTo>
                <a:cubicBezTo>
                  <a:pt x="88" y="46"/>
                  <a:pt x="82" y="54"/>
                  <a:pt x="82" y="54"/>
                </a:cubicBezTo>
                <a:close/>
                <a:moveTo>
                  <a:pt x="82" y="78"/>
                </a:moveTo>
                <a:cubicBezTo>
                  <a:pt x="82" y="87"/>
                  <a:pt x="82" y="87"/>
                  <a:pt x="82" y="87"/>
                </a:cubicBezTo>
                <a:cubicBezTo>
                  <a:pt x="82" y="87"/>
                  <a:pt x="88" y="78"/>
                  <a:pt x="95" y="78"/>
                </a:cubicBezTo>
                <a:cubicBezTo>
                  <a:pt x="111" y="78"/>
                  <a:pt x="135" y="87"/>
                  <a:pt x="135" y="87"/>
                </a:cubicBezTo>
                <a:cubicBezTo>
                  <a:pt x="135" y="78"/>
                  <a:pt x="135" y="78"/>
                  <a:pt x="135" y="78"/>
                </a:cubicBezTo>
                <a:cubicBezTo>
                  <a:pt x="135" y="78"/>
                  <a:pt x="111" y="70"/>
                  <a:pt x="95" y="70"/>
                </a:cubicBezTo>
                <a:cubicBezTo>
                  <a:pt x="88" y="70"/>
                  <a:pt x="82" y="78"/>
                  <a:pt x="82" y="78"/>
                </a:cubicBezTo>
                <a:close/>
                <a:moveTo>
                  <a:pt x="82" y="66"/>
                </a:moveTo>
                <a:cubicBezTo>
                  <a:pt x="82" y="74"/>
                  <a:pt x="82" y="74"/>
                  <a:pt x="82" y="74"/>
                </a:cubicBezTo>
                <a:cubicBezTo>
                  <a:pt x="82" y="74"/>
                  <a:pt x="88" y="66"/>
                  <a:pt x="95" y="66"/>
                </a:cubicBezTo>
                <a:cubicBezTo>
                  <a:pt x="111" y="66"/>
                  <a:pt x="135" y="74"/>
                  <a:pt x="135" y="74"/>
                </a:cubicBezTo>
                <a:cubicBezTo>
                  <a:pt x="135" y="66"/>
                  <a:pt x="135" y="66"/>
                  <a:pt x="135" y="66"/>
                </a:cubicBezTo>
                <a:cubicBezTo>
                  <a:pt x="135" y="66"/>
                  <a:pt x="111" y="58"/>
                  <a:pt x="95" y="58"/>
                </a:cubicBezTo>
                <a:cubicBezTo>
                  <a:pt x="88" y="58"/>
                  <a:pt x="82" y="66"/>
                  <a:pt x="82" y="66"/>
                </a:cubicBezTo>
                <a:close/>
                <a:moveTo>
                  <a:pt x="93" y="0"/>
                </a:moveTo>
                <a:cubicBezTo>
                  <a:pt x="78" y="0"/>
                  <a:pt x="74" y="17"/>
                  <a:pt x="74" y="17"/>
                </a:cubicBezTo>
                <a:cubicBezTo>
                  <a:pt x="74" y="17"/>
                  <a:pt x="70" y="0"/>
                  <a:pt x="54" y="0"/>
                </a:cubicBezTo>
                <a:cubicBezTo>
                  <a:pt x="20" y="0"/>
                  <a:pt x="0" y="13"/>
                  <a:pt x="0" y="13"/>
                </a:cubicBezTo>
                <a:cubicBezTo>
                  <a:pt x="0" y="115"/>
                  <a:pt x="0" y="115"/>
                  <a:pt x="0" y="115"/>
                </a:cubicBezTo>
                <a:cubicBezTo>
                  <a:pt x="0" y="115"/>
                  <a:pt x="32" y="111"/>
                  <a:pt x="54" y="111"/>
                </a:cubicBezTo>
                <a:cubicBezTo>
                  <a:pt x="58" y="111"/>
                  <a:pt x="62" y="112"/>
                  <a:pt x="65" y="113"/>
                </a:cubicBezTo>
                <a:cubicBezTo>
                  <a:pt x="64" y="114"/>
                  <a:pt x="64" y="114"/>
                  <a:pt x="64" y="115"/>
                </a:cubicBezTo>
                <a:cubicBezTo>
                  <a:pt x="64" y="118"/>
                  <a:pt x="68" y="120"/>
                  <a:pt x="74" y="120"/>
                </a:cubicBezTo>
                <a:cubicBezTo>
                  <a:pt x="79" y="120"/>
                  <a:pt x="84" y="118"/>
                  <a:pt x="84" y="115"/>
                </a:cubicBezTo>
                <a:cubicBezTo>
                  <a:pt x="84" y="114"/>
                  <a:pt x="83" y="114"/>
                  <a:pt x="83" y="113"/>
                </a:cubicBezTo>
                <a:cubicBezTo>
                  <a:pt x="86" y="112"/>
                  <a:pt x="89" y="111"/>
                  <a:pt x="93" y="111"/>
                </a:cubicBezTo>
                <a:cubicBezTo>
                  <a:pt x="115" y="111"/>
                  <a:pt x="148" y="115"/>
                  <a:pt x="148" y="115"/>
                </a:cubicBezTo>
                <a:cubicBezTo>
                  <a:pt x="148" y="13"/>
                  <a:pt x="148" y="13"/>
                  <a:pt x="148" y="13"/>
                </a:cubicBezTo>
                <a:cubicBezTo>
                  <a:pt x="148" y="13"/>
                  <a:pt x="127" y="0"/>
                  <a:pt x="93" y="0"/>
                </a:cubicBezTo>
                <a:close/>
                <a:moveTo>
                  <a:pt x="70" y="111"/>
                </a:moveTo>
                <a:cubicBezTo>
                  <a:pt x="70" y="111"/>
                  <a:pt x="66" y="96"/>
                  <a:pt x="49" y="96"/>
                </a:cubicBezTo>
                <a:cubicBezTo>
                  <a:pt x="33" y="96"/>
                  <a:pt x="8" y="107"/>
                  <a:pt x="8" y="107"/>
                </a:cubicBezTo>
                <a:cubicBezTo>
                  <a:pt x="8" y="19"/>
                  <a:pt x="8" y="19"/>
                  <a:pt x="8" y="19"/>
                </a:cubicBezTo>
                <a:cubicBezTo>
                  <a:pt x="8" y="19"/>
                  <a:pt x="20" y="7"/>
                  <a:pt x="53" y="7"/>
                </a:cubicBezTo>
                <a:cubicBezTo>
                  <a:pt x="66" y="7"/>
                  <a:pt x="70" y="23"/>
                  <a:pt x="70" y="23"/>
                </a:cubicBezTo>
                <a:lnTo>
                  <a:pt x="70" y="111"/>
                </a:lnTo>
                <a:close/>
                <a:moveTo>
                  <a:pt x="140" y="107"/>
                </a:moveTo>
                <a:cubicBezTo>
                  <a:pt x="140" y="107"/>
                  <a:pt x="115" y="96"/>
                  <a:pt x="98" y="96"/>
                </a:cubicBezTo>
                <a:cubicBezTo>
                  <a:pt x="82" y="96"/>
                  <a:pt x="78" y="111"/>
                  <a:pt x="78" y="111"/>
                </a:cubicBezTo>
                <a:cubicBezTo>
                  <a:pt x="78" y="23"/>
                  <a:pt x="78" y="23"/>
                  <a:pt x="78" y="23"/>
                </a:cubicBezTo>
                <a:cubicBezTo>
                  <a:pt x="78" y="23"/>
                  <a:pt x="82" y="7"/>
                  <a:pt x="94" y="7"/>
                </a:cubicBezTo>
                <a:cubicBezTo>
                  <a:pt x="127" y="7"/>
                  <a:pt x="140" y="19"/>
                  <a:pt x="140" y="19"/>
                </a:cubicBezTo>
                <a:lnTo>
                  <a:pt x="140" y="107"/>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p>
        </p:txBody>
      </p:sp>
      <p:sp>
        <p:nvSpPr>
          <p:cNvPr id="45" name="Freeform 27"/>
          <p:cNvSpPr>
            <a:spLocks noEditPoints="1"/>
          </p:cNvSpPr>
          <p:nvPr/>
        </p:nvSpPr>
        <p:spPr bwMode="auto">
          <a:xfrm>
            <a:off x="9865382" y="4829754"/>
            <a:ext cx="673048" cy="460186"/>
          </a:xfrm>
          <a:custGeom>
            <a:avLst/>
            <a:gdLst>
              <a:gd name="T0" fmla="*/ 30 w 597"/>
              <a:gd name="T1" fmla="*/ 0 h 408"/>
              <a:gd name="T2" fmla="*/ 567 w 597"/>
              <a:gd name="T3" fmla="*/ 0 h 408"/>
              <a:gd name="T4" fmla="*/ 597 w 597"/>
              <a:gd name="T5" fmla="*/ 30 h 408"/>
              <a:gd name="T6" fmla="*/ 597 w 597"/>
              <a:gd name="T7" fmla="*/ 328 h 408"/>
              <a:gd name="T8" fmla="*/ 567 w 597"/>
              <a:gd name="T9" fmla="*/ 358 h 408"/>
              <a:gd name="T10" fmla="*/ 384 w 597"/>
              <a:gd name="T11" fmla="*/ 358 h 408"/>
              <a:gd name="T12" fmla="*/ 384 w 597"/>
              <a:gd name="T13" fmla="*/ 373 h 408"/>
              <a:gd name="T14" fmla="*/ 431 w 597"/>
              <a:gd name="T15" fmla="*/ 373 h 408"/>
              <a:gd name="T16" fmla="*/ 444 w 597"/>
              <a:gd name="T17" fmla="*/ 391 h 408"/>
              <a:gd name="T18" fmla="*/ 431 w 597"/>
              <a:gd name="T19" fmla="*/ 408 h 408"/>
              <a:gd name="T20" fmla="*/ 166 w 597"/>
              <a:gd name="T21" fmla="*/ 408 h 408"/>
              <a:gd name="T22" fmla="*/ 153 w 597"/>
              <a:gd name="T23" fmla="*/ 390 h 408"/>
              <a:gd name="T24" fmla="*/ 166 w 597"/>
              <a:gd name="T25" fmla="*/ 373 h 408"/>
              <a:gd name="T26" fmla="*/ 212 w 597"/>
              <a:gd name="T27" fmla="*/ 373 h 408"/>
              <a:gd name="T28" fmla="*/ 212 w 597"/>
              <a:gd name="T29" fmla="*/ 358 h 408"/>
              <a:gd name="T30" fmla="*/ 30 w 597"/>
              <a:gd name="T31" fmla="*/ 358 h 408"/>
              <a:gd name="T32" fmla="*/ 0 w 597"/>
              <a:gd name="T33" fmla="*/ 328 h 408"/>
              <a:gd name="T34" fmla="*/ 0 w 597"/>
              <a:gd name="T35" fmla="*/ 30 h 408"/>
              <a:gd name="T36" fmla="*/ 30 w 597"/>
              <a:gd name="T37" fmla="*/ 0 h 408"/>
              <a:gd name="T38" fmla="*/ 63 w 597"/>
              <a:gd name="T39" fmla="*/ 114 h 408"/>
              <a:gd name="T40" fmla="*/ 455 w 597"/>
              <a:gd name="T41" fmla="*/ 114 h 408"/>
              <a:gd name="T42" fmla="*/ 455 w 597"/>
              <a:gd name="T43" fmla="*/ 130 h 408"/>
              <a:gd name="T44" fmla="*/ 63 w 597"/>
              <a:gd name="T45" fmla="*/ 130 h 408"/>
              <a:gd name="T46" fmla="*/ 63 w 597"/>
              <a:gd name="T47" fmla="*/ 114 h 408"/>
              <a:gd name="T48" fmla="*/ 64 w 597"/>
              <a:gd name="T49" fmla="*/ 57 h 408"/>
              <a:gd name="T50" fmla="*/ 533 w 597"/>
              <a:gd name="T51" fmla="*/ 57 h 408"/>
              <a:gd name="T52" fmla="*/ 533 w 597"/>
              <a:gd name="T53" fmla="*/ 73 h 408"/>
              <a:gd name="T54" fmla="*/ 64 w 597"/>
              <a:gd name="T55" fmla="*/ 73 h 408"/>
              <a:gd name="T56" fmla="*/ 64 w 597"/>
              <a:gd name="T57" fmla="*/ 57 h 408"/>
              <a:gd name="T58" fmla="*/ 64 w 597"/>
              <a:gd name="T59" fmla="*/ 283 h 408"/>
              <a:gd name="T60" fmla="*/ 533 w 597"/>
              <a:gd name="T61" fmla="*/ 283 h 408"/>
              <a:gd name="T62" fmla="*/ 533 w 597"/>
              <a:gd name="T63" fmla="*/ 299 h 408"/>
              <a:gd name="T64" fmla="*/ 64 w 597"/>
              <a:gd name="T65" fmla="*/ 299 h 408"/>
              <a:gd name="T66" fmla="*/ 64 w 597"/>
              <a:gd name="T67" fmla="*/ 283 h 408"/>
              <a:gd name="T68" fmla="*/ 63 w 597"/>
              <a:gd name="T69" fmla="*/ 226 h 408"/>
              <a:gd name="T70" fmla="*/ 455 w 597"/>
              <a:gd name="T71" fmla="*/ 226 h 408"/>
              <a:gd name="T72" fmla="*/ 455 w 597"/>
              <a:gd name="T73" fmla="*/ 242 h 408"/>
              <a:gd name="T74" fmla="*/ 63 w 597"/>
              <a:gd name="T75" fmla="*/ 242 h 408"/>
              <a:gd name="T76" fmla="*/ 63 w 597"/>
              <a:gd name="T77" fmla="*/ 226 h 408"/>
              <a:gd name="T78" fmla="*/ 64 w 597"/>
              <a:gd name="T79" fmla="*/ 170 h 408"/>
              <a:gd name="T80" fmla="*/ 533 w 597"/>
              <a:gd name="T81" fmla="*/ 170 h 408"/>
              <a:gd name="T82" fmla="*/ 533 w 597"/>
              <a:gd name="T83" fmla="*/ 186 h 408"/>
              <a:gd name="T84" fmla="*/ 64 w 597"/>
              <a:gd name="T85" fmla="*/ 186 h 408"/>
              <a:gd name="T86" fmla="*/ 64 w 597"/>
              <a:gd name="T87" fmla="*/ 170 h 408"/>
              <a:gd name="T88" fmla="*/ 30 w 597"/>
              <a:gd name="T89" fmla="*/ 17 h 408"/>
              <a:gd name="T90" fmla="*/ 567 w 597"/>
              <a:gd name="T91" fmla="*/ 17 h 408"/>
              <a:gd name="T92" fmla="*/ 580 w 597"/>
              <a:gd name="T93" fmla="*/ 30 h 408"/>
              <a:gd name="T94" fmla="*/ 580 w 597"/>
              <a:gd name="T95" fmla="*/ 328 h 408"/>
              <a:gd name="T96" fmla="*/ 567 w 597"/>
              <a:gd name="T97" fmla="*/ 341 h 408"/>
              <a:gd name="T98" fmla="*/ 30 w 597"/>
              <a:gd name="T99" fmla="*/ 341 h 408"/>
              <a:gd name="T100" fmla="*/ 17 w 597"/>
              <a:gd name="T101" fmla="*/ 328 h 408"/>
              <a:gd name="T102" fmla="*/ 17 w 597"/>
              <a:gd name="T103" fmla="*/ 30 h 408"/>
              <a:gd name="T104" fmla="*/ 30 w 597"/>
              <a:gd name="T105"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7" h="408">
                <a:moveTo>
                  <a:pt x="30" y="0"/>
                </a:moveTo>
                <a:cubicBezTo>
                  <a:pt x="567" y="0"/>
                  <a:pt x="567" y="0"/>
                  <a:pt x="567" y="0"/>
                </a:cubicBezTo>
                <a:cubicBezTo>
                  <a:pt x="583" y="0"/>
                  <a:pt x="597" y="13"/>
                  <a:pt x="597" y="30"/>
                </a:cubicBezTo>
                <a:cubicBezTo>
                  <a:pt x="597" y="328"/>
                  <a:pt x="597" y="328"/>
                  <a:pt x="597" y="328"/>
                </a:cubicBezTo>
                <a:cubicBezTo>
                  <a:pt x="597" y="344"/>
                  <a:pt x="583" y="358"/>
                  <a:pt x="567" y="358"/>
                </a:cubicBezTo>
                <a:cubicBezTo>
                  <a:pt x="384" y="358"/>
                  <a:pt x="384" y="358"/>
                  <a:pt x="384" y="358"/>
                </a:cubicBezTo>
                <a:cubicBezTo>
                  <a:pt x="374" y="358"/>
                  <a:pt x="374" y="373"/>
                  <a:pt x="384" y="373"/>
                </a:cubicBezTo>
                <a:cubicBezTo>
                  <a:pt x="431" y="373"/>
                  <a:pt x="431" y="373"/>
                  <a:pt x="431" y="373"/>
                </a:cubicBezTo>
                <a:cubicBezTo>
                  <a:pt x="442" y="373"/>
                  <a:pt x="444" y="377"/>
                  <a:pt x="444" y="391"/>
                </a:cubicBezTo>
                <a:cubicBezTo>
                  <a:pt x="444" y="403"/>
                  <a:pt x="442" y="408"/>
                  <a:pt x="431" y="408"/>
                </a:cubicBezTo>
                <a:cubicBezTo>
                  <a:pt x="166" y="408"/>
                  <a:pt x="166" y="408"/>
                  <a:pt x="166" y="408"/>
                </a:cubicBezTo>
                <a:cubicBezTo>
                  <a:pt x="155" y="408"/>
                  <a:pt x="153" y="402"/>
                  <a:pt x="153" y="390"/>
                </a:cubicBezTo>
                <a:cubicBezTo>
                  <a:pt x="153" y="378"/>
                  <a:pt x="156" y="373"/>
                  <a:pt x="166" y="373"/>
                </a:cubicBezTo>
                <a:cubicBezTo>
                  <a:pt x="212" y="373"/>
                  <a:pt x="212" y="373"/>
                  <a:pt x="212" y="373"/>
                </a:cubicBezTo>
                <a:cubicBezTo>
                  <a:pt x="223" y="373"/>
                  <a:pt x="223" y="358"/>
                  <a:pt x="212" y="358"/>
                </a:cubicBezTo>
                <a:cubicBezTo>
                  <a:pt x="30" y="358"/>
                  <a:pt x="30" y="358"/>
                  <a:pt x="30" y="358"/>
                </a:cubicBezTo>
                <a:cubicBezTo>
                  <a:pt x="14" y="358"/>
                  <a:pt x="0" y="344"/>
                  <a:pt x="0" y="328"/>
                </a:cubicBezTo>
                <a:cubicBezTo>
                  <a:pt x="0" y="30"/>
                  <a:pt x="0" y="30"/>
                  <a:pt x="0" y="30"/>
                </a:cubicBezTo>
                <a:cubicBezTo>
                  <a:pt x="0" y="13"/>
                  <a:pt x="14" y="0"/>
                  <a:pt x="30" y="0"/>
                </a:cubicBezTo>
                <a:close/>
                <a:moveTo>
                  <a:pt x="63" y="114"/>
                </a:moveTo>
                <a:cubicBezTo>
                  <a:pt x="455" y="114"/>
                  <a:pt x="455" y="114"/>
                  <a:pt x="455" y="114"/>
                </a:cubicBezTo>
                <a:cubicBezTo>
                  <a:pt x="463" y="114"/>
                  <a:pt x="463" y="130"/>
                  <a:pt x="455" y="130"/>
                </a:cubicBezTo>
                <a:cubicBezTo>
                  <a:pt x="63" y="130"/>
                  <a:pt x="63" y="130"/>
                  <a:pt x="63" y="130"/>
                </a:cubicBezTo>
                <a:cubicBezTo>
                  <a:pt x="55" y="130"/>
                  <a:pt x="55" y="114"/>
                  <a:pt x="63" y="114"/>
                </a:cubicBezTo>
                <a:close/>
                <a:moveTo>
                  <a:pt x="64" y="57"/>
                </a:moveTo>
                <a:cubicBezTo>
                  <a:pt x="533" y="57"/>
                  <a:pt x="533" y="57"/>
                  <a:pt x="533" y="57"/>
                </a:cubicBezTo>
                <a:cubicBezTo>
                  <a:pt x="543" y="57"/>
                  <a:pt x="543" y="73"/>
                  <a:pt x="533" y="73"/>
                </a:cubicBezTo>
                <a:cubicBezTo>
                  <a:pt x="64" y="73"/>
                  <a:pt x="64" y="73"/>
                  <a:pt x="64" y="73"/>
                </a:cubicBezTo>
                <a:cubicBezTo>
                  <a:pt x="54" y="73"/>
                  <a:pt x="54" y="57"/>
                  <a:pt x="64" y="57"/>
                </a:cubicBezTo>
                <a:close/>
                <a:moveTo>
                  <a:pt x="64" y="283"/>
                </a:moveTo>
                <a:cubicBezTo>
                  <a:pt x="533" y="283"/>
                  <a:pt x="533" y="283"/>
                  <a:pt x="533" y="283"/>
                </a:cubicBezTo>
                <a:cubicBezTo>
                  <a:pt x="543" y="283"/>
                  <a:pt x="543" y="299"/>
                  <a:pt x="533" y="299"/>
                </a:cubicBezTo>
                <a:cubicBezTo>
                  <a:pt x="64" y="299"/>
                  <a:pt x="64" y="299"/>
                  <a:pt x="64" y="299"/>
                </a:cubicBezTo>
                <a:cubicBezTo>
                  <a:pt x="54" y="299"/>
                  <a:pt x="54" y="283"/>
                  <a:pt x="64" y="283"/>
                </a:cubicBezTo>
                <a:close/>
                <a:moveTo>
                  <a:pt x="63" y="226"/>
                </a:moveTo>
                <a:cubicBezTo>
                  <a:pt x="455" y="226"/>
                  <a:pt x="455" y="226"/>
                  <a:pt x="455" y="226"/>
                </a:cubicBezTo>
                <a:cubicBezTo>
                  <a:pt x="463" y="226"/>
                  <a:pt x="463" y="242"/>
                  <a:pt x="455" y="242"/>
                </a:cubicBezTo>
                <a:cubicBezTo>
                  <a:pt x="63" y="242"/>
                  <a:pt x="63" y="242"/>
                  <a:pt x="63" y="242"/>
                </a:cubicBezTo>
                <a:cubicBezTo>
                  <a:pt x="55" y="242"/>
                  <a:pt x="55" y="226"/>
                  <a:pt x="63" y="226"/>
                </a:cubicBezTo>
                <a:close/>
                <a:moveTo>
                  <a:pt x="64" y="170"/>
                </a:moveTo>
                <a:cubicBezTo>
                  <a:pt x="533" y="170"/>
                  <a:pt x="533" y="170"/>
                  <a:pt x="533" y="170"/>
                </a:cubicBezTo>
                <a:cubicBezTo>
                  <a:pt x="543" y="170"/>
                  <a:pt x="543" y="186"/>
                  <a:pt x="533" y="186"/>
                </a:cubicBezTo>
                <a:cubicBezTo>
                  <a:pt x="64" y="186"/>
                  <a:pt x="64" y="186"/>
                  <a:pt x="64" y="186"/>
                </a:cubicBezTo>
                <a:cubicBezTo>
                  <a:pt x="54" y="186"/>
                  <a:pt x="54" y="170"/>
                  <a:pt x="64" y="170"/>
                </a:cubicBezTo>
                <a:close/>
                <a:moveTo>
                  <a:pt x="30" y="17"/>
                </a:moveTo>
                <a:cubicBezTo>
                  <a:pt x="567" y="17"/>
                  <a:pt x="567" y="17"/>
                  <a:pt x="567" y="17"/>
                </a:cubicBezTo>
                <a:cubicBezTo>
                  <a:pt x="574" y="17"/>
                  <a:pt x="580" y="23"/>
                  <a:pt x="580" y="30"/>
                </a:cubicBezTo>
                <a:cubicBezTo>
                  <a:pt x="580" y="328"/>
                  <a:pt x="580" y="328"/>
                  <a:pt x="580" y="328"/>
                </a:cubicBezTo>
                <a:cubicBezTo>
                  <a:pt x="580" y="335"/>
                  <a:pt x="574" y="341"/>
                  <a:pt x="567" y="341"/>
                </a:cubicBezTo>
                <a:cubicBezTo>
                  <a:pt x="30" y="341"/>
                  <a:pt x="30" y="341"/>
                  <a:pt x="30" y="341"/>
                </a:cubicBezTo>
                <a:cubicBezTo>
                  <a:pt x="23" y="341"/>
                  <a:pt x="17" y="335"/>
                  <a:pt x="17" y="328"/>
                </a:cubicBezTo>
                <a:cubicBezTo>
                  <a:pt x="17" y="30"/>
                  <a:pt x="17" y="30"/>
                  <a:pt x="17" y="30"/>
                </a:cubicBezTo>
                <a:cubicBezTo>
                  <a:pt x="17" y="23"/>
                  <a:pt x="23" y="17"/>
                  <a:pt x="30" y="17"/>
                </a:cubicBezTo>
                <a:close/>
              </a:path>
            </a:pathLst>
          </a:custGeom>
          <a:solidFill>
            <a:schemeClr val="bg1"/>
          </a:solidFill>
          <a:ln>
            <a:solidFill>
              <a:schemeClr val="bg1"/>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dirty="0"/>
          </a:p>
        </p:txBody>
      </p:sp>
      <p:grpSp>
        <p:nvGrpSpPr>
          <p:cNvPr id="46" name="组合 45"/>
          <p:cNvGrpSpPr/>
          <p:nvPr/>
        </p:nvGrpSpPr>
        <p:grpSpPr>
          <a:xfrm>
            <a:off x="5949499" y="4944983"/>
            <a:ext cx="481013" cy="233363"/>
            <a:chOff x="9217025" y="428625"/>
            <a:chExt cx="481013" cy="233363"/>
          </a:xfrm>
          <a:solidFill>
            <a:schemeClr val="bg1"/>
          </a:solidFill>
          <a:effectLst>
            <a:outerShdw blurRad="50800" dist="38100" dir="2700000" algn="tl" rotWithShape="0">
              <a:prstClr val="black">
                <a:alpha val="40000"/>
              </a:prstClr>
            </a:outerShdw>
          </a:effectLst>
        </p:grpSpPr>
        <p:sp>
          <p:nvSpPr>
            <p:cNvPr id="47" name="Freeform 164"/>
            <p:cNvSpPr/>
            <p:nvPr/>
          </p:nvSpPr>
          <p:spPr bwMode="auto">
            <a:xfrm>
              <a:off x="9420225" y="428625"/>
              <a:ext cx="74613" cy="233363"/>
            </a:xfrm>
            <a:custGeom>
              <a:avLst/>
              <a:gdLst>
                <a:gd name="T0" fmla="*/ 18 w 20"/>
                <a:gd name="T1" fmla="*/ 0 h 62"/>
                <a:gd name="T2" fmla="*/ 15 w 20"/>
                <a:gd name="T3" fmla="*/ 2 h 62"/>
                <a:gd name="T4" fmla="*/ 0 w 20"/>
                <a:gd name="T5" fmla="*/ 59 h 62"/>
                <a:gd name="T6" fmla="*/ 0 w 20"/>
                <a:gd name="T7" fmla="*/ 59 h 62"/>
                <a:gd name="T8" fmla="*/ 0 w 20"/>
                <a:gd name="T9" fmla="*/ 60 h 62"/>
                <a:gd name="T10" fmla="*/ 2 w 20"/>
                <a:gd name="T11" fmla="*/ 62 h 62"/>
                <a:gd name="T12" fmla="*/ 5 w 20"/>
                <a:gd name="T13" fmla="*/ 60 h 62"/>
                <a:gd name="T14" fmla="*/ 5 w 20"/>
                <a:gd name="T15" fmla="*/ 60 h 62"/>
                <a:gd name="T16" fmla="*/ 5 w 20"/>
                <a:gd name="T17" fmla="*/ 60 h 62"/>
                <a:gd name="T18" fmla="*/ 20 w 20"/>
                <a:gd name="T19" fmla="*/ 3 h 62"/>
                <a:gd name="T20" fmla="*/ 20 w 20"/>
                <a:gd name="T21" fmla="*/ 2 h 62"/>
                <a:gd name="T22" fmla="*/ 18 w 2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2">
                  <a:moveTo>
                    <a:pt x="18" y="0"/>
                  </a:moveTo>
                  <a:cubicBezTo>
                    <a:pt x="17" y="0"/>
                    <a:pt x="16" y="1"/>
                    <a:pt x="15" y="2"/>
                  </a:cubicBezTo>
                  <a:cubicBezTo>
                    <a:pt x="0" y="59"/>
                    <a:pt x="0" y="59"/>
                    <a:pt x="0" y="59"/>
                  </a:cubicBezTo>
                  <a:cubicBezTo>
                    <a:pt x="0" y="59"/>
                    <a:pt x="0" y="59"/>
                    <a:pt x="0" y="59"/>
                  </a:cubicBezTo>
                  <a:cubicBezTo>
                    <a:pt x="0" y="59"/>
                    <a:pt x="0" y="60"/>
                    <a:pt x="0" y="60"/>
                  </a:cubicBezTo>
                  <a:cubicBezTo>
                    <a:pt x="0" y="61"/>
                    <a:pt x="1" y="62"/>
                    <a:pt x="2" y="62"/>
                  </a:cubicBezTo>
                  <a:cubicBezTo>
                    <a:pt x="3" y="62"/>
                    <a:pt x="4" y="61"/>
                    <a:pt x="5" y="60"/>
                  </a:cubicBezTo>
                  <a:cubicBezTo>
                    <a:pt x="5" y="60"/>
                    <a:pt x="5" y="60"/>
                    <a:pt x="5" y="60"/>
                  </a:cubicBezTo>
                  <a:cubicBezTo>
                    <a:pt x="5" y="60"/>
                    <a:pt x="5" y="60"/>
                    <a:pt x="5" y="60"/>
                  </a:cubicBezTo>
                  <a:cubicBezTo>
                    <a:pt x="20" y="3"/>
                    <a:pt x="20" y="3"/>
                    <a:pt x="20" y="3"/>
                  </a:cubicBezTo>
                  <a:cubicBezTo>
                    <a:pt x="20" y="3"/>
                    <a:pt x="20" y="3"/>
                    <a:pt x="20" y="2"/>
                  </a:cubicBezTo>
                  <a:cubicBezTo>
                    <a:pt x="20" y="1"/>
                    <a:pt x="19" y="0"/>
                    <a:pt x="18" y="0"/>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sp>
          <p:nvSpPr>
            <p:cNvPr id="48" name="Freeform 165"/>
            <p:cNvSpPr/>
            <p:nvPr/>
          </p:nvSpPr>
          <p:spPr bwMode="auto">
            <a:xfrm>
              <a:off x="9217025" y="466725"/>
              <a:ext cx="139700" cy="161925"/>
            </a:xfrm>
            <a:custGeom>
              <a:avLst/>
              <a:gdLst>
                <a:gd name="T0" fmla="*/ 37 w 37"/>
                <a:gd name="T1" fmla="*/ 2 h 43"/>
                <a:gd name="T2" fmla="*/ 35 w 37"/>
                <a:gd name="T3" fmla="*/ 0 h 43"/>
                <a:gd name="T4" fmla="*/ 33 w 37"/>
                <a:gd name="T5" fmla="*/ 0 h 43"/>
                <a:gd name="T6" fmla="*/ 1 w 37"/>
                <a:gd name="T7" fmla="*/ 19 h 43"/>
                <a:gd name="T8" fmla="*/ 0 w 37"/>
                <a:gd name="T9" fmla="*/ 21 h 43"/>
                <a:gd name="T10" fmla="*/ 1 w 37"/>
                <a:gd name="T11" fmla="*/ 23 h 43"/>
                <a:gd name="T12" fmla="*/ 33 w 37"/>
                <a:gd name="T13" fmla="*/ 42 h 43"/>
                <a:gd name="T14" fmla="*/ 37 w 37"/>
                <a:gd name="T15" fmla="*/ 40 h 43"/>
                <a:gd name="T16" fmla="*/ 36 w 37"/>
                <a:gd name="T17" fmla="*/ 38 h 43"/>
                <a:gd name="T18" fmla="*/ 36 w 37"/>
                <a:gd name="T19" fmla="*/ 38 h 43"/>
                <a:gd name="T20" fmla="*/ 36 w 37"/>
                <a:gd name="T21" fmla="*/ 38 h 43"/>
                <a:gd name="T22" fmla="*/ 7 w 37"/>
                <a:gd name="T23" fmla="*/ 21 h 43"/>
                <a:gd name="T24" fmla="*/ 36 w 37"/>
                <a:gd name="T25" fmla="*/ 4 h 43"/>
                <a:gd name="T26" fmla="*/ 37 w 37"/>
                <a:gd name="T2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37" y="2"/>
                  </a:moveTo>
                  <a:cubicBezTo>
                    <a:pt x="37" y="1"/>
                    <a:pt x="36" y="0"/>
                    <a:pt x="35" y="0"/>
                  </a:cubicBezTo>
                  <a:cubicBezTo>
                    <a:pt x="34" y="0"/>
                    <a:pt x="34" y="0"/>
                    <a:pt x="33" y="0"/>
                  </a:cubicBezTo>
                  <a:cubicBezTo>
                    <a:pt x="1" y="19"/>
                    <a:pt x="1" y="19"/>
                    <a:pt x="1" y="19"/>
                  </a:cubicBezTo>
                  <a:cubicBezTo>
                    <a:pt x="0" y="19"/>
                    <a:pt x="0" y="20"/>
                    <a:pt x="0" y="21"/>
                  </a:cubicBezTo>
                  <a:cubicBezTo>
                    <a:pt x="0" y="22"/>
                    <a:pt x="0" y="23"/>
                    <a:pt x="1" y="23"/>
                  </a:cubicBezTo>
                  <a:cubicBezTo>
                    <a:pt x="33" y="42"/>
                    <a:pt x="33" y="42"/>
                    <a:pt x="33" y="42"/>
                  </a:cubicBezTo>
                  <a:cubicBezTo>
                    <a:pt x="35" y="43"/>
                    <a:pt x="37" y="41"/>
                    <a:pt x="37" y="40"/>
                  </a:cubicBezTo>
                  <a:cubicBezTo>
                    <a:pt x="37" y="39"/>
                    <a:pt x="37" y="38"/>
                    <a:pt x="36" y="38"/>
                  </a:cubicBezTo>
                  <a:cubicBezTo>
                    <a:pt x="36" y="38"/>
                    <a:pt x="36" y="38"/>
                    <a:pt x="36" y="38"/>
                  </a:cubicBezTo>
                  <a:cubicBezTo>
                    <a:pt x="36" y="38"/>
                    <a:pt x="36" y="38"/>
                    <a:pt x="36" y="38"/>
                  </a:cubicBezTo>
                  <a:cubicBezTo>
                    <a:pt x="7" y="21"/>
                    <a:pt x="7" y="21"/>
                    <a:pt x="7" y="21"/>
                  </a:cubicBezTo>
                  <a:cubicBezTo>
                    <a:pt x="36" y="4"/>
                    <a:pt x="36" y="4"/>
                    <a:pt x="36" y="4"/>
                  </a:cubicBezTo>
                  <a:cubicBezTo>
                    <a:pt x="36" y="4"/>
                    <a:pt x="37" y="3"/>
                    <a:pt x="37" y="2"/>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sp>
          <p:nvSpPr>
            <p:cNvPr id="49" name="Freeform 166"/>
            <p:cNvSpPr/>
            <p:nvPr/>
          </p:nvSpPr>
          <p:spPr bwMode="auto">
            <a:xfrm>
              <a:off x="9559925" y="463550"/>
              <a:ext cx="138113" cy="165100"/>
            </a:xfrm>
            <a:custGeom>
              <a:avLst/>
              <a:gdLst>
                <a:gd name="T0" fmla="*/ 36 w 37"/>
                <a:gd name="T1" fmla="*/ 20 h 44"/>
                <a:gd name="T2" fmla="*/ 4 w 37"/>
                <a:gd name="T3" fmla="*/ 1 h 44"/>
                <a:gd name="T4" fmla="*/ 0 w 37"/>
                <a:gd name="T5" fmla="*/ 3 h 44"/>
                <a:gd name="T6" fmla="*/ 1 w 37"/>
                <a:gd name="T7" fmla="*/ 5 h 44"/>
                <a:gd name="T8" fmla="*/ 1 w 37"/>
                <a:gd name="T9" fmla="*/ 5 h 44"/>
                <a:gd name="T10" fmla="*/ 30 w 37"/>
                <a:gd name="T11" fmla="*/ 22 h 44"/>
                <a:gd name="T12" fmla="*/ 1 w 37"/>
                <a:gd name="T13" fmla="*/ 39 h 44"/>
                <a:gd name="T14" fmla="*/ 1 w 37"/>
                <a:gd name="T15" fmla="*/ 39 h 44"/>
                <a:gd name="T16" fmla="*/ 1 w 37"/>
                <a:gd name="T17" fmla="*/ 39 h 44"/>
                <a:gd name="T18" fmla="*/ 0 w 37"/>
                <a:gd name="T19" fmla="*/ 41 h 44"/>
                <a:gd name="T20" fmla="*/ 4 w 37"/>
                <a:gd name="T21" fmla="*/ 43 h 44"/>
                <a:gd name="T22" fmla="*/ 36 w 37"/>
                <a:gd name="T23" fmla="*/ 24 h 44"/>
                <a:gd name="T24" fmla="*/ 37 w 37"/>
                <a:gd name="T25" fmla="*/ 22 h 44"/>
                <a:gd name="T26" fmla="*/ 36 w 37"/>
                <a:gd name="T27"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4">
                  <a:moveTo>
                    <a:pt x="36" y="20"/>
                  </a:moveTo>
                  <a:cubicBezTo>
                    <a:pt x="4" y="1"/>
                    <a:pt x="4" y="1"/>
                    <a:pt x="4" y="1"/>
                  </a:cubicBezTo>
                  <a:cubicBezTo>
                    <a:pt x="2" y="0"/>
                    <a:pt x="0" y="2"/>
                    <a:pt x="0" y="3"/>
                  </a:cubicBezTo>
                  <a:cubicBezTo>
                    <a:pt x="0" y="4"/>
                    <a:pt x="0" y="5"/>
                    <a:pt x="1" y="5"/>
                  </a:cubicBezTo>
                  <a:cubicBezTo>
                    <a:pt x="1" y="5"/>
                    <a:pt x="1" y="5"/>
                    <a:pt x="1" y="5"/>
                  </a:cubicBezTo>
                  <a:cubicBezTo>
                    <a:pt x="30" y="22"/>
                    <a:pt x="30" y="22"/>
                    <a:pt x="30" y="22"/>
                  </a:cubicBezTo>
                  <a:cubicBezTo>
                    <a:pt x="1" y="39"/>
                    <a:pt x="1" y="39"/>
                    <a:pt x="1" y="39"/>
                  </a:cubicBezTo>
                  <a:cubicBezTo>
                    <a:pt x="1" y="39"/>
                    <a:pt x="1" y="39"/>
                    <a:pt x="1" y="39"/>
                  </a:cubicBezTo>
                  <a:cubicBezTo>
                    <a:pt x="1" y="39"/>
                    <a:pt x="1" y="39"/>
                    <a:pt x="1" y="39"/>
                  </a:cubicBezTo>
                  <a:cubicBezTo>
                    <a:pt x="0" y="39"/>
                    <a:pt x="0" y="40"/>
                    <a:pt x="0" y="41"/>
                  </a:cubicBezTo>
                  <a:cubicBezTo>
                    <a:pt x="0" y="42"/>
                    <a:pt x="2" y="44"/>
                    <a:pt x="4" y="43"/>
                  </a:cubicBezTo>
                  <a:cubicBezTo>
                    <a:pt x="36" y="24"/>
                    <a:pt x="36" y="24"/>
                    <a:pt x="36" y="24"/>
                  </a:cubicBezTo>
                  <a:cubicBezTo>
                    <a:pt x="37" y="24"/>
                    <a:pt x="37" y="23"/>
                    <a:pt x="37" y="22"/>
                  </a:cubicBezTo>
                  <a:cubicBezTo>
                    <a:pt x="37" y="21"/>
                    <a:pt x="37" y="20"/>
                    <a:pt x="36" y="20"/>
                  </a:cubicBezTo>
                  <a:close/>
                </a:path>
              </a:pathLst>
            </a:custGeom>
            <a:grpFill/>
            <a:ln w="12700">
              <a:solidFill>
                <a:schemeClr val="bg1"/>
              </a:solidFill>
              <a:round/>
            </a:ln>
          </p:spPr>
          <p:txBody>
            <a:bodyPr vert="horz" wrap="square" lIns="91440" tIns="45720" rIns="91440" bIns="45720" numCol="1" anchor="t" anchorCtr="0" compatLnSpc="1"/>
            <a:lstStyle/>
            <a:p>
              <a:endParaRPr lang="zh-CN" altLang="en-US"/>
            </a:p>
          </p:txBody>
        </p:sp>
      </p:grpSp>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147" y="4764373"/>
            <a:ext cx="1377395" cy="1377395"/>
          </a:xfrm>
          <a:prstGeom prst="rect">
            <a:avLst/>
          </a:prstGeom>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095" y="4795871"/>
            <a:ext cx="1314397" cy="1314397"/>
          </a:xfrm>
          <a:prstGeom prst="rect">
            <a:avLst/>
          </a:prstGeom>
        </p:spPr>
      </p:pic>
      <p:sp>
        <p:nvSpPr>
          <p:cNvPr id="6" name="文本框 5"/>
          <p:cNvSpPr txBox="1"/>
          <p:nvPr/>
        </p:nvSpPr>
        <p:spPr>
          <a:xfrm>
            <a:off x="1197610" y="3037205"/>
            <a:ext cx="9796145" cy="1337945"/>
          </a:xfrm>
          <a:prstGeom prst="rect">
            <a:avLst/>
          </a:prstGeom>
          <a:noFill/>
        </p:spPr>
        <p:txBody>
          <a:bodyPr wrap="square" rtlCol="0" anchor="t">
            <a:spAutoFit/>
          </a:bodyPr>
          <a:p>
            <a:pPr>
              <a:lnSpc>
                <a:spcPct val="150000"/>
              </a:lnSpc>
            </a:pPr>
            <a:r>
              <a:rPr lang="zh-CN" altLang="en-US" dirty="0">
                <a:solidFill>
                  <a:srgbClr val="595959"/>
                </a:solidFill>
                <a:ea typeface="微软雅黑" panose="020B0503020204020204" pitchFamily="34" charset="-122"/>
                <a:sym typeface="+mn-ea"/>
              </a:rPr>
              <a:t>数据处理的目的是从大量的数据中，根据数据自身的规律及其相互作用关系，通过</a:t>
            </a:r>
            <a:r>
              <a:rPr lang="zh-CN" altLang="en-US" b="1" dirty="0">
                <a:solidFill>
                  <a:srgbClr val="595959"/>
                </a:solidFill>
                <a:ea typeface="微软雅黑" panose="020B0503020204020204" pitchFamily="34" charset="-122"/>
                <a:sym typeface="+mn-ea"/>
              </a:rPr>
              <a:t>分析</a:t>
            </a:r>
            <a:r>
              <a:rPr lang="zh-CN" altLang="en-US" dirty="0">
                <a:solidFill>
                  <a:srgbClr val="595959"/>
                </a:solidFill>
                <a:ea typeface="微软雅黑" panose="020B0503020204020204" pitchFamily="34" charset="-122"/>
                <a:sym typeface="+mn-ea"/>
              </a:rPr>
              <a:t>、</a:t>
            </a:r>
            <a:r>
              <a:rPr lang="zh-CN" altLang="en-US" b="1" dirty="0">
                <a:solidFill>
                  <a:srgbClr val="595959"/>
                </a:solidFill>
                <a:ea typeface="微软雅黑" panose="020B0503020204020204" pitchFamily="34" charset="-122"/>
                <a:sym typeface="+mn-ea"/>
              </a:rPr>
              <a:t>归纳</a:t>
            </a:r>
            <a:r>
              <a:rPr lang="zh-CN" altLang="en-US" dirty="0">
                <a:solidFill>
                  <a:srgbClr val="595959"/>
                </a:solidFill>
                <a:ea typeface="微软雅黑" panose="020B0503020204020204" pitchFamily="34" charset="-122"/>
                <a:sym typeface="+mn-ea"/>
              </a:rPr>
              <a:t>、</a:t>
            </a:r>
            <a:r>
              <a:rPr lang="zh-CN" altLang="en-US" b="1" dirty="0">
                <a:solidFill>
                  <a:srgbClr val="595959"/>
                </a:solidFill>
                <a:ea typeface="微软雅黑" panose="020B0503020204020204" pitchFamily="34" charset="-122"/>
                <a:sym typeface="+mn-ea"/>
              </a:rPr>
              <a:t>推理</a:t>
            </a:r>
            <a:r>
              <a:rPr lang="zh-CN" altLang="en-US" dirty="0">
                <a:solidFill>
                  <a:srgbClr val="595959"/>
                </a:solidFill>
                <a:ea typeface="微软雅黑" panose="020B0503020204020204" pitchFamily="34" charset="-122"/>
                <a:sym typeface="+mn-ea"/>
              </a:rPr>
              <a:t>等科学方法，利用计算机技术、数据库等手段，提取有效的信息资源，为进一步</a:t>
            </a:r>
            <a:r>
              <a:rPr lang="zh-CN" altLang="en-US" b="1" dirty="0">
                <a:solidFill>
                  <a:srgbClr val="595959"/>
                </a:solidFill>
                <a:ea typeface="微软雅黑" panose="020B0503020204020204" pitchFamily="34" charset="-122"/>
                <a:sym typeface="+mn-ea"/>
              </a:rPr>
              <a:t>分析</a:t>
            </a:r>
            <a:r>
              <a:rPr lang="zh-CN" altLang="en-US" dirty="0">
                <a:solidFill>
                  <a:srgbClr val="595959"/>
                </a:solidFill>
                <a:ea typeface="微软雅黑" panose="020B0503020204020204" pitchFamily="34" charset="-122"/>
                <a:sym typeface="+mn-ea"/>
              </a:rPr>
              <a:t>、</a:t>
            </a:r>
            <a:r>
              <a:rPr lang="zh-CN" altLang="en-US" b="1" dirty="0">
                <a:solidFill>
                  <a:srgbClr val="595959"/>
                </a:solidFill>
                <a:ea typeface="微软雅黑" panose="020B0503020204020204" pitchFamily="34" charset="-122"/>
                <a:sym typeface="+mn-ea"/>
              </a:rPr>
              <a:t>管理</a:t>
            </a:r>
            <a:r>
              <a:rPr lang="zh-CN" altLang="en-US" dirty="0">
                <a:solidFill>
                  <a:srgbClr val="595959"/>
                </a:solidFill>
                <a:ea typeface="微软雅黑" panose="020B0503020204020204" pitchFamily="34" charset="-122"/>
                <a:sym typeface="+mn-ea"/>
              </a:rPr>
              <a:t>和</a:t>
            </a:r>
            <a:r>
              <a:rPr lang="zh-CN" altLang="en-US" b="1" dirty="0">
                <a:solidFill>
                  <a:srgbClr val="595959"/>
                </a:solidFill>
                <a:ea typeface="微软雅黑" panose="020B0503020204020204" pitchFamily="34" charset="-122"/>
                <a:sym typeface="+mn-ea"/>
              </a:rPr>
              <a:t>决策</a:t>
            </a:r>
            <a:r>
              <a:rPr lang="zh-CN" altLang="en-US" dirty="0">
                <a:solidFill>
                  <a:srgbClr val="595959"/>
                </a:solidFill>
                <a:ea typeface="微软雅黑" panose="020B0503020204020204" pitchFamily="34" charset="-122"/>
                <a:sym typeface="+mn-ea"/>
              </a:rPr>
              <a:t>提供依据。</a:t>
            </a:r>
            <a:endParaRPr lang="zh-CN" altLang="en-US" dirty="0">
              <a:solidFill>
                <a:srgbClr val="595959"/>
              </a:solidFill>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ppt_x</p:attrName>
                                        </p:attrNameLst>
                                      </p:cBhvr>
                                      <p:tavLst>
                                        <p:tav tm="0">
                                          <p:val>
                                            <p:strVal val="#ppt_x-.2"/>
                                          </p:val>
                                        </p:tav>
                                        <p:tav tm="100000">
                                          <p:val>
                                            <p:strVal val="#ppt_x"/>
                                          </p:val>
                                        </p:tav>
                                      </p:tavLst>
                                    </p:anim>
                                    <p:anim calcmode="lin" valueType="num">
                                      <p:cBhvr>
                                        <p:cTn id="8"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10"/>
                                        </p:tgtEl>
                                      </p:cBhvr>
                                    </p:animEffect>
                                    <p:animScale>
                                      <p:cBhvr>
                                        <p:cTn id="12" dur="250" autoRev="1" fill="hold"/>
                                        <p:tgtEl>
                                          <p:spTgt spid="10"/>
                                        </p:tgtEl>
                                      </p:cBhvr>
                                      <p:by x="105000" y="105000"/>
                                    </p:animScale>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Effect transition="in" filter="fade">
                                      <p:cBhvr>
                                        <p:cTn id="26" dur="500"/>
                                        <p:tgtEl>
                                          <p:spTgt spid="3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Effect transition="in" filter="fade">
                                      <p:cBhvr>
                                        <p:cTn id="37" dur="500"/>
                                        <p:tgtEl>
                                          <p:spTgt spid="50"/>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par>
                                <p:cTn id="48" presetID="53" presetClass="entr" presetSubtype="16"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ppt_w</p:attrName>
                                        </p:attrNameLst>
                                      </p:cBhvr>
                                      <p:tavLst>
                                        <p:tav tm="0">
                                          <p:val>
                                            <p:fltVal val="0"/>
                                          </p:val>
                                        </p:tav>
                                        <p:tav tm="100000">
                                          <p:val>
                                            <p:strVal val="#ppt_w"/>
                                          </p:val>
                                        </p:tav>
                                      </p:tavLst>
                                    </p:anim>
                                    <p:anim calcmode="lin" valueType="num">
                                      <p:cBhvr>
                                        <p:cTn id="51" dur="500" fill="hold"/>
                                        <p:tgtEl>
                                          <p:spTgt spid="46"/>
                                        </p:tgtEl>
                                        <p:attrNameLst>
                                          <p:attrName>ppt_h</p:attrName>
                                        </p:attrNameLst>
                                      </p:cBhvr>
                                      <p:tavLst>
                                        <p:tav tm="0">
                                          <p:val>
                                            <p:fltVal val="0"/>
                                          </p:val>
                                        </p:tav>
                                        <p:tav tm="100000">
                                          <p:val>
                                            <p:strVal val="#ppt_h"/>
                                          </p:val>
                                        </p:tav>
                                      </p:tavLst>
                                    </p:anim>
                                    <p:animEffect transition="in" filter="fade">
                                      <p:cBhvr>
                                        <p:cTn id="52" dur="500"/>
                                        <p:tgtEl>
                                          <p:spTgt spid="46"/>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childTnLst>
                          </p:cTn>
                        </p:par>
                        <p:par>
                          <p:cTn id="59" fill="hold">
                            <p:stCondLst>
                              <p:cond delay="4500"/>
                            </p:stCondLst>
                            <p:childTnLst>
                              <p:par>
                                <p:cTn id="60" presetID="22" presetClass="entr" presetSubtype="4"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p:cTn id="71" dur="500" fill="hold"/>
                                        <p:tgtEl>
                                          <p:spTgt spid="45"/>
                                        </p:tgtEl>
                                        <p:attrNameLst>
                                          <p:attrName>ppt_w</p:attrName>
                                        </p:attrNameLst>
                                      </p:cBhvr>
                                      <p:tavLst>
                                        <p:tav tm="0">
                                          <p:val>
                                            <p:fltVal val="0"/>
                                          </p:val>
                                        </p:tav>
                                        <p:tav tm="100000">
                                          <p:val>
                                            <p:strVal val="#ppt_w"/>
                                          </p:val>
                                        </p:tav>
                                      </p:tavLst>
                                    </p:anim>
                                    <p:anim calcmode="lin" valueType="num">
                                      <p:cBhvr>
                                        <p:cTn id="72" dur="500" fill="hold"/>
                                        <p:tgtEl>
                                          <p:spTgt spid="45"/>
                                        </p:tgtEl>
                                        <p:attrNameLst>
                                          <p:attrName>ppt_h</p:attrName>
                                        </p:attrNameLst>
                                      </p:cBhvr>
                                      <p:tavLst>
                                        <p:tav tm="0">
                                          <p:val>
                                            <p:fltVal val="0"/>
                                          </p:val>
                                        </p:tav>
                                        <p:tav tm="100000">
                                          <p:val>
                                            <p:strVal val="#ppt_h"/>
                                          </p:val>
                                        </p:tav>
                                      </p:tavLst>
                                    </p:anim>
                                    <p:animEffect transition="in" filter="fade">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1" grpId="0"/>
      <p:bldP spid="10" grpId="0"/>
      <p:bldP spid="33" grpId="0" bldLvl="0" animBg="1"/>
      <p:bldP spid="34" grpId="0" bldLvl="0" animBg="1"/>
      <p:bldP spid="35" grpId="0" bldLvl="0" animBg="1"/>
      <p:bldP spid="36" grpId="0" bldLvl="0" animBg="1"/>
      <p:bldP spid="4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nvSpPr>
        <p:spPr bwMode="auto">
          <a:xfrm>
            <a:off x="2212976" y="2184402"/>
            <a:ext cx="8769349" cy="37496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en-US" altLang="zh-CN" b="1" kern="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b="1" kern="0" dirty="0">
                <a:solidFill>
                  <a:schemeClr val="tx1">
                    <a:lumMod val="65000"/>
                    <a:lumOff val="35000"/>
                  </a:schemeClr>
                </a:solidFill>
                <a:latin typeface="微软雅黑" panose="020B0503020204020204" pitchFamily="34" charset="-122"/>
                <a:ea typeface="微软雅黑" panose="020B0503020204020204" pitchFamily="34" charset="-122"/>
              </a:rPr>
              <a:t>、面向对象数据模型的</a:t>
            </a:r>
            <a:r>
              <a:rPr lang="zh-CN" altLang="zh-CN" sz="2400" kern="0" dirty="0">
                <a:solidFill>
                  <a:schemeClr val="accent2"/>
                </a:solidFill>
                <a:latin typeface="微软雅黑" panose="020B0503020204020204" pitchFamily="34" charset="-122"/>
                <a:ea typeface="微软雅黑" panose="020B0503020204020204" pitchFamily="34" charset="-122"/>
              </a:rPr>
              <a:t>优点</a:t>
            </a:r>
            <a:r>
              <a:rPr lang="zh-CN" altLang="zh-CN" b="1" kern="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适合处理的数据类型丰富，如图片、声音、视频、文本、数字等</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开发效率高。面向对象模型提供强大的特性，如封装、继承、多</a:t>
            </a: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态等，这样允许开发者不编写特定对象的代码就可以构成对象并提供解决方</a:t>
            </a:r>
            <a:endPar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案</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，有效地提高了开发效率。</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提高了数据访问的性能。</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6" name="矩形 5"/>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90925" y="1305560"/>
            <a:ext cx="5725735"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1.5.4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面向对象模型（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Object Oriented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calcmode="lin" valueType="num">
                                      <p:cBhvr additive="base">
                                        <p:cTn id="12"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 calcmode="lin" valueType="num">
                                      <p:cBhvr additive="base">
                                        <p:cTn id="17"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 calcmode="lin" valueType="num">
                                      <p:cBhvr additive="base">
                                        <p:cTn id="22"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 calcmode="lin" valueType="num">
                                      <p:cBhvr additive="base">
                                        <p:cTn id="27" dur="10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2008188" y="2352675"/>
            <a:ext cx="8175625" cy="360521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lvl="1" indent="-342900">
              <a:buFont typeface="Arial" panose="020B0604020202020204" pitchFamily="34" charset="0"/>
              <a:buChar char="─"/>
              <a:defRPr/>
            </a:pPr>
            <a:r>
              <a:rPr lang="en-US" altLang="zh-CN" b="1" kern="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b="1" kern="0" dirty="0">
                <a:solidFill>
                  <a:schemeClr val="tx1">
                    <a:lumMod val="65000"/>
                    <a:lumOff val="35000"/>
                  </a:schemeClr>
                </a:solidFill>
                <a:latin typeface="微软雅黑" panose="020B0503020204020204" pitchFamily="34" charset="-122"/>
                <a:ea typeface="微软雅黑" panose="020B0503020204020204" pitchFamily="34" charset="-122"/>
              </a:rPr>
              <a:t>、面向对象数据模型的</a:t>
            </a:r>
            <a:r>
              <a:rPr lang="zh-CN" altLang="zh-CN" sz="2400" kern="0" dirty="0">
                <a:solidFill>
                  <a:schemeClr val="accent2"/>
                </a:solidFill>
                <a:latin typeface="微软雅黑" panose="020B0503020204020204" pitchFamily="34" charset="-122"/>
                <a:ea typeface="微软雅黑" panose="020B0503020204020204" pitchFamily="34" charset="-122"/>
              </a:rPr>
              <a:t>缺点</a:t>
            </a:r>
            <a:r>
              <a:rPr lang="zh-CN" altLang="zh-CN" sz="1800" b="1" kern="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18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没有准确的定义。该模型很难提供一个准确的定义来说明面向对象</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应建成什么样。</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维护起来比较麻烦。当对象的定义被改变和移植数据库时，操作起来比较困难。</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不适合所有应用。该模型更适合于需要管理数据对象之间存在复杂关系的应用，并不是适合所有应用。</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0" lvl="1" indent="0">
              <a:buNone/>
              <a:defRPr/>
            </a:pPr>
            <a:endParaRPr lang="en-US"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2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944605" y="844033"/>
            <a:ext cx="2808245" cy="461665"/>
          </a:xfrm>
          <a:prstGeom prst="rect">
            <a:avLst/>
          </a:prstGeom>
        </p:spPr>
        <p:txBody>
          <a:bodyPr wrap="square">
            <a:spAutoFit/>
          </a:bodyPr>
          <a:lstStyle/>
          <a:p>
            <a:pPr lvl="0" eaLnBrk="0" fontAlgn="base" hangingPunct="0">
              <a:lnSpc>
                <a:spcPct val="100000"/>
              </a:lnSpc>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3590925" y="1305560"/>
            <a:ext cx="5725735" cy="677108"/>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1.5.4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面向对象模型（</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Object Oriented Model</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9415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bwMode="auto">
          <a:xfrm>
            <a:off x="1682751" y="2105025"/>
            <a:ext cx="8826498" cy="27051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zh-CN" altLang="zh-CN" dirty="0">
                <a:solidFill>
                  <a:schemeClr val="accent2"/>
                </a:solidFill>
              </a:rPr>
              <a:t>范式（</a:t>
            </a:r>
            <a:r>
              <a:rPr lang="en-US" altLang="zh-CN" dirty="0">
                <a:solidFill>
                  <a:schemeClr val="accent2"/>
                </a:solidFill>
              </a:rPr>
              <a:t>Normal Form</a:t>
            </a:r>
            <a:r>
              <a:rPr lang="zh-CN" altLang="zh-CN" dirty="0">
                <a:solidFill>
                  <a:schemeClr val="accent2"/>
                </a:solidFill>
              </a:rPr>
              <a:t>）</a:t>
            </a:r>
            <a:r>
              <a:rPr lang="zh-CN" altLang="zh-CN" sz="2000" dirty="0">
                <a:solidFill>
                  <a:schemeClr val="tx1">
                    <a:lumMod val="65000"/>
                    <a:lumOff val="35000"/>
                  </a:schemeClr>
                </a:solidFill>
              </a:rPr>
              <a:t>是符合某一种级别的关系模式的集合，是衡量关系模式规范化程度的标准，符合标准的关系才是规范化的。范式可以分为多个等级：第一范式（1NF）、第二范式（２NF）、第三范式（３NF）、BC范式（BCNF）、第四范式等。</a:t>
            </a:r>
            <a:endPar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36845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695825" y="1057275"/>
            <a:ext cx="2856872" cy="830997"/>
          </a:xfrm>
          <a:prstGeom prst="rect">
            <a:avLst/>
          </a:prstGeom>
          <a:noFill/>
        </p:spPr>
        <p:txBody>
          <a:bodyPr wrap="none" rtlCol="0">
            <a:spAutoFit/>
          </a:bodyPr>
          <a:lstStyle/>
          <a:p>
            <a:pPr marL="342900" lvl="2" indent="-342900" fontAlgn="base">
              <a:lnSpc>
                <a:spcPct val="150000"/>
              </a:lnSpc>
              <a:spcBef>
                <a:spcPct val="20000"/>
              </a:spcBef>
              <a:spcAft>
                <a:spcPct val="0"/>
              </a:spcAft>
              <a:defRPr/>
            </a:pP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1.6关系数据库的规范化</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1499870" y="1381133"/>
            <a:ext cx="684530" cy="778510"/>
          </a:xfrm>
          <a:prstGeom prst="flowChartDelay">
            <a:avLst/>
          </a:prstGeom>
          <a:solidFill>
            <a:srgbClr val="F088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txBox="1"/>
          <p:nvPr/>
        </p:nvSpPr>
        <p:spPr>
          <a:xfrm>
            <a:off x="1512570" y="1744353"/>
            <a:ext cx="659130" cy="368300"/>
          </a:xfrm>
          <a:prstGeom prst="rect">
            <a:avLst/>
          </a:prstGeom>
          <a:noFill/>
        </p:spPr>
        <p:txBody>
          <a:bodyPr wrap="square" rtlCol="0">
            <a:spAutoFit/>
          </a:bodyPr>
          <a:lstStyle/>
          <a:p>
            <a:r>
              <a:rPr lang="zh-CN" altLang="zh-CN" b="1" dirty="0">
                <a:solidFill>
                  <a:schemeClr val="bg1"/>
                </a:solidFill>
              </a:rPr>
              <a:t>实例</a:t>
            </a:r>
            <a:endParaRPr lang="zh-CN" altLang="zh-CN" b="1" dirty="0">
              <a:solidFill>
                <a:schemeClr val="bg1"/>
              </a:solidFill>
            </a:endParaRPr>
          </a:p>
        </p:txBody>
      </p:sp>
      <p:sp>
        <p:nvSpPr>
          <p:cNvPr id="2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36368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31390" y="1428115"/>
            <a:ext cx="8391525" cy="1198880"/>
          </a:xfrm>
          <a:prstGeom prst="rect">
            <a:avLst/>
          </a:prstGeom>
          <a:noFill/>
        </p:spPr>
        <p:txBody>
          <a:bodyPr wrap="square" rtlCol="0" anchor="t">
            <a:spAutoFit/>
          </a:bodyPr>
          <a:p>
            <a:pPr lvl="1"/>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建立一个描述学校教务的数据库</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teaching</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，该数据库涉及的对象包括学生学号、学生姓名、学生性别、电话、课程号、课程名称和成绩等数据项。假设用一个单一的关系模式学生来表示，则该关系模式的属性集合为：</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U={</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学生学号，学生姓名，学生性别，电话，课程号，课程名称，成绩</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436" name="矩形 3"/>
          <p:cNvSpPr/>
          <p:nvPr/>
        </p:nvSpPr>
        <p:spPr>
          <a:xfrm>
            <a:off x="1741170" y="2803525"/>
            <a:ext cx="8429625" cy="3786188"/>
          </a:xfrm>
          <a:prstGeom prst="rect">
            <a:avLst/>
          </a:prstGeom>
          <a:solidFill>
            <a:srgbClr val="FFFF00"/>
          </a:solidFill>
          <a:ln w="9525" cap="flat" cmpd="sng">
            <a:solidFill>
              <a:srgbClr val="FF0000"/>
            </a:solidFill>
            <a:prstDash val="solid"/>
            <a:miter/>
            <a:headEnd type="none" w="med" len="med"/>
            <a:tailEnd type="none" w="med" len="med"/>
          </a:ln>
        </p:spPr>
        <p:txBody>
          <a:bodyPr>
            <a:spAutoFit/>
          </a:bodyPr>
          <a:p>
            <a:r>
              <a:rPr lang="zh-CN" altLang="zh-CN" sz="2400" b="1" dirty="0">
                <a:solidFill>
                  <a:srgbClr val="C00000"/>
                </a:solidFill>
                <a:latin typeface="华文楷体" panose="02010600040101010101" pitchFamily="2" charset="-122"/>
                <a:ea typeface="华文楷体" panose="02010600040101010101" pitchFamily="2" charset="-122"/>
              </a:rPr>
              <a:t>考察这个关系模式发现存在以下问题：</a:t>
            </a:r>
            <a:endParaRPr lang="zh-CN" altLang="zh-CN" sz="2400" b="1" dirty="0">
              <a:solidFill>
                <a:srgbClr val="C00000"/>
              </a:solidFill>
              <a:latin typeface="华文楷体" panose="02010600040101010101" pitchFamily="2" charset="-122"/>
              <a:ea typeface="华文楷体" panose="02010600040101010101" pitchFamily="2" charset="-122"/>
            </a:endParaRPr>
          </a:p>
          <a:p>
            <a:r>
              <a:rPr lang="zh-CN" altLang="zh-CN" sz="2400" b="1" dirty="0">
                <a:latin typeface="华文楷体" panose="02010600040101010101" pitchFamily="2" charset="-122"/>
                <a:ea typeface="华文楷体" panose="02010600040101010101" pitchFamily="2" charset="-122"/>
              </a:rPr>
              <a:t>①数据冗余度大：课程号和课程名称重复出现，重复次数与该班所有学生的所有课程成绩出现次数相同。</a:t>
            </a:r>
            <a:endParaRPr lang="zh-CN" altLang="zh-CN" sz="2400" b="1" dirty="0">
              <a:latin typeface="华文楷体" panose="02010600040101010101" pitchFamily="2" charset="-122"/>
              <a:ea typeface="华文楷体" panose="02010600040101010101" pitchFamily="2" charset="-122"/>
            </a:endParaRPr>
          </a:p>
          <a:p>
            <a:r>
              <a:rPr lang="zh-CN" altLang="zh-CN" sz="2400" b="1" dirty="0">
                <a:solidFill>
                  <a:srgbClr val="0000FF"/>
                </a:solidFill>
                <a:latin typeface="华文楷体" panose="02010600040101010101" pitchFamily="2" charset="-122"/>
                <a:ea typeface="华文楷体" panose="02010600040101010101" pitchFamily="2" charset="-122"/>
              </a:rPr>
              <a:t>②更新异常：由于数据冗余，当更新数据库中的数据时，系统要付出很大的代价来维护数据库的完整性，否则会面临数据不一致的危险。</a:t>
            </a:r>
            <a:endParaRPr lang="zh-CN" altLang="zh-CN" sz="2400" b="1" dirty="0">
              <a:solidFill>
                <a:srgbClr val="0000FF"/>
              </a:solidFill>
              <a:latin typeface="华文楷体" panose="02010600040101010101" pitchFamily="2" charset="-122"/>
              <a:ea typeface="华文楷体" panose="02010600040101010101" pitchFamily="2" charset="-122"/>
            </a:endParaRPr>
          </a:p>
          <a:p>
            <a:r>
              <a:rPr lang="zh-CN" altLang="zh-CN" sz="2400" b="1" dirty="0">
                <a:solidFill>
                  <a:srgbClr val="0000FF"/>
                </a:solidFill>
                <a:latin typeface="华文楷体" panose="02010600040101010101" pitchFamily="2" charset="-122"/>
                <a:ea typeface="华文楷体" panose="02010600040101010101" pitchFamily="2" charset="-122"/>
              </a:rPr>
              <a:t>③插入异常：如果一门课程刚刚开设，尚无学生选课记录，则系统无法把该课程信息存入数据库。</a:t>
            </a:r>
            <a:endParaRPr lang="zh-CN" altLang="zh-CN" sz="2400" b="1" dirty="0">
              <a:solidFill>
                <a:srgbClr val="0000FF"/>
              </a:solidFill>
              <a:latin typeface="华文楷体" panose="02010600040101010101" pitchFamily="2" charset="-122"/>
              <a:ea typeface="华文楷体" panose="02010600040101010101" pitchFamily="2" charset="-122"/>
            </a:endParaRPr>
          </a:p>
          <a:p>
            <a:r>
              <a:rPr lang="zh-CN" altLang="zh-CN" sz="2400" b="1" dirty="0">
                <a:latin typeface="华文楷体" panose="02010600040101010101" pitchFamily="2" charset="-122"/>
                <a:ea typeface="华文楷体" panose="02010600040101010101" pitchFamily="2" charset="-122"/>
              </a:rPr>
              <a:t>④删除异常：如果某一级的学生全部毕业了，在删除该班学生信息的同时，把这个课程的信息也一起删除掉了。</a:t>
            </a:r>
            <a:endParaRPr lang="zh-CN" altLang="zh-CN"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2"/>
                                          </p:val>
                                        </p:tav>
                                        <p:tav tm="100000">
                                          <p:val>
                                            <p:strVal val="#ppt_x"/>
                                          </p:val>
                                        </p:tav>
                                      </p:tavLst>
                                    </p:anim>
                                    <p:anim calcmode="lin" valueType="num">
                                      <p:cBhvr>
                                        <p:cTn id="1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436"/>
                                        </p:tgtEl>
                                        <p:attrNameLst>
                                          <p:attrName>style.visibility</p:attrName>
                                        </p:attrNameLst>
                                      </p:cBhvr>
                                      <p:to>
                                        <p:strVal val="visible"/>
                                      </p:to>
                                    </p:set>
                                    <p:anim calcmode="lin" valueType="num">
                                      <p:cBhvr additive="base">
                                        <p:cTn id="20" dur="500" fill="hold"/>
                                        <p:tgtEl>
                                          <p:spTgt spid="18436"/>
                                        </p:tgtEl>
                                        <p:attrNameLst>
                                          <p:attrName>ppt_x</p:attrName>
                                        </p:attrNameLst>
                                      </p:cBhvr>
                                      <p:tavLst>
                                        <p:tav tm="0">
                                          <p:val>
                                            <p:strVal val="#ppt_x"/>
                                          </p:val>
                                        </p:tav>
                                        <p:tav tm="100000">
                                          <p:val>
                                            <p:strVal val="#ppt_x"/>
                                          </p:val>
                                        </p:tav>
                                      </p:tavLst>
                                    </p:anim>
                                    <p:anim calcmode="lin" valueType="num">
                                      <p:cBhvr additive="base">
                                        <p:cTn id="21"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18436"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nvSpPr>
        <p:spPr bwMode="auto">
          <a:xfrm>
            <a:off x="1781175" y="2152650"/>
            <a:ext cx="8629650" cy="34931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如</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果关系模式R中所有的属性都是不可分解的，则称该关系模式R满足第一范式（First Normal Form），简称1NF，记作R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1NF。</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508000" algn="l" defTabSz="914400" rtl="0">
              <a:lnSpc>
                <a:spcPct val="100000"/>
              </a:lnSpc>
              <a:spcBef>
                <a:spcPct val="0"/>
              </a:spcBef>
              <a:spcAft>
                <a:spcPct val="0"/>
              </a:spcAft>
              <a:buClrTx/>
              <a:buSzTx/>
              <a:buFontTx/>
              <a:buNone/>
              <a:defRPr/>
              <a:extLst>
                <a:ext uri="{35155182-B16C-46BC-9424-99874614C6A1}">
                  <wpsdc:indentchars xmlns:wpsdc="http://www.wps.cn/officeDocument/2017/drawingmlCustomData" val="200" checksum="282533468"/>
                </a:ext>
              </a:extLst>
            </a:pPr>
            <a:r>
              <a:rPr lang="zh-CN" altLang="en-US"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在任何一个关系数据库中，第一范式是对关系模式的基本要求，不满足第一范式（</a:t>
            </a:r>
            <a:r>
              <a:rPr lang="en-US"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1NF</a:t>
            </a:r>
            <a:r>
              <a:rPr lang="zh-CN" altLang="en-US"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）的数据库就不是关系型数据库。</a:t>
            </a:r>
            <a:endParaRPr kumimoji="0" lang="zh-CN" altLang="en-US" sz="20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508000" algn="l" defTabSz="914400" rtl="0">
              <a:lnSpc>
                <a:spcPct val="100000"/>
              </a:lnSpc>
              <a:spcBef>
                <a:spcPct val="0"/>
              </a:spcBef>
              <a:spcAft>
                <a:spcPct val="0"/>
              </a:spcAft>
              <a:buClrTx/>
              <a:buSzTx/>
              <a:buFontTx/>
              <a:buNone/>
              <a:defRPr/>
              <a:extLst>
                <a:ext uri="{35155182-B16C-46BC-9424-99874614C6A1}">
                  <wpsdc:indentchars xmlns:wpsdc="http://www.wps.cn/officeDocument/2017/drawingmlCustomData" val="200" checksum="282533468"/>
                </a:ext>
              </a:extLst>
            </a:pPr>
            <a:r>
              <a:rPr lang="zh-CN" altLang="en-US"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如果数据表中的每一个列都是不可再分割的基本数据项</a:t>
            </a:r>
            <a:r>
              <a:rPr lang="en-US" altLang="zh-CN"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即同一列中不能有多个值，那么就称此数据表符合第一范式，由此可见第一范式具有不可再分解的原子特性。</a:t>
            </a:r>
            <a:endParaRPr kumimoji="0" lang="zh-CN" altLang="en-US" sz="20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kern="0" dirty="0"/>
          </a:p>
          <a:p>
            <a:pPr marL="342900" lvl="1" indent="-342900">
              <a:buFont typeface="Arial" panose="020B0604020202020204" pitchFamily="34" charset="0"/>
              <a:buChar char="─"/>
              <a:defRPr/>
            </a:pPr>
            <a:endParaRPr lang="en-US" altLang="zh-CN" kern="0" dirty="0"/>
          </a:p>
          <a:p>
            <a:pPr marL="0" lvl="1" indent="0">
              <a:buNone/>
              <a:defRPr/>
            </a:pPr>
            <a:endParaRPr lang="en-US" altLang="zh-CN" kern="0" dirty="0"/>
          </a:p>
          <a:p>
            <a:pPr marL="342900" lvl="1" indent="-342900">
              <a:buFont typeface="Arial" panose="020B0604020202020204" pitchFamily="34" charset="0"/>
              <a:buChar char="─"/>
              <a:defRPr/>
            </a:pPr>
            <a:endParaRPr lang="zh-CN" altLang="zh-CN" kern="0" dirty="0"/>
          </a:p>
          <a:p>
            <a:pPr marL="0" lvl="1" indent="0">
              <a:buNone/>
              <a:defRPr/>
            </a:pPr>
            <a:endParaRPr lang="en-US" altLang="zh-CN" kern="0" dirty="0"/>
          </a:p>
          <a:p>
            <a:pPr marL="342900" lvl="1" indent="-342900">
              <a:buFont typeface="Arial" panose="020B0604020202020204" pitchFamily="34" charset="0"/>
              <a:buChar char="─"/>
              <a:defRPr/>
            </a:pPr>
            <a:endParaRPr lang="zh-CN" altLang="zh-CN" kern="0" dirty="0"/>
          </a:p>
          <a:p>
            <a:pPr marL="342900" lvl="1" indent="-342900">
              <a:buFont typeface="Arial" panose="020B0604020202020204" pitchFamily="34" charset="0"/>
              <a:buChar char="─"/>
              <a:defRPr/>
            </a:pPr>
            <a:endParaRPr lang="zh-CN" altLang="zh-CN" kern="0" dirty="0"/>
          </a:p>
          <a:p>
            <a:pPr marL="342900" lvl="1" indent="-342900">
              <a:lnSpc>
                <a:spcPct val="200000"/>
              </a:lnSpc>
              <a:buFont typeface="Arial" panose="020B0604020202020204" pitchFamily="34" charset="0"/>
              <a:buChar char="─"/>
              <a:defRPr/>
            </a:pPr>
            <a:endParaRPr lang="zh-CN" altLang="zh-CN" kern="0" dirty="0"/>
          </a:p>
          <a:p>
            <a:pPr marL="342900" lvl="1" indent="-342900">
              <a:lnSpc>
                <a:spcPct val="200000"/>
              </a:lnSpc>
              <a:buFont typeface="Arial" panose="020B0604020202020204" pitchFamily="34" charset="0"/>
              <a:buChar char="─"/>
              <a:defRPr/>
            </a:pPr>
            <a:endParaRPr lang="zh-CN" altLang="zh-CN" kern="0" dirty="0"/>
          </a:p>
          <a:p>
            <a:pPr marL="342900" lvl="1" indent="-342900">
              <a:lnSpc>
                <a:spcPct val="200000"/>
              </a:lnSpc>
              <a:buFont typeface="Arial" panose="020B0604020202020204" pitchFamily="34" charset="0"/>
              <a:buChar char="─"/>
              <a:defRPr/>
            </a:pPr>
            <a:endParaRPr lang="en-US" altLang="zh-CN" kern="0" dirty="0"/>
          </a:p>
          <a:p>
            <a:pPr marL="342900" lvl="1" indent="-342900">
              <a:lnSpc>
                <a:spcPct val="200000"/>
              </a:lnSpc>
              <a:buFont typeface="Arial" panose="020B0604020202020204" pitchFamily="34" charset="0"/>
              <a:buChar char="─"/>
              <a:defRPr/>
            </a:pPr>
            <a:endParaRPr lang="en-US" altLang="zh-CN" b="1" kern="0" dirty="0"/>
          </a:p>
        </p:txBody>
      </p:sp>
      <p:sp>
        <p:nvSpPr>
          <p:cNvPr id="12" name="TextBox 11"/>
          <p:cNvSpPr txBox="1"/>
          <p:nvPr/>
        </p:nvSpPr>
        <p:spPr>
          <a:xfrm>
            <a:off x="4695825" y="1057275"/>
            <a:ext cx="2842260" cy="829945"/>
          </a:xfrm>
          <a:prstGeom prst="rect">
            <a:avLst/>
          </a:prstGeom>
          <a:noFill/>
        </p:spPr>
        <p:txBody>
          <a:bodyPr wrap="none" rtlCol="0">
            <a:spAutoFit/>
          </a:bodyPr>
          <a:lstStyle/>
          <a:p>
            <a:pPr marL="342900" lvl="2" indent="-342900" fontAlgn="base">
              <a:lnSpc>
                <a:spcPct val="150000"/>
              </a:lnSpc>
              <a:spcBef>
                <a:spcPct val="20000"/>
              </a:spcBef>
              <a:spcAft>
                <a:spcPct val="0"/>
              </a:spcAft>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1.6.1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第一范式（</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1NF</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36273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40230" y="5459730"/>
            <a:ext cx="8511540" cy="922020"/>
          </a:xfrm>
          <a:prstGeom prst="rect">
            <a:avLst/>
          </a:prstGeom>
          <a:noFill/>
        </p:spPr>
        <p:txBody>
          <a:bodyPr wrap="square" rtlCol="0" anchor="t">
            <a:spAutoFit/>
          </a:bodyPr>
          <a:p>
            <a:pPr lvl="1">
              <a:buNone/>
            </a:pPr>
            <a:r>
              <a:rPr lang="zh-CN" altLang="zh-CN" dirty="0">
                <a:solidFill>
                  <a:srgbClr val="C00000"/>
                </a:solidFill>
                <a:sym typeface="+mn-ea"/>
              </a:rPr>
              <a:t>现以学生表为例，设计学生表结构如下：</a:t>
            </a:r>
            <a:endParaRPr lang="zh-CN" altLang="zh-CN" dirty="0">
              <a:solidFill>
                <a:srgbClr val="C00000"/>
              </a:solidFill>
            </a:endParaRPr>
          </a:p>
          <a:p>
            <a:pPr lvl="1">
              <a:buNone/>
            </a:pPr>
            <a:r>
              <a:rPr lang="zh-CN" altLang="zh-CN" dirty="0">
                <a:solidFill>
                  <a:srgbClr val="C00000"/>
                </a:solidFill>
                <a:sym typeface="+mn-ea"/>
              </a:rPr>
              <a:t>学生（学生学号，学生姓名，学生性别，电话，课程号，课程名称，成绩）。</a:t>
            </a:r>
            <a:endParaRPr lang="en-US" altLang="zh-CN" dirty="0">
              <a:solidFill>
                <a:srgbClr val="C00000"/>
              </a:solidFill>
            </a:endParaRPr>
          </a:p>
          <a:p>
            <a:pPr lvl="1">
              <a:buNone/>
            </a:pPr>
            <a:r>
              <a:rPr lang="zh-CN" altLang="zh-CN" dirty="0">
                <a:solidFill>
                  <a:srgbClr val="C00000"/>
                </a:solidFill>
                <a:sym typeface="+mn-ea"/>
              </a:rPr>
              <a:t>以上学生表中各项都符合</a:t>
            </a:r>
            <a:r>
              <a:rPr lang="en-US" altLang="zh-CN" dirty="0">
                <a:solidFill>
                  <a:srgbClr val="C00000"/>
                </a:solidFill>
                <a:sym typeface="+mn-ea"/>
              </a:rPr>
              <a:t>1NF</a:t>
            </a:r>
            <a:r>
              <a:rPr lang="zh-CN" altLang="zh-CN" dirty="0">
                <a:solidFill>
                  <a:srgbClr val="C00000"/>
                </a:solidFill>
                <a:sym typeface="+mn-ea"/>
              </a:rPr>
              <a:t>条件。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p:cTn id="13" dur="1000" fill="hold"/>
                                        <p:tgtEl>
                                          <p:spTgt spid="16">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1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6">
                                            <p:txEl>
                                              <p:pRg st="2" end="2"/>
                                            </p:txEl>
                                          </p:spTgt>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p:cTn id="19" dur="1000" fill="hold"/>
                                        <p:tgtEl>
                                          <p:spTgt spid="16">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1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a:xfrm rot="16200000">
            <a:off x="1499870" y="1381133"/>
            <a:ext cx="684530" cy="778510"/>
          </a:xfrm>
          <a:prstGeom prst="flowChartDelay">
            <a:avLst/>
          </a:prstGeom>
          <a:solidFill>
            <a:srgbClr val="F088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3"/>
          <p:cNvSpPr txBox="1"/>
          <p:nvPr/>
        </p:nvSpPr>
        <p:spPr>
          <a:xfrm>
            <a:off x="2772410" y="1574808"/>
            <a:ext cx="6466840" cy="707886"/>
          </a:xfrm>
          <a:prstGeom prst="rect">
            <a:avLst/>
          </a:prstGeom>
          <a:noFill/>
          <a:ln w="9525">
            <a:noFill/>
          </a:ln>
        </p:spPr>
        <p:txBody>
          <a:bodyPr>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表1-2中联系方式属性可以再分成</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系别</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班级</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两个属性，不符合1NF的要求，如何将该表规范成1NF呢？</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1512570" y="1744353"/>
            <a:ext cx="659130" cy="368300"/>
          </a:xfrm>
          <a:prstGeom prst="rect">
            <a:avLst/>
          </a:prstGeom>
          <a:noFill/>
        </p:spPr>
        <p:txBody>
          <a:bodyPr wrap="square" rtlCol="0">
            <a:spAutoFit/>
          </a:bodyPr>
          <a:lstStyle/>
          <a:p>
            <a:r>
              <a:rPr lang="zh-CN" altLang="zh-CN" b="1" dirty="0">
                <a:solidFill>
                  <a:schemeClr val="bg1"/>
                </a:solidFill>
              </a:rPr>
              <a:t>实例</a:t>
            </a:r>
            <a:endParaRPr lang="zh-CN" altLang="zh-CN" b="1" dirty="0">
              <a:solidFill>
                <a:schemeClr val="bg1"/>
              </a:solidFill>
            </a:endParaRPr>
          </a:p>
        </p:txBody>
      </p:sp>
      <p:pic>
        <p:nvPicPr>
          <p:cNvPr id="9" name="图片 8"/>
          <p:cNvPicPr>
            <a:picLocks noChangeAspect="1"/>
          </p:cNvPicPr>
          <p:nvPr/>
        </p:nvPicPr>
        <p:blipFill>
          <a:blip r:embed="rId1" cstate="print"/>
          <a:stretch>
            <a:fillRect/>
          </a:stretch>
        </p:blipFill>
        <p:spPr>
          <a:xfrm>
            <a:off x="2835614" y="3016468"/>
            <a:ext cx="5542788" cy="1532665"/>
          </a:xfrm>
          <a:prstGeom prst="rect">
            <a:avLst/>
          </a:prstGeom>
        </p:spPr>
      </p:pic>
      <p:sp>
        <p:nvSpPr>
          <p:cNvPr id="2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3" name="直接连接符 22"/>
          <p:cNvCxnSpPr/>
          <p:nvPr/>
        </p:nvCxnSpPr>
        <p:spPr>
          <a:xfrm>
            <a:off x="649366" y="740311"/>
            <a:ext cx="36368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2"/>
                                          </p:val>
                                        </p:tav>
                                        <p:tav tm="100000">
                                          <p:val>
                                            <p:strVal val="#ppt_x"/>
                                          </p:val>
                                        </p:tav>
                                      </p:tavLst>
                                    </p:anim>
                                    <p:anim calcmode="lin" valueType="num">
                                      <p:cBhvr>
                                        <p:cTn id="1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gtEl>
                                      </p:cBhvr>
                                    </p:animEffect>
                                  </p:childTnLst>
                                </p:cTn>
                              </p:par>
                            </p:childTnLst>
                          </p:cTn>
                        </p:par>
                        <p:par>
                          <p:cTn id="16" fill="hold">
                            <p:stCondLst>
                              <p:cond delay="2000"/>
                            </p:stCondLst>
                            <p:childTnLst>
                              <p:par>
                                <p:cTn id="17" presetID="29" presetClass="entr" presetSubtype="0" fill="hold" grpId="1"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ppt_x</p:attrName>
                                        </p:attrNameLst>
                                      </p:cBhvr>
                                      <p:tavLst>
                                        <p:tav tm="0">
                                          <p:val>
                                            <p:strVal val="#ppt_x-.2"/>
                                          </p:val>
                                        </p:tav>
                                        <p:tav tm="100000">
                                          <p:val>
                                            <p:strVal val="#ppt_x"/>
                                          </p:val>
                                        </p:tav>
                                      </p:tavLst>
                                    </p:anim>
                                    <p:anim calcmode="lin" valueType="num">
                                      <p:cBhvr>
                                        <p:cTn id="2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6" grpId="1"/>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stretch>
            <a:fillRect/>
          </a:stretch>
        </p:blipFill>
        <p:spPr>
          <a:xfrm>
            <a:off x="2216650" y="1799424"/>
            <a:ext cx="5974878" cy="1564599"/>
          </a:xfrm>
          <a:prstGeom prst="rect">
            <a:avLst/>
          </a:prstGeom>
        </p:spPr>
      </p:pic>
      <p:pic>
        <p:nvPicPr>
          <p:cNvPr id="14" name="图片 13"/>
          <p:cNvPicPr>
            <a:picLocks noChangeAspect="1"/>
          </p:cNvPicPr>
          <p:nvPr/>
        </p:nvPicPr>
        <p:blipFill>
          <a:blip r:embed="rId2" cstate="print"/>
          <a:stretch>
            <a:fillRect/>
          </a:stretch>
        </p:blipFill>
        <p:spPr>
          <a:xfrm>
            <a:off x="2236124" y="4228818"/>
            <a:ext cx="2962275" cy="1409700"/>
          </a:xfrm>
          <a:prstGeom prst="rect">
            <a:avLst/>
          </a:prstGeom>
        </p:spPr>
      </p:pic>
      <p:pic>
        <p:nvPicPr>
          <p:cNvPr id="15" name="图片 14"/>
          <p:cNvPicPr>
            <a:picLocks noChangeAspect="1"/>
          </p:cNvPicPr>
          <p:nvPr/>
        </p:nvPicPr>
        <p:blipFill>
          <a:blip r:embed="rId3" cstate="print"/>
          <a:stretch>
            <a:fillRect/>
          </a:stretch>
        </p:blipFill>
        <p:spPr>
          <a:xfrm>
            <a:off x="5424805" y="4321591"/>
            <a:ext cx="3638550" cy="1266825"/>
          </a:xfrm>
          <a:prstGeom prst="rect">
            <a:avLst/>
          </a:prstGeom>
        </p:spPr>
      </p:pic>
      <p:sp>
        <p:nvSpPr>
          <p:cNvPr id="16" name="矩形 15"/>
          <p:cNvSpPr/>
          <p:nvPr/>
        </p:nvSpPr>
        <p:spPr>
          <a:xfrm>
            <a:off x="4268830" y="3625334"/>
            <a:ext cx="2303836" cy="400110"/>
          </a:xfrm>
          <a:prstGeom prst="rect">
            <a:avLst/>
          </a:prstGeom>
        </p:spPr>
        <p:txBody>
          <a:bodyPr wrap="none">
            <a:spAutoFit/>
          </a:bodyPr>
          <a:lstStyle/>
          <a:p>
            <a:pPr lvl="0" eaLnBrk="0" fontAlgn="base" hangingPunct="0">
              <a:lnSpc>
                <a:spcPct val="100000"/>
              </a:lnSpc>
              <a:spcAft>
                <a:spcPct val="0"/>
              </a:spcAft>
              <a:defRPr/>
            </a:pPr>
            <a:r>
              <a:rPr lang="en-US" altLang="zh-CN" sz="2000" dirty="0" smtClean="0">
                <a:solidFill>
                  <a:schemeClr val="tx1">
                    <a:lumMod val="65000"/>
                    <a:lumOff val="35000"/>
                  </a:schemeClr>
                </a:solidFill>
              </a:rPr>
              <a:t>1.5</a:t>
            </a:r>
            <a:r>
              <a:rPr lang="zh-CN" altLang="en-US" sz="2000" dirty="0" smtClean="0">
                <a:solidFill>
                  <a:schemeClr val="tx1">
                    <a:lumMod val="65000"/>
                    <a:lumOff val="35000"/>
                  </a:schemeClr>
                </a:solidFill>
              </a:rPr>
              <a:t>常见的数据模型</a:t>
            </a:r>
            <a:endParaRPr lang="zh-CN" altLang="en-US" sz="2000" dirty="0">
              <a:solidFill>
                <a:schemeClr val="tx1">
                  <a:lumMod val="65000"/>
                  <a:lumOff val="35000"/>
                </a:schemeClr>
              </a:solidFill>
            </a:endParaRPr>
          </a:p>
        </p:txBody>
      </p:sp>
      <p:sp>
        <p:nvSpPr>
          <p:cNvPr id="13" name="矩形 12"/>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MH_Others_1"/>
          <p:cNvSpPr/>
          <p:nvPr>
            <p:custDataLst>
              <p:tags r:id="rId4"/>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8" name="直接连接符 17"/>
          <p:cNvCxnSpPr/>
          <p:nvPr/>
        </p:nvCxnSpPr>
        <p:spPr>
          <a:xfrm>
            <a:off x="649366" y="740311"/>
            <a:ext cx="36083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4)">
                                      <p:cBhvr>
                                        <p:cTn id="12" dur="2000"/>
                                        <p:tgtEl>
                                          <p:spTgt spid="14"/>
                                        </p:tgtEl>
                                      </p:cBhvr>
                                    </p:animEffect>
                                  </p:childTnLst>
                                </p:cTn>
                              </p:par>
                              <p:par>
                                <p:cTn id="13" presetID="21"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4)">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bwMode="auto">
          <a:xfrm>
            <a:off x="1681480" y="2238375"/>
            <a:ext cx="8829675" cy="40265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zh-CN" altLang="zh-CN" sz="18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果一个关系模式R</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1NF，且R中的每一个非主属性都完全函数依赖于码，则称该关系模式R满足第二范式（Second Normal Form），简称2NF，记作R</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2NF</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defRPr/>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第二范式（2NF）是在第一范式的基础上建立起来的，即满足第二范式（2NF）必先满足第一范式（1NF）。第二范式（2NF）要求数据库表中的每个实体（即各个记录行）必须可以被唯一地区分。为实现区分各行记录通常需要为表设置一个“区分列”，用以存储各个实体的唯一标识。在学生信息表中，设置了“学号”列，由于每个学生的编号都是唯一的，因此每个学生可以被唯一地区分（即使学生存在重名的情况下），那么这个唯一属性列被称为主关键字或主键。</a:t>
            </a:r>
            <a:endParaRPr kumimoji="0" lang="zh-CN" altLang="zh-CN" sz="1800" b="0" i="0" u="none" strike="noStrike" kern="1200" cap="none" spc="0" normalizeH="0" baseline="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zh-CN"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6083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695825" y="1057275"/>
            <a:ext cx="2842260" cy="829945"/>
          </a:xfrm>
          <a:prstGeom prst="rect">
            <a:avLst/>
          </a:prstGeom>
          <a:noFill/>
        </p:spPr>
        <p:txBody>
          <a:bodyPr wrap="none" rtlCol="0">
            <a:spAutoFit/>
          </a:bodyPr>
          <a:lstStyle/>
          <a:p>
            <a:pPr marL="342900" lvl="2" indent="-342900" fontAlgn="base">
              <a:lnSpc>
                <a:spcPct val="150000"/>
              </a:lnSpc>
              <a:spcBef>
                <a:spcPct val="20000"/>
              </a:spcBef>
              <a:spcAft>
                <a:spcPct val="0"/>
              </a:spcAft>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1.6.2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第</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二</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范式（</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2NF</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bwMode="auto">
          <a:xfrm>
            <a:off x="1539240" y="1658620"/>
            <a:ext cx="9728835" cy="3860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第二范式要求实体的属性完全依赖于主关键字，即不能存在仅依赖主关键字一部分的属性，如果存在，那么这个属性和主关键字的这一部分应该分离出来形成一个新的实体，新实体与原实体之间是一对多的关系。</a:t>
            </a:r>
            <a:endPar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例如，这里以“学生成绩表”为例，若以（学号、</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课程号、</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）为组合关键字（即复合主键），就会存在如下决定关系。</a:t>
            </a:r>
            <a:endPar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0" fontAlgn="base" latinLnBrk="0" hangingPunct="0">
              <a:lnSpc>
                <a:spcPct val="100000"/>
              </a:lnSpc>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（学号，课程）→（决定）（姓名、</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电话、学生性别、课程学分、</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课程名称、</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成绩）</a:t>
            </a:r>
            <a:endParaRPr kumimoji="0" lang="zh-CN" altLang="en-US" sz="18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0" fontAlgn="base" latinLnBrk="0" hangingPunct="0">
              <a:lnSpc>
                <a:spcPct val="100000"/>
              </a:lnSpc>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在上面的决定关系中，还可以进一步拆分为如下两种决定关系。</a:t>
            </a:r>
            <a:endParaRPr kumimoji="0" lang="zh-CN" altLang="en-US" sz="18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0" fontAlgn="base" latinLnBrk="0" hangingPunct="0">
              <a:lnSpc>
                <a:spcPct val="100000"/>
              </a:lnSpc>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（学号）→（决定）（</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姓名、电话、学生性别</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18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0" fontAlgn="base" latinLnBrk="0" hangingPunct="0">
              <a:lnSpc>
                <a:spcPct val="100000"/>
              </a:lnSpc>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课程号</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）→（决定）（</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课程名称、</a:t>
            </a: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课程学分）</a:t>
            </a:r>
            <a:endPar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这个关系表不满足第二范式。</a:t>
            </a:r>
            <a:endParaRPr lang="en-US"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sz="2000" kern="0" dirty="0">
              <a:solidFill>
                <a:srgbClr val="595959"/>
              </a:solidFill>
              <a:latin typeface="微软雅黑" panose="020B0503020204020204" pitchFamily="34" charset="-122"/>
              <a:ea typeface="微软雅黑" panose="020B0503020204020204" pitchFamily="34" charset="-122"/>
            </a:endParaRPr>
          </a:p>
          <a:p>
            <a:pPr marL="0" lvl="1" indent="0">
              <a:buNone/>
              <a:defRPr/>
            </a:pPr>
            <a:endParaRPr lang="en-US"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000" kern="0" dirty="0">
              <a:solidFill>
                <a:srgbClr val="595959"/>
              </a:solidFill>
              <a:latin typeface="微软雅黑" panose="020B0503020204020204" pitchFamily="34" charset="-122"/>
              <a:ea typeface="微软雅黑" panose="020B0503020204020204" pitchFamily="34" charset="-122"/>
            </a:endParaRPr>
          </a:p>
          <a:p>
            <a:pPr marL="0" lvl="1" indent="0">
              <a:buNone/>
              <a:defRPr/>
            </a:pPr>
            <a:endParaRPr lang="en-US"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000" kern="0" dirty="0">
              <a:solidFill>
                <a:srgbClr val="595959"/>
              </a:solidFill>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sz="2000" b="1" kern="0" dirty="0">
              <a:solidFill>
                <a:srgbClr val="595959"/>
              </a:solidFill>
              <a:latin typeface="微软雅黑" panose="020B0503020204020204" pitchFamily="34" charset="-122"/>
              <a:ea typeface="微软雅黑" panose="020B0503020204020204" pitchFamily="34"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6083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695825" y="1057275"/>
            <a:ext cx="2842260" cy="829945"/>
          </a:xfrm>
          <a:prstGeom prst="rect">
            <a:avLst/>
          </a:prstGeom>
          <a:noFill/>
        </p:spPr>
        <p:txBody>
          <a:bodyPr wrap="none" rtlCol="0">
            <a:spAutoFit/>
          </a:bodyPr>
          <a:lstStyle/>
          <a:p>
            <a:pPr marL="342900" lvl="2" indent="-342900" fontAlgn="base">
              <a:lnSpc>
                <a:spcPct val="150000"/>
              </a:lnSpc>
              <a:spcBef>
                <a:spcPct val="20000"/>
              </a:spcBef>
              <a:spcAft>
                <a:spcPct val="0"/>
              </a:spcAft>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1.6.2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第</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二</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范式（</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2NF</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2" name="文本框 1"/>
          <p:cNvSpPr txBox="1"/>
          <p:nvPr/>
        </p:nvSpPr>
        <p:spPr>
          <a:xfrm>
            <a:off x="9161145" y="4504690"/>
            <a:ext cx="1605280" cy="521970"/>
          </a:xfrm>
          <a:prstGeom prst="rect">
            <a:avLst/>
          </a:prstGeom>
          <a:noFill/>
        </p:spPr>
        <p:txBody>
          <a:bodyPr wrap="none" rtlCol="0">
            <a:spAutoFit/>
          </a:bodyPr>
          <a:p>
            <a:r>
              <a:rPr lang="zh-CN" altLang="en-US" sz="2800">
                <a:solidFill>
                  <a:srgbClr val="FF0000"/>
                </a:solidFill>
              </a:rPr>
              <a:t>部分依赖</a:t>
            </a:r>
            <a:endParaRPr lang="zh-CN" altLang="en-US" sz="2800">
              <a:solidFill>
                <a:srgbClr val="FF0000"/>
              </a:solidFill>
            </a:endParaRPr>
          </a:p>
        </p:txBody>
      </p:sp>
      <p:sp>
        <p:nvSpPr>
          <p:cNvPr id="3" name="文本框 2"/>
          <p:cNvSpPr txBox="1"/>
          <p:nvPr/>
        </p:nvSpPr>
        <p:spPr>
          <a:xfrm>
            <a:off x="2293620" y="5447030"/>
            <a:ext cx="7040880" cy="1476375"/>
          </a:xfrm>
          <a:prstGeom prst="rect">
            <a:avLst/>
          </a:prstGeom>
          <a:noFill/>
        </p:spPr>
        <p:txBody>
          <a:bodyPr wrap="none" rtlCol="0">
            <a:spAutoFit/>
          </a:bodyPr>
          <a:p>
            <a:pPr marL="0" marR="0" lvl="0" algn="l" defTabSz="914400" rtl="0" eaLnBrk="1" latinLnBrk="0" hangingPunct="1">
              <a:lnSpc>
                <a:spcPct val="100000"/>
              </a:lnSpc>
              <a:buClrTx/>
              <a:buSzTx/>
              <a:buFontTx/>
              <a:buNone/>
              <a:defRPr/>
            </a:pPr>
            <a:r>
              <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如果把学生相关的属性单独拿出来，形成关系模式：</a:t>
            </a:r>
            <a:endPar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1" latinLnBrk="0" hangingPunct="1">
              <a:lnSpc>
                <a:spcPct val="100000"/>
              </a:lnSpc>
              <a:buClrTx/>
              <a:buSzTx/>
              <a:buFontTx/>
              <a:buNone/>
              <a:defRPr/>
            </a:pPr>
            <a:r>
              <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学生（学生学号，学生姓名，学生性别，电话，课程号，课程名称）</a:t>
            </a:r>
            <a:endPar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l" defTabSz="914400" rtl="0" eaLnBrk="1" latinLnBrk="0" hangingPunct="1">
              <a:lnSpc>
                <a:spcPct val="100000"/>
              </a:lnSpc>
              <a:buClrTx/>
              <a:buSzTx/>
              <a:buFontTx/>
              <a:buNone/>
              <a:defRPr/>
            </a:pPr>
            <a:r>
              <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选修（学生学号，课程号，成绩）</a:t>
            </a:r>
            <a:endPar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latinLnBrk="0">
              <a:lnSpc>
                <a:spcPct val="100000"/>
              </a:lnSpc>
              <a:spcBef>
                <a:spcPct val="0"/>
              </a:spcBef>
              <a:spcAft>
                <a:spcPct val="0"/>
              </a:spcAft>
              <a:buClrTx/>
              <a:buSzTx/>
              <a:buFontTx/>
              <a:buNone/>
              <a:defRPr/>
            </a:pPr>
            <a:endPar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bwMode="auto">
          <a:xfrm>
            <a:off x="1586230" y="2209800"/>
            <a:ext cx="9020175" cy="31476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l">
              <a:buClrTx/>
              <a:buSzTx/>
              <a:buFontTx/>
              <a:defRPr/>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如</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果一个关系模式R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2NF，且R中的每个非主属性都不传递函数依赖于码，则称该关系模式R满足第三范式（Third  Normal Form），简称3NF，记作R</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NF。即：</a:t>
            </a:r>
            <a:r>
              <a:rPr lang="zh-CN"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确保表中的每列都和码</a:t>
            </a:r>
            <a:r>
              <a:rPr lang="zh-CN" altLang="zh-CN" sz="2000" noProof="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直接相关</a:t>
            </a:r>
            <a:r>
              <a:rPr lang="zh-CN"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，而不是间接相关。如果一个关系满足</a:t>
            </a:r>
            <a:r>
              <a:rPr lang="en-US"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2NF</a:t>
            </a:r>
            <a:r>
              <a:rPr lang="zh-CN"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，并且除了码以外的其他列都不相互依赖。</a:t>
            </a:r>
            <a:endParaRPr lang="zh-CN"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defRPr/>
            </a:pPr>
            <a:r>
              <a:rPr lang="zh-CN" altLang="zh-CN" sz="2000" noProof="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所谓传递函数依赖，就是指如果存在关键字段A决定非关键字段B，而非关键字段B决定非关键字段C，则称非关键字段C传递函数依赖于关键字段A。</a:t>
            </a:r>
            <a:endPar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a:defRPr/>
            </a:pP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6083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695825" y="1057275"/>
            <a:ext cx="2909771" cy="830997"/>
          </a:xfrm>
          <a:prstGeom prst="rect">
            <a:avLst/>
          </a:prstGeom>
          <a:noFill/>
        </p:spPr>
        <p:txBody>
          <a:bodyPr wrap="none" rtlCol="0">
            <a:spAutoFit/>
          </a:bodyPr>
          <a:lstStyle/>
          <a:p>
            <a:pPr marL="342900" lvl="2" indent="-342900" fontAlgn="base">
              <a:lnSpc>
                <a:spcPct val="150000"/>
              </a:lnSpc>
              <a:spcBef>
                <a:spcPct val="20000"/>
              </a:spcBef>
              <a:spcAft>
                <a:spcPct val="0"/>
              </a:spcAft>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1.6.3 </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第</a:t>
            </a:r>
            <a:r>
              <a:rPr lang="zh-CN" altLang="en-US" sz="2000" dirty="0" smtClean="0">
                <a:solidFill>
                  <a:schemeClr val="accent2"/>
                </a:solidFill>
                <a:latin typeface="微软雅黑" panose="020B0503020204020204" pitchFamily="34" charset="-122"/>
                <a:ea typeface="微软雅黑" panose="020B0503020204020204" pitchFamily="34" charset="-122"/>
                <a:sym typeface="+mn-ea"/>
              </a:rPr>
              <a:t>三</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范式（</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3NF</a:t>
            </a:r>
            <a:r>
              <a:rPr lang="zh-CN" altLang="zh-CN" sz="2000" dirty="0" smtClean="0">
                <a:solidFill>
                  <a:schemeClr val="accent2"/>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
          <p:cNvSpPr txBox="1"/>
          <p:nvPr/>
        </p:nvSpPr>
        <p:spPr>
          <a:xfrm>
            <a:off x="1180918" y="1634383"/>
            <a:ext cx="1804736" cy="646331"/>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defRPr/>
            </a:pPr>
            <a:r>
              <a:rPr lang="en-US" altLang="zh-CN" dirty="0">
                <a:solidFill>
                  <a:schemeClr val="bg1"/>
                </a:solidFill>
                <a:latin typeface="微软雅黑" panose="020B0503020204020204" pitchFamily="34" charset="-122"/>
                <a:ea typeface="微软雅黑" panose="020B0503020204020204" pitchFamily="34" charset="-122"/>
              </a:rPr>
              <a:t>(Data)</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3668916" y="1536160"/>
            <a:ext cx="2905125"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狭义：数值数据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3668913" y="2131545"/>
            <a:ext cx="6046585"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lvl="0" eaLnBrk="0" fontAlgn="base" hangingPunct="0">
              <a:buClrTx/>
              <a:buSzTx/>
              <a:buFont typeface="Arial" panose="020B0604020202020204" pitchFamily="34" charset="0"/>
              <a:defRPr/>
            </a:pPr>
            <a:r>
              <a:rPr lang="zh-CN" altLang="en-US" sz="1600" dirty="0">
                <a:solidFill>
                  <a:schemeClr val="bg1"/>
                </a:solidFill>
                <a:latin typeface="微软雅黑" panose="020B0503020204020204" pitchFamily="34" charset="-122"/>
                <a:ea typeface="微软雅黑" panose="020B0503020204020204" pitchFamily="34" charset="-122"/>
                <a:sym typeface="+mn-ea"/>
              </a:rPr>
              <a:t>描述事物的符号记录广义：数字、文字、声音、图形等</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33" name="TextBox 7"/>
          <p:cNvSpPr txBox="1"/>
          <p:nvPr/>
        </p:nvSpPr>
        <p:spPr>
          <a:xfrm>
            <a:off x="2450901" y="3052256"/>
            <a:ext cx="1714500" cy="369332"/>
          </a:xfrm>
          <a:prstGeom prst="rect">
            <a:avLst/>
          </a:prstGeom>
          <a:solidFill>
            <a:srgbClr val="1FA8BB"/>
          </a:solidFill>
          <a:ln>
            <a:noFill/>
          </a:ln>
        </p:spPr>
        <p:style>
          <a:lnRef idx="1">
            <a:schemeClr val="accent2"/>
          </a:lnRef>
          <a:fillRef idx="2">
            <a:schemeClr val="accent2"/>
          </a:fillRef>
          <a:effectRef idx="1">
            <a:schemeClr val="accent2"/>
          </a:effectRef>
          <a:fontRef idx="minor">
            <a:schemeClr val="dk1"/>
          </a:fontRef>
        </p:style>
        <p:txBody>
          <a:bodyPr>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rPr>
              <a:t>大量、海量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TextBox 8"/>
          <p:cNvSpPr txBox="1"/>
          <p:nvPr/>
        </p:nvSpPr>
        <p:spPr>
          <a:xfrm>
            <a:off x="1687899" y="3848680"/>
            <a:ext cx="2381250" cy="369332"/>
          </a:xfrm>
          <a:prstGeom prst="rect">
            <a:avLst/>
          </a:prstGeom>
          <a:solidFill>
            <a:srgbClr val="1FA8BB"/>
          </a:solidFill>
          <a:ln>
            <a:noFill/>
          </a:ln>
        </p:spPr>
        <p:style>
          <a:lnRef idx="1">
            <a:schemeClr val="accent2"/>
          </a:lnRef>
          <a:fillRef idx="2">
            <a:schemeClr val="accent2"/>
          </a:fillRef>
          <a:effectRef idx="1">
            <a:schemeClr val="accent2"/>
          </a:effectRef>
          <a:fontRef idx="minor">
            <a:schemeClr val="dk1"/>
          </a:fontRef>
        </p:style>
        <p:txBody>
          <a:bodyPr>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rPr>
              <a:t>数据库</a:t>
            </a:r>
            <a:r>
              <a:rPr lang="en-US" altLang="zh-CN"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DataBase</a:t>
            </a:r>
            <a:r>
              <a:rPr lang="en-US" altLang="zh-CN"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5" name="TextBox 9"/>
          <p:cNvSpPr txBox="1"/>
          <p:nvPr/>
        </p:nvSpPr>
        <p:spPr>
          <a:xfrm>
            <a:off x="5405755" y="2710180"/>
            <a:ext cx="3647440" cy="337185"/>
          </a:xfrm>
          <a:prstGeom prst="rect">
            <a:avLst/>
          </a:prstGeom>
          <a:solidFill>
            <a:srgbClr val="F0882E"/>
          </a:solidFill>
          <a:ln>
            <a:noFill/>
          </a:ln>
        </p:spPr>
        <p:style>
          <a:lnRef idx="0">
            <a:schemeClr val="accent2"/>
          </a:lnRef>
          <a:fillRef idx="3">
            <a:schemeClr val="accent2"/>
          </a:fillRef>
          <a:effectRef idx="3">
            <a:schemeClr val="accent2"/>
          </a:effectRef>
          <a:fontRef idx="minor">
            <a:schemeClr val="lt1"/>
          </a:fontRef>
        </p:style>
        <p:txBody>
          <a:bodyPr wrap="square">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数据集合（对数据语义的描述</a:t>
            </a:r>
            <a:r>
              <a:rPr lang="zh-CN" altLang="en-US"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nvSpPr>
        <p:spPr>
          <a:xfrm>
            <a:off x="5405641" y="3138817"/>
            <a:ext cx="3220753" cy="338554"/>
          </a:xfrm>
          <a:prstGeom prst="rect">
            <a:avLst/>
          </a:prstGeom>
          <a:solidFill>
            <a:srgbClr val="F0882E"/>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针对明确的应用目标而设计  </a:t>
            </a:r>
            <a:endParaRPr lang="zh-CN" altLang="en-US" sz="1600" dirty="0">
              <a:latin typeface="微软雅黑" panose="020B0503020204020204" pitchFamily="34" charset="-122"/>
              <a:ea typeface="微软雅黑" panose="020B0503020204020204" pitchFamily="34" charset="-122"/>
            </a:endParaRPr>
          </a:p>
        </p:txBody>
      </p:sp>
      <p:sp>
        <p:nvSpPr>
          <p:cNvPr id="37" name="矩形 36"/>
          <p:cNvSpPr/>
          <p:nvPr/>
        </p:nvSpPr>
        <p:spPr>
          <a:xfrm>
            <a:off x="5389598" y="3933152"/>
            <a:ext cx="2470548" cy="338554"/>
          </a:xfrm>
          <a:prstGeom prst="rect">
            <a:avLst/>
          </a:prstGeom>
          <a:solidFill>
            <a:srgbClr val="F0882E"/>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共享性和易扩充性   </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5373554" y="4772855"/>
            <a:ext cx="4114800" cy="338554"/>
          </a:xfrm>
          <a:prstGeom prst="rect">
            <a:avLst/>
          </a:prstGeom>
          <a:solidFill>
            <a:srgbClr val="F0882E"/>
          </a:solidFill>
          <a:ln>
            <a:noFill/>
          </a:ln>
        </p:spPr>
        <p:style>
          <a:lnRef idx="1">
            <a:schemeClr val="accent2"/>
          </a:lnRef>
          <a:fillRef idx="3">
            <a:schemeClr val="accent2"/>
          </a:fillRef>
          <a:effectRef idx="2">
            <a:schemeClr val="accent2"/>
          </a:effectRef>
          <a:fontRef idx="minor">
            <a:schemeClr val="lt1"/>
          </a:fontRef>
        </p:style>
        <p:txBody>
          <a:bodyPr>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保证了整个系统数据的一致性</a:t>
            </a:r>
            <a:endParaRPr lang="zh-CN" altLang="en-US" sz="1600" dirty="0">
              <a:latin typeface="微软雅黑" panose="020B0503020204020204" pitchFamily="34" charset="-122"/>
              <a:ea typeface="微软雅黑" panose="020B0503020204020204" pitchFamily="34" charset="-122"/>
            </a:endParaRPr>
          </a:p>
        </p:txBody>
      </p:sp>
      <p:sp>
        <p:nvSpPr>
          <p:cNvPr id="39" name="下箭头 14"/>
          <p:cNvSpPr/>
          <p:nvPr/>
        </p:nvSpPr>
        <p:spPr>
          <a:xfrm rot="4115915" flipV="1">
            <a:off x="3193602" y="1511146"/>
            <a:ext cx="290513" cy="428625"/>
          </a:xfrm>
          <a:prstGeom prst="downArrow">
            <a:avLst>
              <a:gd name="adj1" fmla="val 50000"/>
              <a:gd name="adj2" fmla="val 49999"/>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40" name="右箭头 15"/>
          <p:cNvSpPr/>
          <p:nvPr/>
        </p:nvSpPr>
        <p:spPr>
          <a:xfrm rot="1695399">
            <a:off x="3082710" y="2048942"/>
            <a:ext cx="447675"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41" name="下箭头 16"/>
          <p:cNvSpPr/>
          <p:nvPr/>
        </p:nvSpPr>
        <p:spPr>
          <a:xfrm>
            <a:off x="3624483" y="2600320"/>
            <a:ext cx="357187" cy="428625"/>
          </a:xfrm>
          <a:prstGeom prst="downArrow">
            <a:avLst>
              <a:gd name="adj1" fmla="val 50000"/>
              <a:gd name="adj2" fmla="val 50000"/>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pPr algn="ctr"/>
            <a:endParaRPr lang="zh-CN" altLang="en-US" sz="1400" dirty="0">
              <a:latin typeface="Times New Roman" panose="02020603050405020304" pitchFamily="18" charset="0"/>
              <a:ea typeface="楷体_GB2312" panose="02010609030101010101" pitchFamily="49" charset="-122"/>
            </a:endParaRPr>
          </a:p>
        </p:txBody>
      </p:sp>
      <p:sp>
        <p:nvSpPr>
          <p:cNvPr id="42" name="左大括号 41"/>
          <p:cNvSpPr/>
          <p:nvPr/>
        </p:nvSpPr>
        <p:spPr>
          <a:xfrm>
            <a:off x="3970809" y="2765857"/>
            <a:ext cx="1028131" cy="2428875"/>
          </a:xfrm>
          <a:prstGeom prst="leftBrace">
            <a:avLst>
              <a:gd name="adj1" fmla="val 8324"/>
              <a:gd name="adj2" fmla="val 50000"/>
            </a:avLst>
          </a:prstGeom>
          <a:solidFill>
            <a:srgbClr val="F0882E"/>
          </a:solidFill>
          <a:ln w="9525" cap="flat" cmpd="sng">
            <a:noFill/>
            <a:prstDash val="solid"/>
            <a:headEnd type="none" w="med" len="med"/>
            <a:tailEnd type="none" w="med" len="med"/>
          </a:ln>
          <a:effectLst>
            <a:outerShdw dist="35921" dir="2699999" algn="ctr" rotWithShape="0">
              <a:srgbClr val="808080"/>
            </a:outerShdw>
          </a:effectLst>
        </p:spPr>
        <p:txBody>
          <a:bodyPr/>
          <a:lstStyle/>
          <a:p>
            <a:pPr algn="ctr">
              <a:lnSpc>
                <a:spcPct val="9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r>
              <a:rPr lang="zh-CN" altLang="en-US" sz="1600" dirty="0">
                <a:solidFill>
                  <a:schemeClr val="bg1"/>
                </a:solidFill>
                <a:latin typeface="微软雅黑" panose="020B0503020204020204" pitchFamily="34" charset="-122"/>
                <a:ea typeface="微软雅黑" panose="020B0503020204020204" pitchFamily="34" charset="-122"/>
              </a:rPr>
              <a:t>特</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gn="ctr">
              <a:lnSpc>
                <a:spcPct val="90000"/>
              </a:lnSpc>
            </a:pPr>
            <a:r>
              <a:rPr lang="zh-CN" altLang="en-US" sz="1600" dirty="0">
                <a:solidFill>
                  <a:schemeClr val="bg1"/>
                </a:solidFill>
                <a:latin typeface="微软雅黑" panose="020B0503020204020204" pitchFamily="34" charset="-122"/>
                <a:ea typeface="微软雅黑" panose="020B0503020204020204" pitchFamily="34" charset="-122"/>
              </a:rPr>
              <a:t>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797402" y="5281937"/>
            <a:ext cx="2571750" cy="646331"/>
          </a:xfrm>
          <a:prstGeom prst="rect">
            <a:avLst/>
          </a:prstGeom>
          <a:solidFill>
            <a:srgbClr val="1FA8BB"/>
          </a:solidFill>
          <a:ln>
            <a:noFill/>
          </a:ln>
        </p:spPr>
        <p:style>
          <a:lnRef idx="1">
            <a:schemeClr val="accent2"/>
          </a:lnRef>
          <a:fillRef idx="2">
            <a:schemeClr val="accent2"/>
          </a:fillRef>
          <a:effectRef idx="1">
            <a:schemeClr val="accent2"/>
          </a:effectRef>
          <a:fontRef idx="minor">
            <a:schemeClr val="dk1"/>
          </a:fontRef>
        </p:style>
        <p:txBody>
          <a:bodyPr>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rPr>
              <a:t>数据库管理系统</a:t>
            </a:r>
            <a:endParaRPr lang="zh-CN" altLang="en-US" dirty="0">
              <a:solidFill>
                <a:schemeClr val="bg1"/>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DBMS</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5006959" y="5269325"/>
            <a:ext cx="6350304" cy="338554"/>
          </a:xfrm>
          <a:prstGeom prst="rect">
            <a:avLst/>
          </a:prstGeom>
          <a:solidFill>
            <a:srgbClr val="1FA8BB"/>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0" lvl="1" fontAlgn="base">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一种操纵和管理数据库的大型软件，用于建立、使用和维护数据库</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5381577" y="4351333"/>
            <a:ext cx="2853666" cy="338554"/>
          </a:xfrm>
          <a:prstGeom prst="rect">
            <a:avLst/>
          </a:prstGeom>
          <a:solidFill>
            <a:srgbClr val="F0882E"/>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集中了各种应用的数据   </a:t>
            </a:r>
            <a:endParaRPr lang="zh-CN" altLang="en-US" sz="1600" dirty="0">
              <a:latin typeface="微软雅黑" panose="020B0503020204020204" pitchFamily="34" charset="-122"/>
              <a:ea typeface="微软雅黑" panose="020B0503020204020204" pitchFamily="34" charset="-122"/>
            </a:endParaRPr>
          </a:p>
        </p:txBody>
      </p:sp>
      <p:sp>
        <p:nvSpPr>
          <p:cNvPr id="46" name="矩形 45"/>
          <p:cNvSpPr/>
          <p:nvPr/>
        </p:nvSpPr>
        <p:spPr>
          <a:xfrm>
            <a:off x="5397621" y="3539118"/>
            <a:ext cx="3220753" cy="338554"/>
          </a:xfrm>
          <a:prstGeom prst="rect">
            <a:avLst/>
          </a:prstGeom>
          <a:solidFill>
            <a:srgbClr val="F0882E"/>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marL="742950" lvl="1" indent="-285750" fontAlgn="base">
              <a:spcBef>
                <a:spcPct val="20000"/>
              </a:spcBef>
              <a:spcAft>
                <a:spcPct val="0"/>
              </a:spcAft>
              <a:defRPr/>
            </a:pPr>
            <a:r>
              <a:rPr lang="zh-CN" altLang="en-US" sz="1600" dirty="0">
                <a:latin typeface="微软雅黑" panose="020B0503020204020204" pitchFamily="34" charset="-122"/>
                <a:ea typeface="微软雅黑" panose="020B0503020204020204" pitchFamily="34" charset="-122"/>
              </a:rPr>
              <a:t>与客观事物的状态保持一致  </a:t>
            </a:r>
            <a:endParaRPr lang="zh-CN" altLang="en-US" sz="1600" dirty="0">
              <a:latin typeface="微软雅黑" panose="020B0503020204020204" pitchFamily="34" charset="-122"/>
              <a:ea typeface="微软雅黑" panose="020B0503020204020204" pitchFamily="34" charset="-122"/>
            </a:endParaRPr>
          </a:p>
        </p:txBody>
      </p:sp>
      <p:sp>
        <p:nvSpPr>
          <p:cNvPr id="47" name="下箭头 16"/>
          <p:cNvSpPr/>
          <p:nvPr/>
        </p:nvSpPr>
        <p:spPr>
          <a:xfrm>
            <a:off x="3648546" y="3412321"/>
            <a:ext cx="357187" cy="428625"/>
          </a:xfrm>
          <a:prstGeom prst="downArrow">
            <a:avLst>
              <a:gd name="adj1" fmla="val 50000"/>
              <a:gd name="adj2" fmla="val 50000"/>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pPr algn="ctr"/>
            <a:endParaRPr lang="zh-CN" altLang="en-US" sz="1400" dirty="0">
              <a:latin typeface="Times New Roman" panose="02020603050405020304" pitchFamily="18" charset="0"/>
              <a:ea typeface="楷体_GB2312" panose="02010609030101010101" pitchFamily="49" charset="-122"/>
            </a:endParaRPr>
          </a:p>
        </p:txBody>
      </p:sp>
      <p:sp>
        <p:nvSpPr>
          <p:cNvPr id="48" name="下箭头 16"/>
          <p:cNvSpPr/>
          <p:nvPr/>
        </p:nvSpPr>
        <p:spPr>
          <a:xfrm>
            <a:off x="3678549" y="4244365"/>
            <a:ext cx="356870" cy="961534"/>
          </a:xfrm>
          <a:prstGeom prst="downArrow">
            <a:avLst>
              <a:gd name="adj1" fmla="val 50000"/>
              <a:gd name="adj2" fmla="val 50000"/>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pPr algn="ctr"/>
            <a:endParaRPr lang="zh-CN" altLang="en-US" sz="1400" dirty="0">
              <a:latin typeface="Times New Roman" panose="02020603050405020304" pitchFamily="18" charset="0"/>
              <a:ea typeface="楷体_GB2312" panose="02010609030101010101" pitchFamily="49" charset="-122"/>
            </a:endParaRPr>
          </a:p>
        </p:txBody>
      </p:sp>
      <p:sp>
        <p:nvSpPr>
          <p:cNvPr id="23" name="TextBox 42"/>
          <p:cNvSpPr txBox="1"/>
          <p:nvPr/>
        </p:nvSpPr>
        <p:spPr>
          <a:xfrm>
            <a:off x="5074143" y="5928268"/>
            <a:ext cx="5431066" cy="338554"/>
          </a:xfrm>
          <a:prstGeom prst="rect">
            <a:avLst/>
          </a:prstGeom>
          <a:solidFill>
            <a:srgbClr val="F0882E"/>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sz="1600" dirty="0">
                <a:solidFill>
                  <a:schemeClr val="bg1"/>
                </a:solidFill>
                <a:latin typeface="微软雅黑" panose="020B0503020204020204" pitchFamily="34" charset="-122"/>
                <a:ea typeface="微软雅黑" panose="020B0503020204020204" pitchFamily="34" charset="-122"/>
              </a:rPr>
              <a:t>（张三丰，男，</a:t>
            </a:r>
            <a:r>
              <a:rPr lang="en-US" altLang="zh-CN" sz="1600" dirty="0">
                <a:solidFill>
                  <a:schemeClr val="bg1"/>
                </a:solidFill>
                <a:latin typeface="微软雅黑" panose="020B0503020204020204" pitchFamily="34" charset="-122"/>
                <a:ea typeface="微软雅黑" panose="020B0503020204020204" pitchFamily="34" charset="-122"/>
              </a:rPr>
              <a:t>1990.9</a:t>
            </a:r>
            <a:r>
              <a:rPr lang="zh-CN" altLang="zh-CN" sz="1600" dirty="0">
                <a:solidFill>
                  <a:schemeClr val="bg1"/>
                </a:solidFill>
                <a:latin typeface="微软雅黑" panose="020B0503020204020204" pitchFamily="34" charset="-122"/>
                <a:ea typeface="微软雅黑" panose="020B0503020204020204" pitchFamily="34" charset="-122"/>
              </a:rPr>
              <a:t>，河南，信息工程系，</a:t>
            </a:r>
            <a:r>
              <a:rPr lang="en-US" altLang="zh-CN" sz="1600" dirty="0">
                <a:solidFill>
                  <a:schemeClr val="bg1"/>
                </a:solidFill>
                <a:latin typeface="微软雅黑" panose="020B0503020204020204" pitchFamily="34" charset="-122"/>
                <a:ea typeface="微软雅黑" panose="020B0503020204020204" pitchFamily="34" charset="-122"/>
              </a:rPr>
              <a:t>2017</a:t>
            </a:r>
            <a:r>
              <a:rPr lang="zh-CN" altLang="zh-CN" sz="1600" dirty="0">
                <a:solidFill>
                  <a:schemeClr val="bg1"/>
                </a:solidFill>
                <a:latin typeface="微软雅黑" panose="020B0503020204020204" pitchFamily="34" charset="-122"/>
                <a:ea typeface="微软雅黑" panose="020B0503020204020204" pitchFamily="34" charset="-122"/>
              </a:rPr>
              <a:t>）</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2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8" name="直接连接符 27"/>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ppt_x</p:attrName>
                                        </p:attrNameLst>
                                      </p:cBhvr>
                                      <p:tavLst>
                                        <p:tav tm="0">
                                          <p:val>
                                            <p:strVal val="#ppt_x-.2"/>
                                          </p:val>
                                        </p:tav>
                                        <p:tav tm="100000">
                                          <p:val>
                                            <p:strVal val="#ppt_x"/>
                                          </p:val>
                                        </p:tav>
                                      </p:tavLst>
                                    </p:anim>
                                    <p:anim calcmode="lin" valueType="num">
                                      <p:cBhvr>
                                        <p:cTn id="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1000" fill="hold"/>
                                        <p:tgtEl>
                                          <p:spTgt spid="39"/>
                                        </p:tgtEl>
                                        <p:attrNameLst>
                                          <p:attrName>ppt_x</p:attrName>
                                        </p:attrNameLst>
                                      </p:cBhvr>
                                      <p:tavLst>
                                        <p:tav tm="0">
                                          <p:val>
                                            <p:strVal val="#ppt_x-.2"/>
                                          </p:val>
                                        </p:tav>
                                        <p:tav tm="100000">
                                          <p:val>
                                            <p:strVal val="#ppt_x"/>
                                          </p:val>
                                        </p:tav>
                                      </p:tavLst>
                                    </p:anim>
                                    <p:anim calcmode="lin" valueType="num">
                                      <p:cBhvr>
                                        <p:cTn id="14"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9"/>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ppt_x</p:attrName>
                                        </p:attrNameLst>
                                      </p:cBhvr>
                                      <p:tavLst>
                                        <p:tav tm="0">
                                          <p:val>
                                            <p:strVal val="#ppt_x-.2"/>
                                          </p:val>
                                        </p:tav>
                                        <p:tav tm="100000">
                                          <p:val>
                                            <p:strVal val="#ppt_x"/>
                                          </p:val>
                                        </p:tav>
                                      </p:tavLst>
                                    </p:anim>
                                    <p:anim calcmode="lin" valueType="num">
                                      <p:cBhvr>
                                        <p:cTn id="20"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1"/>
                                        </p:tgtEl>
                                      </p:cBhvr>
                                    </p:animEffect>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ppt_x</p:attrName>
                                        </p:attrNameLst>
                                      </p:cBhvr>
                                      <p:tavLst>
                                        <p:tav tm="0">
                                          <p:val>
                                            <p:strVal val="#ppt_x-.2"/>
                                          </p:val>
                                        </p:tav>
                                        <p:tav tm="100000">
                                          <p:val>
                                            <p:strVal val="#ppt_x"/>
                                          </p:val>
                                        </p:tav>
                                      </p:tavLst>
                                    </p:anim>
                                    <p:anim calcmode="lin" valueType="num">
                                      <p:cBhvr>
                                        <p:cTn id="26"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40"/>
                                        </p:tgtEl>
                                      </p:cBhvr>
                                    </p:animEffect>
                                  </p:childTnLst>
                                </p:cTn>
                              </p:par>
                            </p:childTnLst>
                          </p:cTn>
                        </p:par>
                        <p:par>
                          <p:cTn id="28" fill="hold">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ppt_x</p:attrName>
                                        </p:attrNameLst>
                                      </p:cBhvr>
                                      <p:tavLst>
                                        <p:tav tm="0">
                                          <p:val>
                                            <p:strVal val="#ppt_x-.2"/>
                                          </p:val>
                                        </p:tav>
                                        <p:tav tm="100000">
                                          <p:val>
                                            <p:strVal val="#ppt_x"/>
                                          </p:val>
                                        </p:tav>
                                      </p:tavLst>
                                    </p:anim>
                                    <p:anim calcmode="lin" valueType="num">
                                      <p:cBhvr>
                                        <p:cTn id="32"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remove"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15000" fill="hold"/>
                                        <p:tgtEl>
                                          <p:spTgt spid="23"/>
                                        </p:tgtEl>
                                        <p:attrNameLst>
                                          <p:attrName>ppt_x</p:attrName>
                                        </p:attrNameLst>
                                      </p:cBhvr>
                                      <p:tavLst>
                                        <p:tav tm="0">
                                          <p:val>
                                            <p:strVal val="1+#ppt_w/2"/>
                                          </p:val>
                                        </p:tav>
                                        <p:tav tm="100000">
                                          <p:val>
                                            <p:strVal val="#ppt_x"/>
                                          </p:val>
                                        </p:tav>
                                      </p:tavLst>
                                    </p:anim>
                                    <p:anim calcmode="lin" valueType="num">
                                      <p:cBhvr additive="base">
                                        <p:cTn id="39" dur="15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1000" fill="hold"/>
                                        <p:tgtEl>
                                          <p:spTgt spid="41"/>
                                        </p:tgtEl>
                                        <p:attrNameLst>
                                          <p:attrName>ppt_x</p:attrName>
                                        </p:attrNameLst>
                                      </p:cBhvr>
                                      <p:tavLst>
                                        <p:tav tm="0">
                                          <p:val>
                                            <p:strVal val="#ppt_x-.2"/>
                                          </p:val>
                                        </p:tav>
                                        <p:tav tm="100000">
                                          <p:val>
                                            <p:strVal val="#ppt_x"/>
                                          </p:val>
                                        </p:tav>
                                      </p:tavLst>
                                    </p:anim>
                                    <p:anim calcmode="lin" valueType="num">
                                      <p:cBhvr>
                                        <p:cTn id="45"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1000" fill="hold"/>
                                        <p:tgtEl>
                                          <p:spTgt spid="33"/>
                                        </p:tgtEl>
                                        <p:attrNameLst>
                                          <p:attrName>ppt_x</p:attrName>
                                        </p:attrNameLst>
                                      </p:cBhvr>
                                      <p:tavLst>
                                        <p:tav tm="0">
                                          <p:val>
                                            <p:strVal val="#ppt_x-.2"/>
                                          </p:val>
                                        </p:tav>
                                        <p:tav tm="100000">
                                          <p:val>
                                            <p:strVal val="#ppt_x"/>
                                          </p:val>
                                        </p:tav>
                                      </p:tavLst>
                                    </p:anim>
                                    <p:anim calcmode="lin" valueType="num">
                                      <p:cBhvr>
                                        <p:cTn id="52"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p:cTn id="58" dur="1000" fill="hold"/>
                                        <p:tgtEl>
                                          <p:spTgt spid="47"/>
                                        </p:tgtEl>
                                        <p:attrNameLst>
                                          <p:attrName>ppt_x</p:attrName>
                                        </p:attrNameLst>
                                      </p:cBhvr>
                                      <p:tavLst>
                                        <p:tav tm="0">
                                          <p:val>
                                            <p:strVal val="#ppt_x-.2"/>
                                          </p:val>
                                        </p:tav>
                                        <p:tav tm="100000">
                                          <p:val>
                                            <p:strVal val="#ppt_x"/>
                                          </p:val>
                                        </p:tav>
                                      </p:tavLst>
                                    </p:anim>
                                    <p:anim calcmode="lin" valueType="num">
                                      <p:cBhvr>
                                        <p:cTn id="59" dur="1000" fill="hold"/>
                                        <p:tgtEl>
                                          <p:spTgt spid="47"/>
                                        </p:tgtEl>
                                        <p:attrNameLst>
                                          <p:attrName>ppt_y</p:attrName>
                                        </p:attrNameLst>
                                      </p:cBhvr>
                                      <p:tavLst>
                                        <p:tav tm="0">
                                          <p:val>
                                            <p:strVal val="#ppt_y"/>
                                          </p:val>
                                        </p:tav>
                                        <p:tav tm="100000">
                                          <p:val>
                                            <p:strVal val="#ppt_y"/>
                                          </p:val>
                                        </p:tav>
                                      </p:tavLst>
                                    </p:anim>
                                    <p:animEffect transition="in" filter="wipe(right)" prLst="gradientSize: 0.1">
                                      <p:cBhvr>
                                        <p:cTn id="60" dur="1000"/>
                                        <p:tgtEl>
                                          <p:spTgt spid="47"/>
                                        </p:tgtEl>
                                      </p:cBhvr>
                                    </p:animEffect>
                                  </p:childTnLst>
                                </p:cTn>
                              </p:par>
                              <p:par>
                                <p:cTn id="61" presetID="29"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1000" fill="hold"/>
                                        <p:tgtEl>
                                          <p:spTgt spid="34"/>
                                        </p:tgtEl>
                                        <p:attrNameLst>
                                          <p:attrName>ppt_x</p:attrName>
                                        </p:attrNameLst>
                                      </p:cBhvr>
                                      <p:tavLst>
                                        <p:tav tm="0">
                                          <p:val>
                                            <p:strVal val="#ppt_x-.2"/>
                                          </p:val>
                                        </p:tav>
                                        <p:tav tm="100000">
                                          <p:val>
                                            <p:strVal val="#ppt_x"/>
                                          </p:val>
                                        </p:tav>
                                      </p:tavLst>
                                    </p:anim>
                                    <p:anim calcmode="lin" valueType="num">
                                      <p:cBhvr>
                                        <p:cTn id="64"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1000" fill="hold"/>
                                        <p:tgtEl>
                                          <p:spTgt spid="42"/>
                                        </p:tgtEl>
                                        <p:attrNameLst>
                                          <p:attrName>ppt_x</p:attrName>
                                        </p:attrNameLst>
                                      </p:cBhvr>
                                      <p:tavLst>
                                        <p:tav tm="0">
                                          <p:val>
                                            <p:strVal val="#ppt_x-.2"/>
                                          </p:val>
                                        </p:tav>
                                        <p:tav tm="100000">
                                          <p:val>
                                            <p:strVal val="#ppt_x"/>
                                          </p:val>
                                        </p:tav>
                                      </p:tavLst>
                                    </p:anim>
                                    <p:anim calcmode="lin" valueType="num">
                                      <p:cBhvr>
                                        <p:cTn id="71"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72" dur="10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1000" fill="hold"/>
                                        <p:tgtEl>
                                          <p:spTgt spid="35"/>
                                        </p:tgtEl>
                                        <p:attrNameLst>
                                          <p:attrName>ppt_x</p:attrName>
                                        </p:attrNameLst>
                                      </p:cBhvr>
                                      <p:tavLst>
                                        <p:tav tm="0">
                                          <p:val>
                                            <p:strVal val="#ppt_x-.2"/>
                                          </p:val>
                                        </p:tav>
                                        <p:tav tm="100000">
                                          <p:val>
                                            <p:strVal val="#ppt_x"/>
                                          </p:val>
                                        </p:tav>
                                      </p:tavLst>
                                    </p:anim>
                                    <p:anim calcmode="lin" valueType="num">
                                      <p:cBhvr>
                                        <p:cTn id="78"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1000" fill="hold"/>
                                        <p:tgtEl>
                                          <p:spTgt spid="36"/>
                                        </p:tgtEl>
                                        <p:attrNameLst>
                                          <p:attrName>ppt_x</p:attrName>
                                        </p:attrNameLst>
                                      </p:cBhvr>
                                      <p:tavLst>
                                        <p:tav tm="0">
                                          <p:val>
                                            <p:strVal val="#ppt_x-.2"/>
                                          </p:val>
                                        </p:tav>
                                        <p:tav tm="100000">
                                          <p:val>
                                            <p:strVal val="#ppt_x"/>
                                          </p:val>
                                        </p:tav>
                                      </p:tavLst>
                                    </p:anim>
                                    <p:anim calcmode="lin" valueType="num">
                                      <p:cBhvr>
                                        <p:cTn id="85"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1000" fill="hold"/>
                                        <p:tgtEl>
                                          <p:spTgt spid="46"/>
                                        </p:tgtEl>
                                        <p:attrNameLst>
                                          <p:attrName>ppt_x</p:attrName>
                                        </p:attrNameLst>
                                      </p:cBhvr>
                                      <p:tavLst>
                                        <p:tav tm="0">
                                          <p:val>
                                            <p:strVal val="#ppt_x-.2"/>
                                          </p:val>
                                        </p:tav>
                                        <p:tav tm="100000">
                                          <p:val>
                                            <p:strVal val="#ppt_x"/>
                                          </p:val>
                                        </p:tav>
                                      </p:tavLst>
                                    </p:anim>
                                    <p:anim calcmode="lin" valueType="num">
                                      <p:cBhvr>
                                        <p:cTn id="92"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93" dur="10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29" presetClass="entr" presetSubtype="0" fill="hold" grpId="0" nodeType="clickEffect">
                                  <p:stCondLst>
                                    <p:cond delay="0"/>
                                  </p:stCondLst>
                                  <p:childTnLst>
                                    <p:set>
                                      <p:cBhvr>
                                        <p:cTn id="97" dur="1" fill="hold">
                                          <p:stCondLst>
                                            <p:cond delay="0"/>
                                          </p:stCondLst>
                                        </p:cTn>
                                        <p:tgtEl>
                                          <p:spTgt spid="37"/>
                                        </p:tgtEl>
                                        <p:attrNameLst>
                                          <p:attrName>style.visibility</p:attrName>
                                        </p:attrNameLst>
                                      </p:cBhvr>
                                      <p:to>
                                        <p:strVal val="visible"/>
                                      </p:to>
                                    </p:set>
                                    <p:anim calcmode="lin" valueType="num">
                                      <p:cBhvr>
                                        <p:cTn id="98" dur="1000" fill="hold"/>
                                        <p:tgtEl>
                                          <p:spTgt spid="37"/>
                                        </p:tgtEl>
                                        <p:attrNameLst>
                                          <p:attrName>ppt_x</p:attrName>
                                        </p:attrNameLst>
                                      </p:cBhvr>
                                      <p:tavLst>
                                        <p:tav tm="0">
                                          <p:val>
                                            <p:strVal val="#ppt_x-.2"/>
                                          </p:val>
                                        </p:tav>
                                        <p:tav tm="100000">
                                          <p:val>
                                            <p:strVal val="#ppt_x"/>
                                          </p:val>
                                        </p:tav>
                                      </p:tavLst>
                                    </p:anim>
                                    <p:anim calcmode="lin" valueType="num">
                                      <p:cBhvr>
                                        <p:cTn id="9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29" presetClass="entr" presetSubtype="0" fill="hold" grpId="0" nodeType="click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p:cTn id="105" dur="1000" fill="hold"/>
                                        <p:tgtEl>
                                          <p:spTgt spid="45"/>
                                        </p:tgtEl>
                                        <p:attrNameLst>
                                          <p:attrName>ppt_x</p:attrName>
                                        </p:attrNameLst>
                                      </p:cBhvr>
                                      <p:tavLst>
                                        <p:tav tm="0">
                                          <p:val>
                                            <p:strVal val="#ppt_x-.2"/>
                                          </p:val>
                                        </p:tav>
                                        <p:tav tm="100000">
                                          <p:val>
                                            <p:strVal val="#ppt_x"/>
                                          </p:val>
                                        </p:tav>
                                      </p:tavLst>
                                    </p:anim>
                                    <p:anim calcmode="lin" valueType="num">
                                      <p:cBhvr>
                                        <p:cTn id="106"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 calcmode="lin" valueType="num">
                                      <p:cBhvr>
                                        <p:cTn id="112" dur="1000" fill="hold"/>
                                        <p:tgtEl>
                                          <p:spTgt spid="38"/>
                                        </p:tgtEl>
                                        <p:attrNameLst>
                                          <p:attrName>ppt_x</p:attrName>
                                        </p:attrNameLst>
                                      </p:cBhvr>
                                      <p:tavLst>
                                        <p:tav tm="0">
                                          <p:val>
                                            <p:strVal val="#ppt_x-.2"/>
                                          </p:val>
                                        </p:tav>
                                        <p:tav tm="100000">
                                          <p:val>
                                            <p:strVal val="#ppt_x"/>
                                          </p:val>
                                        </p:tav>
                                      </p:tavLst>
                                    </p:anim>
                                    <p:anim calcmode="lin" valueType="num">
                                      <p:cBhvr>
                                        <p:cTn id="113"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29" presetClass="entr" presetSubtype="0" fill="hold" grpId="0" nodeType="click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p:cTn id="119" dur="1000" fill="hold"/>
                                        <p:tgtEl>
                                          <p:spTgt spid="48"/>
                                        </p:tgtEl>
                                        <p:attrNameLst>
                                          <p:attrName>ppt_x</p:attrName>
                                        </p:attrNameLst>
                                      </p:cBhvr>
                                      <p:tavLst>
                                        <p:tav tm="0">
                                          <p:val>
                                            <p:strVal val="#ppt_x-.2"/>
                                          </p:val>
                                        </p:tav>
                                        <p:tav tm="100000">
                                          <p:val>
                                            <p:strVal val="#ppt_x"/>
                                          </p:val>
                                        </p:tav>
                                      </p:tavLst>
                                    </p:anim>
                                    <p:anim calcmode="lin" valueType="num">
                                      <p:cBhvr>
                                        <p:cTn id="120" dur="1000" fill="hold"/>
                                        <p:tgtEl>
                                          <p:spTgt spid="48"/>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48"/>
                                        </p:tgtEl>
                                      </p:cBhvr>
                                    </p:animEffect>
                                  </p:childTnLst>
                                </p:cTn>
                              </p:par>
                            </p:childTnLst>
                          </p:cTn>
                        </p:par>
                        <p:par>
                          <p:cTn id="122" fill="hold">
                            <p:stCondLst>
                              <p:cond delay="1000"/>
                            </p:stCondLst>
                            <p:childTnLst>
                              <p:par>
                                <p:cTn id="123" presetID="29" presetClass="entr" presetSubtype="0" fill="hold" grpId="0" nodeType="afterEffect">
                                  <p:stCondLst>
                                    <p:cond delay="0"/>
                                  </p:stCondLst>
                                  <p:childTnLst>
                                    <p:set>
                                      <p:cBhvr>
                                        <p:cTn id="124" dur="1" fill="hold">
                                          <p:stCondLst>
                                            <p:cond delay="0"/>
                                          </p:stCondLst>
                                        </p:cTn>
                                        <p:tgtEl>
                                          <p:spTgt spid="43"/>
                                        </p:tgtEl>
                                        <p:attrNameLst>
                                          <p:attrName>style.visibility</p:attrName>
                                        </p:attrNameLst>
                                      </p:cBhvr>
                                      <p:to>
                                        <p:strVal val="visible"/>
                                      </p:to>
                                    </p:set>
                                    <p:anim calcmode="lin" valueType="num">
                                      <p:cBhvr>
                                        <p:cTn id="125" dur="1000" fill="hold"/>
                                        <p:tgtEl>
                                          <p:spTgt spid="43"/>
                                        </p:tgtEl>
                                        <p:attrNameLst>
                                          <p:attrName>ppt_x</p:attrName>
                                        </p:attrNameLst>
                                      </p:cBhvr>
                                      <p:tavLst>
                                        <p:tav tm="0">
                                          <p:val>
                                            <p:strVal val="#ppt_x-.2"/>
                                          </p:val>
                                        </p:tav>
                                        <p:tav tm="100000">
                                          <p:val>
                                            <p:strVal val="#ppt_x"/>
                                          </p:val>
                                        </p:tav>
                                      </p:tavLst>
                                    </p:anim>
                                    <p:anim calcmode="lin" valueType="num">
                                      <p:cBhvr>
                                        <p:cTn id="126"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127" dur="1000"/>
                                        <p:tgtEl>
                                          <p:spTgt spid="43"/>
                                        </p:tgtEl>
                                      </p:cBhvr>
                                    </p:animEffect>
                                  </p:childTnLst>
                                </p:cTn>
                              </p:par>
                            </p:childTnLst>
                          </p:cTn>
                        </p:par>
                        <p:par>
                          <p:cTn id="128" fill="hold">
                            <p:stCondLst>
                              <p:cond delay="2000"/>
                            </p:stCondLst>
                            <p:childTnLst>
                              <p:par>
                                <p:cTn id="129" presetID="29" presetClass="entr" presetSubtype="0" fill="hold" grpId="0" nodeType="afterEffect">
                                  <p:stCondLst>
                                    <p:cond delay="0"/>
                                  </p:stCondLst>
                                  <p:childTnLst>
                                    <p:set>
                                      <p:cBhvr>
                                        <p:cTn id="130" dur="1" fill="hold">
                                          <p:stCondLst>
                                            <p:cond delay="0"/>
                                          </p:stCondLst>
                                        </p:cTn>
                                        <p:tgtEl>
                                          <p:spTgt spid="44"/>
                                        </p:tgtEl>
                                        <p:attrNameLst>
                                          <p:attrName>style.visibility</p:attrName>
                                        </p:attrNameLst>
                                      </p:cBhvr>
                                      <p:to>
                                        <p:strVal val="visible"/>
                                      </p:to>
                                    </p:set>
                                    <p:anim calcmode="lin" valueType="num">
                                      <p:cBhvr>
                                        <p:cTn id="131" dur="1000" fill="hold"/>
                                        <p:tgtEl>
                                          <p:spTgt spid="44"/>
                                        </p:tgtEl>
                                        <p:attrNameLst>
                                          <p:attrName>ppt_x</p:attrName>
                                        </p:attrNameLst>
                                      </p:cBhvr>
                                      <p:tavLst>
                                        <p:tav tm="0">
                                          <p:val>
                                            <p:strVal val="#ppt_x-.2"/>
                                          </p:val>
                                        </p:tav>
                                        <p:tav tm="100000">
                                          <p:val>
                                            <p:strVal val="#ppt_x"/>
                                          </p:val>
                                        </p:tav>
                                      </p:tavLst>
                                    </p:anim>
                                    <p:anim calcmode="lin" valueType="num">
                                      <p:cBhvr>
                                        <p:cTn id="132"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44"/>
                                        </p:tgtEl>
                                      </p:cBhvr>
                                    </p:animEffect>
                                  </p:childTnLst>
                                </p:cTn>
                              </p:par>
                              <p:par>
                                <p:cTn id="134" presetID="26" presetClass="emph" presetSubtype="0" fill="hold" grpId="0" nodeType="withEffect">
                                  <p:stCondLst>
                                    <p:cond delay="0"/>
                                  </p:stCondLst>
                                  <p:childTnLst>
                                    <p:animEffect transition="out" filter="fade">
                                      <p:cBhvr>
                                        <p:cTn id="135" dur="500" tmFilter="0, 0; .2, .5; .8, .5; 1, 0"/>
                                        <p:tgtEl>
                                          <p:spTgt spid="24"/>
                                        </p:tgtEl>
                                      </p:cBhvr>
                                    </p:animEffect>
                                    <p:animScale>
                                      <p:cBhvr>
                                        <p:cTn id="136"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bldLvl="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23" grpId="0" animBg="1"/>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p:nvPr/>
        </p:nvSpPr>
        <p:spPr>
          <a:xfrm>
            <a:off x="2924175" y="3823970"/>
            <a:ext cx="7178040" cy="2891790"/>
          </a:xfrm>
          <a:prstGeom prst="rect">
            <a:avLst/>
          </a:prstGeom>
          <a:noFill/>
          <a:ln w="9525">
            <a:noFill/>
          </a:ln>
        </p:spPr>
        <p:txBody>
          <a:bodyPr wrap="square">
            <a:spAutoFit/>
          </a:bodyPr>
          <a:lstStyle/>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学生信息（学号，姓名，年龄，班级号，班主任），“班主任”依赖于“学号”是由于“班级号”依赖于“学号”，“班主任”依赖于“班级号”而形成的，“班主任”依赖于“学号”就构成了传递函数依赖，因此不符合</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3NF</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（学号）→（决定）（班级）→（决定）（班主任）</a:t>
            </a:r>
            <a:endParaRPr kumimoji="0" lang="zh-CN" altLang="en-US"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要想让这个数据表符合3NF，可以将此表分解为两张表：</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（1）学生信息表（学号，姓名，年龄，班级号）</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（2）班级信息表（班级号，班主任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流程图: 延期 5"/>
          <p:cNvSpPr/>
          <p:nvPr/>
        </p:nvSpPr>
        <p:spPr>
          <a:xfrm rot="16200000">
            <a:off x="2013779" y="3985704"/>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12170" y="4252356"/>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360830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4605" y="844033"/>
            <a:ext cx="4170320" cy="461665"/>
          </a:xfrm>
          <a:prstGeom prst="rect">
            <a:avLst/>
          </a:prstGeom>
        </p:spPr>
        <p:txBody>
          <a:bodyPr wrap="square">
            <a:spAutoFit/>
          </a:bodyPr>
          <a:lstStyle/>
          <a:p>
            <a:pPr eaLnBrk="0" fontAlgn="base" hangingPunct="0">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1.6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002155" y="1743075"/>
            <a:ext cx="8187690" cy="1753235"/>
          </a:xfrm>
          <a:prstGeom prst="rect">
            <a:avLst/>
          </a:prstGeom>
          <a:noFill/>
        </p:spPr>
        <p:txBody>
          <a:bodyPr wrap="squar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学生（学生学号，学生姓名，学生性别，电话，课程号，课程名称）</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可以得出课程名称</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课程号，而课程号</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学生学号（假设学生选修该课程），因此存在课程名称</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学生学号的传递函数依赖，因此该关系模式不符合第</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范式。</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如果把学生关系模式中的课程相关的属性单独拿出来，形成关系模式：</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学生（学生学号，学生姓名，学生性别，电话）</a:t>
            </a:r>
            <a:endPar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课程（课程号，课程名称）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ppt_x</p:attrName>
                                        </p:attrNameLst>
                                      </p:cBhvr>
                                      <p:tavLst>
                                        <p:tav tm="0">
                                          <p:val>
                                            <p:strVal val="#ppt_x-.2"/>
                                          </p:val>
                                        </p:tav>
                                        <p:tav tm="100000">
                                          <p:val>
                                            <p:strVal val="#ppt_x"/>
                                          </p:val>
                                        </p:tav>
                                      </p:tavLst>
                                    </p:anim>
                                    <p:anim calcmode="lin" valueType="num">
                                      <p:cBhvr>
                                        <p:cTn id="1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43470" y="3244334"/>
            <a:ext cx="2105063" cy="369332"/>
          </a:xfrm>
          <a:prstGeom prst="rect">
            <a:avLst/>
          </a:prstGeom>
        </p:spPr>
        <p:txBody>
          <a:bodyPr wrap="none">
            <a:spAutoFit/>
          </a:bodyPr>
          <a:lstStyle/>
          <a:p>
            <a:pPr lvl="0" eaLnBrk="0" fontAlgn="base" hangingPunct="0">
              <a:spcBef>
                <a:spcPct val="0"/>
              </a:spcBef>
              <a:spcAft>
                <a:spcPct val="0"/>
              </a:spcAft>
              <a:defRPr/>
            </a:pPr>
            <a:r>
              <a:rPr lang="en-US" altLang="zh-CN" b="1" kern="0" spc="300" dirty="0">
                <a:solidFill>
                  <a:schemeClr val="bg1"/>
                </a:solidFill>
                <a:latin typeface="微软雅黑" panose="020B0503020204020204" pitchFamily="34" charset="-122"/>
                <a:ea typeface="微软雅黑" panose="020B0503020204020204" pitchFamily="34" charset="-122"/>
              </a:rPr>
              <a:t>1.7 </a:t>
            </a:r>
            <a:r>
              <a:rPr lang="zh-CN" altLang="en-US" b="1" kern="0" spc="300" dirty="0">
                <a:solidFill>
                  <a:schemeClr val="bg1"/>
                </a:solidFill>
                <a:latin typeface="微软雅黑" panose="020B0503020204020204" pitchFamily="34" charset="-122"/>
                <a:ea typeface="微软雅黑" panose="020B0503020204020204" pitchFamily="34" charset="-122"/>
              </a:rPr>
              <a:t>数据库设计</a:t>
            </a:r>
            <a:endParaRPr lang="zh-CN" altLang="en-US" b="1" kern="0" spc="300" dirty="0">
              <a:solidFill>
                <a:schemeClr val="bg1"/>
              </a:solidFill>
              <a:latin typeface="微软雅黑" panose="020B0503020204020204" pitchFamily="34" charset="-122"/>
              <a:ea typeface="微软雅黑" panose="020B0503020204020204" pitchFamily="34" charset="-122"/>
            </a:endParaRPr>
          </a:p>
        </p:txBody>
      </p:sp>
      <p:sp>
        <p:nvSpPr>
          <p:cNvPr id="2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1" name="直接连接符 20"/>
          <p:cNvCxnSpPr/>
          <p:nvPr/>
        </p:nvCxnSpPr>
        <p:spPr>
          <a:xfrm flipV="1">
            <a:off x="649605" y="730885"/>
            <a:ext cx="3189605" cy="952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 name="TextBox 30"/>
          <p:cNvSpPr txBox="1"/>
          <p:nvPr/>
        </p:nvSpPr>
        <p:spPr>
          <a:xfrm>
            <a:off x="4659630" y="1111885"/>
            <a:ext cx="2488565" cy="398780"/>
          </a:xfrm>
          <a:prstGeom prst="rect">
            <a:avLst/>
          </a:prstGeom>
          <a:noFill/>
        </p:spPr>
        <p:txBody>
          <a:bodyPr wrap="none" rtlCol="0">
            <a:spAutoFit/>
          </a:bodyPr>
          <a:lstStyle/>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1.7.1 Not Only SQL</a:t>
            </a:r>
            <a:endParaRPr lang="zh-CN" altLang="en-US" dirty="0"/>
          </a:p>
        </p:txBody>
      </p:sp>
      <p:sp>
        <p:nvSpPr>
          <p:cNvPr id="2" name="内容占位符 1"/>
          <p:cNvSpPr>
            <a:spLocks noGrp="1"/>
          </p:cNvSpPr>
          <p:nvPr/>
        </p:nvSpPr>
        <p:spPr>
          <a:xfrm>
            <a:off x="944245" y="1464945"/>
            <a:ext cx="9424035" cy="290385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ts val="1000"/>
              </a:spcBef>
              <a:spcAft>
                <a:spcPct val="0"/>
              </a:spcAft>
              <a:buClr>
                <a:srgbClr val="032089"/>
              </a:buClr>
              <a:buFont typeface="Wingdings" panose="05000000000000000000" pitchFamily="2" charset="2"/>
              <a:buChar char="Ø"/>
              <a:defRPr sz="1800" b="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pitchFamily="34" charset="-122"/>
                <a:ea typeface="微软雅黑" panose="020B0503020204020204" pitchFamily="3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en-US" dirty="0">
                <a:solidFill>
                  <a:srgbClr val="595959"/>
                </a:solidFill>
              </a:rPr>
              <a:t>什么是</a:t>
            </a:r>
            <a:r>
              <a:rPr lang="en-US" altLang="zh-CN" dirty="0">
                <a:solidFill>
                  <a:srgbClr val="595959"/>
                </a:solidFill>
              </a:rPr>
              <a:t>NoSQL</a:t>
            </a:r>
            <a:r>
              <a:rPr lang="zh-CN" altLang="en-US" dirty="0">
                <a:solidFill>
                  <a:srgbClr val="595959"/>
                </a:solidFill>
              </a:rPr>
              <a:t>？</a:t>
            </a:r>
            <a:r>
              <a:rPr lang="en-US" altLang="zh-CN" dirty="0">
                <a:solidFill>
                  <a:srgbClr val="595959"/>
                </a:solidFill>
              </a:rPr>
              <a:t>——</a:t>
            </a:r>
            <a:r>
              <a:rPr lang="zh-CN" altLang="en-US" dirty="0">
                <a:solidFill>
                  <a:srgbClr val="595959"/>
                </a:solidFill>
              </a:rPr>
              <a:t>一些分布式非关系型数据库的统称</a:t>
            </a:r>
            <a:endParaRPr lang="en-US" altLang="zh-CN" dirty="0">
              <a:solidFill>
                <a:srgbClr val="595959"/>
              </a:solidFill>
            </a:endParaRPr>
          </a:p>
          <a:p>
            <a:pPr marL="484505" lvl="1" indent="0">
              <a:buNone/>
            </a:pPr>
            <a:r>
              <a:rPr lang="zh-CN" altLang="en-US" sz="1800" dirty="0">
                <a:solidFill>
                  <a:srgbClr val="595959"/>
                </a:solidFill>
              </a:rPr>
              <a:t>可以看作基于惯例的归类，甚至宣传口号，但并非一种严格定义</a:t>
            </a:r>
            <a:endParaRPr lang="en-US" altLang="zh-CN" sz="1800" dirty="0">
              <a:solidFill>
                <a:srgbClr val="595959"/>
              </a:solidFill>
            </a:endParaRPr>
          </a:p>
          <a:p>
            <a:pPr marL="484505" lvl="1" indent="0">
              <a:buNone/>
            </a:pPr>
            <a:r>
              <a:rPr lang="en-US" altLang="zh-CN" sz="1800" dirty="0">
                <a:solidFill>
                  <a:srgbClr val="595959"/>
                </a:solidFill>
              </a:rPr>
              <a:t>NoSQL</a:t>
            </a:r>
            <a:r>
              <a:rPr lang="zh-CN" altLang="en-US" sz="1800" dirty="0">
                <a:solidFill>
                  <a:srgbClr val="595959"/>
                </a:solidFill>
              </a:rPr>
              <a:t>不是反对“</a:t>
            </a:r>
            <a:r>
              <a:rPr lang="en-US" altLang="zh-CN" sz="1800" dirty="0">
                <a:solidFill>
                  <a:srgbClr val="595959"/>
                </a:solidFill>
              </a:rPr>
              <a:t>SQL</a:t>
            </a:r>
            <a:r>
              <a:rPr lang="zh-CN" altLang="en-US" sz="1800" dirty="0">
                <a:solidFill>
                  <a:srgbClr val="595959"/>
                </a:solidFill>
              </a:rPr>
              <a:t>”语言，只是简单表示和</a:t>
            </a:r>
            <a:r>
              <a:rPr lang="en-US" altLang="zh-CN" sz="1800" dirty="0">
                <a:solidFill>
                  <a:srgbClr val="595959"/>
                </a:solidFill>
              </a:rPr>
              <a:t>RDBMS</a:t>
            </a:r>
            <a:r>
              <a:rPr lang="zh-CN" altLang="en-US" sz="1800" dirty="0">
                <a:solidFill>
                  <a:srgbClr val="595959"/>
                </a:solidFill>
              </a:rPr>
              <a:t>的不同</a:t>
            </a:r>
            <a:endParaRPr lang="en-US" altLang="zh-CN" sz="1800" dirty="0">
              <a:solidFill>
                <a:srgbClr val="595959"/>
              </a:solidFill>
            </a:endParaRPr>
          </a:p>
          <a:p>
            <a:pPr marL="484505" lvl="1" indent="0">
              <a:buNone/>
            </a:pPr>
            <a:r>
              <a:rPr lang="en-US" altLang="zh-CN" sz="1800" dirty="0">
                <a:solidFill>
                  <a:srgbClr val="595959"/>
                </a:solidFill>
              </a:rPr>
              <a:t>NoSQL</a:t>
            </a:r>
            <a:r>
              <a:rPr lang="zh-CN" altLang="en-US" sz="1800" dirty="0">
                <a:solidFill>
                  <a:srgbClr val="595959"/>
                </a:solidFill>
              </a:rPr>
              <a:t>不能替代</a:t>
            </a:r>
            <a:r>
              <a:rPr lang="en-US" altLang="zh-CN" sz="1800" dirty="0">
                <a:solidFill>
                  <a:srgbClr val="595959"/>
                </a:solidFill>
              </a:rPr>
              <a:t>RDBMS</a:t>
            </a:r>
            <a:endParaRPr lang="en-US" altLang="zh-CN" sz="1800" dirty="0">
              <a:solidFill>
                <a:srgbClr val="595959"/>
              </a:solidFill>
            </a:endParaRPr>
          </a:p>
          <a:p>
            <a:pPr marL="484505" lvl="1" indent="0">
              <a:buNone/>
            </a:pPr>
            <a:r>
              <a:rPr lang="zh-CN" altLang="en-US" sz="1800" dirty="0">
                <a:solidFill>
                  <a:srgbClr val="595959"/>
                </a:solidFill>
              </a:rPr>
              <a:t>大多起源于互联网企业，更适应互联网业务（特定领域下、大数据量下的数据管理、存储和简单查询）</a:t>
            </a:r>
            <a:endParaRPr lang="en-US" altLang="zh-CN" sz="1800" dirty="0">
              <a:solidFill>
                <a:srgbClr val="595959"/>
              </a:solidFill>
            </a:endParaRPr>
          </a:p>
          <a:p>
            <a:pPr marL="484505" lvl="1" indent="0">
              <a:buNone/>
            </a:pPr>
            <a:endParaRPr lang="en-US" altLang="zh-CN" sz="1800" dirty="0">
              <a:solidFill>
                <a:srgbClr val="595959"/>
              </a:solidFill>
            </a:endParaRPr>
          </a:p>
        </p:txBody>
      </p:sp>
      <p:sp>
        <p:nvSpPr>
          <p:cNvPr id="3" name="文本框 2"/>
          <p:cNvSpPr txBox="1"/>
          <p:nvPr/>
        </p:nvSpPr>
        <p:spPr>
          <a:xfrm>
            <a:off x="944245" y="3940810"/>
            <a:ext cx="10741660" cy="2584450"/>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对比关系型数据库：</a:t>
            </a:r>
            <a:endPar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457200" fontAlgn="auto">
              <a:lnSpc>
                <a:spcPct val="150000"/>
              </a:lnSpc>
              <a:extLst>
                <a:ext uri="{35155182-B16C-46BC-9424-99874614C6A1}">
                  <wpsdc:indentchars xmlns:wpsdc="http://www.wps.cn/officeDocument/2017/drawingmlCustomData" val="200" checksum="59296752"/>
                </a:ext>
              </a:extLst>
            </a:pPr>
            <a:r>
              <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数据库会</a:t>
            </a:r>
            <a:r>
              <a:rPr lang="zh-CN" altLang="en-US" dirty="0">
                <a:solidFill>
                  <a:srgbClr val="595959"/>
                </a:solidFill>
                <a:latin typeface="微软雅黑" panose="020B0503020204020204" pitchFamily="34" charset="-122"/>
                <a:ea typeface="微软雅黑" panose="020B0503020204020204" pitchFamily="34" charset="-122"/>
                <a:sym typeface="+mn-ea"/>
              </a:rPr>
              <a:t>采用</a:t>
            </a: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非关系的数据模型</a:t>
            </a:r>
            <a:endPar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457200" fontAlgn="auto">
              <a:lnSpc>
                <a:spcPct val="150000"/>
              </a:lnSpc>
              <a:extLst>
                <a:ext uri="{35155182-B16C-46BC-9424-99874614C6A1}">
                  <wpsdc:indentchars xmlns:wpsdc="http://www.wps.cn/officeDocument/2017/drawingmlCustomData" val="200" checksum="59296752"/>
                </a:ext>
              </a:extLst>
            </a:pP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弱化模式或表结构、</a:t>
            </a:r>
            <a:r>
              <a:rPr lang="zh-CN"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弱化完整性约束、弱化甚至取消事务机制</a:t>
            </a:r>
            <a:endPar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457200" fontAlgn="auto">
              <a:lnSpc>
                <a:spcPct val="150000"/>
              </a:lnSpc>
              <a:extLst>
                <a:ext uri="{35155182-B16C-46BC-9424-99874614C6A1}">
                  <wpsdc:indentchars xmlns:wpsdc="http://www.wps.cn/officeDocument/2017/drawingmlCustomData" val="200" checksum="59296752"/>
                </a:ext>
              </a:extLst>
            </a:pP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可能无法支持，或不能完整的支持</a:t>
            </a:r>
            <a:r>
              <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SQL</a:t>
            </a: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a:t>
            </a:r>
            <a:endPar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457200" fontAlgn="auto">
              <a:lnSpc>
                <a:spcPct val="150000"/>
              </a:lnSpc>
              <a:extLst>
                <a:ext uri="{35155182-B16C-46BC-9424-99874614C6A1}">
                  <wpsdc:indentchars xmlns:wpsdc="http://www.wps.cn/officeDocument/2017/drawingmlCustomData" val="200" checksum="59296752"/>
                </a:ext>
              </a:extLst>
            </a:pPr>
            <a:r>
              <a:rPr lang="zh-CN"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目的</a:t>
            </a: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实现强大的分布式部署能力——一般包括分区容错性、伸缩性和访问效率（可用性）等</a:t>
            </a:r>
            <a:endPar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457200" fontAlgn="auto">
              <a:lnSpc>
                <a:spcPct val="150000"/>
              </a:lnSpc>
              <a:extLst>
                <a:ext uri="{35155182-B16C-46BC-9424-99874614C6A1}">
                  <wpsdc:indentchars xmlns:wpsdc="http://www.wps.cn/officeDocument/2017/drawingmlCustomData" val="200" checksum="59296752"/>
                </a:ext>
              </a:extLst>
            </a:pP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不同类型的关系型或</a:t>
            </a:r>
            <a:r>
              <a:rPr lang="en-US" altLang="zh-CN"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数据库侧重点不同，不能简单地说谁更优秀</a:t>
            </a:r>
            <a:endParaRPr lang="zh-CN" altLang="en-US"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43470" y="3244334"/>
            <a:ext cx="2105063" cy="369332"/>
          </a:xfrm>
          <a:prstGeom prst="rect">
            <a:avLst/>
          </a:prstGeom>
        </p:spPr>
        <p:txBody>
          <a:bodyPr wrap="none">
            <a:spAutoFit/>
          </a:bodyPr>
          <a:lstStyle/>
          <a:p>
            <a:pPr lvl="0" eaLnBrk="0" fontAlgn="base" hangingPunct="0">
              <a:spcBef>
                <a:spcPct val="0"/>
              </a:spcBef>
              <a:spcAft>
                <a:spcPct val="0"/>
              </a:spcAft>
              <a:defRPr/>
            </a:pPr>
            <a:r>
              <a:rPr lang="en-US" altLang="zh-CN" b="1" kern="0" spc="300" dirty="0">
                <a:solidFill>
                  <a:schemeClr val="bg1"/>
                </a:solidFill>
                <a:latin typeface="微软雅黑" panose="020B0503020204020204" pitchFamily="34" charset="-122"/>
                <a:ea typeface="微软雅黑" panose="020B0503020204020204" pitchFamily="34" charset="-122"/>
              </a:rPr>
              <a:t>1.7 </a:t>
            </a:r>
            <a:r>
              <a:rPr lang="zh-CN" altLang="en-US" b="1" kern="0" spc="300" dirty="0">
                <a:solidFill>
                  <a:schemeClr val="bg1"/>
                </a:solidFill>
                <a:latin typeface="微软雅黑" panose="020B0503020204020204" pitchFamily="34" charset="-122"/>
                <a:ea typeface="微软雅黑" panose="020B0503020204020204" pitchFamily="34" charset="-122"/>
              </a:rPr>
              <a:t>数据库设计</a:t>
            </a:r>
            <a:endParaRPr lang="zh-CN" altLang="en-US" b="1" kern="0" spc="300" dirty="0">
              <a:solidFill>
                <a:schemeClr val="bg1"/>
              </a:solidFill>
              <a:latin typeface="微软雅黑" panose="020B0503020204020204" pitchFamily="34" charset="-122"/>
              <a:ea typeface="微软雅黑" panose="020B0503020204020204" pitchFamily="34" charset="-122"/>
            </a:endParaRPr>
          </a:p>
        </p:txBody>
      </p:sp>
      <p:sp>
        <p:nvSpPr>
          <p:cNvPr id="2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1" name="直接连接符 20"/>
          <p:cNvCxnSpPr/>
          <p:nvPr/>
        </p:nvCxnSpPr>
        <p:spPr>
          <a:xfrm>
            <a:off x="649605" y="740410"/>
            <a:ext cx="3157855" cy="1524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内容占位符 1"/>
          <p:cNvSpPr>
            <a:spLocks noGrp="1"/>
          </p:cNvSpPr>
          <p:nvPr/>
        </p:nvSpPr>
        <p:spPr>
          <a:xfrm>
            <a:off x="1081405" y="1977390"/>
            <a:ext cx="9424035" cy="290385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ts val="1000"/>
              </a:spcBef>
              <a:spcAft>
                <a:spcPct val="0"/>
              </a:spcAft>
              <a:buClr>
                <a:srgbClr val="032089"/>
              </a:buClr>
              <a:buFont typeface="Wingdings" panose="05000000000000000000" pitchFamily="2" charset="2"/>
              <a:buChar char="Ø"/>
              <a:defRPr sz="1800" b="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pitchFamily="34" charset="-122"/>
                <a:ea typeface="微软雅黑" panose="020B0503020204020204" pitchFamily="3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pPr marL="484505" lvl="1" indent="0">
              <a:buNone/>
            </a:pPr>
            <a:r>
              <a:rPr lang="en-US" altLang="zh-CN" sz="1800" dirty="0">
                <a:solidFill>
                  <a:srgbClr val="595959"/>
                </a:solidFill>
                <a:sym typeface="+mn-ea"/>
              </a:rPr>
              <a:t>NoSQL</a:t>
            </a:r>
            <a:r>
              <a:rPr lang="zh-CN" altLang="en-US" sz="1800" dirty="0">
                <a:solidFill>
                  <a:srgbClr val="595959"/>
                </a:solidFill>
                <a:sym typeface="+mn-ea"/>
              </a:rPr>
              <a:t>的典型应用场景</a:t>
            </a:r>
            <a:endParaRPr lang="en-US" altLang="zh-CN" sz="1800" dirty="0">
              <a:solidFill>
                <a:srgbClr val="595959"/>
              </a:solidFill>
            </a:endParaRPr>
          </a:p>
          <a:p>
            <a:pPr marL="484505" lvl="1" indent="0">
              <a:buNone/>
            </a:pPr>
            <a:r>
              <a:rPr lang="zh-CN" altLang="en-US" sz="1800" dirty="0">
                <a:solidFill>
                  <a:srgbClr val="595959"/>
                </a:solidFill>
                <a:sym typeface="+mn-ea"/>
              </a:rPr>
              <a:t>海量日志数据、业务数据或监控数据的管理和查询</a:t>
            </a:r>
            <a:endParaRPr lang="en-US" altLang="zh-CN" sz="1800" dirty="0">
              <a:solidFill>
                <a:srgbClr val="595959"/>
              </a:solidFill>
            </a:endParaRPr>
          </a:p>
          <a:p>
            <a:pPr marL="484505" lvl="1" indent="0">
              <a:buNone/>
            </a:pPr>
            <a:r>
              <a:rPr lang="zh-CN" altLang="en-US" sz="1800" dirty="0">
                <a:solidFill>
                  <a:srgbClr val="595959"/>
                </a:solidFill>
                <a:sym typeface="+mn-ea"/>
              </a:rPr>
              <a:t>电商购买记录</a:t>
            </a:r>
            <a:endParaRPr lang="en-US" altLang="zh-CN" sz="1800" dirty="0">
              <a:solidFill>
                <a:srgbClr val="595959"/>
              </a:solidFill>
            </a:endParaRPr>
          </a:p>
          <a:p>
            <a:pPr marL="484505" lvl="1" indent="0">
              <a:buNone/>
            </a:pPr>
            <a:r>
              <a:rPr lang="zh-CN" altLang="zh-CN" sz="1800" dirty="0">
                <a:solidFill>
                  <a:srgbClr val="595959"/>
                </a:solidFill>
                <a:sym typeface="+mn-ea"/>
              </a:rPr>
              <a:t>简化特殊的或复杂的数据模型处理</a:t>
            </a:r>
            <a:endParaRPr lang="en-US" altLang="zh-CN" sz="1800" dirty="0">
              <a:solidFill>
                <a:srgbClr val="595959"/>
              </a:solidFill>
            </a:endParaRPr>
          </a:p>
          <a:p>
            <a:pPr marL="484505" lvl="1" indent="0">
              <a:buNone/>
            </a:pPr>
            <a:r>
              <a:rPr lang="zh-CN" altLang="en-US" sz="1800" dirty="0">
                <a:solidFill>
                  <a:srgbClr val="595959"/>
                </a:solidFill>
                <a:sym typeface="+mn-ea"/>
              </a:rPr>
              <a:t>存储海量的购物车</a:t>
            </a:r>
            <a:endParaRPr lang="en-US" altLang="zh-CN" sz="1800" dirty="0">
              <a:solidFill>
                <a:srgbClr val="595959"/>
              </a:solidFill>
            </a:endParaRPr>
          </a:p>
          <a:p>
            <a:pPr marL="484505" lvl="1" indent="0">
              <a:buNone/>
            </a:pPr>
            <a:r>
              <a:rPr lang="zh-CN" altLang="zh-CN" sz="1800" dirty="0">
                <a:solidFill>
                  <a:srgbClr val="595959"/>
                </a:solidFill>
                <a:sym typeface="+mn-ea"/>
              </a:rPr>
              <a:t>作为数据仓库、数据挖掘系统或OLAP系统的后台数据支撑</a:t>
            </a:r>
            <a:endParaRPr lang="en-US" altLang="zh-CN" sz="1800" dirty="0">
              <a:solidFill>
                <a:srgbClr val="595959"/>
              </a:solidFill>
            </a:endParaRPr>
          </a:p>
          <a:p>
            <a:pPr marL="484505" lvl="1" indent="0">
              <a:buNone/>
            </a:pPr>
            <a:endParaRPr lang="en-US" altLang="zh-CN" sz="1800" dirty="0">
              <a:solidFill>
                <a:srgbClr val="595959"/>
              </a:solidFill>
            </a:endParaRPr>
          </a:p>
        </p:txBody>
      </p:sp>
      <p:sp>
        <p:nvSpPr>
          <p:cNvPr id="3" name="TextBox 30"/>
          <p:cNvSpPr txBox="1"/>
          <p:nvPr/>
        </p:nvSpPr>
        <p:spPr>
          <a:xfrm>
            <a:off x="4659630" y="1266190"/>
            <a:ext cx="2488565" cy="675640"/>
          </a:xfrm>
          <a:prstGeom prst="rect">
            <a:avLst/>
          </a:prstGeom>
          <a:noFill/>
        </p:spPr>
        <p:txBody>
          <a:bodyPr wrap="none" rtlCol="0">
            <a:spAutoFit/>
          </a:bodyPr>
          <a:p>
            <a:pPr marL="342900" lvl="2" indent="-342900">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1.7.1 Not Only SQL</a:t>
            </a:r>
            <a:endParaRPr lang="zh-CN" altLang="en-US" sz="2000" dirty="0" smtClean="0">
              <a:solidFill>
                <a:schemeClr val="accent2"/>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083560" cy="317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454150" y="1688465"/>
            <a:ext cx="9097010" cy="4707890"/>
          </a:xfrm>
          <a:prstGeom prst="rect">
            <a:avLst/>
          </a:prstGeom>
          <a:noFill/>
        </p:spPr>
        <p:txBody>
          <a:bodyPr wrap="square" rtlCol="0" anchor="t">
            <a:spAutoFit/>
          </a:bodyPr>
          <a:p>
            <a:pPr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关系模型中的常见特征</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关系模型中具有明确的表结构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列具有原子性，不可再分割</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列的值域和类型时固定的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如果某字段出现空值，一般会保留存储空间</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，以便今后插入数值</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322580" fontAlgn="auto">
              <a:lnSpc>
                <a:spcPct val="150000"/>
              </a:lnSpc>
              <a:extLst>
                <a:ext uri="{35155182-B16C-46BC-9424-99874614C6A1}">
                  <wpsdc:indentchars xmlns:wpsdc="http://www.wps.cn/officeDocument/2017/drawingmlCustomData" val="127" checksum="4259393621"/>
                </a:ext>
              </a:extLst>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可能打破这些特征</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中可能没有明确的结构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列可能是复合型的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列中的内容和类型可能是随意的、无定义的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2580" fontAlgn="auto">
              <a:lnSpc>
                <a:spcPct val="150000"/>
              </a:lnSpc>
              <a:extLst>
                <a:ext uri="{35155182-B16C-46BC-9424-99874614C6A1}">
                  <wpsdc:indentchars xmlns:wpsdc="http://www.wps.cn/officeDocument/2017/drawingmlCustomData" val="127" checksum="4259393621"/>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不会为空值流出存储空间，可能很难直接插入数值</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2447290" cy="398780"/>
          </a:xfrm>
          <a:prstGeom prst="rect">
            <a:avLst/>
          </a:prstGeom>
          <a:noFill/>
        </p:spPr>
        <p:txBody>
          <a:bodyPr wrap="none" rtlCol="0">
            <a:spAutoFit/>
          </a:bodyPr>
          <a:p>
            <a:pPr marL="342900" lvl="2" indent="-342900" algn="l">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2 </a:t>
            </a:r>
            <a:r>
              <a:rPr lang="en-US" altLang="zh-CN" dirty="0">
                <a:solidFill>
                  <a:srgbClr val="F0882E"/>
                </a:solidFill>
                <a:latin typeface="微软雅黑" panose="020B0503020204020204" pitchFamily="34" charset="-122"/>
                <a:ea typeface="微软雅黑" panose="020B0503020204020204" pitchFamily="34" charset="-122"/>
                <a:sym typeface="+mn-ea"/>
              </a:rPr>
              <a:t>SQL vs.</a:t>
            </a:r>
            <a:r>
              <a:rPr lang="zh-CN" altLang="en-US" dirty="0">
                <a:solidFill>
                  <a:srgbClr val="F0882E"/>
                </a:solidFill>
                <a:latin typeface="微软雅黑" panose="020B0503020204020204" pitchFamily="34" charset="-122"/>
                <a:ea typeface="微软雅黑" panose="020B0503020204020204" pitchFamily="34" charset="-122"/>
                <a:sym typeface="+mn-ea"/>
              </a:rPr>
              <a:t> </a:t>
            </a:r>
            <a:r>
              <a:rPr lang="en-US" altLang="zh-CN" dirty="0">
                <a:solidFill>
                  <a:srgbClr val="F0882E"/>
                </a:solidFill>
                <a:latin typeface="微软雅黑" panose="020B0503020204020204" pitchFamily="34" charset="-122"/>
                <a:ea typeface="微软雅黑" panose="020B0503020204020204" pitchFamily="34" charset="-122"/>
                <a:sym typeface="+mn-ea"/>
              </a:rPr>
              <a:t>NoSQL</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flipV="1">
            <a:off x="649605" y="730885"/>
            <a:ext cx="2897505" cy="952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454150" y="1688465"/>
            <a:ext cx="9097010" cy="4246245"/>
          </a:xfrm>
          <a:prstGeom prst="rect">
            <a:avLst/>
          </a:prstGeom>
          <a:noFill/>
        </p:spPr>
        <p:txBody>
          <a:bodyPr wrap="square" rtlCol="0" anchor="t">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关系模型中的完整性约束</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中的完整性约束</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域完整性一般较弱，或不支持</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可能存在主键相同的行，或内容相同但时间戳不同的行等情况，一般不会出现空的主属性</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一般不提供参照完整性，或者外键，因此一般也不支持跨表的关联查询（</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Join</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用户定义完整性靠应用程序支持</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2447290" cy="398780"/>
          </a:xfrm>
          <a:prstGeom prst="rect">
            <a:avLst/>
          </a:prstGeom>
          <a:noFill/>
        </p:spPr>
        <p:txBody>
          <a:bodyPr wrap="none" rtlCol="0">
            <a:spAutoFit/>
          </a:bodyPr>
          <a:p>
            <a:pPr marL="342900" lvl="2" indent="-342900" algn="l">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2 </a:t>
            </a:r>
            <a:r>
              <a:rPr lang="en-US" altLang="zh-CN" dirty="0">
                <a:solidFill>
                  <a:srgbClr val="F0882E"/>
                </a:solidFill>
                <a:latin typeface="微软雅黑" panose="020B0503020204020204" pitchFamily="34" charset="-122"/>
                <a:ea typeface="微软雅黑" panose="020B0503020204020204" pitchFamily="34" charset="-122"/>
                <a:sym typeface="+mn-ea"/>
              </a:rPr>
              <a:t>SQL vs.</a:t>
            </a:r>
            <a:r>
              <a:rPr lang="zh-CN" altLang="en-US" dirty="0">
                <a:solidFill>
                  <a:srgbClr val="F0882E"/>
                </a:solidFill>
                <a:latin typeface="微软雅黑" panose="020B0503020204020204" pitchFamily="34" charset="-122"/>
                <a:ea typeface="微软雅黑" panose="020B0503020204020204" pitchFamily="34" charset="-122"/>
                <a:sym typeface="+mn-ea"/>
              </a:rPr>
              <a:t> </a:t>
            </a:r>
            <a:r>
              <a:rPr lang="en-US" altLang="zh-CN" dirty="0">
                <a:solidFill>
                  <a:srgbClr val="F0882E"/>
                </a:solidFill>
                <a:latin typeface="微软雅黑" panose="020B0503020204020204" pitchFamily="34" charset="-122"/>
                <a:ea typeface="微软雅黑" panose="020B0503020204020204" pitchFamily="34" charset="-122"/>
                <a:sym typeface="+mn-ea"/>
              </a:rPr>
              <a:t>NoSQL</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207385" cy="317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50620" y="1708785"/>
            <a:ext cx="9097010" cy="3630930"/>
          </a:xfrm>
          <a:prstGeom prst="rect">
            <a:avLst/>
          </a:prstGeom>
          <a:noFill/>
        </p:spPr>
        <p:txBody>
          <a:bodyPr wrap="square" rtlCol="0" anchor="t">
            <a:spAutoFit/>
          </a:bodyPr>
          <a:p>
            <a:pPr indent="45720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分布式系统的一致性问题</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目标</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分布式系统中（特别是</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数据库），数据多副本产生的一致性问题</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进一步的目标：各个节点之间对某一主题达成共识（例如：配置信息更新）</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概念上的差别（</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的概念将在随后解释）</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ACID</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中的一致性：强调（一个或多个）事务前后，数据的状态（约束、完整性等）都是有效的。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中的一致性：强调多个副本是状态一致、同步更新的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中的一致性：和</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ACID</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中的一致性相近，但强调弱一致性</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2447290" cy="398780"/>
          </a:xfrm>
          <a:prstGeom prst="rect">
            <a:avLst/>
          </a:prstGeom>
          <a:noFill/>
        </p:spPr>
        <p:txBody>
          <a:bodyPr wrap="none" rtlCol="0">
            <a:spAutoFit/>
          </a:bodyPr>
          <a:p>
            <a:pPr marL="342900" lvl="2" indent="-342900" algn="l">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2 </a:t>
            </a:r>
            <a:r>
              <a:rPr lang="en-US" altLang="zh-CN" dirty="0">
                <a:solidFill>
                  <a:srgbClr val="F0882E"/>
                </a:solidFill>
                <a:latin typeface="微软雅黑" panose="020B0503020204020204" pitchFamily="34" charset="-122"/>
                <a:ea typeface="微软雅黑" panose="020B0503020204020204" pitchFamily="34" charset="-122"/>
                <a:sym typeface="+mn-ea"/>
              </a:rPr>
              <a:t>SQL vs.</a:t>
            </a:r>
            <a:r>
              <a:rPr lang="zh-CN" altLang="en-US" dirty="0">
                <a:solidFill>
                  <a:srgbClr val="F0882E"/>
                </a:solidFill>
                <a:latin typeface="微软雅黑" panose="020B0503020204020204" pitchFamily="34" charset="-122"/>
                <a:ea typeface="微软雅黑" panose="020B0503020204020204" pitchFamily="34" charset="-122"/>
                <a:sym typeface="+mn-ea"/>
              </a:rPr>
              <a:t> </a:t>
            </a:r>
            <a:r>
              <a:rPr lang="en-US" altLang="zh-CN" dirty="0">
                <a:solidFill>
                  <a:srgbClr val="F0882E"/>
                </a:solidFill>
                <a:latin typeface="微软雅黑" panose="020B0503020204020204" pitchFamily="34" charset="-122"/>
                <a:ea typeface="微软雅黑" panose="020B0503020204020204" pitchFamily="34" charset="-122"/>
                <a:sym typeface="+mn-ea"/>
              </a:rPr>
              <a:t>NoSQL</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2823210" cy="317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1405" y="1656715"/>
            <a:ext cx="9707245" cy="4846320"/>
          </a:xfrm>
          <a:prstGeom prst="rect">
            <a:avLst/>
          </a:prstGeom>
          <a:noFill/>
        </p:spPr>
        <p:txBody>
          <a:bodyPr wrap="square" rtlCol="0" anchor="t">
            <a:spAutoFit/>
          </a:bodyPr>
          <a:p>
            <a:pPr indent="45720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理论</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Consistency</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（一致性），是指分布式系统中所有节点都能对某个数据达成共识，例如：多个副本内容是否相同，当出现不一致时，以哪个副本为准。</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Availability</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（可用性），这里可以理解为分布式系统的响应速度，或响应能力。</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Partition tolerance</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（分区容错性），指在部分节点故障、以及出现消息丢包的情况下，集群系统（的剩余部分）仍然可以提供服务，完成数据访问，这一般需要通过合理的数据多副本机制实现。</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不能兼顾，但并非绝对对立。</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在实际</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系统中，</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一般通过设计上的取舍和使用过程中的配置，在</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之间进行权衡</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对于大多数分布式系统，</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是必须的</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在系统设计层面，或系统的模块设计层面，以及在不同的业务场景下，都可能采用不同取舍策略或配置策略</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1911350" cy="398780"/>
          </a:xfrm>
          <a:prstGeom prst="rect">
            <a:avLst/>
          </a:prstGeom>
          <a:noFill/>
        </p:spPr>
        <p:txBody>
          <a:bodyPr wrap="square" rtlCol="0">
            <a:spAutoFit/>
          </a:bodyPr>
          <a:p>
            <a:pPr marL="342900" lvl="2" indent="-342900" algn="l">
              <a:buClrTx/>
              <a:buSzTx/>
              <a:buFontTx/>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3</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CAP理论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021330" cy="2794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1405" y="1656715"/>
            <a:ext cx="9707245" cy="4846320"/>
          </a:xfrm>
          <a:prstGeom prst="rect">
            <a:avLst/>
          </a:prstGeom>
          <a:noFill/>
        </p:spPr>
        <p:txBody>
          <a:bodyPr wrap="square" rtlCol="0" anchor="t">
            <a:spAutoFit/>
          </a:bodyPr>
          <a:p>
            <a:pPr indent="45720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理论</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假设系统中，数据只有一个副本。则一致性（</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）可以得到绝对的保障，由于在读写时不需要通过网络查询其他副本的情况，因此读写性能较高（</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），但如果存储数据的节点故障则无法容错，即该设计兼顾</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假设系统中，数据存在</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个副本，但采用“读写分离”机制，只有一个副本可以接受写请求。此时：</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对于写操作，一致性和可用性较好，因为只要写完一个副本，操作即为成功，但此时该写入节点无法实现分区可用性，即兼顾</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读操作，假设数据存在多个“只读”副本，客户端每次只读取其中一个，则该设计实现了读操作的分区可用性（多副本），可用性较好，但客户端无法判断该副本是否为最新的（考虑网络通信的不确定性），即只兼顾了</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对于读操作，假设客户端需要同时读取多个副本，并对比这些副本，以检查是否存在版本差异或版本冲突。则此时兼顾了</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PC</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，由于需要读取多个副本，因此客户端响应时间变长，可用性（</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）变弱。</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1911350" cy="398780"/>
          </a:xfrm>
          <a:prstGeom prst="rect">
            <a:avLst/>
          </a:prstGeom>
          <a:noFill/>
        </p:spPr>
        <p:txBody>
          <a:bodyPr wrap="square" rtlCol="0">
            <a:spAutoFit/>
          </a:bodyPr>
          <a:p>
            <a:pPr marL="342900" lvl="2" indent="-342900" algn="l">
              <a:buClrTx/>
              <a:buSzTx/>
              <a:buFontTx/>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3</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CAP理论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195320" cy="381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1405" y="1656715"/>
            <a:ext cx="9707245" cy="5400675"/>
          </a:xfrm>
          <a:prstGeom prst="rect">
            <a:avLst/>
          </a:prstGeom>
          <a:noFill/>
        </p:spPr>
        <p:txBody>
          <a:bodyPr wrap="square" rtlCol="0" anchor="t">
            <a:spAutoFit/>
          </a:bodyPr>
          <a:p>
            <a:pPr indent="45720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BASE（Basically Available，Soft-state，Eventual consistency）</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和最终一致性</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基本可用:指分布式系统在出现故障的时候，允许损失部分可用性，即保证核心可用。</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牺牲性能(服务响应时间)、体验(部分功能体验)以保证基本可用</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电商大促时，为了应对访问量激增，部分用户可能会被引导到降级页面，服务层也可能只提供降级服务。这就是损失部分可用性的体现。</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软状态:是指允许系统存在中间状态，而该中间状态不会影响系统整体可用性。分布式存储中一般一份数据至少会有三个副本，允许不同节点间副本同步的延时就是软状态的体现。</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允许不影响整体可用性的中间状态 即允许系统在多个不同节点的数据副本存在数据延时</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mysql replication的异步复制也是一种体现。</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最终一致性:是指系统中的所有数据副本经过一定时间后，最终能够达到一致的状态。弱一致性和强一致性相反，最终一致性是弱一致性的一种特殊情况。软状态必须有个时间期限</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在期限过后应当保证所有副本数据一致</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从而达到数据的最终一致性</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TextBox 30"/>
          <p:cNvSpPr txBox="1"/>
          <p:nvPr/>
        </p:nvSpPr>
        <p:spPr>
          <a:xfrm>
            <a:off x="4695825" y="1172210"/>
            <a:ext cx="2258060" cy="398780"/>
          </a:xfrm>
          <a:prstGeom prst="rect">
            <a:avLst/>
          </a:prstGeom>
          <a:noFill/>
        </p:spPr>
        <p:txBody>
          <a:bodyPr wrap="square" rtlCol="0">
            <a:spAutoFit/>
          </a:bodyPr>
          <a:p>
            <a:pPr marL="342900" lvl="2" indent="-342900" algn="l">
              <a:buClrTx/>
              <a:buSzTx/>
              <a:buFontTx/>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3</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BASE</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理论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034030" cy="1524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1405" y="1656715"/>
            <a:ext cx="9707245" cy="3738245"/>
          </a:xfrm>
          <a:prstGeom prst="rect">
            <a:avLst/>
          </a:prstGeom>
          <a:noFill/>
        </p:spPr>
        <p:txBody>
          <a:bodyPr wrap="square" rtlCol="0" anchor="t">
            <a:spAutoFit/>
          </a:bodyPr>
          <a:p>
            <a:pPr indent="45720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BASE（Basically Available，Soft-state，Eventual consistency）</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和最终一致性</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是一个和</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ACID</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相对比的概念，强调弱一致性</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ACID</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指事务的强一致性。在分布式环境下，涉及到网络通信的不可靠性，性能较差，且技术实现复杂。</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ACID</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认为事务执行时不应存在中间状态，只有“成功”、“回滚”等最终状态。</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强调，在互联网等场景中，用户响应（即可用性）很重要，必须首先满足。</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最终一致性（</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Eventual Consistency </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），即事务存在中间状态，但经历一段时间之后，最终会一致。</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最终一致性（在一些应用场景下）也可以看作</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允许多个副本可以存在暂时的不同步（即异步更新），结合</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CAP</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理论，这种设计强调</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PA</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，可以提高响应速度。</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61465" y="5768340"/>
            <a:ext cx="7329805" cy="706755"/>
          </a:xfrm>
          <a:prstGeom prst="rect">
            <a:avLst/>
          </a:prstGeom>
          <a:noFill/>
        </p:spPr>
        <p:txBody>
          <a:bodyPr wrap="square" rtlCol="0" anchor="t">
            <a:spAutoFit/>
          </a:bodyPr>
          <a:p>
            <a:pPr algn="ctr"/>
            <a:r>
              <a:rPr lang="zh-CN" altLang="en-US" sz="20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采用适合的方式(Basically Available / Soft State)达到最终一致性(Eventual Consistency)</a:t>
            </a:r>
            <a:endParaRPr lang="zh-CN" altLang="en-US" sz="20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TextBox 30"/>
          <p:cNvSpPr txBox="1"/>
          <p:nvPr/>
        </p:nvSpPr>
        <p:spPr>
          <a:xfrm>
            <a:off x="4695825" y="1172210"/>
            <a:ext cx="2258060" cy="398780"/>
          </a:xfrm>
          <a:prstGeom prst="rect">
            <a:avLst/>
          </a:prstGeom>
          <a:noFill/>
        </p:spPr>
        <p:txBody>
          <a:bodyPr wrap="square" rtlCol="0">
            <a:spAutoFit/>
          </a:bodyPr>
          <a:p>
            <a:pPr marL="342900" lvl="2" indent="-342900" algn="l">
              <a:buClrTx/>
              <a:buSzTx/>
              <a:buFontTx/>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3</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BASE</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理论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52093" y="1942328"/>
            <a:ext cx="3200400" cy="523220"/>
          </a:xfrm>
          <a:prstGeom prst="rect">
            <a:avLst/>
          </a:prstGeom>
        </p:spPr>
        <p:txBody>
          <a:bodyPr>
            <a:spAutoFit/>
          </a:bodyPr>
          <a:lstStyle/>
          <a:p>
            <a:pPr algn="ctr" eaLnBrk="0" fontAlgn="base" hangingPunct="0">
              <a:spcBef>
                <a:spcPct val="0"/>
              </a:spcBef>
              <a:spcAft>
                <a:spcPct val="0"/>
              </a:spcAft>
              <a:defRPr/>
            </a:pPr>
            <a:r>
              <a:rPr lang="zh-CN" altLang="zh-CN" sz="2800" dirty="0">
                <a:solidFill>
                  <a:srgbClr val="F0882E"/>
                </a:solidFill>
                <a:latin typeface="微软雅黑" panose="020B0503020204020204" pitchFamily="34" charset="-122"/>
                <a:ea typeface="微软雅黑" panose="020B0503020204020204" pitchFamily="34" charset="-122"/>
              </a:rPr>
              <a:t>数据库</a:t>
            </a:r>
            <a:r>
              <a:rPr lang="zh-CN" altLang="en-US" sz="2800" dirty="0">
                <a:solidFill>
                  <a:srgbClr val="F0882E"/>
                </a:solidFill>
                <a:latin typeface="微软雅黑" panose="020B0503020204020204" pitchFamily="34" charset="-122"/>
                <a:ea typeface="微软雅黑" panose="020B0503020204020204" pitchFamily="34" charset="-122"/>
              </a:rPr>
              <a:t>系统</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12" name="矩形 11"/>
          <p:cNvSpPr/>
          <p:nvPr/>
        </p:nvSpPr>
        <p:spPr>
          <a:xfrm>
            <a:off x="4005744" y="1942328"/>
            <a:ext cx="4876800" cy="523220"/>
          </a:xfrm>
          <a:prstGeom prst="rect">
            <a:avLst/>
          </a:prstGeom>
        </p:spPr>
        <p:txBody>
          <a:bodyPr wrap="square">
            <a:spAutoFit/>
          </a:bodyPr>
          <a:lstStyle/>
          <a:p>
            <a:pPr algn="ctr" eaLnBrk="0" fontAlgn="base" hangingPunct="0">
              <a:spcBef>
                <a:spcPct val="0"/>
              </a:spcBef>
              <a:spcAft>
                <a:spcPct val="0"/>
              </a:spcAft>
              <a:defRPr/>
            </a:pPr>
            <a:r>
              <a:rPr lang="en-US" altLang="zh-CN" sz="2800" dirty="0">
                <a:solidFill>
                  <a:srgbClr val="F0882E"/>
                </a:solidFill>
                <a:latin typeface="微软雅黑" panose="020B0503020204020204" pitchFamily="34" charset="-122"/>
                <a:ea typeface="微软雅黑" panose="020B0503020204020204" pitchFamily="34" charset="-122"/>
              </a:rPr>
              <a:t>Data  Base System</a:t>
            </a:r>
            <a:endParaRPr lang="en-US" altLang="zh-CN" sz="2800" dirty="0">
              <a:solidFill>
                <a:srgbClr val="F0882E"/>
              </a:solidFill>
              <a:latin typeface="微软雅黑" panose="020B0503020204020204" pitchFamily="34" charset="-122"/>
              <a:ea typeface="微软雅黑" panose="020B0503020204020204" pitchFamily="34" charset="-122"/>
            </a:endParaRPr>
          </a:p>
        </p:txBody>
      </p:sp>
      <p:sp>
        <p:nvSpPr>
          <p:cNvPr id="13" name="矩形 12"/>
          <p:cNvSpPr/>
          <p:nvPr/>
        </p:nvSpPr>
        <p:spPr>
          <a:xfrm>
            <a:off x="8320318" y="1985495"/>
            <a:ext cx="1562100" cy="523220"/>
          </a:xfrm>
          <a:prstGeom prst="rect">
            <a:avLst/>
          </a:prstGeom>
        </p:spPr>
        <p:txBody>
          <a:bodyPr>
            <a:spAutoFit/>
          </a:bodyPr>
          <a:lstStyle/>
          <a:p>
            <a:pPr algn="ctr" eaLnBrk="0" fontAlgn="base" hangingPunct="0">
              <a:spcBef>
                <a:spcPct val="0"/>
              </a:spcBef>
              <a:spcAft>
                <a:spcPct val="0"/>
              </a:spcAft>
              <a:defRPr/>
            </a:pPr>
            <a:r>
              <a:rPr lang="en-US" altLang="zh-CN" sz="2800" dirty="0">
                <a:solidFill>
                  <a:srgbClr val="F0882E"/>
                </a:solidFill>
                <a:latin typeface="微软雅黑" panose="020B0503020204020204" pitchFamily="34" charset="-122"/>
                <a:ea typeface="微软雅黑" panose="020B0503020204020204" pitchFamily="34" charset="-122"/>
              </a:rPr>
              <a:t>DBS</a:t>
            </a:r>
            <a:endParaRPr lang="en-US" altLang="zh-CN" sz="2800" dirty="0">
              <a:solidFill>
                <a:srgbClr val="F0882E"/>
              </a:solidFill>
              <a:latin typeface="微软雅黑" panose="020B0503020204020204" pitchFamily="34" charset="-122"/>
              <a:ea typeface="微软雅黑" panose="020B0503020204020204" pitchFamily="34" charset="-122"/>
            </a:endParaRPr>
          </a:p>
        </p:txBody>
      </p:sp>
      <p:sp>
        <p:nvSpPr>
          <p:cNvPr id="14" name="矩形 13"/>
          <p:cNvSpPr/>
          <p:nvPr/>
        </p:nvSpPr>
        <p:spPr>
          <a:xfrm>
            <a:off x="3487968" y="3000976"/>
            <a:ext cx="4852610" cy="523220"/>
          </a:xfrm>
          <a:prstGeom prst="rect">
            <a:avLst/>
          </a:prstGeom>
        </p:spPr>
        <p:txBody>
          <a:bodyPr wrap="none">
            <a:spAutoFit/>
          </a:bodyPr>
          <a:lstStyle/>
          <a:p>
            <a:pPr eaLnBrk="0" fontAlgn="base" hangingPunct="0">
              <a:spcBef>
                <a:spcPct val="0"/>
              </a:spcBef>
              <a:spcAft>
                <a:spcPct val="0"/>
              </a:spcAft>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引入了数据</a:t>
            </a:r>
            <a:r>
              <a:rPr lang="zh-CN" altLang="en-US" sz="2800" dirty="0">
                <a:solidFill>
                  <a:srgbClr val="595959"/>
                </a:solidFill>
                <a:latin typeface="微软雅黑" panose="020B0503020204020204" pitchFamily="34" charset="-122"/>
                <a:ea typeface="微软雅黑" panose="020B0503020204020204" pitchFamily="34" charset="-122"/>
              </a:rPr>
              <a:t>库后</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的计算机系统</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右箭头 18"/>
          <p:cNvSpPr/>
          <p:nvPr/>
        </p:nvSpPr>
        <p:spPr bwMode="auto">
          <a:xfrm rot="5400000">
            <a:off x="3371662" y="4150820"/>
            <a:ext cx="523220" cy="252831"/>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sp>
        <p:nvSpPr>
          <p:cNvPr id="16" name="矩形 15"/>
          <p:cNvSpPr/>
          <p:nvPr/>
        </p:nvSpPr>
        <p:spPr>
          <a:xfrm>
            <a:off x="3195410" y="4624247"/>
            <a:ext cx="902811" cy="523220"/>
          </a:xfrm>
          <a:prstGeom prst="rect">
            <a:avLst/>
          </a:prstGeom>
          <a:ln>
            <a:solidFill>
              <a:schemeClr val="tx1">
                <a:lumMod val="50000"/>
                <a:lumOff val="50000"/>
              </a:schemeClr>
            </a:solidFill>
          </a:ln>
        </p:spPr>
        <p:txBody>
          <a:bodyPr wrap="none">
            <a:spAutoFit/>
          </a:bodyPr>
          <a:lstStyle/>
          <a:p>
            <a:pPr eaLnBrk="0" fontAlgn="base" hangingPunct="0">
              <a:spcBef>
                <a:spcPct val="0"/>
              </a:spcBef>
              <a:spcAft>
                <a:spcPct val="0"/>
              </a:spcAft>
              <a:defRPr/>
            </a:pPr>
            <a:r>
              <a:rPr lang="zh-CN" altLang="en-US" sz="2800" dirty="0">
                <a:solidFill>
                  <a:srgbClr val="F0882E"/>
                </a:solidFill>
                <a:latin typeface="微软雅黑" panose="020B0503020204020204" pitchFamily="34" charset="-122"/>
                <a:ea typeface="微软雅黑" panose="020B0503020204020204" pitchFamily="34" charset="-122"/>
              </a:rPr>
              <a:t>硬件</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17" name="矩形 16"/>
          <p:cNvSpPr/>
          <p:nvPr/>
        </p:nvSpPr>
        <p:spPr>
          <a:xfrm>
            <a:off x="4720997" y="4624247"/>
            <a:ext cx="902811" cy="523220"/>
          </a:xfrm>
          <a:prstGeom prst="rect">
            <a:avLst/>
          </a:prstGeom>
          <a:ln>
            <a:solidFill>
              <a:schemeClr val="tx1">
                <a:lumMod val="50000"/>
                <a:lumOff val="50000"/>
              </a:schemeClr>
            </a:solidFill>
          </a:ln>
        </p:spPr>
        <p:txBody>
          <a:bodyPr wrap="none">
            <a:spAutoFit/>
          </a:bodyPr>
          <a:lstStyle/>
          <a:p>
            <a:pPr eaLnBrk="0" fontAlgn="base" hangingPunct="0">
              <a:spcBef>
                <a:spcPct val="0"/>
              </a:spcBef>
              <a:spcAft>
                <a:spcPct val="0"/>
              </a:spcAft>
              <a:defRPr/>
            </a:pPr>
            <a:r>
              <a:rPr lang="zh-CN" altLang="en-US" sz="2800" dirty="0">
                <a:solidFill>
                  <a:srgbClr val="F0882E"/>
                </a:solidFill>
                <a:latin typeface="微软雅黑" panose="020B0503020204020204" pitchFamily="34" charset="-122"/>
                <a:ea typeface="微软雅黑" panose="020B0503020204020204" pitchFamily="34" charset="-122"/>
              </a:rPr>
              <a:t>软件</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18" name="矩形 17"/>
          <p:cNvSpPr/>
          <p:nvPr/>
        </p:nvSpPr>
        <p:spPr>
          <a:xfrm>
            <a:off x="6031657" y="4624247"/>
            <a:ext cx="1261884" cy="523220"/>
          </a:xfrm>
          <a:prstGeom prst="rect">
            <a:avLst/>
          </a:prstGeom>
          <a:ln>
            <a:solidFill>
              <a:schemeClr val="tx1">
                <a:lumMod val="50000"/>
                <a:lumOff val="50000"/>
              </a:schemeClr>
            </a:solidFill>
          </a:ln>
        </p:spPr>
        <p:txBody>
          <a:bodyPr wrap="none">
            <a:spAutoFit/>
          </a:bodyPr>
          <a:lstStyle/>
          <a:p>
            <a:pPr eaLnBrk="0" fontAlgn="base" hangingPunct="0">
              <a:spcBef>
                <a:spcPct val="0"/>
              </a:spcBef>
              <a:spcAft>
                <a:spcPct val="0"/>
              </a:spcAft>
              <a:defRPr/>
            </a:pPr>
            <a:r>
              <a:rPr lang="zh-CN" altLang="en-US" sz="2800" dirty="0">
                <a:solidFill>
                  <a:srgbClr val="F0882E"/>
                </a:solidFill>
                <a:latin typeface="微软雅黑" panose="020B0503020204020204" pitchFamily="34" charset="-122"/>
                <a:ea typeface="微软雅黑" panose="020B0503020204020204" pitchFamily="34" charset="-122"/>
              </a:rPr>
              <a:t>数据库</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19" name="右箭头 18"/>
          <p:cNvSpPr/>
          <p:nvPr/>
        </p:nvSpPr>
        <p:spPr bwMode="auto">
          <a:xfrm rot="5400000">
            <a:off x="4898625" y="4171352"/>
            <a:ext cx="523220" cy="252831"/>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sp>
        <p:nvSpPr>
          <p:cNvPr id="20" name="右箭头 18"/>
          <p:cNvSpPr/>
          <p:nvPr/>
        </p:nvSpPr>
        <p:spPr bwMode="auto">
          <a:xfrm rot="5400000">
            <a:off x="6425588" y="4161086"/>
            <a:ext cx="523220" cy="252831"/>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sp>
        <p:nvSpPr>
          <p:cNvPr id="21" name="矩形 20"/>
          <p:cNvSpPr/>
          <p:nvPr/>
        </p:nvSpPr>
        <p:spPr>
          <a:xfrm>
            <a:off x="7709467" y="4624247"/>
            <a:ext cx="902811" cy="523220"/>
          </a:xfrm>
          <a:prstGeom prst="rect">
            <a:avLst/>
          </a:prstGeom>
          <a:ln>
            <a:solidFill>
              <a:schemeClr val="tx1">
                <a:lumMod val="50000"/>
                <a:lumOff val="50000"/>
              </a:schemeClr>
            </a:solidFill>
          </a:ln>
        </p:spPr>
        <p:txBody>
          <a:bodyPr wrap="none">
            <a:spAutoFit/>
          </a:bodyPr>
          <a:lstStyle/>
          <a:p>
            <a:pPr eaLnBrk="0" fontAlgn="base" hangingPunct="0">
              <a:spcBef>
                <a:spcPct val="0"/>
              </a:spcBef>
              <a:spcAft>
                <a:spcPct val="0"/>
              </a:spcAft>
              <a:defRPr/>
            </a:pPr>
            <a:r>
              <a:rPr lang="zh-CN" altLang="en-US" sz="2800" dirty="0">
                <a:solidFill>
                  <a:srgbClr val="F0882E"/>
                </a:solidFill>
                <a:latin typeface="微软雅黑" panose="020B0503020204020204" pitchFamily="34" charset="-122"/>
                <a:ea typeface="微软雅黑" panose="020B0503020204020204" pitchFamily="34" charset="-122"/>
              </a:rPr>
              <a:t>人员</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22" name="右箭头 18"/>
          <p:cNvSpPr/>
          <p:nvPr/>
        </p:nvSpPr>
        <p:spPr bwMode="auto">
          <a:xfrm rot="5400000">
            <a:off x="7952552" y="4181617"/>
            <a:ext cx="523220" cy="252831"/>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ppt_x</p:attrName>
                                        </p:attrNameLst>
                                      </p:cBhvr>
                                      <p:tavLst>
                                        <p:tav tm="0">
                                          <p:val>
                                            <p:strVal val="#ppt_x-.2"/>
                                          </p:val>
                                        </p:tav>
                                        <p:tav tm="100000">
                                          <p:val>
                                            <p:strVal val="#ppt_x"/>
                                          </p:val>
                                        </p:tav>
                                      </p:tavLst>
                                    </p:anim>
                                    <p:anim calcmode="lin" valueType="num">
                                      <p:cBhvr>
                                        <p:cTn id="1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2"/>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ppt_x</p:attrName>
                                        </p:attrNameLst>
                                      </p:cBhvr>
                                      <p:tavLst>
                                        <p:tav tm="0">
                                          <p:val>
                                            <p:strVal val="#ppt_x-.2"/>
                                          </p:val>
                                        </p:tav>
                                        <p:tav tm="100000">
                                          <p:val>
                                            <p:strVal val="#ppt_x"/>
                                          </p:val>
                                        </p:tav>
                                      </p:tavLst>
                                    </p:anim>
                                    <p:anim calcmode="lin" valueType="num">
                                      <p:cBhvr>
                                        <p:cTn id="2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ppt_x</p:attrName>
                                        </p:attrNameLst>
                                      </p:cBhvr>
                                      <p:tavLst>
                                        <p:tav tm="0">
                                          <p:val>
                                            <p:strVal val="#ppt_x-.2"/>
                                          </p:val>
                                        </p:tav>
                                        <p:tav tm="100000">
                                          <p:val>
                                            <p:strVal val="#ppt_x"/>
                                          </p:val>
                                        </p:tav>
                                      </p:tavLst>
                                    </p:anim>
                                    <p:anim calcmode="lin" valueType="num">
                                      <p:cBhvr>
                                        <p:cTn id="27"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ppt_x</p:attrName>
                                        </p:attrNameLst>
                                      </p:cBhvr>
                                      <p:tavLst>
                                        <p:tav tm="0">
                                          <p:val>
                                            <p:strVal val="#ppt_x-.2"/>
                                          </p:val>
                                        </p:tav>
                                        <p:tav tm="100000">
                                          <p:val>
                                            <p:strVal val="#ppt_x"/>
                                          </p:val>
                                        </p:tav>
                                      </p:tavLst>
                                    </p:anim>
                                    <p:anim calcmode="lin" valueType="num">
                                      <p:cBhvr>
                                        <p:cTn id="3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5"/>
                                        </p:tgtEl>
                                      </p:cBhvr>
                                    </p:animEffect>
                                  </p:childTnLst>
                                </p:cTn>
                              </p:par>
                            </p:childTnLst>
                          </p:cTn>
                        </p:par>
                        <p:par>
                          <p:cTn id="36" fill="hold">
                            <p:stCondLst>
                              <p:cond delay="1000"/>
                            </p:stCondLst>
                            <p:childTnLst>
                              <p:par>
                                <p:cTn id="37" presetID="29"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0" fill="hold"/>
                                        <p:tgtEl>
                                          <p:spTgt spid="16"/>
                                        </p:tgtEl>
                                        <p:attrNameLst>
                                          <p:attrName>ppt_x</p:attrName>
                                        </p:attrNameLst>
                                      </p:cBhvr>
                                      <p:tavLst>
                                        <p:tav tm="0">
                                          <p:val>
                                            <p:strVal val="#ppt_x-.2"/>
                                          </p:val>
                                        </p:tav>
                                        <p:tav tm="100000">
                                          <p:val>
                                            <p:strVal val="#ppt_x"/>
                                          </p:val>
                                        </p:tav>
                                      </p:tavLst>
                                    </p:anim>
                                    <p:anim calcmode="lin" valueType="num">
                                      <p:cBhvr>
                                        <p:cTn id="40"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1000" fill="hold"/>
                                        <p:tgtEl>
                                          <p:spTgt spid="19"/>
                                        </p:tgtEl>
                                        <p:attrNameLst>
                                          <p:attrName>ppt_x</p:attrName>
                                        </p:attrNameLst>
                                      </p:cBhvr>
                                      <p:tavLst>
                                        <p:tav tm="0">
                                          <p:val>
                                            <p:strVal val="#ppt_x-.2"/>
                                          </p:val>
                                        </p:tav>
                                        <p:tav tm="100000">
                                          <p:val>
                                            <p:strVal val="#ppt_x"/>
                                          </p:val>
                                        </p:tav>
                                      </p:tavLst>
                                    </p:anim>
                                    <p:anim calcmode="lin" valueType="num">
                                      <p:cBhvr>
                                        <p:cTn id="4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9"/>
                                        </p:tgtEl>
                                      </p:cBhvr>
                                    </p:animEffect>
                                  </p:childTnLst>
                                </p:cTn>
                              </p:par>
                            </p:childTnLst>
                          </p:cTn>
                        </p:par>
                        <p:par>
                          <p:cTn id="49" fill="hold">
                            <p:stCondLst>
                              <p:cond delay="1000"/>
                            </p:stCondLst>
                            <p:childTnLst>
                              <p:par>
                                <p:cTn id="50" presetID="29"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1000" fill="hold"/>
                                        <p:tgtEl>
                                          <p:spTgt spid="17"/>
                                        </p:tgtEl>
                                        <p:attrNameLst>
                                          <p:attrName>ppt_x</p:attrName>
                                        </p:attrNameLst>
                                      </p:cBhvr>
                                      <p:tavLst>
                                        <p:tav tm="0">
                                          <p:val>
                                            <p:strVal val="#ppt_x-.2"/>
                                          </p:val>
                                        </p:tav>
                                        <p:tav tm="100000">
                                          <p:val>
                                            <p:strVal val="#ppt_x"/>
                                          </p:val>
                                        </p:tav>
                                      </p:tavLst>
                                    </p:anim>
                                    <p:anim calcmode="lin" valueType="num">
                                      <p:cBhvr>
                                        <p:cTn id="5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9"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1000" fill="hold"/>
                                        <p:tgtEl>
                                          <p:spTgt spid="20"/>
                                        </p:tgtEl>
                                        <p:attrNameLst>
                                          <p:attrName>ppt_x</p:attrName>
                                        </p:attrNameLst>
                                      </p:cBhvr>
                                      <p:tavLst>
                                        <p:tav tm="0">
                                          <p:val>
                                            <p:strVal val="#ppt_x-.2"/>
                                          </p:val>
                                        </p:tav>
                                        <p:tav tm="100000">
                                          <p:val>
                                            <p:strVal val="#ppt_x"/>
                                          </p:val>
                                        </p:tav>
                                      </p:tavLst>
                                    </p:anim>
                                    <p:anim calcmode="lin" valueType="num">
                                      <p:cBhvr>
                                        <p:cTn id="60"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61" dur="1000"/>
                                        <p:tgtEl>
                                          <p:spTgt spid="20"/>
                                        </p:tgtEl>
                                      </p:cBhvr>
                                    </p:animEffect>
                                  </p:childTnLst>
                                </p:cTn>
                              </p:par>
                            </p:childTnLst>
                          </p:cTn>
                        </p:par>
                        <p:par>
                          <p:cTn id="62" fill="hold">
                            <p:stCondLst>
                              <p:cond delay="1000"/>
                            </p:stCondLst>
                            <p:childTnLst>
                              <p:par>
                                <p:cTn id="63" presetID="29"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1000" fill="hold"/>
                                        <p:tgtEl>
                                          <p:spTgt spid="18"/>
                                        </p:tgtEl>
                                        <p:attrNameLst>
                                          <p:attrName>ppt_x</p:attrName>
                                        </p:attrNameLst>
                                      </p:cBhvr>
                                      <p:tavLst>
                                        <p:tav tm="0">
                                          <p:val>
                                            <p:strVal val="#ppt_x-.2"/>
                                          </p:val>
                                        </p:tav>
                                        <p:tav tm="100000">
                                          <p:val>
                                            <p:strVal val="#ppt_x"/>
                                          </p:val>
                                        </p:tav>
                                      </p:tavLst>
                                    </p:anim>
                                    <p:anim calcmode="lin" valueType="num">
                                      <p:cBhvr>
                                        <p:cTn id="66"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9"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ppt_x</p:attrName>
                                        </p:attrNameLst>
                                      </p:cBhvr>
                                      <p:tavLst>
                                        <p:tav tm="0">
                                          <p:val>
                                            <p:strVal val="#ppt_x-.2"/>
                                          </p:val>
                                        </p:tav>
                                        <p:tav tm="100000">
                                          <p:val>
                                            <p:strVal val="#ppt_x"/>
                                          </p:val>
                                        </p:tav>
                                      </p:tavLst>
                                    </p:anim>
                                    <p:anim calcmode="lin" valueType="num">
                                      <p:cBhvr>
                                        <p:cTn id="7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74" dur="1000"/>
                                        <p:tgtEl>
                                          <p:spTgt spid="22"/>
                                        </p:tgtEl>
                                      </p:cBhvr>
                                    </p:animEffect>
                                  </p:childTnLst>
                                </p:cTn>
                              </p:par>
                            </p:childTnLst>
                          </p:cTn>
                        </p:par>
                        <p:par>
                          <p:cTn id="75" fill="hold">
                            <p:stCondLst>
                              <p:cond delay="1000"/>
                            </p:stCondLst>
                            <p:childTnLst>
                              <p:par>
                                <p:cTn id="76" presetID="29"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ppt_x</p:attrName>
                                        </p:attrNameLst>
                                      </p:cBhvr>
                                      <p:tavLst>
                                        <p:tav tm="0">
                                          <p:val>
                                            <p:strVal val="#ppt_x-.2"/>
                                          </p:val>
                                        </p:tav>
                                        <p:tav tm="100000">
                                          <p:val>
                                            <p:strVal val="#ppt_x"/>
                                          </p:val>
                                        </p:tav>
                                      </p:tavLst>
                                    </p:anim>
                                    <p:anim calcmode="lin" valueType="num">
                                      <p:cBhvr>
                                        <p:cTn id="79"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80" dur="1000"/>
                                        <p:tgtEl>
                                          <p:spTgt spid="21"/>
                                        </p:tgtEl>
                                      </p:cBhvr>
                                    </p:animEffect>
                                  </p:childTnLst>
                                </p:cTn>
                              </p:par>
                              <p:par>
                                <p:cTn id="81" presetID="26" presetClass="emph" presetSubtype="0" fill="hold" grpId="0" nodeType="withEffect">
                                  <p:stCondLst>
                                    <p:cond delay="0"/>
                                  </p:stCondLst>
                                  <p:childTnLst>
                                    <p:animEffect transition="out" filter="fade">
                                      <p:cBhvr>
                                        <p:cTn id="82" dur="500" tmFilter="0, 0; .2, .5; .8, .5; 1, 0"/>
                                        <p:tgtEl>
                                          <p:spTgt spid="25"/>
                                        </p:tgtEl>
                                      </p:cBhvr>
                                    </p:animEffect>
                                    <p:animScale>
                                      <p:cBhvr>
                                        <p:cTn id="83"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P spid="2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flipV="1">
            <a:off x="649605" y="730885"/>
            <a:ext cx="2909570" cy="952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1405" y="1656715"/>
            <a:ext cx="9707245" cy="4154170"/>
          </a:xfrm>
          <a:prstGeom prst="rect">
            <a:avLst/>
          </a:prstGeom>
          <a:noFill/>
        </p:spPr>
        <p:txBody>
          <a:bodyPr wrap="square" rtlCol="0" anchor="t">
            <a:spAutoFit/>
          </a:bodyPr>
          <a:p>
            <a:pPr indent="45720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和最终一致性</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所强调的软状态、弱一致性等，在一些互联网业务中，并不会带来大的问题。</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例如：一位欧洲用户在社交软件上短时间内更新了多次头像，但他在亚洲的好友即便正在刷新，可能也只能在一段时间后才看到更新的情况，并且只看到了最终的头像，中间的更新结果在服务器同步信息的过程中被覆盖了。</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弱一致性场景中， 经常会使用“异步消息机制”在网络节点之间的进行通信。</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异步消息意味着消息的发送和接受之间存在时间差。消息的发送者在消息发出后立刻退出发送流程，不会阻塞等待接受者的反馈，因此不会受到网络延迟等影响，因此系统的响应时间较少。这也可以看作是一种软状态机制。</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中也会使用异步消息机制进行事件通知等，但最终用户一般不需要关心其具体过程。</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BASE支持的是大型分布式系统，提出通过牺牲强一致性获得高可用性。</a:t>
            </a:r>
            <a:endPar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TextBox 30"/>
          <p:cNvSpPr txBox="1"/>
          <p:nvPr/>
        </p:nvSpPr>
        <p:spPr>
          <a:xfrm>
            <a:off x="4695825" y="1172210"/>
            <a:ext cx="2258060" cy="398780"/>
          </a:xfrm>
          <a:prstGeom prst="rect">
            <a:avLst/>
          </a:prstGeom>
          <a:noFill/>
        </p:spPr>
        <p:txBody>
          <a:bodyPr wrap="square" rtlCol="0">
            <a:spAutoFit/>
          </a:bodyPr>
          <a:p>
            <a:pPr marL="342900" lvl="2" indent="-342900" algn="l">
              <a:buClrTx/>
              <a:buSzTx/>
              <a:buFontTx/>
              <a:defRPr/>
            </a:pP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3</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BASE</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理论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605" y="740410"/>
            <a:ext cx="3070860" cy="2794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8" name="图示 7"/>
          <p:cNvGraphicFramePr>
            <a:graphicFrameLocks noGrp="1"/>
          </p:cNvGraphicFramePr>
          <p:nvPr/>
        </p:nvGraphicFramePr>
        <p:xfrm>
          <a:off x="1841865" y="2172506"/>
          <a:ext cx="8330701" cy="3254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对话气泡: 矩形 5"/>
          <p:cNvSpPr/>
          <p:nvPr/>
        </p:nvSpPr>
        <p:spPr bwMode="auto">
          <a:xfrm>
            <a:off x="2294426" y="2269273"/>
            <a:ext cx="1680210" cy="603504"/>
          </a:xfrm>
          <a:prstGeom prst="wedgeRectCallout">
            <a:avLst>
              <a:gd name="adj1" fmla="val 70504"/>
              <a:gd name="adj2" fmla="val -1412"/>
            </a:avLst>
          </a:prstGeom>
          <a:noFill/>
          <a:ln w="25400" cap="flat" cmpd="sng">
            <a:solidFill>
              <a:srgbClr val="FF0000"/>
            </a:solidFill>
            <a:prstDash val="sysDash"/>
            <a:round/>
          </a:ln>
        </p:spPr>
        <p:txBody>
          <a:bodyPr rtlCol="0" anchor="ctr"/>
          <a:p>
            <a:pPr algn="ctr"/>
            <a:r>
              <a:rPr lang="zh-CN" altLang="en-US" dirty="0">
                <a:latin typeface="微软雅黑" panose="020B0503020204020204" pitchFamily="34" charset="-122"/>
                <a:ea typeface="微软雅黑" panose="020B0503020204020204" pitchFamily="34" charset="-122"/>
              </a:rPr>
              <a:t>横向扩展能力弱</a:t>
            </a:r>
            <a:endParaRPr lang="zh-CN" altLang="en-US" dirty="0">
              <a:latin typeface="微软雅黑" panose="020B0503020204020204" pitchFamily="34" charset="-122"/>
              <a:ea typeface="微软雅黑" panose="020B0503020204020204" pitchFamily="34" charset="-122"/>
            </a:endParaRPr>
          </a:p>
        </p:txBody>
      </p:sp>
      <p:sp>
        <p:nvSpPr>
          <p:cNvPr id="10" name="对话气泡: 矩形 6"/>
          <p:cNvSpPr/>
          <p:nvPr/>
        </p:nvSpPr>
        <p:spPr bwMode="auto">
          <a:xfrm>
            <a:off x="7978621" y="2500640"/>
            <a:ext cx="1680210" cy="603504"/>
          </a:xfrm>
          <a:prstGeom prst="wedgeRectCallout">
            <a:avLst>
              <a:gd name="adj1" fmla="val -72330"/>
              <a:gd name="adj2" fmla="val -50551"/>
            </a:avLst>
          </a:prstGeom>
          <a:noFill/>
          <a:ln w="25400" cap="flat" cmpd="sng">
            <a:solidFill>
              <a:srgbClr val="FF0000"/>
            </a:solidFill>
            <a:prstDash val="sysDash"/>
            <a:round/>
          </a:ln>
        </p:spPr>
        <p:txBody>
          <a:bodyPr rtlCol="0" anchor="ctr"/>
          <a:p>
            <a:pPr algn="ctr"/>
            <a:r>
              <a:rPr lang="zh-CN" altLang="en-US" dirty="0">
                <a:latin typeface="微软雅黑" panose="020B0503020204020204" pitchFamily="34" charset="-122"/>
                <a:ea typeface="微软雅黑" panose="020B0503020204020204" pitchFamily="34" charset="-122"/>
              </a:rPr>
              <a:t>事务能力弱</a:t>
            </a:r>
            <a:endParaRPr lang="zh-CN" altLang="en-US" dirty="0">
              <a:latin typeface="微软雅黑" panose="020B0503020204020204" pitchFamily="34" charset="-122"/>
              <a:ea typeface="微软雅黑" panose="020B0503020204020204" pitchFamily="34" charset="-122"/>
            </a:endParaRPr>
          </a:p>
        </p:txBody>
      </p:sp>
      <p:sp>
        <p:nvSpPr>
          <p:cNvPr id="11" name="矩形 10"/>
          <p:cNvSpPr>
            <a:spLocks noChangeAspect="1"/>
          </p:cNvSpPr>
          <p:nvPr/>
        </p:nvSpPr>
        <p:spPr bwMode="auto">
          <a:xfrm>
            <a:off x="1770355" y="3225390"/>
            <a:ext cx="1877627" cy="2646875"/>
          </a:xfrm>
          <a:prstGeom prst="rect">
            <a:avLst/>
          </a:prstGeom>
          <a:blipFill dpi="0" rotWithShape="1">
            <a:blip r:embed="rId7"/>
            <a:srcRect/>
            <a:stretch>
              <a:fillRect/>
            </a:stretch>
          </a:blipFill>
          <a:ln w="25400" cap="flat" cmpd="sng" algn="ctr">
            <a:noFill/>
            <a:prstDash val="solid"/>
          </a:ln>
          <a:effectLst/>
          <a:extLst>
            <a:ext uri="{91240B29-F687-4F45-9708-019B960494DF}">
              <a14:hiddenLine xmlns:a14="http://schemas.microsoft.com/office/drawing/2010/main" w="25400">
                <a:solidFill>
                  <a:schemeClr val="dk1"/>
                </a:solidFill>
                <a:prstDash val="solid"/>
              </a14:hiddenLine>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文本框 11"/>
          <p:cNvSpPr txBox="1"/>
          <p:nvPr/>
        </p:nvSpPr>
        <p:spPr>
          <a:xfrm>
            <a:off x="2605200" y="3522902"/>
            <a:ext cx="925497" cy="645160"/>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怎么选择？</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704340" y="1881505"/>
            <a:ext cx="5976620" cy="43967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文档式存储模式</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可以看作键值对模式的升级，底层存储的每行数据中仍然存在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（或者</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。但</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是采用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JSON</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等格式描述的复杂数据类型</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每条数据的文档格式可以不同</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文档格式中支持嵌套等复杂形式</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比较有名的文档式数据库，如</a:t>
            </a:r>
            <a:r>
              <a:rPr lang="en-US" altLang="zh-CN" sz="180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MongoBD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CouchDB</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7680960" y="1881505"/>
            <a:ext cx="4150995" cy="2483485"/>
          </a:xfrm>
          <a:prstGeom prst="rect">
            <a:avLst/>
          </a:prstGeom>
        </p:spPr>
      </p:pic>
      <p:sp>
        <p:nvSpPr>
          <p:cNvPr id="9" name="矩形 8"/>
          <p:cNvSpPr/>
          <p:nvPr/>
        </p:nvSpPr>
        <p:spPr>
          <a:xfrm>
            <a:off x="7680911" y="4891362"/>
            <a:ext cx="3700630" cy="1477328"/>
          </a:xfrm>
          <a:prstGeom prst="rect">
            <a:avLst/>
          </a:prstGeom>
        </p:spPr>
        <p:txBody>
          <a:bodyPr wrap="square">
            <a:spAutoFit/>
          </a:bodyPr>
          <a:p>
            <a:r>
              <a:rPr lang="zh-CN" altLang="en-US" dirty="0">
                <a:solidFill>
                  <a:srgbClr val="595959"/>
                </a:solidFill>
                <a:latin typeface="微软雅黑" panose="020B0503020204020204" pitchFamily="34" charset="-122"/>
                <a:ea typeface="微软雅黑" panose="020B0503020204020204" pitchFamily="34" charset="-122"/>
              </a:rPr>
              <a:t>这是</a:t>
            </a:r>
            <a:r>
              <a:rPr lang="en-US" altLang="zh-CN" dirty="0">
                <a:solidFill>
                  <a:srgbClr val="595959"/>
                </a:solidFill>
                <a:latin typeface="微软雅黑" panose="020B0503020204020204" pitchFamily="34" charset="-122"/>
                <a:ea typeface="微软雅黑" panose="020B0503020204020204" pitchFamily="34" charset="-122"/>
              </a:rPr>
              <a:t>MongoDB</a:t>
            </a:r>
            <a:r>
              <a:rPr lang="zh-CN" altLang="en-US" dirty="0">
                <a:solidFill>
                  <a:srgbClr val="595959"/>
                </a:solidFill>
                <a:latin typeface="微软雅黑" panose="020B0503020204020204" pitchFamily="34" charset="-122"/>
                <a:ea typeface="微软雅黑" panose="020B0503020204020204" pitchFamily="34" charset="-122"/>
              </a:rPr>
              <a:t>中的一行数据，描述一条通信录数据。数据包含</a:t>
            </a:r>
            <a:r>
              <a:rPr lang="en-US" altLang="zh-CN" dirty="0">
                <a:solidFill>
                  <a:srgbClr val="595959"/>
                </a:solidFill>
                <a:latin typeface="微软雅黑" panose="020B0503020204020204" pitchFamily="34" charset="-122"/>
                <a:ea typeface="微软雅黑" panose="020B0503020204020204" pitchFamily="34" charset="-122"/>
              </a:rPr>
              <a:t>_id</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username</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contact</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access</a:t>
            </a:r>
            <a:r>
              <a:rPr lang="zh-CN" altLang="en-US" dirty="0">
                <a:solidFill>
                  <a:srgbClr val="595959"/>
                </a:solidFill>
                <a:latin typeface="微软雅黑" panose="020B0503020204020204" pitchFamily="34" charset="-122"/>
                <a:ea typeface="微软雅黑" panose="020B0503020204020204" pitchFamily="34" charset="-122"/>
              </a:rPr>
              <a:t>列，</a:t>
            </a:r>
            <a:r>
              <a:rPr lang="en-US" altLang="zh-CN" dirty="0">
                <a:solidFill>
                  <a:srgbClr val="595959"/>
                </a:solidFill>
                <a:latin typeface="微软雅黑" panose="020B0503020204020204" pitchFamily="34" charset="-122"/>
                <a:ea typeface="微软雅黑" panose="020B0503020204020204" pitchFamily="34" charset="-122"/>
              </a:rPr>
              <a:t> contact</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access</a:t>
            </a:r>
            <a:r>
              <a:rPr lang="zh-CN" altLang="en-US" dirty="0">
                <a:solidFill>
                  <a:srgbClr val="595959"/>
                </a:solidFill>
                <a:latin typeface="微软雅黑" panose="020B0503020204020204" pitchFamily="34" charset="-122"/>
                <a:ea typeface="微软雅黑" panose="020B0503020204020204" pitchFamily="34" charset="-122"/>
              </a:rPr>
              <a:t>列是复合列，不满足关系型数据库中的列的原子性</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6"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0" name="直接连接符 9"/>
          <p:cNvCxnSpPr/>
          <p:nvPr/>
        </p:nvCxnSpPr>
        <p:spPr>
          <a:xfrm flipV="1">
            <a:off x="649605" y="730885"/>
            <a:ext cx="3014345" cy="9525"/>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245" y="805815"/>
            <a:ext cx="3193415" cy="460375"/>
          </a:xfrm>
          <a:prstGeom prst="rect">
            <a:avLst/>
          </a:prstGeom>
        </p:spPr>
        <p:txBody>
          <a:bodyPr wrap="square">
            <a:spAutoFit/>
          </a:bodyPr>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30"/>
          <p:cNvSpPr txBox="1"/>
          <p:nvPr/>
        </p:nvSpPr>
        <p:spPr>
          <a:xfrm>
            <a:off x="3819525" y="1374140"/>
            <a:ext cx="4552315" cy="398780"/>
          </a:xfrm>
          <a:prstGeom prst="rect">
            <a:avLst/>
          </a:prstGeom>
          <a:noFill/>
        </p:spPr>
        <p:txBody>
          <a:bodyPr wrap="square" rtlCol="0">
            <a:spAutoFit/>
          </a:bodyPr>
          <a:p>
            <a:pPr algn="l"/>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4</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a:solidFill>
                  <a:srgbClr val="F0882E"/>
                </a:solidFill>
                <a:latin typeface="微软雅黑" panose="020B0503020204020204" pitchFamily="34" charset="-122"/>
                <a:ea typeface="微软雅黑" panose="020B0503020204020204" pitchFamily="34" charset="-122"/>
                <a:sym typeface="+mn-ea"/>
              </a:rPr>
              <a:t>NoSQL的常见存储模式</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366" y="740311"/>
            <a:ext cx="247483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1405" y="1772920"/>
            <a:ext cx="9313545" cy="3784600"/>
          </a:xfrm>
          <a:prstGeom prst="rect">
            <a:avLst/>
          </a:prstGeom>
          <a:noFill/>
        </p:spPr>
        <p:txBody>
          <a:bodyPr wrap="square" rtlCol="0" anchor="t">
            <a:sp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并没有一个统一的存储模式，底层存储引擎的实现差异很大，具体策略和配置方式也因软件而异。</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常见的存储模式有：键值模式、列存储模式、文档存储模式和图存储模式等。</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常见的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软件可能会结合使用多种存储模式，例如键值对和列存储。</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这些存储模式在底层大多是一次写入多次读取的。</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除了图存储模式之外，大多对分布式环境支持较好。</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这些存储模型之上，一般只支持简单的查询，对关联查询等支持较差。</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这些存储模型对索引（例如：二级索引）的支持较差。</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extBox 30"/>
          <p:cNvSpPr txBox="1"/>
          <p:nvPr/>
        </p:nvSpPr>
        <p:spPr>
          <a:xfrm>
            <a:off x="3819525" y="1374140"/>
            <a:ext cx="4552315" cy="398780"/>
          </a:xfrm>
          <a:prstGeom prst="rect">
            <a:avLst/>
          </a:prstGeom>
          <a:noFill/>
        </p:spPr>
        <p:txBody>
          <a:bodyPr wrap="square" rtlCol="0">
            <a:spAutoFit/>
          </a:bodyPr>
          <a:p>
            <a:pPr algn="l"/>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4</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a:solidFill>
                  <a:srgbClr val="F0882E"/>
                </a:solidFill>
                <a:latin typeface="微软雅黑" panose="020B0503020204020204" pitchFamily="34" charset="-122"/>
                <a:ea typeface="微软雅黑" panose="020B0503020204020204" pitchFamily="34" charset="-122"/>
                <a:sym typeface="+mn-ea"/>
              </a:rPr>
              <a:t>NoSQL的常见存储模式</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366" y="740311"/>
            <a:ext cx="247483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1405" y="1772920"/>
            <a:ext cx="9313545" cy="4554220"/>
          </a:xfrm>
          <a:prstGeom prst="rect">
            <a:avLst/>
          </a:prstGeom>
          <a:noFill/>
        </p:spPr>
        <p:txBody>
          <a:bodyPr wrap="square" rtlCol="0" anchor="t">
            <a:spAutoFit/>
          </a:bodyPr>
          <a:p>
            <a:pPr indent="45720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键值对存储模式</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所谓键值对，即（物理上）每行数据的结构为：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&lt;key, value&gt;</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，或者</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&lt;key, value, timestamp&gt;</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等形式。</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相当于主键</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如果有多个</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相同的键值对，则被看作在逻辑上是一行数据，或者被认为是该</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的更新历史（以时间戳决定版本新旧）</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一般较为自由，不限定数据类型、值域等，很难对</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建立索引。</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没有列或列名的概念，列名可能显式的现在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中，例如：</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&lt;001,</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“姓名：张三”</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，即</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 编号</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001</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包含了列名（姓名）和取值（张三）。</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在实际系统中，一般会根据</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进行数据分片内的局部排序，以加快检索效率</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Redis</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Cassandra</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等使用该存储模式</a:t>
            </a:r>
            <a:endPar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extBox 30"/>
          <p:cNvSpPr txBox="1"/>
          <p:nvPr/>
        </p:nvSpPr>
        <p:spPr>
          <a:xfrm>
            <a:off x="3819525" y="1374140"/>
            <a:ext cx="4552315" cy="398780"/>
          </a:xfrm>
          <a:prstGeom prst="rect">
            <a:avLst/>
          </a:prstGeom>
          <a:noFill/>
        </p:spPr>
        <p:txBody>
          <a:bodyPr wrap="square" rtlCol="0">
            <a:spAutoFit/>
          </a:bodyPr>
          <a:p>
            <a:pPr algn="l"/>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4</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a:solidFill>
                  <a:srgbClr val="F0882E"/>
                </a:solidFill>
                <a:latin typeface="微软雅黑" panose="020B0503020204020204" pitchFamily="34" charset="-122"/>
                <a:ea typeface="微软雅黑" panose="020B0503020204020204" pitchFamily="34" charset="-122"/>
                <a:sym typeface="+mn-ea"/>
              </a:rPr>
              <a:t>NoSQL的常见存储模式</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729105" y="1772920"/>
            <a:ext cx="6960235" cy="43967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列存储模式</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可以看作是一种纵向切分数据的方式，不同列会放到不同的位置（节点）存储，实际软件一般也会按照行键（</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key</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）再进行横向切片和分布式存储。</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对于稀疏表（空值较多），其存储效率较高</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底层一般也是一次写入多次读取的</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在切片内一般会按行键进行排序，以加快分布式检索速度。</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比较有名的列存储数据库，如谷歌的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 Table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Dremal</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，以及</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HBase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0" lvl="1" indent="0">
              <a:buNone/>
              <a:defRPr/>
            </a:pPr>
            <a:endParaRPr lang="en-US"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zh-CN"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kern="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defRPr/>
            </a:pPr>
            <a:endParaRPr lang="en-US" altLang="zh-CN" b="1" kern="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rotWithShape="1">
          <a:blip r:embed="rId1"/>
          <a:srcRect r="61931"/>
          <a:stretch>
            <a:fillRect/>
          </a:stretch>
        </p:blipFill>
        <p:spPr>
          <a:xfrm>
            <a:off x="8774691" y="1263714"/>
            <a:ext cx="2282390" cy="2337458"/>
          </a:xfrm>
          <a:prstGeom prst="rect">
            <a:avLst/>
          </a:prstGeom>
        </p:spPr>
      </p:pic>
      <p:pic>
        <p:nvPicPr>
          <p:cNvPr id="12" name="图片 11"/>
          <p:cNvPicPr>
            <a:picLocks noChangeAspect="1"/>
          </p:cNvPicPr>
          <p:nvPr/>
        </p:nvPicPr>
        <p:blipFill rotWithShape="1">
          <a:blip r:embed="rId1"/>
          <a:srcRect l="46072"/>
          <a:stretch>
            <a:fillRect/>
          </a:stretch>
        </p:blipFill>
        <p:spPr>
          <a:xfrm>
            <a:off x="8452913" y="3600971"/>
            <a:ext cx="3103746" cy="2243879"/>
          </a:xfrm>
          <a:prstGeom prst="rect">
            <a:avLst/>
          </a:prstGeom>
        </p:spPr>
      </p:pic>
      <p:sp>
        <p:nvSpPr>
          <p:cNvPr id="6" name="文本框 5"/>
          <p:cNvSpPr txBox="1"/>
          <p:nvPr/>
        </p:nvSpPr>
        <p:spPr>
          <a:xfrm>
            <a:off x="8453120" y="6312535"/>
            <a:ext cx="2926080" cy="368300"/>
          </a:xfrm>
          <a:prstGeom prst="rect">
            <a:avLst/>
          </a:prstGeom>
          <a:noFill/>
        </p:spPr>
        <p:txBody>
          <a:bodyPr wrap="none" rtlCol="0" anchor="t">
            <a:spAutoFit/>
          </a:bodyPr>
          <a:p>
            <a:r>
              <a:rPr lang="zh-CN" altLang="zh-CN" kern="1000" dirty="0">
                <a:latin typeface="Times New Roman" panose="02020603050405020304" pitchFamily="18" charset="0"/>
                <a:ea typeface="方正书宋简体"/>
                <a:cs typeface="Times New Roman" panose="02020603050405020304" pitchFamily="18" charset="0"/>
                <a:sym typeface="+mn-ea"/>
              </a:rPr>
              <a:t>面向行和面向列存储的对比</a:t>
            </a:r>
            <a:endParaRPr lang="zh-CN" altLang="en-US"/>
          </a:p>
        </p:txBody>
      </p:sp>
      <p:sp>
        <p:nvSpPr>
          <p:cNvPr id="8" name="TextBox 30"/>
          <p:cNvSpPr txBox="1"/>
          <p:nvPr/>
        </p:nvSpPr>
        <p:spPr>
          <a:xfrm>
            <a:off x="3819525" y="1374140"/>
            <a:ext cx="4552315" cy="398780"/>
          </a:xfrm>
          <a:prstGeom prst="rect">
            <a:avLst/>
          </a:prstGeom>
          <a:noFill/>
        </p:spPr>
        <p:txBody>
          <a:bodyPr wrap="square" rtlCol="0">
            <a:spAutoFit/>
          </a:bodyPr>
          <a:p>
            <a:pPr algn="l"/>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4</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a:solidFill>
                  <a:srgbClr val="F0882E"/>
                </a:solidFill>
                <a:latin typeface="微软雅黑" panose="020B0503020204020204" pitchFamily="34" charset="-122"/>
                <a:ea typeface="微软雅黑" panose="020B0503020204020204" pitchFamily="34" charset="-122"/>
                <a:sym typeface="+mn-ea"/>
              </a:rPr>
              <a:t>NoSQL的常见存储模式</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
        <p:nvSpPr>
          <p:cNvPr id="9"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0" name="直接连接符 9"/>
          <p:cNvCxnSpPr/>
          <p:nvPr/>
        </p:nvCxnSpPr>
        <p:spPr>
          <a:xfrm>
            <a:off x="649366" y="740311"/>
            <a:ext cx="247483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245" y="805815"/>
            <a:ext cx="3193415" cy="460375"/>
          </a:xfrm>
          <a:prstGeom prst="rect">
            <a:avLst/>
          </a:prstGeom>
        </p:spPr>
        <p:txBody>
          <a:bodyPr wrap="square">
            <a:spAutoFit/>
          </a:bodyPr>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bwMode="auto">
          <a:xfrm>
            <a:off x="1326515" y="1772920"/>
            <a:ext cx="7394575" cy="47193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图存储模式</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将数据存储为点和边的关系</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点通过边相连接，具有名称、类型和属性、相连接的边等关联信息</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边一般是单向的，具有名称、类型、起止节点和属性等信息</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右图中有</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条数据（记录）：</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457200">
              <a:lnSpc>
                <a:spcPct val="150000"/>
              </a:lnSpc>
              <a:spcBef>
                <a:spcPts val="0"/>
              </a:spcBef>
              <a:buNone/>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类型为顾客的点（</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457200">
              <a:lnSpc>
                <a:spcPct val="150000"/>
              </a:lnSpc>
              <a:spcBef>
                <a:spcPts val="0"/>
              </a:spcBef>
              <a:buNone/>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类型为商品的点（</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457200">
              <a:lnSpc>
                <a:spcPct val="150000"/>
              </a:lnSpc>
              <a:spcBef>
                <a:spcPts val="0"/>
              </a:spcBef>
              <a:buNone/>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类型为浏览的边（</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457200">
              <a:lnSpc>
                <a:spcPct val="150000"/>
              </a:lnSpc>
              <a:spcBef>
                <a:spcPts val="0"/>
              </a:spcBef>
              <a:buNone/>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类型为购买的边（</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457200">
              <a:lnSpc>
                <a:spcPct val="150000"/>
              </a:lnSpc>
              <a:spcBef>
                <a:spcPts val="0"/>
              </a:spcBef>
              <a:buNone/>
              <a:extLst>
                <a:ext uri="{35155182-B16C-46BC-9424-99874614C6A1}">
                  <wpsdc:indentchars xmlns:wpsdc="http://www.wps.cn/officeDocument/2017/drawingmlCustomData" val="200" checksum="59296752"/>
                </a:ext>
              </a:extLst>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类型为配件的边（</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条数据）</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457200">
              <a:lnSpc>
                <a:spcPct val="150000"/>
              </a:lnSpc>
              <a:spcBef>
                <a:spcPts val="0"/>
              </a:spcBef>
              <a:buNone/>
              <a:defRPr/>
              <a:extLst>
                <a:ext uri="{35155182-B16C-46BC-9424-99874614C6A1}">
                  <wpsdc:indentchars xmlns:wpsdc="http://www.wps.cn/officeDocument/2017/drawingmlCustomData" val="200" checksum="59296752"/>
                </a:ext>
              </a:extLst>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常见的图存储数据库</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Neo4J</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800" b="1" kern="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6608" y="2120509"/>
            <a:ext cx="3262134" cy="34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30"/>
          <p:cNvSpPr txBox="1"/>
          <p:nvPr/>
        </p:nvSpPr>
        <p:spPr>
          <a:xfrm>
            <a:off x="3819525" y="1374140"/>
            <a:ext cx="4552315" cy="398780"/>
          </a:xfrm>
          <a:prstGeom prst="rect">
            <a:avLst/>
          </a:prstGeom>
          <a:noFill/>
        </p:spPr>
        <p:txBody>
          <a:bodyPr wrap="square" rtlCol="0">
            <a:spAutoFit/>
          </a:bodyPr>
          <a:p>
            <a:pPr algn="l"/>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1.7.</a:t>
            </a:r>
            <a:r>
              <a:rPr lang="en-US" sz="2000" dirty="0" smtClean="0">
                <a:solidFill>
                  <a:schemeClr val="accent2"/>
                </a:solidFill>
                <a:latin typeface="微软雅黑" panose="020B0503020204020204" pitchFamily="34" charset="-122"/>
                <a:ea typeface="微软雅黑" panose="020B0503020204020204" pitchFamily="34" charset="-122"/>
                <a:sym typeface="+mn-ea"/>
              </a:rPr>
              <a:t>4</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sz="2000" dirty="0">
                <a:solidFill>
                  <a:srgbClr val="F0882E"/>
                </a:solidFill>
                <a:latin typeface="微软雅黑" panose="020B0503020204020204" pitchFamily="34" charset="-122"/>
                <a:ea typeface="微软雅黑" panose="020B0503020204020204" pitchFamily="34" charset="-122"/>
                <a:sym typeface="+mn-ea"/>
              </a:rPr>
              <a:t>NoSQL的常见存储模式</a:t>
            </a:r>
            <a:endParaRPr lang="en-US" altLang="zh-CN" sz="2000" dirty="0" smtClean="0">
              <a:solidFill>
                <a:schemeClr val="accent2"/>
              </a:solidFill>
              <a:latin typeface="微软雅黑" panose="020B0503020204020204" pitchFamily="34" charset="-122"/>
              <a:ea typeface="微软雅黑" panose="020B0503020204020204" pitchFamily="34" charset="-122"/>
            </a:endParaRPr>
          </a:p>
        </p:txBody>
      </p:sp>
      <p:sp>
        <p:nvSpPr>
          <p:cNvPr id="6"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247483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4245" y="805815"/>
            <a:ext cx="3193415" cy="460375"/>
          </a:xfrm>
          <a:prstGeom prst="rect">
            <a:avLst/>
          </a:prstGeom>
        </p:spPr>
        <p:txBody>
          <a:bodyPr wrap="square">
            <a:spAutoFit/>
          </a:bodyPr>
          <a:lstStyle/>
          <a:p>
            <a:pPr marL="571500" indent="-571500" fontAlgn="base">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1.7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06525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704975" y="2324100"/>
            <a:ext cx="8782050" cy="2861310"/>
          </a:xfrm>
          <a:prstGeom prst="rect">
            <a:avLst/>
          </a:prstGeom>
        </p:spPr>
        <p:txBody>
          <a:bodyPr wrap="square">
            <a:spAutoFit/>
          </a:bodyPr>
          <a:lstStyle/>
          <a:p>
            <a:pPr marL="342900" lvl="0" indent="-342900" algn="l">
              <a:lnSpc>
                <a:spcPct val="100000"/>
              </a:lnSpc>
              <a:buClrTx/>
              <a:buSzTx/>
              <a:buFont typeface="Wingdings" panose="05000000000000000000" charset="0"/>
              <a:buChar char="l"/>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数据库管理系统</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342900" lvl="0" indent="-342900" algn="l">
              <a:lnSpc>
                <a:spcPct val="100000"/>
              </a:lnSpc>
              <a:buClrTx/>
              <a:buSzTx/>
              <a:buFont typeface="Wingdings" panose="05000000000000000000" charset="0"/>
              <a:buChar char="l"/>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ClrTx/>
              <a:buSzTx/>
              <a:buFont typeface="Wingdings" panose="05000000000000000000" charset="0"/>
              <a:buChar char="l"/>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概念模型及E-R图表示法</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常见的数据模型：层次模型、网状模型、关系模型和面向对象模型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关系数据库的规范化：</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1NF</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2NF</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3NF</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00000"/>
              </a:lnSpc>
              <a:buFont typeface="Wingdings" panose="05000000000000000000" charset="0"/>
              <a:buChar char="l"/>
            </a:pP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NoSql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基础概念</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944282" y="805934"/>
            <a:ext cx="2294217" cy="461665"/>
          </a:xfrm>
          <a:prstGeom prst="rect">
            <a:avLst/>
          </a:prstGeom>
        </p:spPr>
        <p:txBody>
          <a:bodyPr wrap="square">
            <a:spAutoFit/>
          </a:bodyPr>
          <a:lstStyle/>
          <a:p>
            <a:pPr eaLnBrk="0" fontAlgn="base" hangingPunct="0">
              <a:spcAft>
                <a:spcPct val="0"/>
              </a:spcAft>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本章小结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43533" y="1579743"/>
            <a:ext cx="3200400" cy="521970"/>
          </a:xfrm>
          <a:prstGeom prst="rect">
            <a:avLst/>
          </a:prstGeom>
        </p:spPr>
        <p:txBody>
          <a:bodyPr>
            <a:spAutoFit/>
          </a:bodyPr>
          <a:lstStyle/>
          <a:p>
            <a:pPr algn="ctr" eaLnBrk="0" fontAlgn="base" hangingPunct="0">
              <a:spcBef>
                <a:spcPct val="0"/>
              </a:spcBef>
              <a:spcAft>
                <a:spcPct val="0"/>
              </a:spcAft>
              <a:defRPr/>
            </a:pPr>
            <a:r>
              <a:rPr lang="zh-CN" altLang="zh-CN" sz="2800" dirty="0">
                <a:solidFill>
                  <a:srgbClr val="F0882E"/>
                </a:solidFill>
                <a:latin typeface="微软雅黑" panose="020B0503020204020204" pitchFamily="34" charset="-122"/>
                <a:ea typeface="微软雅黑" panose="020B0503020204020204" pitchFamily="34" charset="-122"/>
              </a:rPr>
              <a:t>数据库</a:t>
            </a:r>
            <a:r>
              <a:rPr lang="zh-CN" altLang="en-US" sz="2800" dirty="0">
                <a:solidFill>
                  <a:srgbClr val="F0882E"/>
                </a:solidFill>
                <a:latin typeface="微软雅黑" panose="020B0503020204020204" pitchFamily="34" charset="-122"/>
                <a:ea typeface="微软雅黑" panose="020B0503020204020204" pitchFamily="34" charset="-122"/>
              </a:rPr>
              <a:t>系统结构</a:t>
            </a:r>
            <a:endParaRPr lang="zh-CN" altLang="en-US" sz="2800" dirty="0">
              <a:solidFill>
                <a:srgbClr val="F0882E"/>
              </a:solidFill>
              <a:latin typeface="微软雅黑" panose="020B0503020204020204" pitchFamily="34" charset="-122"/>
              <a:ea typeface="微软雅黑" panose="020B0503020204020204" pitchFamily="34" charset="-122"/>
            </a:endParaRPr>
          </a:p>
        </p:txBody>
      </p:sp>
      <p:sp>
        <p:nvSpPr>
          <p:cNvPr id="2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数据库基本概念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32040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27653" name="Object 1"/>
          <p:cNvGraphicFramePr>
            <a:graphicFrameLocks noChangeAspect="1"/>
          </p:cNvGraphicFramePr>
          <p:nvPr>
            <p:custDataLst>
              <p:tags r:id="rId2"/>
            </p:custDataLst>
          </p:nvPr>
        </p:nvGraphicFramePr>
        <p:xfrm>
          <a:off x="2233295" y="2446020"/>
          <a:ext cx="7285990" cy="3320415"/>
        </p:xfrm>
        <a:graphic>
          <a:graphicData uri="http://schemas.openxmlformats.org/presentationml/2006/ole">
            <mc:AlternateContent xmlns:mc="http://schemas.openxmlformats.org/markup-compatibility/2006">
              <mc:Choice xmlns:v="urn:schemas-microsoft-com:vml" Requires="v">
                <p:oleObj spid="_x0000_s3079" name="" r:id="rId3" imgW="9740900" imgH="4254500" progId="Visio.Drawing.11">
                  <p:embed/>
                </p:oleObj>
              </mc:Choice>
              <mc:Fallback>
                <p:oleObj name="" r:id="rId3" imgW="9740900" imgH="4254500" progId="Visio.Drawing.11">
                  <p:embed/>
                  <p:pic>
                    <p:nvPicPr>
                      <p:cNvPr id="0" name="图片 3078"/>
                      <p:cNvPicPr/>
                      <p:nvPr/>
                    </p:nvPicPr>
                    <p:blipFill>
                      <a:blip r:embed="rId4"/>
                      <a:stretch>
                        <a:fillRect/>
                      </a:stretch>
                    </p:blipFill>
                    <p:spPr>
                      <a:xfrm>
                        <a:off x="2233295" y="2446020"/>
                        <a:ext cx="7285990" cy="33204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6" presetClass="emph" presetSubtype="0" fill="hold" grpId="0" nodeType="with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tags/tag1.xml><?xml version="1.0" encoding="utf-8"?>
<p:tagLst xmlns:p="http://schemas.openxmlformats.org/presentationml/2006/main">
  <p:tag name="MH" val="20170712104315"/>
  <p:tag name="MH_LIBRARY" val="CONTENTS"/>
  <p:tag name="MH_TYPE" val="OTHERS"/>
  <p:tag name="ID" val="553519"/>
</p:tagLst>
</file>

<file path=ppt/tags/tag10.xml><?xml version="1.0" encoding="utf-8"?>
<p:tagLst xmlns:p="http://schemas.openxmlformats.org/presentationml/2006/main">
  <p:tag name="MH" val="20170712104315"/>
  <p:tag name="MH_LIBRARY" val="CONTENTS"/>
  <p:tag name="MH_TYPE" val="OTHERS"/>
  <p:tag name="ID" val="553519"/>
</p:tagLst>
</file>

<file path=ppt/tags/tag11.xml><?xml version="1.0" encoding="utf-8"?>
<p:tagLst xmlns:p="http://schemas.openxmlformats.org/presentationml/2006/main">
  <p:tag name="MH" val="20170712104315"/>
  <p:tag name="MH_LIBRARY" val="CONTENTS"/>
  <p:tag name="MH_TYPE" val="OTHERS"/>
  <p:tag name="ID" val="553519"/>
</p:tagLst>
</file>

<file path=ppt/tags/tag12.xml><?xml version="1.0" encoding="utf-8"?>
<p:tagLst xmlns:p="http://schemas.openxmlformats.org/presentationml/2006/main">
  <p:tag name="MH" val="20170712104315"/>
  <p:tag name="MH_LIBRARY" val="CONTENTS"/>
  <p:tag name="MH_TYPE" val="OTHERS"/>
  <p:tag name="ID" val="553519"/>
</p:tagLst>
</file>

<file path=ppt/tags/tag13.xml><?xml version="1.0" encoding="utf-8"?>
<p:tagLst xmlns:p="http://schemas.openxmlformats.org/presentationml/2006/main">
  <p:tag name="MH" val="20170712104315"/>
  <p:tag name="MH_LIBRARY" val="CONTENTS"/>
  <p:tag name="MH_TYPE" val="OTHERS"/>
  <p:tag name="ID" val="553519"/>
</p:tagLst>
</file>

<file path=ppt/tags/tag14.xml><?xml version="1.0" encoding="utf-8"?>
<p:tagLst xmlns:p="http://schemas.openxmlformats.org/presentationml/2006/main">
  <p:tag name="MH" val="20170712104315"/>
  <p:tag name="MH_LIBRARY" val="CONTENTS"/>
  <p:tag name="MH_TYPE" val="OTHERS"/>
  <p:tag name="ID" val="553519"/>
</p:tagLst>
</file>

<file path=ppt/tags/tag15.xml><?xml version="1.0" encoding="utf-8"?>
<p:tagLst xmlns:p="http://schemas.openxmlformats.org/presentationml/2006/main">
  <p:tag name="MH" val="20170712104315"/>
  <p:tag name="MH_LIBRARY" val="CONTENTS"/>
  <p:tag name="MH_TYPE" val="OTHERS"/>
  <p:tag name="ID" val="553519"/>
</p:tagLst>
</file>

<file path=ppt/tags/tag16.xml><?xml version="1.0" encoding="utf-8"?>
<p:tagLst xmlns:p="http://schemas.openxmlformats.org/presentationml/2006/main">
  <p:tag name="MH" val="20170712104315"/>
  <p:tag name="MH_LIBRARY" val="CONTENTS"/>
  <p:tag name="MH_TYPE" val="OTHERS"/>
  <p:tag name="ID" val="553519"/>
</p:tagLst>
</file>

<file path=ppt/tags/tag17.xml><?xml version="1.0" encoding="utf-8"?>
<p:tagLst xmlns:p="http://schemas.openxmlformats.org/presentationml/2006/main">
  <p:tag name="MH" val="20170712104315"/>
  <p:tag name="MH_LIBRARY" val="CONTENTS"/>
  <p:tag name="MH_TYPE" val="OTHERS"/>
  <p:tag name="ID" val="553519"/>
</p:tagLst>
</file>

<file path=ppt/tags/tag18.xml><?xml version="1.0" encoding="utf-8"?>
<p:tagLst xmlns:p="http://schemas.openxmlformats.org/presentationml/2006/main">
  <p:tag name="MH" val="20170712104315"/>
  <p:tag name="MH_LIBRARY" val="CONTENTS"/>
  <p:tag name="MH_TYPE" val="OTHERS"/>
  <p:tag name="ID" val="553519"/>
</p:tagLst>
</file>

<file path=ppt/tags/tag19.xml><?xml version="1.0" encoding="utf-8"?>
<p:tagLst xmlns:p="http://schemas.openxmlformats.org/presentationml/2006/main">
  <p:tag name="MH" val="20170712104315"/>
  <p:tag name="MH_LIBRARY" val="CONTENTS"/>
  <p:tag name="MH_TYPE" val="OTHERS"/>
  <p:tag name="ID" val="553519"/>
</p:tagLst>
</file>

<file path=ppt/tags/tag2.xml><?xml version="1.0" encoding="utf-8"?>
<p:tagLst xmlns:p="http://schemas.openxmlformats.org/presentationml/2006/main">
  <p:tag name="MH" val="20170712104315"/>
  <p:tag name="MH_LIBRARY" val="CONTENTS"/>
  <p:tag name="MH_TYPE" val="OTHERS"/>
  <p:tag name="ID" val="553519"/>
</p:tagLst>
</file>

<file path=ppt/tags/tag20.xml><?xml version="1.0" encoding="utf-8"?>
<p:tagLst xmlns:p="http://schemas.openxmlformats.org/presentationml/2006/main">
  <p:tag name="MH" val="20170712104315"/>
  <p:tag name="MH_LIBRARY" val="CONTENTS"/>
  <p:tag name="MH_TYPE" val="OTHERS"/>
  <p:tag name="ID" val="553519"/>
</p:tagLst>
</file>

<file path=ppt/tags/tag21.xml><?xml version="1.0" encoding="utf-8"?>
<p:tagLst xmlns:p="http://schemas.openxmlformats.org/presentationml/2006/main">
  <p:tag name="MH" val="20170712104315"/>
  <p:tag name="MH_LIBRARY" val="CONTENTS"/>
  <p:tag name="MH_TYPE" val="OTHERS"/>
  <p:tag name="ID" val="553519"/>
</p:tagLst>
</file>

<file path=ppt/tags/tag22.xml><?xml version="1.0" encoding="utf-8"?>
<p:tagLst xmlns:p="http://schemas.openxmlformats.org/presentationml/2006/main">
  <p:tag name="MH" val="20170712104315"/>
  <p:tag name="MH_LIBRARY" val="CONTENTS"/>
  <p:tag name="MH_TYPE" val="OTHERS"/>
  <p:tag name="ID" val="553519"/>
</p:tagLst>
</file>

<file path=ppt/tags/tag23.xml><?xml version="1.0" encoding="utf-8"?>
<p:tagLst xmlns:p="http://schemas.openxmlformats.org/presentationml/2006/main">
  <p:tag name="MH" val="20170712104315"/>
  <p:tag name="MH_LIBRARY" val="CONTENTS"/>
  <p:tag name="MH_TYPE" val="OTHERS"/>
  <p:tag name="ID" val="553519"/>
</p:tagLst>
</file>

<file path=ppt/tags/tag24.xml><?xml version="1.0" encoding="utf-8"?>
<p:tagLst xmlns:p="http://schemas.openxmlformats.org/presentationml/2006/main">
  <p:tag name="MH" val="20170712104315"/>
  <p:tag name="MH_LIBRARY" val="CONTENTS"/>
  <p:tag name="MH_TYPE" val="OTHERS"/>
  <p:tag name="ID" val="553519"/>
</p:tagLst>
</file>

<file path=ppt/tags/tag25.xml><?xml version="1.0" encoding="utf-8"?>
<p:tagLst xmlns:p="http://schemas.openxmlformats.org/presentationml/2006/main">
  <p:tag name="MH" val="20170712104315"/>
  <p:tag name="MH_LIBRARY" val="CONTENTS"/>
  <p:tag name="MH_TYPE" val="OTHERS"/>
  <p:tag name="ID" val="553519"/>
</p:tagLst>
</file>

<file path=ppt/tags/tag26.xml><?xml version="1.0" encoding="utf-8"?>
<p:tagLst xmlns:p="http://schemas.openxmlformats.org/presentationml/2006/main">
  <p:tag name="MH" val="20170712104315"/>
  <p:tag name="MH_LIBRARY" val="CONTENTS"/>
  <p:tag name="MH_TYPE" val="OTHERS"/>
  <p:tag name="ID" val="553519"/>
</p:tagLst>
</file>

<file path=ppt/tags/tag27.xml><?xml version="1.0" encoding="utf-8"?>
<p:tagLst xmlns:p="http://schemas.openxmlformats.org/presentationml/2006/main">
  <p:tag name="MH" val="20170712104315"/>
  <p:tag name="MH_LIBRARY" val="CONTENTS"/>
  <p:tag name="MH_TYPE" val="OTHERS"/>
  <p:tag name="ID" val="553519"/>
</p:tagLst>
</file>

<file path=ppt/tags/tag28.xml><?xml version="1.0" encoding="utf-8"?>
<p:tagLst xmlns:p="http://schemas.openxmlformats.org/presentationml/2006/main">
  <p:tag name="MH" val="20170712104315"/>
  <p:tag name="MH_LIBRARY" val="CONTENTS"/>
  <p:tag name="MH_TYPE" val="OTHERS"/>
  <p:tag name="ID" val="553519"/>
</p:tagLst>
</file>

<file path=ppt/tags/tag29.xml><?xml version="1.0" encoding="utf-8"?>
<p:tagLst xmlns:p="http://schemas.openxmlformats.org/presentationml/2006/main">
  <p:tag name="MH" val="20170712104315"/>
  <p:tag name="MH_LIBRARY" val="CONTENTS"/>
  <p:tag name="MH_TYPE" val="OTHERS"/>
  <p:tag name="ID" val="553519"/>
</p:tagLst>
</file>

<file path=ppt/tags/tag3.xml><?xml version="1.0" encoding="utf-8"?>
<p:tagLst xmlns:p="http://schemas.openxmlformats.org/presentationml/2006/main">
  <p:tag name="MH" val="20170712104315"/>
  <p:tag name="MH_LIBRARY" val="CONTENTS"/>
  <p:tag name="MH_TYPE" val="OTHERS"/>
  <p:tag name="ID" val="553519"/>
</p:tagLst>
</file>

<file path=ppt/tags/tag30.xml><?xml version="1.0" encoding="utf-8"?>
<p:tagLst xmlns:p="http://schemas.openxmlformats.org/presentationml/2006/main">
  <p:tag name="MH" val="20170712104315"/>
  <p:tag name="MH_LIBRARY" val="CONTENTS"/>
  <p:tag name="MH_TYPE" val="OTHERS"/>
  <p:tag name="ID" val="553519"/>
</p:tagLst>
</file>

<file path=ppt/tags/tag31.xml><?xml version="1.0" encoding="utf-8"?>
<p:tagLst xmlns:p="http://schemas.openxmlformats.org/presentationml/2006/main">
  <p:tag name="MH" val="20170712104315"/>
  <p:tag name="MH_LIBRARY" val="CONTENTS"/>
  <p:tag name="MH_TYPE" val="OTHERS"/>
  <p:tag name="ID" val="553519"/>
</p:tagLst>
</file>

<file path=ppt/tags/tag32.xml><?xml version="1.0" encoding="utf-8"?>
<p:tagLst xmlns:p="http://schemas.openxmlformats.org/presentationml/2006/main">
  <p:tag name="MH" val="20170712104315"/>
  <p:tag name="MH_LIBRARY" val="CONTENTS"/>
  <p:tag name="MH_TYPE" val="OTHERS"/>
  <p:tag name="ID" val="553519"/>
</p:tagLst>
</file>

<file path=ppt/tags/tag33.xml><?xml version="1.0" encoding="utf-8"?>
<p:tagLst xmlns:p="http://schemas.openxmlformats.org/presentationml/2006/main">
  <p:tag name="MH" val="20170712104315"/>
  <p:tag name="MH_LIBRARY" val="CONTENTS"/>
  <p:tag name="MH_TYPE" val="OTHERS"/>
  <p:tag name="ID" val="553519"/>
</p:tagLst>
</file>

<file path=ppt/tags/tag34.xml><?xml version="1.0" encoding="utf-8"?>
<p:tagLst xmlns:p="http://schemas.openxmlformats.org/presentationml/2006/main">
  <p:tag name="MH" val="20170712104315"/>
  <p:tag name="MH_LIBRARY" val="CONTENTS"/>
  <p:tag name="MH_TYPE" val="OTHERS"/>
  <p:tag name="ID" val="553519"/>
</p:tagLst>
</file>

<file path=ppt/tags/tag35.xml><?xml version="1.0" encoding="utf-8"?>
<p:tagLst xmlns:p="http://schemas.openxmlformats.org/presentationml/2006/main">
  <p:tag name="MH" val="20170712104315"/>
  <p:tag name="MH_LIBRARY" val="CONTENTS"/>
  <p:tag name="MH_TYPE" val="OTHERS"/>
  <p:tag name="ID" val="553519"/>
</p:tagLst>
</file>

<file path=ppt/tags/tag36.xml><?xml version="1.0" encoding="utf-8"?>
<p:tagLst xmlns:p="http://schemas.openxmlformats.org/presentationml/2006/main">
  <p:tag name="MH" val="20170712104315"/>
  <p:tag name="MH_LIBRARY" val="CONTENTS"/>
  <p:tag name="MH_TYPE" val="OTHERS"/>
  <p:tag name="ID" val="553519"/>
</p:tagLst>
</file>

<file path=ppt/tags/tag37.xml><?xml version="1.0" encoding="utf-8"?>
<p:tagLst xmlns:p="http://schemas.openxmlformats.org/presentationml/2006/main">
  <p:tag name="MH" val="20170712104315"/>
  <p:tag name="MH_LIBRARY" val="CONTENTS"/>
  <p:tag name="MH_TYPE" val="OTHERS"/>
  <p:tag name="ID" val="553519"/>
</p:tagLst>
</file>

<file path=ppt/tags/tag38.xml><?xml version="1.0" encoding="utf-8"?>
<p:tagLst xmlns:p="http://schemas.openxmlformats.org/presentationml/2006/main">
  <p:tag name="MH" val="20170712104315"/>
  <p:tag name="MH_LIBRARY" val="CONTENTS"/>
  <p:tag name="MH_TYPE" val="OTHERS"/>
  <p:tag name="ID" val="553519"/>
</p:tagLst>
</file>

<file path=ppt/tags/tag39.xml><?xml version="1.0" encoding="utf-8"?>
<p:tagLst xmlns:p="http://schemas.openxmlformats.org/presentationml/2006/main">
  <p:tag name="MH" val="20170712104315"/>
  <p:tag name="MH_LIBRARY" val="CONTENTS"/>
  <p:tag name="MH_TYPE" val="OTHERS"/>
  <p:tag name="ID" val="553519"/>
</p:tagLst>
</file>

<file path=ppt/tags/tag4.xml><?xml version="1.0" encoding="utf-8"?>
<p:tagLst xmlns:p="http://schemas.openxmlformats.org/presentationml/2006/main">
  <p:tag name="MH" val="20170712104315"/>
  <p:tag name="MH_LIBRARY" val="CONTENTS"/>
  <p:tag name="MH_TYPE" val="OTHERS"/>
  <p:tag name="ID" val="553519"/>
</p:tagLst>
</file>

<file path=ppt/tags/tag40.xml><?xml version="1.0" encoding="utf-8"?>
<p:tagLst xmlns:p="http://schemas.openxmlformats.org/presentationml/2006/main">
  <p:tag name="MH" val="20170712104315"/>
  <p:tag name="MH_LIBRARY" val="CONTENTS"/>
  <p:tag name="MH_TYPE" val="OTHERS"/>
  <p:tag name="ID" val="553519"/>
</p:tagLst>
</file>

<file path=ppt/tags/tag41.xml><?xml version="1.0" encoding="utf-8"?>
<p:tagLst xmlns:p="http://schemas.openxmlformats.org/presentationml/2006/main">
  <p:tag name="MH" val="20170712104315"/>
  <p:tag name="MH_LIBRARY" val="CONTENTS"/>
  <p:tag name="MH_TYPE" val="OTHERS"/>
  <p:tag name="ID" val="553519"/>
</p:tagLst>
</file>

<file path=ppt/tags/tag42.xml><?xml version="1.0" encoding="utf-8"?>
<p:tagLst xmlns:p="http://schemas.openxmlformats.org/presentationml/2006/main">
  <p:tag name="MH" val="20170712104315"/>
  <p:tag name="MH_LIBRARY" val="CONTENTS"/>
  <p:tag name="MH_TYPE" val="OTHERS"/>
  <p:tag name="ID" val="553519"/>
</p:tagLst>
</file>

<file path=ppt/tags/tag43.xml><?xml version="1.0" encoding="utf-8"?>
<p:tagLst xmlns:p="http://schemas.openxmlformats.org/presentationml/2006/main">
  <p:tag name="MH" val="20170712104315"/>
  <p:tag name="MH_LIBRARY" val="CONTENTS"/>
  <p:tag name="MH_TYPE" val="OTHERS"/>
  <p:tag name="ID" val="553519"/>
</p:tagLst>
</file>

<file path=ppt/tags/tag44.xml><?xml version="1.0" encoding="utf-8"?>
<p:tagLst xmlns:p="http://schemas.openxmlformats.org/presentationml/2006/main">
  <p:tag name="MH" val="20170712104315"/>
  <p:tag name="MH_LIBRARY" val="CONTENTS"/>
  <p:tag name="MH_TYPE" val="OTHERS"/>
  <p:tag name="ID" val="553519"/>
</p:tagLst>
</file>

<file path=ppt/tags/tag45.xml><?xml version="1.0" encoding="utf-8"?>
<p:tagLst xmlns:p="http://schemas.openxmlformats.org/presentationml/2006/main">
  <p:tag name="MH" val="20170712104315"/>
  <p:tag name="MH_LIBRARY" val="CONTENTS"/>
  <p:tag name="MH_TYPE" val="OTHERS"/>
  <p:tag name="ID" val="553519"/>
</p:tagLst>
</file>

<file path=ppt/tags/tag46.xml><?xml version="1.0" encoding="utf-8"?>
<p:tagLst xmlns:p="http://schemas.openxmlformats.org/presentationml/2006/main">
  <p:tag name="MH" val="20170712104315"/>
  <p:tag name="MH_LIBRARY" val="CONTENTS"/>
  <p:tag name="MH_TYPE" val="OTHERS"/>
  <p:tag name="ID" val="553519"/>
</p:tagLst>
</file>

<file path=ppt/tags/tag47.xml><?xml version="1.0" encoding="utf-8"?>
<p:tagLst xmlns:p="http://schemas.openxmlformats.org/presentationml/2006/main">
  <p:tag name="MH" val="20170712104315"/>
  <p:tag name="MH_LIBRARY" val="CONTENTS"/>
  <p:tag name="MH_TYPE" val="OTHERS"/>
  <p:tag name="ID" val="553519"/>
</p:tagLst>
</file>

<file path=ppt/tags/tag48.xml><?xml version="1.0" encoding="utf-8"?>
<p:tagLst xmlns:p="http://schemas.openxmlformats.org/presentationml/2006/main">
  <p:tag name="MH" val="20170712104315"/>
  <p:tag name="MH_LIBRARY" val="CONTENTS"/>
  <p:tag name="MH_TYPE" val="OTHERS"/>
  <p:tag name="ID" val="553519"/>
</p:tagLst>
</file>

<file path=ppt/tags/tag49.xml><?xml version="1.0" encoding="utf-8"?>
<p:tagLst xmlns:p="http://schemas.openxmlformats.org/presentationml/2006/main">
  <p:tag name="KSO_WM_UNIT_TABLE_BEAUTIFY" val="smartTable{deaf0880-9d74-44ab-b3ed-65f6642c9d20}"/>
</p:tagLst>
</file>

<file path=ppt/tags/tag5.xml><?xml version="1.0" encoding="utf-8"?>
<p:tagLst xmlns:p="http://schemas.openxmlformats.org/presentationml/2006/main">
  <p:tag name="MH" val="20170712104315"/>
  <p:tag name="MH_LIBRARY" val="CONTENTS"/>
  <p:tag name="MH_TYPE" val="OTHERS"/>
  <p:tag name="ID" val="553519"/>
</p:tagLst>
</file>

<file path=ppt/tags/tag50.xml><?xml version="1.0" encoding="utf-8"?>
<p:tagLst xmlns:p="http://schemas.openxmlformats.org/presentationml/2006/main">
  <p:tag name="MH" val="20170712104315"/>
  <p:tag name="MH_LIBRARY" val="CONTENTS"/>
  <p:tag name="MH_TYPE" val="OTHERS"/>
  <p:tag name="ID" val="553519"/>
</p:tagLst>
</file>

<file path=ppt/tags/tag51.xml><?xml version="1.0" encoding="utf-8"?>
<p:tagLst xmlns:p="http://schemas.openxmlformats.org/presentationml/2006/main">
  <p:tag name="MH" val="20170712104315"/>
  <p:tag name="MH_LIBRARY" val="CONTENTS"/>
  <p:tag name="MH_TYPE" val="OTHERS"/>
  <p:tag name="ID" val="553519"/>
</p:tagLst>
</file>

<file path=ppt/tags/tag52.xml><?xml version="1.0" encoding="utf-8"?>
<p:tagLst xmlns:p="http://schemas.openxmlformats.org/presentationml/2006/main">
  <p:tag name="MH" val="20170712104315"/>
  <p:tag name="MH_LIBRARY" val="CONTENTS"/>
  <p:tag name="MH_TYPE" val="OTHERS"/>
  <p:tag name="ID" val="553519"/>
</p:tagLst>
</file>

<file path=ppt/tags/tag53.xml><?xml version="1.0" encoding="utf-8"?>
<p:tagLst xmlns:p="http://schemas.openxmlformats.org/presentationml/2006/main">
  <p:tag name="MH" val="20170712104315"/>
  <p:tag name="MH_LIBRARY" val="CONTENTS"/>
  <p:tag name="MH_TYPE" val="OTHERS"/>
  <p:tag name="ID" val="553519"/>
</p:tagLst>
</file>

<file path=ppt/tags/tag54.xml><?xml version="1.0" encoding="utf-8"?>
<p:tagLst xmlns:p="http://schemas.openxmlformats.org/presentationml/2006/main">
  <p:tag name="KSO_WM_UNIT_TABLE_BEAUTIFY" val="smartTable{5c4f0579-1d28-4ff5-9170-3af5c7c3ebba}"/>
</p:tagLst>
</file>

<file path=ppt/tags/tag55.xml><?xml version="1.0" encoding="utf-8"?>
<p:tagLst xmlns:p="http://schemas.openxmlformats.org/presentationml/2006/main">
  <p:tag name="KSO_WM_UNIT_TABLE_BEAUTIFY" val="smartTable{332d2d71-6b0f-464c-9fca-5be3cbbb76aa}"/>
</p:tagLst>
</file>

<file path=ppt/tags/tag56.xml><?xml version="1.0" encoding="utf-8"?>
<p:tagLst xmlns:p="http://schemas.openxmlformats.org/presentationml/2006/main">
  <p:tag name="MH" val="20170712104315"/>
  <p:tag name="MH_LIBRARY" val="CONTENTS"/>
  <p:tag name="MH_TYPE" val="OTHERS"/>
  <p:tag name="ID" val="553519"/>
</p:tagLst>
</file>

<file path=ppt/tags/tag57.xml><?xml version="1.0" encoding="utf-8"?>
<p:tagLst xmlns:p="http://schemas.openxmlformats.org/presentationml/2006/main">
  <p:tag name="MH" val="20170712104315"/>
  <p:tag name="MH_LIBRARY" val="CONTENTS"/>
  <p:tag name="MH_TYPE" val="OTHERS"/>
  <p:tag name="ID" val="553519"/>
</p:tagLst>
</file>

<file path=ppt/tags/tag58.xml><?xml version="1.0" encoding="utf-8"?>
<p:tagLst xmlns:p="http://schemas.openxmlformats.org/presentationml/2006/main">
  <p:tag name="MH" val="20170712104315"/>
  <p:tag name="MH_LIBRARY" val="CONTENTS"/>
  <p:tag name="MH_TYPE" val="OTHERS"/>
  <p:tag name="ID" val="553519"/>
</p:tagLst>
</file>

<file path=ppt/tags/tag59.xml><?xml version="1.0" encoding="utf-8"?>
<p:tagLst xmlns:p="http://schemas.openxmlformats.org/presentationml/2006/main">
  <p:tag name="MH" val="20170712104315"/>
  <p:tag name="MH_LIBRARY" val="CONTENTS"/>
  <p:tag name="MH_TYPE" val="OTHERS"/>
  <p:tag name="ID" val="553519"/>
</p:tagLst>
</file>

<file path=ppt/tags/tag6.xml><?xml version="1.0" encoding="utf-8"?>
<p:tagLst xmlns:p="http://schemas.openxmlformats.org/presentationml/2006/main">
  <p:tag name="MH" val="20170712104315"/>
  <p:tag name="MH_LIBRARY" val="CONTENTS"/>
  <p:tag name="MH_TYPE" val="OTHERS"/>
  <p:tag name="ID" val="553519"/>
</p:tagLst>
</file>

<file path=ppt/tags/tag60.xml><?xml version="1.0" encoding="utf-8"?>
<p:tagLst xmlns:p="http://schemas.openxmlformats.org/presentationml/2006/main">
  <p:tag name="MH" val="20170712104315"/>
  <p:tag name="MH_LIBRARY" val="CONTENTS"/>
  <p:tag name="MH_TYPE" val="OTHERS"/>
  <p:tag name="ID" val="553519"/>
</p:tagLst>
</file>

<file path=ppt/tags/tag61.xml><?xml version="1.0" encoding="utf-8"?>
<p:tagLst xmlns:p="http://schemas.openxmlformats.org/presentationml/2006/main">
  <p:tag name="MH" val="20170712104315"/>
  <p:tag name="MH_LIBRARY" val="CONTENTS"/>
  <p:tag name="MH_TYPE" val="OTHERS"/>
  <p:tag name="ID" val="553519"/>
</p:tagLst>
</file>

<file path=ppt/tags/tag62.xml><?xml version="1.0" encoding="utf-8"?>
<p:tagLst xmlns:p="http://schemas.openxmlformats.org/presentationml/2006/main">
  <p:tag name="MH" val="20170712104315"/>
  <p:tag name="MH_LIBRARY" val="CONTENTS"/>
  <p:tag name="MH_TYPE" val="OTHERS"/>
  <p:tag name="ID" val="553519"/>
</p:tagLst>
</file>

<file path=ppt/tags/tag63.xml><?xml version="1.0" encoding="utf-8"?>
<p:tagLst xmlns:p="http://schemas.openxmlformats.org/presentationml/2006/main">
  <p:tag name="MH" val="20170712104315"/>
  <p:tag name="MH_LIBRARY" val="CONTENTS"/>
  <p:tag name="MH_TYPE" val="OTHERS"/>
  <p:tag name="ID" val="553519"/>
</p:tagLst>
</file>

<file path=ppt/tags/tag64.xml><?xml version="1.0" encoding="utf-8"?>
<p:tagLst xmlns:p="http://schemas.openxmlformats.org/presentationml/2006/main">
  <p:tag name="MH" val="20170712104315"/>
  <p:tag name="MH_LIBRARY" val="CONTENTS"/>
  <p:tag name="MH_TYPE" val="OTHERS"/>
  <p:tag name="ID" val="553519"/>
</p:tagLst>
</file>

<file path=ppt/tags/tag65.xml><?xml version="1.0" encoding="utf-8"?>
<p:tagLst xmlns:p="http://schemas.openxmlformats.org/presentationml/2006/main">
  <p:tag name="MH" val="20170712104315"/>
  <p:tag name="MH_LIBRARY" val="CONTENTS"/>
  <p:tag name="MH_TYPE" val="OTHERS"/>
  <p:tag name="ID" val="553519"/>
</p:tagLst>
</file>

<file path=ppt/tags/tag66.xml><?xml version="1.0" encoding="utf-8"?>
<p:tagLst xmlns:p="http://schemas.openxmlformats.org/presentationml/2006/main">
  <p:tag name="MH" val="20170712104315"/>
  <p:tag name="MH_LIBRARY" val="CONTENTS"/>
  <p:tag name="MH_TYPE" val="OTHERS"/>
  <p:tag name="ID" val="553519"/>
</p:tagLst>
</file>

<file path=ppt/tags/tag67.xml><?xml version="1.0" encoding="utf-8"?>
<p:tagLst xmlns:p="http://schemas.openxmlformats.org/presentationml/2006/main">
  <p:tag name="MH" val="20170712104315"/>
  <p:tag name="MH_LIBRARY" val="CONTENTS"/>
  <p:tag name="MH_TYPE" val="OTHERS"/>
  <p:tag name="ID" val="553519"/>
</p:tagLst>
</file>

<file path=ppt/tags/tag68.xml><?xml version="1.0" encoding="utf-8"?>
<p:tagLst xmlns:p="http://schemas.openxmlformats.org/presentationml/2006/main">
  <p:tag name="MH" val="20170712104315"/>
  <p:tag name="MH_LIBRARY" val="CONTENTS"/>
  <p:tag name="MH_TYPE" val="OTHERS"/>
  <p:tag name="ID" val="553519"/>
</p:tagLst>
</file>

<file path=ppt/tags/tag69.xml><?xml version="1.0" encoding="utf-8"?>
<p:tagLst xmlns:p="http://schemas.openxmlformats.org/presentationml/2006/main">
  <p:tag name="MH" val="20170712104315"/>
  <p:tag name="MH_LIBRARY" val="CONTENTS"/>
  <p:tag name="MH_TYPE" val="OTHERS"/>
  <p:tag name="ID" val="553519"/>
</p:tagLst>
</file>

<file path=ppt/tags/tag7.xml><?xml version="1.0" encoding="utf-8"?>
<p:tagLst xmlns:p="http://schemas.openxmlformats.org/presentationml/2006/main">
  <p:tag name="MH" val="20170712104315"/>
  <p:tag name="MH_LIBRARY" val="CONTENTS"/>
  <p:tag name="MH_TYPE" val="OTHERS"/>
  <p:tag name="ID" val="553519"/>
</p:tagLst>
</file>

<file path=ppt/tags/tag70.xml><?xml version="1.0" encoding="utf-8"?>
<p:tagLst xmlns:p="http://schemas.openxmlformats.org/presentationml/2006/main">
  <p:tag name="MH" val="20170712104315"/>
  <p:tag name="MH_LIBRARY" val="CONTENTS"/>
  <p:tag name="MH_TYPE" val="OTHERS"/>
  <p:tag name="ID" val="553519"/>
</p:tagLst>
</file>

<file path=ppt/tags/tag71.xml><?xml version="1.0" encoding="utf-8"?>
<p:tagLst xmlns:p="http://schemas.openxmlformats.org/presentationml/2006/main">
  <p:tag name="MH" val="20170712104315"/>
  <p:tag name="MH_LIBRARY" val="CONTENTS"/>
  <p:tag name="MH_TYPE" val="OTHERS"/>
  <p:tag name="ID" val="553519"/>
</p:tagLst>
</file>

<file path=ppt/tags/tag72.xml><?xml version="1.0" encoding="utf-8"?>
<p:tagLst xmlns:p="http://schemas.openxmlformats.org/presentationml/2006/main">
  <p:tag name="MH" val="20170712104315"/>
  <p:tag name="MH_LIBRARY" val="CONTENTS"/>
  <p:tag name="MH_TYPE" val="OTHERS"/>
  <p:tag name="ID" val="553519"/>
</p:tagLst>
</file>

<file path=ppt/tags/tag73.xml><?xml version="1.0" encoding="utf-8"?>
<p:tagLst xmlns:p="http://schemas.openxmlformats.org/presentationml/2006/main">
  <p:tag name="MH" val="20170712104315"/>
  <p:tag name="MH_LIBRARY" val="CONTENTS"/>
  <p:tag name="MH_TYPE" val="OTHERS"/>
  <p:tag name="ID" val="553519"/>
</p:tagLst>
</file>

<file path=ppt/tags/tag74.xml><?xml version="1.0" encoding="utf-8"?>
<p:tagLst xmlns:p="http://schemas.openxmlformats.org/presentationml/2006/main">
  <p:tag name="MH" val="20170712104315"/>
  <p:tag name="MH_LIBRARY" val="CONTENTS"/>
  <p:tag name="MH_TYPE" val="OTHERS"/>
  <p:tag name="ID" val="553519"/>
</p:tagLst>
</file>

<file path=ppt/tags/tag75.xml><?xml version="1.0" encoding="utf-8"?>
<p:tagLst xmlns:p="http://schemas.openxmlformats.org/presentationml/2006/main">
  <p:tag name="MH" val="20170712104315"/>
  <p:tag name="MH_LIBRARY" val="CONTENTS"/>
  <p:tag name="MH_TYPE" val="OTHERS"/>
  <p:tag name="ID" val="553519"/>
</p:tagLst>
</file>

<file path=ppt/tags/tag76.xml><?xml version="1.0" encoding="utf-8"?>
<p:tagLst xmlns:p="http://schemas.openxmlformats.org/presentationml/2006/main">
  <p:tag name="MH" val="20170712104315"/>
  <p:tag name="MH_LIBRARY" val="CONTENTS"/>
  <p:tag name="MH_TYPE" val="OTHERS"/>
  <p:tag name="ID" val="553519"/>
</p:tagLst>
</file>

<file path=ppt/tags/tag77.xml><?xml version="1.0" encoding="utf-8"?>
<p:tagLst xmlns:p="http://schemas.openxmlformats.org/presentationml/2006/main">
  <p:tag name="MH" val="20170712104315"/>
  <p:tag name="MH_LIBRARY" val="CONTENTS"/>
  <p:tag name="MH_TYPE" val="OTHERS"/>
  <p:tag name="ID" val="553519"/>
</p:tagLst>
</file>

<file path=ppt/tags/tag78.xml><?xml version="1.0" encoding="utf-8"?>
<p:tagLst xmlns:p="http://schemas.openxmlformats.org/presentationml/2006/main">
  <p:tag name="MH" val="20170712104315"/>
  <p:tag name="MH_LIBRARY" val="CONTENTS"/>
  <p:tag name="MH_TYPE" val="OTHERS"/>
  <p:tag name="ID" val="553519"/>
</p:tagLst>
</file>

<file path=ppt/tags/tag79.xml><?xml version="1.0" encoding="utf-8"?>
<p:tagLst xmlns:p="http://schemas.openxmlformats.org/presentationml/2006/main">
  <p:tag name="MH" val="20170712104315"/>
  <p:tag name="MH_LIBRARY" val="CONTENTS"/>
  <p:tag name="MH_TYPE" val="OTHERS"/>
  <p:tag name="ID" val="553519"/>
</p:tagLst>
</file>

<file path=ppt/tags/tag8.xml><?xml version="1.0" encoding="utf-8"?>
<p:tagLst xmlns:p="http://schemas.openxmlformats.org/presentationml/2006/main">
  <p:tag name="MH" val="20170712104315"/>
  <p:tag name="MH_LIBRARY" val="CONTENTS"/>
  <p:tag name="MH_TYPE" val="OTHERS"/>
  <p:tag name="ID" val="553519"/>
</p:tagLst>
</file>

<file path=ppt/tags/tag80.xml><?xml version="1.0" encoding="utf-8"?>
<p:tagLst xmlns:p="http://schemas.openxmlformats.org/presentationml/2006/main">
  <p:tag name="MH" val="20170712104315"/>
  <p:tag name="MH_LIBRARY" val="CONTENTS"/>
  <p:tag name="MH_TYPE" val="OTHERS"/>
  <p:tag name="ID" val="553519"/>
</p:tagLst>
</file>

<file path=ppt/tags/tag81.xml><?xml version="1.0" encoding="utf-8"?>
<p:tagLst xmlns:p="http://schemas.openxmlformats.org/presentationml/2006/main">
  <p:tag name="MH" val="20170712104315"/>
  <p:tag name="MH_LIBRARY" val="CONTENTS"/>
  <p:tag name="MH_TYPE" val="OTHERS"/>
  <p:tag name="ID" val="553519"/>
</p:tagLst>
</file>

<file path=ppt/tags/tag82.xml><?xml version="1.0" encoding="utf-8"?>
<p:tagLst xmlns:p="http://schemas.openxmlformats.org/presentationml/2006/main">
  <p:tag name="MH" val="20170712104315"/>
  <p:tag name="MH_LIBRARY" val="CONTENTS"/>
  <p:tag name="MH_TYPE" val="OTHERS"/>
  <p:tag name="ID" val="553519"/>
</p:tagLst>
</file>

<file path=ppt/tags/tag83.xml><?xml version="1.0" encoding="utf-8"?>
<p:tagLst xmlns:p="http://schemas.openxmlformats.org/presentationml/2006/main">
  <p:tag name="MH" val="20170712104315"/>
  <p:tag name="MH_LIBRARY" val="CONTENTS"/>
  <p:tag name="MH_TYPE" val="OTHERS"/>
  <p:tag name="ID" val="553519"/>
</p:tagLst>
</file>

<file path=ppt/tags/tag84.xml><?xml version="1.0" encoding="utf-8"?>
<p:tagLst xmlns:p="http://schemas.openxmlformats.org/presentationml/2006/main">
  <p:tag name="MH" val="20170712104315"/>
  <p:tag name="MH_LIBRARY" val="CONTENTS"/>
  <p:tag name="MH_TYPE" val="OTHERS"/>
  <p:tag name="ID" val="553519"/>
</p:tagLst>
</file>

<file path=ppt/tags/tag85.xml><?xml version="1.0" encoding="utf-8"?>
<p:tagLst xmlns:p="http://schemas.openxmlformats.org/presentationml/2006/main">
  <p:tag name="MH" val="20170712104315"/>
  <p:tag name="MH_LIBRARY" val="CONTENTS"/>
  <p:tag name="MH_TYPE" val="OTHERS"/>
  <p:tag name="ID" val="553519"/>
</p:tagLst>
</file>

<file path=ppt/tags/tag86.xml><?xml version="1.0" encoding="utf-8"?>
<p:tagLst xmlns:p="http://schemas.openxmlformats.org/presentationml/2006/main">
  <p:tag name="MH" val="20170712104315"/>
  <p:tag name="MH_LIBRARY" val="CONTENTS"/>
  <p:tag name="MH_TYPE" val="OTHERS"/>
  <p:tag name="ID" val="553519"/>
</p:tagLst>
</file>

<file path=ppt/tags/tag87.xml><?xml version="1.0" encoding="utf-8"?>
<p:tagLst xmlns:p="http://schemas.openxmlformats.org/presentationml/2006/main">
  <p:tag name="MH" val="20170712104315"/>
  <p:tag name="MH_LIBRARY" val="CONTENTS"/>
  <p:tag name="MH_TYPE" val="OTHERS"/>
  <p:tag name="ID" val="553519"/>
</p:tagLst>
</file>

<file path=ppt/tags/tag88.xml><?xml version="1.0" encoding="utf-8"?>
<p:tagLst xmlns:p="http://schemas.openxmlformats.org/presentationml/2006/main">
  <p:tag name="MH" val="20170712104315"/>
  <p:tag name="MH_LIBRARY" val="CONTENTS"/>
  <p:tag name="MH_TYPE" val="OTHERS"/>
  <p:tag name="ID" val="553519"/>
</p:tagLst>
</file>

<file path=ppt/tags/tag89.xml><?xml version="1.0" encoding="utf-8"?>
<p:tagLst xmlns:p="http://schemas.openxmlformats.org/presentationml/2006/main">
  <p:tag name="MH" val="20170712104315"/>
  <p:tag name="MH_LIBRARY" val="CONTENTS"/>
  <p:tag name="MH_TYPE" val="OTHERS"/>
  <p:tag name="ID" val="553519"/>
</p:tagLst>
</file>

<file path=ppt/tags/tag9.xml><?xml version="1.0" encoding="utf-8"?>
<p:tagLst xmlns:p="http://schemas.openxmlformats.org/presentationml/2006/main">
  <p:tag name="REFSHAPE" val="69477574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15475</Words>
  <Application>WPS 演示</Application>
  <PresentationFormat>自定义</PresentationFormat>
  <Paragraphs>1601</Paragraphs>
  <Slides>87</Slides>
  <Notes>3</Notes>
  <HiddenSlides>1</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3</vt:i4>
      </vt:variant>
      <vt:variant>
        <vt:lpstr>幻灯片标题</vt:lpstr>
      </vt:variant>
      <vt:variant>
        <vt:i4>87</vt:i4>
      </vt:variant>
    </vt:vector>
  </HeadingPairs>
  <TitlesOfParts>
    <vt:vector size="115" baseType="lpstr">
      <vt:lpstr>Arial</vt:lpstr>
      <vt:lpstr>宋体</vt:lpstr>
      <vt:lpstr>Wingdings</vt:lpstr>
      <vt:lpstr>微软雅黑</vt:lpstr>
      <vt:lpstr>Calibri</vt:lpstr>
      <vt:lpstr>Times New Roman</vt:lpstr>
      <vt:lpstr>Cambria Math</vt:lpstr>
      <vt:lpstr>汉仪综艺体简</vt:lpstr>
      <vt:lpstr>Arial</vt:lpstr>
      <vt:lpstr>楷体_GB2312</vt:lpstr>
      <vt:lpstr>Arial Unicode MS</vt:lpstr>
      <vt:lpstr>等线 Light</vt:lpstr>
      <vt:lpstr>Calibri Light</vt:lpstr>
      <vt:lpstr>等线</vt:lpstr>
      <vt:lpstr>黑体</vt:lpstr>
      <vt:lpstr>华文楷体</vt:lpstr>
      <vt:lpstr>Symbol</vt:lpstr>
      <vt:lpstr>方正书宋简体</vt:lpstr>
      <vt:lpstr>Wingdings</vt:lpstr>
      <vt:lpstr>新宋体</vt:lpstr>
      <vt:lpstr>Times New Roman</vt:lpstr>
      <vt:lpstr>Wingdings 3</vt:lpstr>
      <vt:lpstr>굴림</vt:lpstr>
      <vt:lpstr>Malgun Gothic</vt:lpstr>
      <vt:lpstr>Office 主题</vt:lpstr>
      <vt:lpstr>Excel.Sheet.8</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主码值重复情况</vt:lpstr>
      <vt:lpstr>PowerPoint 演示文稿</vt:lpstr>
      <vt:lpstr>PowerPoint 演示文稿</vt:lpstr>
      <vt:lpstr>学生登记表中“学号”为主键</vt:lpstr>
      <vt:lpstr>外码引用例1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266</cp:revision>
  <dcterms:created xsi:type="dcterms:W3CDTF">2018-02-07T05:27:00Z</dcterms:created>
  <dcterms:modified xsi:type="dcterms:W3CDTF">2020-02-11T06:37:49Z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