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" ContentType="application/vnd.ms-excel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340" r:id="rId7"/>
    <p:sldId id="341" r:id="rId8"/>
    <p:sldId id="359" r:id="rId9"/>
    <p:sldId id="360" r:id="rId10"/>
    <p:sldId id="451" r:id="rId11"/>
    <p:sldId id="412" r:id="rId12"/>
    <p:sldId id="413" r:id="rId13"/>
    <p:sldId id="414" r:id="rId14"/>
    <p:sldId id="416" r:id="rId15"/>
    <p:sldId id="417" r:id="rId16"/>
    <p:sldId id="418" r:id="rId17"/>
    <p:sldId id="415" r:id="rId18"/>
    <p:sldId id="419" r:id="rId19"/>
    <p:sldId id="265" r:id="rId20"/>
    <p:sldId id="266" r:id="rId21"/>
    <p:sldId id="362" r:id="rId22"/>
    <p:sldId id="365" r:id="rId23"/>
    <p:sldId id="364" r:id="rId24"/>
    <p:sldId id="366" r:id="rId25"/>
    <p:sldId id="367" r:id="rId26"/>
    <p:sldId id="368" r:id="rId27"/>
    <p:sldId id="390" r:id="rId28"/>
    <p:sldId id="391" r:id="rId29"/>
    <p:sldId id="267" r:id="rId30"/>
    <p:sldId id="268" r:id="rId31"/>
    <p:sldId id="370" r:id="rId32"/>
    <p:sldId id="343" r:id="rId33"/>
    <p:sldId id="344" r:id="rId34"/>
    <p:sldId id="345" r:id="rId35"/>
    <p:sldId id="351" r:id="rId36"/>
    <p:sldId id="371" r:id="rId37"/>
    <p:sldId id="352" r:id="rId38"/>
    <p:sldId id="348" r:id="rId39"/>
    <p:sldId id="353" r:id="rId40"/>
    <p:sldId id="354" r:id="rId41"/>
    <p:sldId id="355" r:id="rId42"/>
    <p:sldId id="372" r:id="rId43"/>
    <p:sldId id="373" r:id="rId44"/>
    <p:sldId id="374" r:id="rId45"/>
    <p:sldId id="375" r:id="rId46"/>
    <p:sldId id="376" r:id="rId47"/>
    <p:sldId id="356" r:id="rId48"/>
  </p:sldIdLst>
  <p:sldSz cx="12192000" cy="6858000"/>
  <p:notesSz cx="7103745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0882E"/>
    <a:srgbClr val="265AA7"/>
    <a:srgbClr val="FFFFFF"/>
    <a:srgbClr val="E8766F"/>
    <a:srgbClr val="5BC5F1"/>
    <a:srgbClr val="49C0F6"/>
    <a:srgbClr val="48AC92"/>
    <a:srgbClr val="2B5CA9"/>
    <a:srgbClr val="3DB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9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1398" y="-894"/>
      </p:cViewPr>
      <p:guideLst>
        <p:guide orient="horz" pos="2126"/>
        <p:guide pos="3907"/>
      </p:guideLst>
    </p:cSldViewPr>
  </p:slideViewPr>
  <p:outlineViewPr>
    <p:cViewPr>
      <p:scale>
        <a:sx n="33" d="100"/>
        <a:sy n="33" d="100"/>
      </p:scale>
      <p:origin x="0" y="39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单进程多线程、支持多用户、基于客户机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服务器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.ibd : 单表表空间文件，每个表使用一个表空间文件 (file per table)，存放用户数据库表数据和索引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.ibd : 单表表空间文件，每个表使用一个表空间文件 (file per table)，存放用户数据库表数据和索引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34" y="114300"/>
            <a:ext cx="10354733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箭头: V 形 1">
            <a:hlinkClick r:id="rId2" action="ppaction://hlinksldjump"/>
          </p:cNvPr>
          <p:cNvSpPr/>
          <p:nvPr userDrawn="1"/>
        </p:nvSpPr>
        <p:spPr>
          <a:xfrm>
            <a:off x="9354588" y="5271310"/>
            <a:ext cx="997528" cy="382385"/>
          </a:xfrm>
          <a:prstGeom prst="chevron">
            <a:avLst/>
          </a:prstGeom>
          <a:solidFill>
            <a:srgbClr val="F08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4.emf"/><Relationship Id="rId1" Type="http://schemas.openxmlformats.org/officeDocument/2006/relationships/oleObject" Target="../embeddings/Workbook1.xls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Relationship Id="rId3" Type="http://schemas.openxmlformats.org/officeDocument/2006/relationships/image" Target="../media/image23.png"/><Relationship Id="rId2" Type="http://schemas.openxmlformats.org/officeDocument/2006/relationships/slide" Target="slide4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0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0" y="4849653"/>
            <a:ext cx="12192000" cy="125029"/>
          </a:xfrm>
          <a:prstGeom prst="rect">
            <a:avLst/>
          </a:prstGeom>
          <a:gradFill>
            <a:gsLst>
              <a:gs pos="53000">
                <a:srgbClr val="49C0F6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614616" y="2645439"/>
            <a:ext cx="3608894" cy="2283194"/>
            <a:chOff x="1890695" y="2725829"/>
            <a:chExt cx="2992477" cy="1893213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695" y="2916555"/>
              <a:ext cx="2992477" cy="1702487"/>
            </a:xfrm>
            <a:prstGeom prst="rect">
              <a:avLst/>
            </a:prstGeom>
          </p:spPr>
        </p:pic>
        <p:sp>
          <p:nvSpPr>
            <p:cNvPr id="72" name="椭圆 71"/>
            <p:cNvSpPr/>
            <p:nvPr/>
          </p:nvSpPr>
          <p:spPr>
            <a:xfrm>
              <a:off x="4144791" y="2725829"/>
              <a:ext cx="310052" cy="310052"/>
            </a:xfrm>
            <a:prstGeom prst="ellipse">
              <a:avLst/>
            </a:prstGeom>
            <a:solidFill>
              <a:srgbClr val="49C0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3114829" y="3466896"/>
              <a:ext cx="528102" cy="565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020481" y="4038527"/>
              <a:ext cx="528102" cy="399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2252138" y="3965179"/>
              <a:ext cx="300358" cy="399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Freeform 16"/>
          <p:cNvSpPr>
            <a:spLocks noEditPoints="1"/>
          </p:cNvSpPr>
          <p:nvPr/>
        </p:nvSpPr>
        <p:spPr bwMode="auto">
          <a:xfrm flipV="1">
            <a:off x="6933976" y="2394109"/>
            <a:ext cx="5268913" cy="2466974"/>
          </a:xfrm>
          <a:custGeom>
            <a:avLst/>
            <a:gdLst>
              <a:gd name="T0" fmla="*/ 742 w 1660"/>
              <a:gd name="T1" fmla="*/ 624 h 777"/>
              <a:gd name="T2" fmla="*/ 444 w 1660"/>
              <a:gd name="T3" fmla="*/ 612 h 777"/>
              <a:gd name="T4" fmla="*/ 450 w 1660"/>
              <a:gd name="T5" fmla="*/ 615 h 777"/>
              <a:gd name="T6" fmla="*/ 550 w 1660"/>
              <a:gd name="T7" fmla="*/ 679 h 777"/>
              <a:gd name="T8" fmla="*/ 556 w 1660"/>
              <a:gd name="T9" fmla="*/ 668 h 777"/>
              <a:gd name="T10" fmla="*/ 464 w 1660"/>
              <a:gd name="T11" fmla="*/ 744 h 777"/>
              <a:gd name="T12" fmla="*/ 601 w 1660"/>
              <a:gd name="T13" fmla="*/ 567 h 777"/>
              <a:gd name="T14" fmla="*/ 612 w 1660"/>
              <a:gd name="T15" fmla="*/ 573 h 777"/>
              <a:gd name="T16" fmla="*/ 833 w 1660"/>
              <a:gd name="T17" fmla="*/ 546 h 777"/>
              <a:gd name="T18" fmla="*/ 860 w 1660"/>
              <a:gd name="T19" fmla="*/ 502 h 777"/>
              <a:gd name="T20" fmla="*/ 775 w 1660"/>
              <a:gd name="T21" fmla="*/ 504 h 777"/>
              <a:gd name="T22" fmla="*/ 804 w 1660"/>
              <a:gd name="T23" fmla="*/ 699 h 777"/>
              <a:gd name="T24" fmla="*/ 814 w 1660"/>
              <a:gd name="T25" fmla="*/ 706 h 777"/>
              <a:gd name="T26" fmla="*/ 1350 w 1660"/>
              <a:gd name="T27" fmla="*/ 376 h 777"/>
              <a:gd name="T28" fmla="*/ 1344 w 1660"/>
              <a:gd name="T29" fmla="*/ 387 h 777"/>
              <a:gd name="T30" fmla="*/ 6 w 1660"/>
              <a:gd name="T31" fmla="*/ 717 h 777"/>
              <a:gd name="T32" fmla="*/ 344 w 1660"/>
              <a:gd name="T33" fmla="*/ 663 h 777"/>
              <a:gd name="T34" fmla="*/ 366 w 1660"/>
              <a:gd name="T35" fmla="*/ 676 h 777"/>
              <a:gd name="T36" fmla="*/ 972 w 1660"/>
              <a:gd name="T37" fmla="*/ 400 h 777"/>
              <a:gd name="T38" fmla="*/ 983 w 1660"/>
              <a:gd name="T39" fmla="*/ 407 h 777"/>
              <a:gd name="T40" fmla="*/ 1080 w 1660"/>
              <a:gd name="T41" fmla="*/ 337 h 777"/>
              <a:gd name="T42" fmla="*/ 296 w 1660"/>
              <a:gd name="T43" fmla="*/ 768 h 777"/>
              <a:gd name="T44" fmla="*/ 301 w 1660"/>
              <a:gd name="T45" fmla="*/ 771 h 777"/>
              <a:gd name="T46" fmla="*/ 163 w 1660"/>
              <a:gd name="T47" fmla="*/ 664 h 777"/>
              <a:gd name="T48" fmla="*/ 167 w 1660"/>
              <a:gd name="T49" fmla="*/ 659 h 777"/>
              <a:gd name="T50" fmla="*/ 105 w 1660"/>
              <a:gd name="T51" fmla="*/ 767 h 777"/>
              <a:gd name="T52" fmla="*/ 1455 w 1660"/>
              <a:gd name="T53" fmla="*/ 100 h 777"/>
              <a:gd name="T54" fmla="*/ 1444 w 1660"/>
              <a:gd name="T55" fmla="*/ 93 h 777"/>
              <a:gd name="T56" fmla="*/ 1526 w 1660"/>
              <a:gd name="T57" fmla="*/ 505 h 777"/>
              <a:gd name="T58" fmla="*/ 1526 w 1660"/>
              <a:gd name="T59" fmla="*/ 492 h 777"/>
              <a:gd name="T60" fmla="*/ 992 w 1660"/>
              <a:gd name="T61" fmla="*/ 612 h 777"/>
              <a:gd name="T62" fmla="*/ 1481 w 1660"/>
              <a:gd name="T63" fmla="*/ 200 h 777"/>
              <a:gd name="T64" fmla="*/ 1454 w 1660"/>
              <a:gd name="T65" fmla="*/ 244 h 777"/>
              <a:gd name="T66" fmla="*/ 1515 w 1660"/>
              <a:gd name="T67" fmla="*/ 355 h 777"/>
              <a:gd name="T68" fmla="*/ 1528 w 1660"/>
              <a:gd name="T69" fmla="*/ 333 h 777"/>
              <a:gd name="T70" fmla="*/ 1660 w 1660"/>
              <a:gd name="T71" fmla="*/ 188 h 777"/>
              <a:gd name="T72" fmla="*/ 1344 w 1660"/>
              <a:gd name="T73" fmla="*/ 509 h 777"/>
              <a:gd name="T74" fmla="*/ 1350 w 1660"/>
              <a:gd name="T75" fmla="*/ 510 h 777"/>
              <a:gd name="T76" fmla="*/ 1660 w 1660"/>
              <a:gd name="T77" fmla="*/ 567 h 777"/>
              <a:gd name="T78" fmla="*/ 1598 w 1660"/>
              <a:gd name="T79" fmla="*/ 515 h 777"/>
              <a:gd name="T80" fmla="*/ 1588 w 1660"/>
              <a:gd name="T81" fmla="*/ 207 h 777"/>
              <a:gd name="T82" fmla="*/ 1478 w 1660"/>
              <a:gd name="T83" fmla="*/ 597 h 777"/>
              <a:gd name="T84" fmla="*/ 1484 w 1660"/>
              <a:gd name="T85" fmla="*/ 597 h 777"/>
              <a:gd name="T86" fmla="*/ 1328 w 1660"/>
              <a:gd name="T87" fmla="*/ 583 h 777"/>
              <a:gd name="T88" fmla="*/ 1334 w 1660"/>
              <a:gd name="T89" fmla="*/ 572 h 777"/>
              <a:gd name="T90" fmla="*/ 1198 w 1660"/>
              <a:gd name="T91" fmla="*/ 583 h 777"/>
              <a:gd name="T92" fmla="*/ 1052 w 1660"/>
              <a:gd name="T93" fmla="*/ 680 h 777"/>
              <a:gd name="T94" fmla="*/ 1057 w 1660"/>
              <a:gd name="T95" fmla="*/ 683 h 777"/>
              <a:gd name="T96" fmla="*/ 1038 w 1660"/>
              <a:gd name="T97" fmla="*/ 523 h 777"/>
              <a:gd name="T98" fmla="*/ 1079 w 1660"/>
              <a:gd name="T99" fmla="*/ 457 h 777"/>
              <a:gd name="T100" fmla="*/ 1275 w 1660"/>
              <a:gd name="T101" fmla="*/ 282 h 777"/>
              <a:gd name="T102" fmla="*/ 1183 w 1660"/>
              <a:gd name="T103" fmla="*/ 349 h 777"/>
              <a:gd name="T104" fmla="*/ 1205 w 1660"/>
              <a:gd name="T105" fmla="*/ 363 h 777"/>
              <a:gd name="T106" fmla="*/ 1234 w 1660"/>
              <a:gd name="T107" fmla="*/ 482 h 777"/>
              <a:gd name="T108" fmla="*/ 1237 w 1660"/>
              <a:gd name="T109" fmla="*/ 4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0" h="777">
                <a:moveTo>
                  <a:pt x="733" y="588"/>
                </a:moveTo>
                <a:cubicBezTo>
                  <a:pt x="724" y="591"/>
                  <a:pt x="718" y="600"/>
                  <a:pt x="720" y="610"/>
                </a:cubicBezTo>
                <a:cubicBezTo>
                  <a:pt x="722" y="620"/>
                  <a:pt x="732" y="626"/>
                  <a:pt x="742" y="624"/>
                </a:cubicBezTo>
                <a:cubicBezTo>
                  <a:pt x="752" y="621"/>
                  <a:pt x="758" y="611"/>
                  <a:pt x="755" y="602"/>
                </a:cubicBezTo>
                <a:cubicBezTo>
                  <a:pt x="753" y="592"/>
                  <a:pt x="743" y="586"/>
                  <a:pt x="733" y="588"/>
                </a:cubicBezTo>
                <a:close/>
                <a:moveTo>
                  <a:pt x="444" y="612"/>
                </a:moveTo>
                <a:cubicBezTo>
                  <a:pt x="442" y="612"/>
                  <a:pt x="440" y="615"/>
                  <a:pt x="441" y="617"/>
                </a:cubicBezTo>
                <a:cubicBezTo>
                  <a:pt x="441" y="619"/>
                  <a:pt x="444" y="621"/>
                  <a:pt x="446" y="620"/>
                </a:cubicBezTo>
                <a:cubicBezTo>
                  <a:pt x="449" y="620"/>
                  <a:pt x="450" y="617"/>
                  <a:pt x="450" y="615"/>
                </a:cubicBezTo>
                <a:cubicBezTo>
                  <a:pt x="449" y="612"/>
                  <a:pt x="447" y="611"/>
                  <a:pt x="444" y="612"/>
                </a:cubicBezTo>
                <a:close/>
                <a:moveTo>
                  <a:pt x="556" y="668"/>
                </a:moveTo>
                <a:cubicBezTo>
                  <a:pt x="551" y="669"/>
                  <a:pt x="548" y="674"/>
                  <a:pt x="550" y="679"/>
                </a:cubicBezTo>
                <a:cubicBezTo>
                  <a:pt x="551" y="684"/>
                  <a:pt x="556" y="687"/>
                  <a:pt x="560" y="686"/>
                </a:cubicBezTo>
                <a:cubicBezTo>
                  <a:pt x="565" y="684"/>
                  <a:pt x="568" y="680"/>
                  <a:pt x="567" y="675"/>
                </a:cubicBezTo>
                <a:cubicBezTo>
                  <a:pt x="566" y="670"/>
                  <a:pt x="561" y="667"/>
                  <a:pt x="556" y="668"/>
                </a:cubicBezTo>
                <a:close/>
                <a:moveTo>
                  <a:pt x="462" y="735"/>
                </a:moveTo>
                <a:cubicBezTo>
                  <a:pt x="460" y="735"/>
                  <a:pt x="458" y="738"/>
                  <a:pt x="459" y="740"/>
                </a:cubicBezTo>
                <a:cubicBezTo>
                  <a:pt x="459" y="743"/>
                  <a:pt x="462" y="744"/>
                  <a:pt x="464" y="744"/>
                </a:cubicBezTo>
                <a:cubicBezTo>
                  <a:pt x="467" y="743"/>
                  <a:pt x="468" y="741"/>
                  <a:pt x="467" y="738"/>
                </a:cubicBezTo>
                <a:cubicBezTo>
                  <a:pt x="467" y="736"/>
                  <a:pt x="464" y="734"/>
                  <a:pt x="462" y="735"/>
                </a:cubicBezTo>
                <a:close/>
                <a:moveTo>
                  <a:pt x="601" y="567"/>
                </a:moveTo>
                <a:cubicBezTo>
                  <a:pt x="596" y="568"/>
                  <a:pt x="593" y="573"/>
                  <a:pt x="594" y="577"/>
                </a:cubicBezTo>
                <a:cubicBezTo>
                  <a:pt x="596" y="582"/>
                  <a:pt x="600" y="585"/>
                  <a:pt x="605" y="584"/>
                </a:cubicBezTo>
                <a:cubicBezTo>
                  <a:pt x="610" y="583"/>
                  <a:pt x="613" y="578"/>
                  <a:pt x="612" y="573"/>
                </a:cubicBezTo>
                <a:cubicBezTo>
                  <a:pt x="611" y="568"/>
                  <a:pt x="606" y="565"/>
                  <a:pt x="601" y="567"/>
                </a:cubicBezTo>
                <a:close/>
                <a:moveTo>
                  <a:pt x="860" y="502"/>
                </a:moveTo>
                <a:cubicBezTo>
                  <a:pt x="840" y="507"/>
                  <a:pt x="828" y="527"/>
                  <a:pt x="833" y="546"/>
                </a:cubicBezTo>
                <a:cubicBezTo>
                  <a:pt x="838" y="565"/>
                  <a:pt x="857" y="577"/>
                  <a:pt x="876" y="573"/>
                </a:cubicBezTo>
                <a:cubicBezTo>
                  <a:pt x="896" y="568"/>
                  <a:pt x="908" y="549"/>
                  <a:pt x="903" y="529"/>
                </a:cubicBezTo>
                <a:cubicBezTo>
                  <a:pt x="899" y="510"/>
                  <a:pt x="879" y="498"/>
                  <a:pt x="860" y="502"/>
                </a:cubicBezTo>
                <a:close/>
                <a:moveTo>
                  <a:pt x="771" y="487"/>
                </a:moveTo>
                <a:cubicBezTo>
                  <a:pt x="766" y="488"/>
                  <a:pt x="763" y="493"/>
                  <a:pt x="764" y="497"/>
                </a:cubicBezTo>
                <a:cubicBezTo>
                  <a:pt x="765" y="502"/>
                  <a:pt x="770" y="505"/>
                  <a:pt x="775" y="504"/>
                </a:cubicBezTo>
                <a:cubicBezTo>
                  <a:pt x="780" y="503"/>
                  <a:pt x="783" y="498"/>
                  <a:pt x="781" y="493"/>
                </a:cubicBezTo>
                <a:cubicBezTo>
                  <a:pt x="780" y="488"/>
                  <a:pt x="775" y="485"/>
                  <a:pt x="771" y="487"/>
                </a:cubicBezTo>
                <a:close/>
                <a:moveTo>
                  <a:pt x="804" y="699"/>
                </a:moveTo>
                <a:cubicBezTo>
                  <a:pt x="799" y="701"/>
                  <a:pt x="796" y="705"/>
                  <a:pt x="797" y="710"/>
                </a:cubicBezTo>
                <a:cubicBezTo>
                  <a:pt x="798" y="715"/>
                  <a:pt x="803" y="718"/>
                  <a:pt x="808" y="717"/>
                </a:cubicBezTo>
                <a:cubicBezTo>
                  <a:pt x="813" y="716"/>
                  <a:pt x="816" y="711"/>
                  <a:pt x="814" y="706"/>
                </a:cubicBezTo>
                <a:cubicBezTo>
                  <a:pt x="813" y="701"/>
                  <a:pt x="808" y="698"/>
                  <a:pt x="804" y="699"/>
                </a:cubicBezTo>
                <a:close/>
                <a:moveTo>
                  <a:pt x="1344" y="387"/>
                </a:moveTo>
                <a:cubicBezTo>
                  <a:pt x="1349" y="386"/>
                  <a:pt x="1352" y="381"/>
                  <a:pt x="1350" y="376"/>
                </a:cubicBezTo>
                <a:cubicBezTo>
                  <a:pt x="1349" y="371"/>
                  <a:pt x="1344" y="368"/>
                  <a:pt x="1340" y="369"/>
                </a:cubicBezTo>
                <a:cubicBezTo>
                  <a:pt x="1335" y="371"/>
                  <a:pt x="1332" y="375"/>
                  <a:pt x="1333" y="380"/>
                </a:cubicBezTo>
                <a:cubicBezTo>
                  <a:pt x="1334" y="385"/>
                  <a:pt x="1339" y="388"/>
                  <a:pt x="1344" y="387"/>
                </a:cubicBezTo>
                <a:close/>
                <a:moveTo>
                  <a:pt x="4" y="708"/>
                </a:moveTo>
                <a:cubicBezTo>
                  <a:pt x="2" y="708"/>
                  <a:pt x="0" y="711"/>
                  <a:pt x="1" y="713"/>
                </a:cubicBezTo>
                <a:cubicBezTo>
                  <a:pt x="1" y="716"/>
                  <a:pt x="4" y="717"/>
                  <a:pt x="6" y="717"/>
                </a:cubicBezTo>
                <a:cubicBezTo>
                  <a:pt x="9" y="716"/>
                  <a:pt x="10" y="714"/>
                  <a:pt x="9" y="711"/>
                </a:cubicBezTo>
                <a:cubicBezTo>
                  <a:pt x="9" y="709"/>
                  <a:pt x="6" y="707"/>
                  <a:pt x="4" y="708"/>
                </a:cubicBezTo>
                <a:close/>
                <a:moveTo>
                  <a:pt x="344" y="663"/>
                </a:moveTo>
                <a:cubicBezTo>
                  <a:pt x="334" y="665"/>
                  <a:pt x="328" y="675"/>
                  <a:pt x="331" y="685"/>
                </a:cubicBezTo>
                <a:cubicBezTo>
                  <a:pt x="333" y="695"/>
                  <a:pt x="343" y="701"/>
                  <a:pt x="352" y="698"/>
                </a:cubicBezTo>
                <a:cubicBezTo>
                  <a:pt x="362" y="696"/>
                  <a:pt x="368" y="686"/>
                  <a:pt x="366" y="676"/>
                </a:cubicBezTo>
                <a:cubicBezTo>
                  <a:pt x="363" y="667"/>
                  <a:pt x="354" y="661"/>
                  <a:pt x="344" y="663"/>
                </a:cubicBezTo>
                <a:close/>
                <a:moveTo>
                  <a:pt x="983" y="407"/>
                </a:moveTo>
                <a:cubicBezTo>
                  <a:pt x="982" y="402"/>
                  <a:pt x="977" y="399"/>
                  <a:pt x="972" y="400"/>
                </a:cubicBezTo>
                <a:cubicBezTo>
                  <a:pt x="967" y="401"/>
                  <a:pt x="964" y="406"/>
                  <a:pt x="965" y="411"/>
                </a:cubicBezTo>
                <a:cubicBezTo>
                  <a:pt x="967" y="416"/>
                  <a:pt x="971" y="419"/>
                  <a:pt x="976" y="418"/>
                </a:cubicBezTo>
                <a:cubicBezTo>
                  <a:pt x="981" y="416"/>
                  <a:pt x="984" y="412"/>
                  <a:pt x="983" y="407"/>
                </a:cubicBezTo>
                <a:close/>
                <a:moveTo>
                  <a:pt x="1084" y="355"/>
                </a:moveTo>
                <a:cubicBezTo>
                  <a:pt x="1089" y="354"/>
                  <a:pt x="1092" y="349"/>
                  <a:pt x="1091" y="344"/>
                </a:cubicBezTo>
                <a:cubicBezTo>
                  <a:pt x="1089" y="339"/>
                  <a:pt x="1085" y="336"/>
                  <a:pt x="1080" y="337"/>
                </a:cubicBezTo>
                <a:cubicBezTo>
                  <a:pt x="1075" y="339"/>
                  <a:pt x="1072" y="343"/>
                  <a:pt x="1073" y="348"/>
                </a:cubicBezTo>
                <a:cubicBezTo>
                  <a:pt x="1074" y="353"/>
                  <a:pt x="1079" y="356"/>
                  <a:pt x="1084" y="355"/>
                </a:cubicBezTo>
                <a:close/>
                <a:moveTo>
                  <a:pt x="296" y="768"/>
                </a:moveTo>
                <a:cubicBezTo>
                  <a:pt x="293" y="769"/>
                  <a:pt x="292" y="771"/>
                  <a:pt x="292" y="774"/>
                </a:cubicBezTo>
                <a:cubicBezTo>
                  <a:pt x="293" y="776"/>
                  <a:pt x="295" y="777"/>
                  <a:pt x="298" y="777"/>
                </a:cubicBezTo>
                <a:cubicBezTo>
                  <a:pt x="300" y="776"/>
                  <a:pt x="302" y="774"/>
                  <a:pt x="301" y="771"/>
                </a:cubicBezTo>
                <a:cubicBezTo>
                  <a:pt x="300" y="769"/>
                  <a:pt x="298" y="768"/>
                  <a:pt x="296" y="768"/>
                </a:cubicBezTo>
                <a:close/>
                <a:moveTo>
                  <a:pt x="167" y="659"/>
                </a:moveTo>
                <a:cubicBezTo>
                  <a:pt x="164" y="659"/>
                  <a:pt x="163" y="662"/>
                  <a:pt x="163" y="664"/>
                </a:cubicBezTo>
                <a:cubicBezTo>
                  <a:pt x="164" y="666"/>
                  <a:pt x="166" y="668"/>
                  <a:pt x="169" y="667"/>
                </a:cubicBezTo>
                <a:cubicBezTo>
                  <a:pt x="171" y="667"/>
                  <a:pt x="173" y="664"/>
                  <a:pt x="172" y="662"/>
                </a:cubicBezTo>
                <a:cubicBezTo>
                  <a:pt x="171" y="659"/>
                  <a:pt x="169" y="658"/>
                  <a:pt x="167" y="659"/>
                </a:cubicBezTo>
                <a:close/>
                <a:moveTo>
                  <a:pt x="101" y="749"/>
                </a:moveTo>
                <a:cubicBezTo>
                  <a:pt x="96" y="750"/>
                  <a:pt x="93" y="755"/>
                  <a:pt x="94" y="760"/>
                </a:cubicBezTo>
                <a:cubicBezTo>
                  <a:pt x="95" y="765"/>
                  <a:pt x="100" y="768"/>
                  <a:pt x="105" y="767"/>
                </a:cubicBezTo>
                <a:cubicBezTo>
                  <a:pt x="110" y="766"/>
                  <a:pt x="113" y="761"/>
                  <a:pt x="111" y="756"/>
                </a:cubicBezTo>
                <a:cubicBezTo>
                  <a:pt x="110" y="751"/>
                  <a:pt x="105" y="748"/>
                  <a:pt x="101" y="749"/>
                </a:cubicBezTo>
                <a:close/>
                <a:moveTo>
                  <a:pt x="1455" y="100"/>
                </a:moveTo>
                <a:cubicBezTo>
                  <a:pt x="1460" y="98"/>
                  <a:pt x="1463" y="94"/>
                  <a:pt x="1462" y="89"/>
                </a:cubicBezTo>
                <a:cubicBezTo>
                  <a:pt x="1461" y="84"/>
                  <a:pt x="1456" y="81"/>
                  <a:pt x="1451" y="82"/>
                </a:cubicBezTo>
                <a:cubicBezTo>
                  <a:pt x="1446" y="83"/>
                  <a:pt x="1443" y="88"/>
                  <a:pt x="1444" y="93"/>
                </a:cubicBezTo>
                <a:cubicBezTo>
                  <a:pt x="1446" y="98"/>
                  <a:pt x="1451" y="101"/>
                  <a:pt x="1455" y="100"/>
                </a:cubicBezTo>
                <a:close/>
                <a:moveTo>
                  <a:pt x="1526" y="492"/>
                </a:moveTo>
                <a:cubicBezTo>
                  <a:pt x="1523" y="496"/>
                  <a:pt x="1522" y="501"/>
                  <a:pt x="1526" y="505"/>
                </a:cubicBezTo>
                <a:cubicBezTo>
                  <a:pt x="1529" y="509"/>
                  <a:pt x="1535" y="509"/>
                  <a:pt x="1539" y="505"/>
                </a:cubicBezTo>
                <a:cubicBezTo>
                  <a:pt x="1542" y="502"/>
                  <a:pt x="1542" y="496"/>
                  <a:pt x="1539" y="493"/>
                </a:cubicBezTo>
                <a:cubicBezTo>
                  <a:pt x="1536" y="489"/>
                  <a:pt x="1530" y="489"/>
                  <a:pt x="1526" y="492"/>
                </a:cubicBezTo>
                <a:close/>
                <a:moveTo>
                  <a:pt x="988" y="595"/>
                </a:moveTo>
                <a:cubicBezTo>
                  <a:pt x="983" y="596"/>
                  <a:pt x="980" y="601"/>
                  <a:pt x="981" y="606"/>
                </a:cubicBezTo>
                <a:cubicBezTo>
                  <a:pt x="982" y="611"/>
                  <a:pt x="987" y="614"/>
                  <a:pt x="992" y="612"/>
                </a:cubicBezTo>
                <a:cubicBezTo>
                  <a:pt x="997" y="611"/>
                  <a:pt x="1000" y="606"/>
                  <a:pt x="999" y="602"/>
                </a:cubicBezTo>
                <a:cubicBezTo>
                  <a:pt x="998" y="597"/>
                  <a:pt x="993" y="594"/>
                  <a:pt x="988" y="595"/>
                </a:cubicBezTo>
                <a:close/>
                <a:moveTo>
                  <a:pt x="1481" y="200"/>
                </a:moveTo>
                <a:cubicBezTo>
                  <a:pt x="1476" y="181"/>
                  <a:pt x="1457" y="169"/>
                  <a:pt x="1437" y="174"/>
                </a:cubicBezTo>
                <a:cubicBezTo>
                  <a:pt x="1418" y="178"/>
                  <a:pt x="1406" y="198"/>
                  <a:pt x="1410" y="217"/>
                </a:cubicBezTo>
                <a:cubicBezTo>
                  <a:pt x="1415" y="237"/>
                  <a:pt x="1435" y="249"/>
                  <a:pt x="1454" y="244"/>
                </a:cubicBezTo>
                <a:cubicBezTo>
                  <a:pt x="1473" y="239"/>
                  <a:pt x="1485" y="220"/>
                  <a:pt x="1481" y="200"/>
                </a:cubicBezTo>
                <a:close/>
                <a:moveTo>
                  <a:pt x="1528" y="333"/>
                </a:moveTo>
                <a:cubicBezTo>
                  <a:pt x="1519" y="336"/>
                  <a:pt x="1513" y="346"/>
                  <a:pt x="1515" y="355"/>
                </a:cubicBezTo>
                <a:cubicBezTo>
                  <a:pt x="1517" y="365"/>
                  <a:pt x="1527" y="371"/>
                  <a:pt x="1537" y="369"/>
                </a:cubicBezTo>
                <a:cubicBezTo>
                  <a:pt x="1547" y="366"/>
                  <a:pt x="1553" y="356"/>
                  <a:pt x="1550" y="347"/>
                </a:cubicBezTo>
                <a:cubicBezTo>
                  <a:pt x="1548" y="337"/>
                  <a:pt x="1538" y="331"/>
                  <a:pt x="1528" y="333"/>
                </a:cubicBezTo>
                <a:close/>
                <a:moveTo>
                  <a:pt x="1624" y="3"/>
                </a:moveTo>
                <a:cubicBezTo>
                  <a:pt x="1573" y="15"/>
                  <a:pt x="1542" y="66"/>
                  <a:pt x="1554" y="116"/>
                </a:cubicBezTo>
                <a:cubicBezTo>
                  <a:pt x="1566" y="164"/>
                  <a:pt x="1612" y="195"/>
                  <a:pt x="1660" y="188"/>
                </a:cubicBezTo>
                <a:cubicBezTo>
                  <a:pt x="1660" y="2"/>
                  <a:pt x="1660" y="2"/>
                  <a:pt x="1660" y="2"/>
                </a:cubicBezTo>
                <a:cubicBezTo>
                  <a:pt x="1648" y="0"/>
                  <a:pt x="1636" y="0"/>
                  <a:pt x="1624" y="3"/>
                </a:cubicBezTo>
                <a:close/>
                <a:moveTo>
                  <a:pt x="1344" y="509"/>
                </a:moveTo>
                <a:cubicBezTo>
                  <a:pt x="1342" y="511"/>
                  <a:pt x="1342" y="514"/>
                  <a:pt x="1344" y="516"/>
                </a:cubicBezTo>
                <a:cubicBezTo>
                  <a:pt x="1345" y="518"/>
                  <a:pt x="1348" y="518"/>
                  <a:pt x="1350" y="516"/>
                </a:cubicBezTo>
                <a:cubicBezTo>
                  <a:pt x="1352" y="514"/>
                  <a:pt x="1352" y="511"/>
                  <a:pt x="1350" y="510"/>
                </a:cubicBezTo>
                <a:cubicBezTo>
                  <a:pt x="1349" y="508"/>
                  <a:pt x="1346" y="508"/>
                  <a:pt x="1344" y="509"/>
                </a:cubicBezTo>
                <a:close/>
                <a:moveTo>
                  <a:pt x="1598" y="515"/>
                </a:moveTo>
                <a:cubicBezTo>
                  <a:pt x="1605" y="545"/>
                  <a:pt x="1631" y="565"/>
                  <a:pt x="1660" y="567"/>
                </a:cubicBezTo>
                <a:cubicBezTo>
                  <a:pt x="1660" y="432"/>
                  <a:pt x="1660" y="432"/>
                  <a:pt x="1660" y="432"/>
                </a:cubicBezTo>
                <a:cubicBezTo>
                  <a:pt x="1656" y="432"/>
                  <a:pt x="1652" y="432"/>
                  <a:pt x="1648" y="433"/>
                </a:cubicBezTo>
                <a:cubicBezTo>
                  <a:pt x="1612" y="442"/>
                  <a:pt x="1589" y="479"/>
                  <a:pt x="1598" y="515"/>
                </a:cubicBezTo>
                <a:close/>
                <a:moveTo>
                  <a:pt x="1586" y="198"/>
                </a:moveTo>
                <a:cubicBezTo>
                  <a:pt x="1584" y="199"/>
                  <a:pt x="1582" y="201"/>
                  <a:pt x="1583" y="204"/>
                </a:cubicBezTo>
                <a:cubicBezTo>
                  <a:pt x="1583" y="206"/>
                  <a:pt x="1586" y="208"/>
                  <a:pt x="1588" y="207"/>
                </a:cubicBezTo>
                <a:cubicBezTo>
                  <a:pt x="1591" y="206"/>
                  <a:pt x="1592" y="204"/>
                  <a:pt x="1591" y="202"/>
                </a:cubicBezTo>
                <a:cubicBezTo>
                  <a:pt x="1591" y="199"/>
                  <a:pt x="1588" y="198"/>
                  <a:pt x="1586" y="198"/>
                </a:cubicBezTo>
                <a:close/>
                <a:moveTo>
                  <a:pt x="1478" y="597"/>
                </a:moveTo>
                <a:cubicBezTo>
                  <a:pt x="1476" y="599"/>
                  <a:pt x="1476" y="602"/>
                  <a:pt x="1477" y="603"/>
                </a:cubicBezTo>
                <a:cubicBezTo>
                  <a:pt x="1479" y="605"/>
                  <a:pt x="1482" y="605"/>
                  <a:pt x="1484" y="604"/>
                </a:cubicBezTo>
                <a:cubicBezTo>
                  <a:pt x="1486" y="602"/>
                  <a:pt x="1486" y="599"/>
                  <a:pt x="1484" y="597"/>
                </a:cubicBezTo>
                <a:cubicBezTo>
                  <a:pt x="1482" y="595"/>
                  <a:pt x="1479" y="595"/>
                  <a:pt x="1478" y="597"/>
                </a:cubicBezTo>
                <a:close/>
                <a:moveTo>
                  <a:pt x="1334" y="572"/>
                </a:moveTo>
                <a:cubicBezTo>
                  <a:pt x="1329" y="574"/>
                  <a:pt x="1326" y="578"/>
                  <a:pt x="1328" y="583"/>
                </a:cubicBezTo>
                <a:cubicBezTo>
                  <a:pt x="1329" y="588"/>
                  <a:pt x="1334" y="591"/>
                  <a:pt x="1338" y="590"/>
                </a:cubicBezTo>
                <a:cubicBezTo>
                  <a:pt x="1343" y="589"/>
                  <a:pt x="1346" y="584"/>
                  <a:pt x="1345" y="579"/>
                </a:cubicBezTo>
                <a:cubicBezTo>
                  <a:pt x="1344" y="574"/>
                  <a:pt x="1339" y="571"/>
                  <a:pt x="1334" y="572"/>
                </a:cubicBezTo>
                <a:close/>
                <a:moveTo>
                  <a:pt x="1196" y="575"/>
                </a:moveTo>
                <a:cubicBezTo>
                  <a:pt x="1194" y="575"/>
                  <a:pt x="1192" y="578"/>
                  <a:pt x="1193" y="580"/>
                </a:cubicBezTo>
                <a:cubicBezTo>
                  <a:pt x="1194" y="583"/>
                  <a:pt x="1196" y="584"/>
                  <a:pt x="1198" y="583"/>
                </a:cubicBezTo>
                <a:cubicBezTo>
                  <a:pt x="1201" y="583"/>
                  <a:pt x="1202" y="580"/>
                  <a:pt x="1202" y="578"/>
                </a:cubicBezTo>
                <a:cubicBezTo>
                  <a:pt x="1201" y="576"/>
                  <a:pt x="1199" y="574"/>
                  <a:pt x="1196" y="575"/>
                </a:cubicBezTo>
                <a:close/>
                <a:moveTo>
                  <a:pt x="1052" y="680"/>
                </a:moveTo>
                <a:cubicBezTo>
                  <a:pt x="1049" y="680"/>
                  <a:pt x="1048" y="683"/>
                  <a:pt x="1048" y="685"/>
                </a:cubicBezTo>
                <a:cubicBezTo>
                  <a:pt x="1049" y="688"/>
                  <a:pt x="1051" y="689"/>
                  <a:pt x="1054" y="689"/>
                </a:cubicBezTo>
                <a:cubicBezTo>
                  <a:pt x="1056" y="688"/>
                  <a:pt x="1058" y="685"/>
                  <a:pt x="1057" y="683"/>
                </a:cubicBezTo>
                <a:cubicBezTo>
                  <a:pt x="1056" y="681"/>
                  <a:pt x="1054" y="679"/>
                  <a:pt x="1052" y="680"/>
                </a:cubicBezTo>
                <a:close/>
                <a:moveTo>
                  <a:pt x="1079" y="457"/>
                </a:moveTo>
                <a:cubicBezTo>
                  <a:pt x="1049" y="464"/>
                  <a:pt x="1031" y="494"/>
                  <a:pt x="1038" y="523"/>
                </a:cubicBezTo>
                <a:cubicBezTo>
                  <a:pt x="1045" y="553"/>
                  <a:pt x="1075" y="571"/>
                  <a:pt x="1104" y="564"/>
                </a:cubicBezTo>
                <a:cubicBezTo>
                  <a:pt x="1134" y="557"/>
                  <a:pt x="1152" y="527"/>
                  <a:pt x="1145" y="498"/>
                </a:cubicBezTo>
                <a:cubicBezTo>
                  <a:pt x="1138" y="468"/>
                  <a:pt x="1108" y="450"/>
                  <a:pt x="1079" y="457"/>
                </a:cubicBezTo>
                <a:close/>
                <a:moveTo>
                  <a:pt x="1273" y="273"/>
                </a:moveTo>
                <a:cubicBezTo>
                  <a:pt x="1271" y="274"/>
                  <a:pt x="1269" y="276"/>
                  <a:pt x="1270" y="279"/>
                </a:cubicBezTo>
                <a:cubicBezTo>
                  <a:pt x="1270" y="281"/>
                  <a:pt x="1273" y="283"/>
                  <a:pt x="1275" y="282"/>
                </a:cubicBezTo>
                <a:cubicBezTo>
                  <a:pt x="1278" y="281"/>
                  <a:pt x="1279" y="279"/>
                  <a:pt x="1279" y="276"/>
                </a:cubicBezTo>
                <a:cubicBezTo>
                  <a:pt x="1278" y="274"/>
                  <a:pt x="1276" y="273"/>
                  <a:pt x="1273" y="273"/>
                </a:cubicBezTo>
                <a:close/>
                <a:moveTo>
                  <a:pt x="1183" y="349"/>
                </a:moveTo>
                <a:cubicBezTo>
                  <a:pt x="1174" y="352"/>
                  <a:pt x="1168" y="362"/>
                  <a:pt x="1170" y="371"/>
                </a:cubicBezTo>
                <a:cubicBezTo>
                  <a:pt x="1172" y="381"/>
                  <a:pt x="1182" y="387"/>
                  <a:pt x="1192" y="385"/>
                </a:cubicBezTo>
                <a:cubicBezTo>
                  <a:pt x="1202" y="382"/>
                  <a:pt x="1208" y="373"/>
                  <a:pt x="1205" y="363"/>
                </a:cubicBezTo>
                <a:cubicBezTo>
                  <a:pt x="1203" y="353"/>
                  <a:pt x="1193" y="347"/>
                  <a:pt x="1183" y="349"/>
                </a:cubicBezTo>
                <a:close/>
                <a:moveTo>
                  <a:pt x="1237" y="477"/>
                </a:moveTo>
                <a:cubicBezTo>
                  <a:pt x="1235" y="478"/>
                  <a:pt x="1233" y="480"/>
                  <a:pt x="1234" y="482"/>
                </a:cubicBezTo>
                <a:cubicBezTo>
                  <a:pt x="1234" y="485"/>
                  <a:pt x="1237" y="486"/>
                  <a:pt x="1239" y="486"/>
                </a:cubicBezTo>
                <a:cubicBezTo>
                  <a:pt x="1242" y="485"/>
                  <a:pt x="1243" y="483"/>
                  <a:pt x="1243" y="480"/>
                </a:cubicBezTo>
                <a:cubicBezTo>
                  <a:pt x="1242" y="478"/>
                  <a:pt x="1240" y="476"/>
                  <a:pt x="1237" y="477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3" name="Freeform 16"/>
          <p:cNvSpPr>
            <a:spLocks noEditPoints="1"/>
          </p:cNvSpPr>
          <p:nvPr/>
        </p:nvSpPr>
        <p:spPr bwMode="auto">
          <a:xfrm>
            <a:off x="6923087" y="743056"/>
            <a:ext cx="5268913" cy="2466975"/>
          </a:xfrm>
          <a:custGeom>
            <a:avLst/>
            <a:gdLst>
              <a:gd name="T0" fmla="*/ 742 w 1660"/>
              <a:gd name="T1" fmla="*/ 624 h 777"/>
              <a:gd name="T2" fmla="*/ 444 w 1660"/>
              <a:gd name="T3" fmla="*/ 612 h 777"/>
              <a:gd name="T4" fmla="*/ 450 w 1660"/>
              <a:gd name="T5" fmla="*/ 615 h 777"/>
              <a:gd name="T6" fmla="*/ 550 w 1660"/>
              <a:gd name="T7" fmla="*/ 679 h 777"/>
              <a:gd name="T8" fmla="*/ 556 w 1660"/>
              <a:gd name="T9" fmla="*/ 668 h 777"/>
              <a:gd name="T10" fmla="*/ 464 w 1660"/>
              <a:gd name="T11" fmla="*/ 744 h 777"/>
              <a:gd name="T12" fmla="*/ 601 w 1660"/>
              <a:gd name="T13" fmla="*/ 567 h 777"/>
              <a:gd name="T14" fmla="*/ 612 w 1660"/>
              <a:gd name="T15" fmla="*/ 573 h 777"/>
              <a:gd name="T16" fmla="*/ 833 w 1660"/>
              <a:gd name="T17" fmla="*/ 546 h 777"/>
              <a:gd name="T18" fmla="*/ 860 w 1660"/>
              <a:gd name="T19" fmla="*/ 502 h 777"/>
              <a:gd name="T20" fmla="*/ 775 w 1660"/>
              <a:gd name="T21" fmla="*/ 504 h 777"/>
              <a:gd name="T22" fmla="*/ 804 w 1660"/>
              <a:gd name="T23" fmla="*/ 699 h 777"/>
              <a:gd name="T24" fmla="*/ 814 w 1660"/>
              <a:gd name="T25" fmla="*/ 706 h 777"/>
              <a:gd name="T26" fmla="*/ 1350 w 1660"/>
              <a:gd name="T27" fmla="*/ 376 h 777"/>
              <a:gd name="T28" fmla="*/ 1344 w 1660"/>
              <a:gd name="T29" fmla="*/ 387 h 777"/>
              <a:gd name="T30" fmla="*/ 6 w 1660"/>
              <a:gd name="T31" fmla="*/ 717 h 777"/>
              <a:gd name="T32" fmla="*/ 344 w 1660"/>
              <a:gd name="T33" fmla="*/ 663 h 777"/>
              <a:gd name="T34" fmla="*/ 366 w 1660"/>
              <a:gd name="T35" fmla="*/ 676 h 777"/>
              <a:gd name="T36" fmla="*/ 972 w 1660"/>
              <a:gd name="T37" fmla="*/ 400 h 777"/>
              <a:gd name="T38" fmla="*/ 983 w 1660"/>
              <a:gd name="T39" fmla="*/ 407 h 777"/>
              <a:gd name="T40" fmla="*/ 1080 w 1660"/>
              <a:gd name="T41" fmla="*/ 337 h 777"/>
              <a:gd name="T42" fmla="*/ 296 w 1660"/>
              <a:gd name="T43" fmla="*/ 768 h 777"/>
              <a:gd name="T44" fmla="*/ 301 w 1660"/>
              <a:gd name="T45" fmla="*/ 771 h 777"/>
              <a:gd name="T46" fmla="*/ 163 w 1660"/>
              <a:gd name="T47" fmla="*/ 664 h 777"/>
              <a:gd name="T48" fmla="*/ 167 w 1660"/>
              <a:gd name="T49" fmla="*/ 659 h 777"/>
              <a:gd name="T50" fmla="*/ 105 w 1660"/>
              <a:gd name="T51" fmla="*/ 767 h 777"/>
              <a:gd name="T52" fmla="*/ 1455 w 1660"/>
              <a:gd name="T53" fmla="*/ 100 h 777"/>
              <a:gd name="T54" fmla="*/ 1444 w 1660"/>
              <a:gd name="T55" fmla="*/ 93 h 777"/>
              <a:gd name="T56" fmla="*/ 1526 w 1660"/>
              <a:gd name="T57" fmla="*/ 505 h 777"/>
              <a:gd name="T58" fmla="*/ 1526 w 1660"/>
              <a:gd name="T59" fmla="*/ 492 h 777"/>
              <a:gd name="T60" fmla="*/ 992 w 1660"/>
              <a:gd name="T61" fmla="*/ 612 h 777"/>
              <a:gd name="T62" fmla="*/ 1481 w 1660"/>
              <a:gd name="T63" fmla="*/ 200 h 777"/>
              <a:gd name="T64" fmla="*/ 1454 w 1660"/>
              <a:gd name="T65" fmla="*/ 244 h 777"/>
              <a:gd name="T66" fmla="*/ 1515 w 1660"/>
              <a:gd name="T67" fmla="*/ 355 h 777"/>
              <a:gd name="T68" fmla="*/ 1528 w 1660"/>
              <a:gd name="T69" fmla="*/ 333 h 777"/>
              <a:gd name="T70" fmla="*/ 1660 w 1660"/>
              <a:gd name="T71" fmla="*/ 188 h 777"/>
              <a:gd name="T72" fmla="*/ 1344 w 1660"/>
              <a:gd name="T73" fmla="*/ 509 h 777"/>
              <a:gd name="T74" fmla="*/ 1350 w 1660"/>
              <a:gd name="T75" fmla="*/ 510 h 777"/>
              <a:gd name="T76" fmla="*/ 1660 w 1660"/>
              <a:gd name="T77" fmla="*/ 567 h 777"/>
              <a:gd name="T78" fmla="*/ 1598 w 1660"/>
              <a:gd name="T79" fmla="*/ 515 h 777"/>
              <a:gd name="T80" fmla="*/ 1588 w 1660"/>
              <a:gd name="T81" fmla="*/ 207 h 777"/>
              <a:gd name="T82" fmla="*/ 1478 w 1660"/>
              <a:gd name="T83" fmla="*/ 597 h 777"/>
              <a:gd name="T84" fmla="*/ 1484 w 1660"/>
              <a:gd name="T85" fmla="*/ 597 h 777"/>
              <a:gd name="T86" fmla="*/ 1328 w 1660"/>
              <a:gd name="T87" fmla="*/ 583 h 777"/>
              <a:gd name="T88" fmla="*/ 1334 w 1660"/>
              <a:gd name="T89" fmla="*/ 572 h 777"/>
              <a:gd name="T90" fmla="*/ 1198 w 1660"/>
              <a:gd name="T91" fmla="*/ 583 h 777"/>
              <a:gd name="T92" fmla="*/ 1052 w 1660"/>
              <a:gd name="T93" fmla="*/ 680 h 777"/>
              <a:gd name="T94" fmla="*/ 1057 w 1660"/>
              <a:gd name="T95" fmla="*/ 683 h 777"/>
              <a:gd name="T96" fmla="*/ 1038 w 1660"/>
              <a:gd name="T97" fmla="*/ 523 h 777"/>
              <a:gd name="T98" fmla="*/ 1079 w 1660"/>
              <a:gd name="T99" fmla="*/ 457 h 777"/>
              <a:gd name="T100" fmla="*/ 1275 w 1660"/>
              <a:gd name="T101" fmla="*/ 282 h 777"/>
              <a:gd name="T102" fmla="*/ 1183 w 1660"/>
              <a:gd name="T103" fmla="*/ 349 h 777"/>
              <a:gd name="T104" fmla="*/ 1205 w 1660"/>
              <a:gd name="T105" fmla="*/ 363 h 777"/>
              <a:gd name="T106" fmla="*/ 1234 w 1660"/>
              <a:gd name="T107" fmla="*/ 482 h 777"/>
              <a:gd name="T108" fmla="*/ 1237 w 1660"/>
              <a:gd name="T109" fmla="*/ 4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0" h="777">
                <a:moveTo>
                  <a:pt x="733" y="588"/>
                </a:moveTo>
                <a:cubicBezTo>
                  <a:pt x="724" y="591"/>
                  <a:pt x="718" y="600"/>
                  <a:pt x="720" y="610"/>
                </a:cubicBezTo>
                <a:cubicBezTo>
                  <a:pt x="722" y="620"/>
                  <a:pt x="732" y="626"/>
                  <a:pt x="742" y="624"/>
                </a:cubicBezTo>
                <a:cubicBezTo>
                  <a:pt x="752" y="621"/>
                  <a:pt x="758" y="611"/>
                  <a:pt x="755" y="602"/>
                </a:cubicBezTo>
                <a:cubicBezTo>
                  <a:pt x="753" y="592"/>
                  <a:pt x="743" y="586"/>
                  <a:pt x="733" y="588"/>
                </a:cubicBezTo>
                <a:close/>
                <a:moveTo>
                  <a:pt x="444" y="612"/>
                </a:moveTo>
                <a:cubicBezTo>
                  <a:pt x="442" y="612"/>
                  <a:pt x="440" y="615"/>
                  <a:pt x="441" y="617"/>
                </a:cubicBezTo>
                <a:cubicBezTo>
                  <a:pt x="441" y="619"/>
                  <a:pt x="444" y="621"/>
                  <a:pt x="446" y="620"/>
                </a:cubicBezTo>
                <a:cubicBezTo>
                  <a:pt x="449" y="620"/>
                  <a:pt x="450" y="617"/>
                  <a:pt x="450" y="615"/>
                </a:cubicBezTo>
                <a:cubicBezTo>
                  <a:pt x="449" y="612"/>
                  <a:pt x="447" y="611"/>
                  <a:pt x="444" y="612"/>
                </a:cubicBezTo>
                <a:close/>
                <a:moveTo>
                  <a:pt x="556" y="668"/>
                </a:moveTo>
                <a:cubicBezTo>
                  <a:pt x="551" y="669"/>
                  <a:pt x="548" y="674"/>
                  <a:pt x="550" y="679"/>
                </a:cubicBezTo>
                <a:cubicBezTo>
                  <a:pt x="551" y="684"/>
                  <a:pt x="556" y="687"/>
                  <a:pt x="560" y="686"/>
                </a:cubicBezTo>
                <a:cubicBezTo>
                  <a:pt x="565" y="684"/>
                  <a:pt x="568" y="680"/>
                  <a:pt x="567" y="675"/>
                </a:cubicBezTo>
                <a:cubicBezTo>
                  <a:pt x="566" y="670"/>
                  <a:pt x="561" y="667"/>
                  <a:pt x="556" y="668"/>
                </a:cubicBezTo>
                <a:close/>
                <a:moveTo>
                  <a:pt x="462" y="735"/>
                </a:moveTo>
                <a:cubicBezTo>
                  <a:pt x="460" y="735"/>
                  <a:pt x="458" y="738"/>
                  <a:pt x="459" y="740"/>
                </a:cubicBezTo>
                <a:cubicBezTo>
                  <a:pt x="459" y="743"/>
                  <a:pt x="462" y="744"/>
                  <a:pt x="464" y="744"/>
                </a:cubicBezTo>
                <a:cubicBezTo>
                  <a:pt x="467" y="743"/>
                  <a:pt x="468" y="741"/>
                  <a:pt x="467" y="738"/>
                </a:cubicBezTo>
                <a:cubicBezTo>
                  <a:pt x="467" y="736"/>
                  <a:pt x="464" y="734"/>
                  <a:pt x="462" y="735"/>
                </a:cubicBezTo>
                <a:close/>
                <a:moveTo>
                  <a:pt x="601" y="567"/>
                </a:moveTo>
                <a:cubicBezTo>
                  <a:pt x="596" y="568"/>
                  <a:pt x="593" y="573"/>
                  <a:pt x="594" y="577"/>
                </a:cubicBezTo>
                <a:cubicBezTo>
                  <a:pt x="596" y="582"/>
                  <a:pt x="600" y="585"/>
                  <a:pt x="605" y="584"/>
                </a:cubicBezTo>
                <a:cubicBezTo>
                  <a:pt x="610" y="583"/>
                  <a:pt x="613" y="578"/>
                  <a:pt x="612" y="573"/>
                </a:cubicBezTo>
                <a:cubicBezTo>
                  <a:pt x="611" y="568"/>
                  <a:pt x="606" y="565"/>
                  <a:pt x="601" y="567"/>
                </a:cubicBezTo>
                <a:close/>
                <a:moveTo>
                  <a:pt x="860" y="502"/>
                </a:moveTo>
                <a:cubicBezTo>
                  <a:pt x="840" y="507"/>
                  <a:pt x="828" y="527"/>
                  <a:pt x="833" y="546"/>
                </a:cubicBezTo>
                <a:cubicBezTo>
                  <a:pt x="838" y="565"/>
                  <a:pt x="857" y="577"/>
                  <a:pt x="876" y="573"/>
                </a:cubicBezTo>
                <a:cubicBezTo>
                  <a:pt x="896" y="568"/>
                  <a:pt x="908" y="549"/>
                  <a:pt x="903" y="529"/>
                </a:cubicBezTo>
                <a:cubicBezTo>
                  <a:pt x="899" y="510"/>
                  <a:pt x="879" y="498"/>
                  <a:pt x="860" y="502"/>
                </a:cubicBezTo>
                <a:close/>
                <a:moveTo>
                  <a:pt x="771" y="487"/>
                </a:moveTo>
                <a:cubicBezTo>
                  <a:pt x="766" y="488"/>
                  <a:pt x="763" y="493"/>
                  <a:pt x="764" y="497"/>
                </a:cubicBezTo>
                <a:cubicBezTo>
                  <a:pt x="765" y="502"/>
                  <a:pt x="770" y="505"/>
                  <a:pt x="775" y="504"/>
                </a:cubicBezTo>
                <a:cubicBezTo>
                  <a:pt x="780" y="503"/>
                  <a:pt x="783" y="498"/>
                  <a:pt x="781" y="493"/>
                </a:cubicBezTo>
                <a:cubicBezTo>
                  <a:pt x="780" y="488"/>
                  <a:pt x="775" y="485"/>
                  <a:pt x="771" y="487"/>
                </a:cubicBezTo>
                <a:close/>
                <a:moveTo>
                  <a:pt x="804" y="699"/>
                </a:moveTo>
                <a:cubicBezTo>
                  <a:pt x="799" y="701"/>
                  <a:pt x="796" y="705"/>
                  <a:pt x="797" y="710"/>
                </a:cubicBezTo>
                <a:cubicBezTo>
                  <a:pt x="798" y="715"/>
                  <a:pt x="803" y="718"/>
                  <a:pt x="808" y="717"/>
                </a:cubicBezTo>
                <a:cubicBezTo>
                  <a:pt x="813" y="716"/>
                  <a:pt x="816" y="711"/>
                  <a:pt x="814" y="706"/>
                </a:cubicBezTo>
                <a:cubicBezTo>
                  <a:pt x="813" y="701"/>
                  <a:pt x="808" y="698"/>
                  <a:pt x="804" y="699"/>
                </a:cubicBezTo>
                <a:close/>
                <a:moveTo>
                  <a:pt x="1344" y="387"/>
                </a:moveTo>
                <a:cubicBezTo>
                  <a:pt x="1349" y="386"/>
                  <a:pt x="1352" y="381"/>
                  <a:pt x="1350" y="376"/>
                </a:cubicBezTo>
                <a:cubicBezTo>
                  <a:pt x="1349" y="371"/>
                  <a:pt x="1344" y="368"/>
                  <a:pt x="1340" y="369"/>
                </a:cubicBezTo>
                <a:cubicBezTo>
                  <a:pt x="1335" y="371"/>
                  <a:pt x="1332" y="375"/>
                  <a:pt x="1333" y="380"/>
                </a:cubicBezTo>
                <a:cubicBezTo>
                  <a:pt x="1334" y="385"/>
                  <a:pt x="1339" y="388"/>
                  <a:pt x="1344" y="387"/>
                </a:cubicBezTo>
                <a:close/>
                <a:moveTo>
                  <a:pt x="4" y="708"/>
                </a:moveTo>
                <a:cubicBezTo>
                  <a:pt x="2" y="708"/>
                  <a:pt x="0" y="711"/>
                  <a:pt x="1" y="713"/>
                </a:cubicBezTo>
                <a:cubicBezTo>
                  <a:pt x="1" y="716"/>
                  <a:pt x="4" y="717"/>
                  <a:pt x="6" y="717"/>
                </a:cubicBezTo>
                <a:cubicBezTo>
                  <a:pt x="9" y="716"/>
                  <a:pt x="10" y="714"/>
                  <a:pt x="9" y="711"/>
                </a:cubicBezTo>
                <a:cubicBezTo>
                  <a:pt x="9" y="709"/>
                  <a:pt x="6" y="707"/>
                  <a:pt x="4" y="708"/>
                </a:cubicBezTo>
                <a:close/>
                <a:moveTo>
                  <a:pt x="344" y="663"/>
                </a:moveTo>
                <a:cubicBezTo>
                  <a:pt x="334" y="665"/>
                  <a:pt x="328" y="675"/>
                  <a:pt x="331" y="685"/>
                </a:cubicBezTo>
                <a:cubicBezTo>
                  <a:pt x="333" y="695"/>
                  <a:pt x="343" y="701"/>
                  <a:pt x="352" y="698"/>
                </a:cubicBezTo>
                <a:cubicBezTo>
                  <a:pt x="362" y="696"/>
                  <a:pt x="368" y="686"/>
                  <a:pt x="366" y="676"/>
                </a:cubicBezTo>
                <a:cubicBezTo>
                  <a:pt x="363" y="667"/>
                  <a:pt x="354" y="661"/>
                  <a:pt x="344" y="663"/>
                </a:cubicBezTo>
                <a:close/>
                <a:moveTo>
                  <a:pt x="983" y="407"/>
                </a:moveTo>
                <a:cubicBezTo>
                  <a:pt x="982" y="402"/>
                  <a:pt x="977" y="399"/>
                  <a:pt x="972" y="400"/>
                </a:cubicBezTo>
                <a:cubicBezTo>
                  <a:pt x="967" y="401"/>
                  <a:pt x="964" y="406"/>
                  <a:pt x="965" y="411"/>
                </a:cubicBezTo>
                <a:cubicBezTo>
                  <a:pt x="967" y="416"/>
                  <a:pt x="971" y="419"/>
                  <a:pt x="976" y="418"/>
                </a:cubicBezTo>
                <a:cubicBezTo>
                  <a:pt x="981" y="416"/>
                  <a:pt x="984" y="412"/>
                  <a:pt x="983" y="407"/>
                </a:cubicBezTo>
                <a:close/>
                <a:moveTo>
                  <a:pt x="1084" y="355"/>
                </a:moveTo>
                <a:cubicBezTo>
                  <a:pt x="1089" y="354"/>
                  <a:pt x="1092" y="349"/>
                  <a:pt x="1091" y="344"/>
                </a:cubicBezTo>
                <a:cubicBezTo>
                  <a:pt x="1089" y="339"/>
                  <a:pt x="1085" y="336"/>
                  <a:pt x="1080" y="337"/>
                </a:cubicBezTo>
                <a:cubicBezTo>
                  <a:pt x="1075" y="339"/>
                  <a:pt x="1072" y="343"/>
                  <a:pt x="1073" y="348"/>
                </a:cubicBezTo>
                <a:cubicBezTo>
                  <a:pt x="1074" y="353"/>
                  <a:pt x="1079" y="356"/>
                  <a:pt x="1084" y="355"/>
                </a:cubicBezTo>
                <a:close/>
                <a:moveTo>
                  <a:pt x="296" y="768"/>
                </a:moveTo>
                <a:cubicBezTo>
                  <a:pt x="293" y="769"/>
                  <a:pt x="292" y="771"/>
                  <a:pt x="292" y="774"/>
                </a:cubicBezTo>
                <a:cubicBezTo>
                  <a:pt x="293" y="776"/>
                  <a:pt x="295" y="777"/>
                  <a:pt x="298" y="777"/>
                </a:cubicBezTo>
                <a:cubicBezTo>
                  <a:pt x="300" y="776"/>
                  <a:pt x="302" y="774"/>
                  <a:pt x="301" y="771"/>
                </a:cubicBezTo>
                <a:cubicBezTo>
                  <a:pt x="300" y="769"/>
                  <a:pt x="298" y="768"/>
                  <a:pt x="296" y="768"/>
                </a:cubicBezTo>
                <a:close/>
                <a:moveTo>
                  <a:pt x="167" y="659"/>
                </a:moveTo>
                <a:cubicBezTo>
                  <a:pt x="164" y="659"/>
                  <a:pt x="163" y="662"/>
                  <a:pt x="163" y="664"/>
                </a:cubicBezTo>
                <a:cubicBezTo>
                  <a:pt x="164" y="666"/>
                  <a:pt x="166" y="668"/>
                  <a:pt x="169" y="667"/>
                </a:cubicBezTo>
                <a:cubicBezTo>
                  <a:pt x="171" y="667"/>
                  <a:pt x="173" y="664"/>
                  <a:pt x="172" y="662"/>
                </a:cubicBezTo>
                <a:cubicBezTo>
                  <a:pt x="171" y="659"/>
                  <a:pt x="169" y="658"/>
                  <a:pt x="167" y="659"/>
                </a:cubicBezTo>
                <a:close/>
                <a:moveTo>
                  <a:pt x="101" y="749"/>
                </a:moveTo>
                <a:cubicBezTo>
                  <a:pt x="96" y="750"/>
                  <a:pt x="93" y="755"/>
                  <a:pt x="94" y="760"/>
                </a:cubicBezTo>
                <a:cubicBezTo>
                  <a:pt x="95" y="765"/>
                  <a:pt x="100" y="768"/>
                  <a:pt x="105" y="767"/>
                </a:cubicBezTo>
                <a:cubicBezTo>
                  <a:pt x="110" y="766"/>
                  <a:pt x="113" y="761"/>
                  <a:pt x="111" y="756"/>
                </a:cubicBezTo>
                <a:cubicBezTo>
                  <a:pt x="110" y="751"/>
                  <a:pt x="105" y="748"/>
                  <a:pt x="101" y="749"/>
                </a:cubicBezTo>
                <a:close/>
                <a:moveTo>
                  <a:pt x="1455" y="100"/>
                </a:moveTo>
                <a:cubicBezTo>
                  <a:pt x="1460" y="98"/>
                  <a:pt x="1463" y="94"/>
                  <a:pt x="1462" y="89"/>
                </a:cubicBezTo>
                <a:cubicBezTo>
                  <a:pt x="1461" y="84"/>
                  <a:pt x="1456" y="81"/>
                  <a:pt x="1451" y="82"/>
                </a:cubicBezTo>
                <a:cubicBezTo>
                  <a:pt x="1446" y="83"/>
                  <a:pt x="1443" y="88"/>
                  <a:pt x="1444" y="93"/>
                </a:cubicBezTo>
                <a:cubicBezTo>
                  <a:pt x="1446" y="98"/>
                  <a:pt x="1451" y="101"/>
                  <a:pt x="1455" y="100"/>
                </a:cubicBezTo>
                <a:close/>
                <a:moveTo>
                  <a:pt x="1526" y="492"/>
                </a:moveTo>
                <a:cubicBezTo>
                  <a:pt x="1523" y="496"/>
                  <a:pt x="1522" y="501"/>
                  <a:pt x="1526" y="505"/>
                </a:cubicBezTo>
                <a:cubicBezTo>
                  <a:pt x="1529" y="509"/>
                  <a:pt x="1535" y="509"/>
                  <a:pt x="1539" y="505"/>
                </a:cubicBezTo>
                <a:cubicBezTo>
                  <a:pt x="1542" y="502"/>
                  <a:pt x="1542" y="496"/>
                  <a:pt x="1539" y="493"/>
                </a:cubicBezTo>
                <a:cubicBezTo>
                  <a:pt x="1536" y="489"/>
                  <a:pt x="1530" y="489"/>
                  <a:pt x="1526" y="492"/>
                </a:cubicBezTo>
                <a:close/>
                <a:moveTo>
                  <a:pt x="988" y="595"/>
                </a:moveTo>
                <a:cubicBezTo>
                  <a:pt x="983" y="596"/>
                  <a:pt x="980" y="601"/>
                  <a:pt x="981" y="606"/>
                </a:cubicBezTo>
                <a:cubicBezTo>
                  <a:pt x="982" y="611"/>
                  <a:pt x="987" y="614"/>
                  <a:pt x="992" y="612"/>
                </a:cubicBezTo>
                <a:cubicBezTo>
                  <a:pt x="997" y="611"/>
                  <a:pt x="1000" y="606"/>
                  <a:pt x="999" y="602"/>
                </a:cubicBezTo>
                <a:cubicBezTo>
                  <a:pt x="998" y="597"/>
                  <a:pt x="993" y="594"/>
                  <a:pt x="988" y="595"/>
                </a:cubicBezTo>
                <a:close/>
                <a:moveTo>
                  <a:pt x="1481" y="200"/>
                </a:moveTo>
                <a:cubicBezTo>
                  <a:pt x="1476" y="181"/>
                  <a:pt x="1457" y="169"/>
                  <a:pt x="1437" y="174"/>
                </a:cubicBezTo>
                <a:cubicBezTo>
                  <a:pt x="1418" y="178"/>
                  <a:pt x="1406" y="198"/>
                  <a:pt x="1410" y="217"/>
                </a:cubicBezTo>
                <a:cubicBezTo>
                  <a:pt x="1415" y="237"/>
                  <a:pt x="1435" y="249"/>
                  <a:pt x="1454" y="244"/>
                </a:cubicBezTo>
                <a:cubicBezTo>
                  <a:pt x="1473" y="239"/>
                  <a:pt x="1485" y="220"/>
                  <a:pt x="1481" y="200"/>
                </a:cubicBezTo>
                <a:close/>
                <a:moveTo>
                  <a:pt x="1528" y="333"/>
                </a:moveTo>
                <a:cubicBezTo>
                  <a:pt x="1519" y="336"/>
                  <a:pt x="1513" y="346"/>
                  <a:pt x="1515" y="355"/>
                </a:cubicBezTo>
                <a:cubicBezTo>
                  <a:pt x="1517" y="365"/>
                  <a:pt x="1527" y="371"/>
                  <a:pt x="1537" y="369"/>
                </a:cubicBezTo>
                <a:cubicBezTo>
                  <a:pt x="1547" y="366"/>
                  <a:pt x="1553" y="356"/>
                  <a:pt x="1550" y="347"/>
                </a:cubicBezTo>
                <a:cubicBezTo>
                  <a:pt x="1548" y="337"/>
                  <a:pt x="1538" y="331"/>
                  <a:pt x="1528" y="333"/>
                </a:cubicBezTo>
                <a:close/>
                <a:moveTo>
                  <a:pt x="1624" y="3"/>
                </a:moveTo>
                <a:cubicBezTo>
                  <a:pt x="1573" y="15"/>
                  <a:pt x="1542" y="66"/>
                  <a:pt x="1554" y="116"/>
                </a:cubicBezTo>
                <a:cubicBezTo>
                  <a:pt x="1566" y="164"/>
                  <a:pt x="1612" y="195"/>
                  <a:pt x="1660" y="188"/>
                </a:cubicBezTo>
                <a:cubicBezTo>
                  <a:pt x="1660" y="2"/>
                  <a:pt x="1660" y="2"/>
                  <a:pt x="1660" y="2"/>
                </a:cubicBezTo>
                <a:cubicBezTo>
                  <a:pt x="1648" y="0"/>
                  <a:pt x="1636" y="0"/>
                  <a:pt x="1624" y="3"/>
                </a:cubicBezTo>
                <a:close/>
                <a:moveTo>
                  <a:pt x="1344" y="509"/>
                </a:moveTo>
                <a:cubicBezTo>
                  <a:pt x="1342" y="511"/>
                  <a:pt x="1342" y="514"/>
                  <a:pt x="1344" y="516"/>
                </a:cubicBezTo>
                <a:cubicBezTo>
                  <a:pt x="1345" y="518"/>
                  <a:pt x="1348" y="518"/>
                  <a:pt x="1350" y="516"/>
                </a:cubicBezTo>
                <a:cubicBezTo>
                  <a:pt x="1352" y="514"/>
                  <a:pt x="1352" y="511"/>
                  <a:pt x="1350" y="510"/>
                </a:cubicBezTo>
                <a:cubicBezTo>
                  <a:pt x="1349" y="508"/>
                  <a:pt x="1346" y="508"/>
                  <a:pt x="1344" y="509"/>
                </a:cubicBezTo>
                <a:close/>
                <a:moveTo>
                  <a:pt x="1598" y="515"/>
                </a:moveTo>
                <a:cubicBezTo>
                  <a:pt x="1605" y="545"/>
                  <a:pt x="1631" y="565"/>
                  <a:pt x="1660" y="567"/>
                </a:cubicBezTo>
                <a:cubicBezTo>
                  <a:pt x="1660" y="432"/>
                  <a:pt x="1660" y="432"/>
                  <a:pt x="1660" y="432"/>
                </a:cubicBezTo>
                <a:cubicBezTo>
                  <a:pt x="1656" y="432"/>
                  <a:pt x="1652" y="432"/>
                  <a:pt x="1648" y="433"/>
                </a:cubicBezTo>
                <a:cubicBezTo>
                  <a:pt x="1612" y="442"/>
                  <a:pt x="1589" y="479"/>
                  <a:pt x="1598" y="515"/>
                </a:cubicBezTo>
                <a:close/>
                <a:moveTo>
                  <a:pt x="1586" y="198"/>
                </a:moveTo>
                <a:cubicBezTo>
                  <a:pt x="1584" y="199"/>
                  <a:pt x="1582" y="201"/>
                  <a:pt x="1583" y="204"/>
                </a:cubicBezTo>
                <a:cubicBezTo>
                  <a:pt x="1583" y="206"/>
                  <a:pt x="1586" y="208"/>
                  <a:pt x="1588" y="207"/>
                </a:cubicBezTo>
                <a:cubicBezTo>
                  <a:pt x="1591" y="206"/>
                  <a:pt x="1592" y="204"/>
                  <a:pt x="1591" y="202"/>
                </a:cubicBezTo>
                <a:cubicBezTo>
                  <a:pt x="1591" y="199"/>
                  <a:pt x="1588" y="198"/>
                  <a:pt x="1586" y="198"/>
                </a:cubicBezTo>
                <a:close/>
                <a:moveTo>
                  <a:pt x="1478" y="597"/>
                </a:moveTo>
                <a:cubicBezTo>
                  <a:pt x="1476" y="599"/>
                  <a:pt x="1476" y="602"/>
                  <a:pt x="1477" y="603"/>
                </a:cubicBezTo>
                <a:cubicBezTo>
                  <a:pt x="1479" y="605"/>
                  <a:pt x="1482" y="605"/>
                  <a:pt x="1484" y="604"/>
                </a:cubicBezTo>
                <a:cubicBezTo>
                  <a:pt x="1486" y="602"/>
                  <a:pt x="1486" y="599"/>
                  <a:pt x="1484" y="597"/>
                </a:cubicBezTo>
                <a:cubicBezTo>
                  <a:pt x="1482" y="595"/>
                  <a:pt x="1479" y="595"/>
                  <a:pt x="1478" y="597"/>
                </a:cubicBezTo>
                <a:close/>
                <a:moveTo>
                  <a:pt x="1334" y="572"/>
                </a:moveTo>
                <a:cubicBezTo>
                  <a:pt x="1329" y="574"/>
                  <a:pt x="1326" y="578"/>
                  <a:pt x="1328" y="583"/>
                </a:cubicBezTo>
                <a:cubicBezTo>
                  <a:pt x="1329" y="588"/>
                  <a:pt x="1334" y="591"/>
                  <a:pt x="1338" y="590"/>
                </a:cubicBezTo>
                <a:cubicBezTo>
                  <a:pt x="1343" y="589"/>
                  <a:pt x="1346" y="584"/>
                  <a:pt x="1345" y="579"/>
                </a:cubicBezTo>
                <a:cubicBezTo>
                  <a:pt x="1344" y="574"/>
                  <a:pt x="1339" y="571"/>
                  <a:pt x="1334" y="572"/>
                </a:cubicBezTo>
                <a:close/>
                <a:moveTo>
                  <a:pt x="1196" y="575"/>
                </a:moveTo>
                <a:cubicBezTo>
                  <a:pt x="1194" y="575"/>
                  <a:pt x="1192" y="578"/>
                  <a:pt x="1193" y="580"/>
                </a:cubicBezTo>
                <a:cubicBezTo>
                  <a:pt x="1194" y="583"/>
                  <a:pt x="1196" y="584"/>
                  <a:pt x="1198" y="583"/>
                </a:cubicBezTo>
                <a:cubicBezTo>
                  <a:pt x="1201" y="583"/>
                  <a:pt x="1202" y="580"/>
                  <a:pt x="1202" y="578"/>
                </a:cubicBezTo>
                <a:cubicBezTo>
                  <a:pt x="1201" y="576"/>
                  <a:pt x="1199" y="574"/>
                  <a:pt x="1196" y="575"/>
                </a:cubicBezTo>
                <a:close/>
                <a:moveTo>
                  <a:pt x="1052" y="680"/>
                </a:moveTo>
                <a:cubicBezTo>
                  <a:pt x="1049" y="680"/>
                  <a:pt x="1048" y="683"/>
                  <a:pt x="1048" y="685"/>
                </a:cubicBezTo>
                <a:cubicBezTo>
                  <a:pt x="1049" y="688"/>
                  <a:pt x="1051" y="689"/>
                  <a:pt x="1054" y="689"/>
                </a:cubicBezTo>
                <a:cubicBezTo>
                  <a:pt x="1056" y="688"/>
                  <a:pt x="1058" y="685"/>
                  <a:pt x="1057" y="683"/>
                </a:cubicBezTo>
                <a:cubicBezTo>
                  <a:pt x="1056" y="681"/>
                  <a:pt x="1054" y="679"/>
                  <a:pt x="1052" y="680"/>
                </a:cubicBezTo>
                <a:close/>
                <a:moveTo>
                  <a:pt x="1079" y="457"/>
                </a:moveTo>
                <a:cubicBezTo>
                  <a:pt x="1049" y="464"/>
                  <a:pt x="1031" y="494"/>
                  <a:pt x="1038" y="523"/>
                </a:cubicBezTo>
                <a:cubicBezTo>
                  <a:pt x="1045" y="553"/>
                  <a:pt x="1075" y="571"/>
                  <a:pt x="1104" y="564"/>
                </a:cubicBezTo>
                <a:cubicBezTo>
                  <a:pt x="1134" y="557"/>
                  <a:pt x="1152" y="527"/>
                  <a:pt x="1145" y="498"/>
                </a:cubicBezTo>
                <a:cubicBezTo>
                  <a:pt x="1138" y="468"/>
                  <a:pt x="1108" y="450"/>
                  <a:pt x="1079" y="457"/>
                </a:cubicBezTo>
                <a:close/>
                <a:moveTo>
                  <a:pt x="1273" y="273"/>
                </a:moveTo>
                <a:cubicBezTo>
                  <a:pt x="1271" y="274"/>
                  <a:pt x="1269" y="276"/>
                  <a:pt x="1270" y="279"/>
                </a:cubicBezTo>
                <a:cubicBezTo>
                  <a:pt x="1270" y="281"/>
                  <a:pt x="1273" y="283"/>
                  <a:pt x="1275" y="282"/>
                </a:cubicBezTo>
                <a:cubicBezTo>
                  <a:pt x="1278" y="281"/>
                  <a:pt x="1279" y="279"/>
                  <a:pt x="1279" y="276"/>
                </a:cubicBezTo>
                <a:cubicBezTo>
                  <a:pt x="1278" y="274"/>
                  <a:pt x="1276" y="273"/>
                  <a:pt x="1273" y="273"/>
                </a:cubicBezTo>
                <a:close/>
                <a:moveTo>
                  <a:pt x="1183" y="349"/>
                </a:moveTo>
                <a:cubicBezTo>
                  <a:pt x="1174" y="352"/>
                  <a:pt x="1168" y="362"/>
                  <a:pt x="1170" y="371"/>
                </a:cubicBezTo>
                <a:cubicBezTo>
                  <a:pt x="1172" y="381"/>
                  <a:pt x="1182" y="387"/>
                  <a:pt x="1192" y="385"/>
                </a:cubicBezTo>
                <a:cubicBezTo>
                  <a:pt x="1202" y="382"/>
                  <a:pt x="1208" y="373"/>
                  <a:pt x="1205" y="363"/>
                </a:cubicBezTo>
                <a:cubicBezTo>
                  <a:pt x="1203" y="353"/>
                  <a:pt x="1193" y="347"/>
                  <a:pt x="1183" y="349"/>
                </a:cubicBezTo>
                <a:close/>
                <a:moveTo>
                  <a:pt x="1237" y="477"/>
                </a:moveTo>
                <a:cubicBezTo>
                  <a:pt x="1235" y="478"/>
                  <a:pt x="1233" y="480"/>
                  <a:pt x="1234" y="482"/>
                </a:cubicBezTo>
                <a:cubicBezTo>
                  <a:pt x="1234" y="485"/>
                  <a:pt x="1237" y="486"/>
                  <a:pt x="1239" y="486"/>
                </a:cubicBezTo>
                <a:cubicBezTo>
                  <a:pt x="1242" y="485"/>
                  <a:pt x="1243" y="483"/>
                  <a:pt x="1243" y="480"/>
                </a:cubicBezTo>
                <a:cubicBezTo>
                  <a:pt x="1242" y="478"/>
                  <a:pt x="1240" y="476"/>
                  <a:pt x="1237" y="477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89" y="82063"/>
            <a:ext cx="4056509" cy="3241566"/>
          </a:xfrm>
          <a:prstGeom prst="rect">
            <a:avLst/>
          </a:prstGeom>
        </p:spPr>
      </p:pic>
      <p:sp>
        <p:nvSpPr>
          <p:cNvPr id="92" name="Rectangle 9"/>
          <p:cNvSpPr>
            <a:spLocks noChangeArrowheads="1"/>
          </p:cNvSpPr>
          <p:nvPr/>
        </p:nvSpPr>
        <p:spPr bwMode="auto">
          <a:xfrm>
            <a:off x="0" y="5026433"/>
            <a:ext cx="12192000" cy="72000"/>
          </a:xfrm>
          <a:prstGeom prst="rect">
            <a:avLst/>
          </a:prstGeom>
          <a:gradFill>
            <a:gsLst>
              <a:gs pos="53000">
                <a:srgbClr val="49C0F6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3" name="Rectangle 9"/>
          <p:cNvSpPr>
            <a:spLocks noChangeArrowheads="1"/>
          </p:cNvSpPr>
          <p:nvPr/>
        </p:nvSpPr>
        <p:spPr bwMode="auto">
          <a:xfrm>
            <a:off x="0" y="5133659"/>
            <a:ext cx="12192000" cy="36000"/>
          </a:xfrm>
          <a:prstGeom prst="rect">
            <a:avLst/>
          </a:prstGeom>
          <a:gradFill>
            <a:gsLst>
              <a:gs pos="53000">
                <a:srgbClr val="49C0F6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标题 2"/>
          <p:cNvSpPr>
            <a:spLocks noGrp="1"/>
          </p:cNvSpPr>
          <p:nvPr>
            <p:ph type="ctrTitle"/>
          </p:nvPr>
        </p:nvSpPr>
        <p:spPr bwMode="auto">
          <a:xfrm>
            <a:off x="2646363" y="2187575"/>
            <a:ext cx="7772400" cy="9398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algn="l" defTabSz="457200"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第二章 </a:t>
            </a:r>
            <a:r>
              <a:rPr lang="en-US" altLang="zh-CN" sz="4000" b="1" dirty="0" err="1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4000" b="1" dirty="0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</a:t>
            </a:r>
            <a:endParaRPr lang="zh-CN" altLang="en-US" sz="4000" b="1" dirty="0" smtClean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副标题 3"/>
          <p:cNvSpPr>
            <a:spLocks noGrp="1"/>
          </p:cNvSpPr>
          <p:nvPr>
            <p:ph type="subTitle" idx="1"/>
          </p:nvPr>
        </p:nvSpPr>
        <p:spPr bwMode="auto">
          <a:xfrm>
            <a:off x="8055610" y="3805555"/>
            <a:ext cx="3547110" cy="129286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1" indent="-342900" algn="l" defTabSz="457200">
              <a:lnSpc>
                <a:spcPct val="170000"/>
              </a:lnSpc>
              <a:buClrTx/>
              <a:buSzTx/>
              <a:buFontTx/>
              <a:buChar char="•"/>
            </a:pPr>
            <a:r>
              <a:rPr lang="en-US" altLang="zh-CN" b="1" dirty="0" err="1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MySQL的使用</a:t>
            </a:r>
            <a:endParaRPr lang="en-US" altLang="zh-CN" b="1" dirty="0" err="1" smtClean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 indent="-342900" algn="l" defTabSz="457200">
              <a:lnSpc>
                <a:spcPct val="170000"/>
              </a:lnSpc>
              <a:buClrTx/>
              <a:buSzTx/>
              <a:buFontTx/>
              <a:buChar char="•"/>
            </a:pPr>
            <a:r>
              <a:rPr lang="en-US" altLang="zh-CN" sz="2000" b="1" dirty="0" err="1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MySQL的图形管理工具</a:t>
            </a:r>
            <a:endParaRPr lang="en-US" altLang="zh-CN" sz="2000" b="1" dirty="0" err="1" smtClean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" name="副标题 3"/>
          <p:cNvSpPr>
            <a:spLocks noGrp="1"/>
          </p:cNvSpPr>
          <p:nvPr/>
        </p:nvSpPr>
        <p:spPr bwMode="auto">
          <a:xfrm>
            <a:off x="4763770" y="3762375"/>
            <a:ext cx="3547110" cy="129286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 algn="l" defTabSz="457200">
              <a:lnSpc>
                <a:spcPct val="170000"/>
              </a:lnSpc>
              <a:buFontTx/>
              <a:buChar char="•"/>
            </a:pPr>
            <a:r>
              <a:rPr lang="en-US" altLang="zh-CN" sz="2000" b="1" dirty="0" err="1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MySQL</a:t>
            </a:r>
            <a:r>
              <a:rPr lang="zh-CN" altLang="en-US" sz="2000" b="1" dirty="0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概述</a:t>
            </a:r>
            <a:endParaRPr lang="en-US" altLang="zh-CN" sz="2000" b="1" dirty="0" smtClean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  <a:p>
            <a:pPr indent="-342900" algn="l" defTabSz="457200">
              <a:lnSpc>
                <a:spcPct val="170000"/>
              </a:lnSpc>
              <a:buFontTx/>
              <a:buChar char="•"/>
            </a:pPr>
            <a:r>
              <a:rPr lang="en-US" altLang="zh-CN" sz="2000" b="1" dirty="0" err="1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MySQL</a:t>
            </a:r>
            <a:r>
              <a:rPr lang="zh-CN" altLang="en-US" sz="2000" b="1" dirty="0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的安装与配置</a:t>
            </a:r>
            <a:endParaRPr lang="en-US" altLang="zh-CN" sz="2000" b="1" dirty="0" smtClean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  <a:p>
            <a:pPr indent="-342900" algn="l" defTabSz="457200">
              <a:lnSpc>
                <a:spcPct val="170000"/>
              </a:lnSpc>
              <a:buFontTx/>
              <a:buChar char="•"/>
            </a:pPr>
            <a:endParaRPr lang="en-US" altLang="zh-CN" sz="2000" b="1" dirty="0" smtClean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9366" y="740311"/>
            <a:ext cx="261634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404870" y="5527993"/>
            <a:ext cx="3317240" cy="368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MySQL</a:t>
            </a:r>
            <a:r>
              <a:rPr lang="zh-CN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常用存储引擎功能对比</a:t>
            </a:r>
            <a:endParaRPr lang="zh-CN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145983" y="2095818"/>
          <a:ext cx="6243637" cy="2886078"/>
        </p:xfrm>
        <a:graphic>
          <a:graphicData uri="http://schemas.openxmlformats.org/drawingml/2006/table">
            <a:tbl>
              <a:tblPr/>
              <a:tblGrid>
                <a:gridCol w="1624012"/>
                <a:gridCol w="1624013"/>
                <a:gridCol w="1624012"/>
                <a:gridCol w="1371600"/>
              </a:tblGrid>
              <a:tr h="360363"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能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InnoDB 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MyISAM 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Memory 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537"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存储限制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64TB 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256TB 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RAM 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支持事务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空间使用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内存使用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支持数据缓存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插入数据速度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支持外键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255905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ts val="65"/>
                        </a:spcBef>
                        <a:spcAft>
                          <a:spcPts val="65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16075" y="1270000"/>
            <a:ext cx="231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60960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存储引擎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9366" y="740311"/>
            <a:ext cx="261634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00505" y="1398905"/>
            <a:ext cx="231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60960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存储引擎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081405" y="1961515"/>
            <a:ext cx="9855200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1、InnoDB存储引擎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从MySQL5.5版本之后，MySQL的默认内置存储引擎已经是InnoDB了，他的主要特点有：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（1）灾难恢复性比较好；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（2）支持事务。默认的事务隔离级别为可重复度，通过MVCC（并发版本控制）来实现的。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（3）使用的锁粒度为行级锁，可以支持更高的并发；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（4）支持外键；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（5）配合一些热备工具可以支持在线热备份；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（6）在InnoDB中存在着缓冲管理，通过缓冲池，将索引和数据全部缓存起来，加快查询的速度；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（7）对于InnoDB类型的表，其数据的物理组织形式是聚簇表。所有的数据按照主键来组织。数据和索引放在一块，都位于B+数的叶子节点上；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9366" y="740311"/>
            <a:ext cx="261634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00505" y="1246505"/>
            <a:ext cx="231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60960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存储引擎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081405" y="1780540"/>
            <a:ext cx="1041146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2、MyISAM存储引擎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在5.5版本之前，MyISAM是MySQL的默认存储引擎，该存储引擎并发性差，不支持事务，所以使用场景比较少，主要特点为：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（1）不支持事务；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（2）不支持外键，如果强行增加外键，不会提示错误，只是外键不其作用；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（3）对数据的查询缓存只会缓存索引，不会像InnoDB一样缓存数据，而且是利用操作系统本身的缓存；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（4）默认的锁粒度为表级锁，所以并发度很差，加锁快，锁冲突较少，所以不太容易发生死锁；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（5）支持全文索引（MySQL5.6之后，InnoDB存储引擎也对全文索引做了支持），但是MySQL的全文索引基本不会使用，对于全文索引，现在有其他成熟的解决方案，比如：ElasticSearch，Solr，Sphinx等。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（6）数据库所在主机如果宕机，MyISAM的数据文件容易损坏，而且难恢复；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9366" y="740311"/>
            <a:ext cx="261634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00505" y="1323340"/>
            <a:ext cx="231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60960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存储引擎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081405" y="1891665"/>
            <a:ext cx="1041146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3、MEMORY存储引擎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将数据存在内存中，和市场上的Redis，memcached等思想类似，为了提高数据的访问速度，主要特点：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（1）支持的数据类型有限制，比如：不支持TEXT和BLOB类型，对于字符串类型的数据，只支持固定长度的行，VARCHAR会被自动存储为CHAR类型；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（2）支持的锁粒度为表级锁。所以，在访问量比较大时，表级锁会成为MEMORY存储引擎的瓶颈；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（3）由于数据是存放在内存中，所以在服务器重启之后，所有数据都会丢失；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（4）查询的时候，如果有用到临时表，而且临时表中有BLOB，TEXT类型的字段，那么这个临时表就会转化为MyISAM类型的表，性能会急剧降低；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9366" y="740311"/>
            <a:ext cx="261634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00505" y="1246505"/>
            <a:ext cx="231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60960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存储引擎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081405" y="1891665"/>
            <a:ext cx="1041146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4、ARCHIVE存储引擎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ARCHIVE存储引擎适合的场景有限，由于其支持压缩，故主要是用来做日志，流水等数据的归档，主要特点：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（1）支持Zlib压缩，数据在插入表之前，会先被压缩；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（2）仅支持SELECT和INSERT操作，存入的数据就只能查询，不能做修改和删除；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（3）只支持自增键上的索引，不支持其他索引；</a:t>
            </a:r>
            <a:endParaRPr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9366" y="740311"/>
            <a:ext cx="261634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00505" y="1398905"/>
            <a:ext cx="231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60960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存储引擎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081405" y="2044065"/>
            <a:ext cx="985520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根据以下的原则来选择 MySQL 存储引擎：</a:t>
            </a:r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如果要提供提交、回滚和恢复的事务安全（ACID 兼容）能力，并要求实现并发控制，InnoDB 是一个很好的选择。</a:t>
            </a:r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如果数据表主要用来插入和查询记录，则 MyISAM 引擎提供较高的处理效率。</a:t>
            </a:r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如果只是临时存放数据，数据量不大，并且不需要较高的数据安全性，可以选择将数据保存在内存的 MEMORY 引擎中，MySQL 中使用该引擎作为临时表，存放查询的中间结果。</a:t>
            </a:r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如果只有 INSERT 和 SELECT 操作，可以选择Archive 引擎，Archive 存储引擎支持高并发的插入操作，但是本身并不是事务安全的。Archive 存储引擎非常适合存储归档数据，如记录日志信息可以使用 Archive 引擎。</a:t>
            </a:r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9366" y="740311"/>
            <a:ext cx="261634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00505" y="1398905"/>
            <a:ext cx="231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60960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存储引擎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081405" y="2044065"/>
            <a:ext cx="98552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的存储引擎是一种插入式的存储引擎概念。这决定了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数据库中的表可以用不同的方式存储。用户可以根据自己的不同要求，选择不同的存储方式、是否进行事务处理等。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engines;”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，即可查看当前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服务实例支持的存储引擎。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variables like '%storage_engine%';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即可查看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你的mysql当前默认的存储引擎: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某个表用了什么引擎(在显示结果里参数engine后面的就表示该表当前用的存储引擎)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show create table 表名;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修改表引擎方法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alter table table_name engine=innodb;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的默认存储引擎是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InnoDB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，如果想设置其他存储引擎，可以使用如下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set  default_storage_engine=MyISAM;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57009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6"/>
          <p:cNvSpPr txBox="1"/>
          <p:nvPr/>
        </p:nvSpPr>
        <p:spPr>
          <a:xfrm>
            <a:off x="4582161" y="1264407"/>
            <a:ext cx="2480166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2.2.1 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的安装</a:t>
            </a:r>
            <a:endParaRPr lang="en-US" altLang="zh-CN" sz="2000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6545" y="2247265"/>
            <a:ext cx="8711565" cy="2750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Windows</a:t>
            </a:r>
            <a:r>
              <a:rPr lang="zh-CN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操作系统下，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数据库的安装一般选择图形化界面安装，图形化界面包有完整的安装向导，安装和配置非常方便。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安装准备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zh-CN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在安装之前，需要到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数据库的官方网站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(http://dev.mysql.com/downloads)</a:t>
            </a:r>
            <a:r>
              <a:rPr lang="zh-CN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上找到要安装的数据库版本并进行下载。当然，读者也可以直接在一些搜索引擎中搜索下载链接。</a:t>
            </a:r>
            <a:endParaRPr lang="zh-CN" altLang="zh-CN" sz="240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425950" y="-322263"/>
            <a:ext cx="7766050" cy="723901"/>
          </a:xfrm>
        </p:spPr>
        <p:txBody>
          <a:bodyPr>
            <a:normAutofit fontScale="90000"/>
          </a:bodyPr>
          <a:lstStyle/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br>
              <a:rPr lang="zh-CN" alt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4658361" y="1062477"/>
            <a:ext cx="24561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2.2.1 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endParaRPr lang="zh-CN" altLang="zh-CN" sz="2000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49366" y="740311"/>
            <a:ext cx="357009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1" name="Rectangle 3"/>
          <p:cNvSpPr>
            <a:spLocks noGrp="1" noChangeArrowheads="1"/>
          </p:cNvSpPr>
          <p:nvPr/>
        </p:nvSpPr>
        <p:spPr>
          <a:xfrm>
            <a:off x="649605" y="1750060"/>
            <a:ext cx="6610350" cy="22948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安装MySQL数据库的简单过程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下载完成后找到下载到本地的文件，并且解压缩包，简单安装步骤如下。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双击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安装程序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(mysql-installer-community-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5.7.17.0.msi)，弹出如图1-8所示的“打开文件-安全警告”窗口。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301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423" y="2309813"/>
            <a:ext cx="5000625" cy="343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486015" y="5976620"/>
            <a:ext cx="39020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图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1-8  </a:t>
            </a:r>
            <a:r>
              <a:rPr lang="zh-CN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安装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MySQL</a:t>
            </a:r>
            <a:r>
              <a:rPr lang="zh-CN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时弹出的窗口</a:t>
            </a:r>
            <a:endParaRPr lang="zh-CN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7235" y="4654550"/>
            <a:ext cx="519557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（2）在图1-8所示的窗口中单击“运行”按钮，进入MySQL Installer的协议许可协议界面，如图1-9所示，选择I accept the license terms按钮，表示接受用户安装时的许可协议。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577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70" y="633730"/>
            <a:ext cx="6500813" cy="482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7960360" y="263525"/>
            <a:ext cx="26733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1-9 </a:t>
            </a: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用户许可协议界面</a:t>
            </a:r>
            <a:endParaRPr lang="zh-CN" altLang="zh-CN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5" grpId="1"/>
      <p:bldP spid="2" grpId="0"/>
      <p:bldP spid="2" grpId="1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425950" y="-322263"/>
            <a:ext cx="7766050" cy="723901"/>
          </a:xfrm>
        </p:spPr>
        <p:txBody>
          <a:bodyPr>
            <a:normAutofit fontScale="90000"/>
          </a:bodyPr>
          <a:lstStyle/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br>
              <a:rPr lang="zh-CN" alt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4658361" y="1062477"/>
            <a:ext cx="24561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2.2.1 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的安装</a:t>
            </a:r>
            <a:endParaRPr lang="zh-CN" altLang="en-US" sz="2000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49366" y="740311"/>
            <a:ext cx="357009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1" name="Rectangle 3"/>
          <p:cNvSpPr>
            <a:spLocks noGrp="1" noChangeArrowheads="1"/>
          </p:cNvSpPr>
          <p:nvPr/>
        </p:nvSpPr>
        <p:spPr>
          <a:xfrm>
            <a:off x="649288" y="1398905"/>
            <a:ext cx="8429625" cy="364331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 fontScale="7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343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r>
              <a:rPr kumimoji="0" lang="en-US" altLang="zh-CN" sz="343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kumimoji="0" lang="zh-CN" altLang="zh-CN" sz="343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数据库的简单过程</a:t>
            </a:r>
            <a:endParaRPr kumimoji="0" lang="en-US" altLang="zh-CN" sz="343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zh-CN" sz="2855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855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zh-CN" sz="2855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）单击</a:t>
            </a:r>
            <a:r>
              <a:rPr lang="en-US" altLang="zh-CN" sz="2855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next</a:t>
            </a:r>
            <a:r>
              <a:rPr lang="zh-CN" altLang="zh-CN" sz="2855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按钮，进入安装类型选择界面如图</a:t>
            </a:r>
            <a:r>
              <a:rPr lang="en-US" altLang="zh-CN" sz="2855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1-10</a:t>
            </a:r>
            <a:r>
              <a:rPr lang="zh-CN" altLang="zh-CN" sz="2855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所示。可以选择需要的版本，左侧提供</a:t>
            </a:r>
            <a:r>
              <a:rPr lang="en-US" altLang="zh-CN" sz="2855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zh-CN" sz="2855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种安装类型</a:t>
            </a:r>
            <a:endParaRPr kumimoji="0" lang="en-US" altLang="zh-CN" sz="2855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zh-CN" sz="2855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默认选中</a:t>
            </a:r>
            <a:r>
              <a:rPr lang="en-US" altLang="zh-CN" sz="2855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Developer Default</a:t>
            </a:r>
            <a:r>
              <a:rPr lang="zh-CN" altLang="zh-CN" sz="2855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选项。</a:t>
            </a:r>
            <a:endParaRPr kumimoji="0" lang="en-US" altLang="zh-CN" sz="2855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2855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Server only</a:t>
            </a:r>
            <a:r>
              <a:rPr lang="zh-CN" altLang="zh-CN" sz="2855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表示仅作为服务器</a:t>
            </a:r>
            <a:endParaRPr kumimoji="0" lang="en-US" altLang="zh-CN" sz="2855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2855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Client only</a:t>
            </a:r>
            <a:r>
              <a:rPr lang="zh-CN" altLang="zh-CN" sz="2855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表示仅作为客户端</a:t>
            </a:r>
            <a:endParaRPr kumimoji="0" lang="en-US" altLang="zh-CN" sz="2855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2855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Full</a:t>
            </a:r>
            <a:r>
              <a:rPr lang="zh-CN" altLang="zh-CN" sz="2855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表示完全安装类型</a:t>
            </a:r>
            <a:endParaRPr kumimoji="0" lang="en-US" altLang="zh-CN" sz="2855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2855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Custom</a:t>
            </a:r>
            <a:r>
              <a:rPr lang="zh-CN" altLang="zh-CN" sz="2855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表示自定义安装类型。</a:t>
            </a:r>
            <a:endParaRPr kumimoji="0" lang="en-US" altLang="zh-CN" sz="2855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endParaRPr kumimoji="0" lang="en-US" altLang="zh-CN" sz="2855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680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83" y="1714500"/>
            <a:ext cx="5857875" cy="4357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7793673" y="6369685"/>
            <a:ext cx="28987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1-10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安装类型选择界面 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9605" y="5565140"/>
            <a:ext cx="56076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）单击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next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按钮，进入将要安装或更新的应用程序界面如图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1-11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所示。</a:t>
            </a:r>
            <a:endParaRPr lang="zh-CN" altLang="zh-CN" sz="200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782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53" y="1172210"/>
            <a:ext cx="6072187" cy="4519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7114540" y="5969635"/>
            <a:ext cx="367728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1-11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将要安装或更新的应用程序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/>
      <p:bldP spid="2" grpId="0"/>
      <p:bldP spid="2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/>
          <p:nvPr/>
        </p:nvSpPr>
        <p:spPr>
          <a:xfrm>
            <a:off x="759525" y="633470"/>
            <a:ext cx="2140177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-571500" algn="ctr" defTabSz="914400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矩形 5"/>
          <p:cNvSpPr/>
          <p:nvPr/>
        </p:nvSpPr>
        <p:spPr>
          <a:xfrm>
            <a:off x="4307837" y="991351"/>
            <a:ext cx="4681220" cy="961289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掌握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的启动、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ts val="36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登录及配置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1" name="组合 16"/>
          <p:cNvGrpSpPr/>
          <p:nvPr/>
        </p:nvGrpSpPr>
        <p:grpSpPr>
          <a:xfrm>
            <a:off x="3968751" y="1445261"/>
            <a:ext cx="1287145" cy="650875"/>
            <a:chOff x="860198" y="2352244"/>
            <a:chExt cx="1286740" cy="652213"/>
          </a:xfrm>
        </p:grpSpPr>
        <p:cxnSp>
          <p:nvCxnSpPr>
            <p:cNvPr id="13" name="直接连接符 7"/>
            <p:cNvCxnSpPr/>
            <p:nvPr/>
          </p:nvCxnSpPr>
          <p:spPr>
            <a:xfrm>
              <a:off x="860198" y="2352244"/>
              <a:ext cx="372267" cy="652213"/>
            </a:xfrm>
            <a:prstGeom prst="line">
              <a:avLst/>
            </a:prstGeom>
            <a:ln w="28575" cap="flat" cmpd="sng">
              <a:solidFill>
                <a:srgbClr val="F0882E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" name="直接连接符 10"/>
            <p:cNvCxnSpPr/>
            <p:nvPr/>
          </p:nvCxnSpPr>
          <p:spPr>
            <a:xfrm>
              <a:off x="1222939" y="3004457"/>
              <a:ext cx="923999" cy="0"/>
            </a:xfrm>
            <a:prstGeom prst="line">
              <a:avLst/>
            </a:prstGeom>
            <a:ln w="28575" cap="flat" cmpd="sng">
              <a:solidFill>
                <a:srgbClr val="F0882E"/>
              </a:solidFill>
              <a:prstDash val="solid"/>
              <a:headEnd type="none" w="med" len="med"/>
              <a:tailEnd type="oval" w="med" len="med"/>
            </a:ln>
          </p:spPr>
        </p:cxnSp>
      </p:grpSp>
      <p:sp>
        <p:nvSpPr>
          <p:cNvPr id="18" name="椭圆 17"/>
          <p:cNvSpPr/>
          <p:nvPr/>
        </p:nvSpPr>
        <p:spPr bwMode="auto">
          <a:xfrm>
            <a:off x="3656330" y="984885"/>
            <a:ext cx="474980" cy="474980"/>
          </a:xfrm>
          <a:prstGeom prst="ellipse">
            <a:avLst/>
          </a:prstGeom>
          <a:solidFill>
            <a:srgbClr val="F0882E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FA8B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3712210" y="956311"/>
            <a:ext cx="335280" cy="522605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26"/>
          <p:cNvGrpSpPr/>
          <p:nvPr/>
        </p:nvGrpSpPr>
        <p:grpSpPr>
          <a:xfrm rot="10800000" flipH="1">
            <a:off x="1188995" y="3878263"/>
            <a:ext cx="2993433" cy="652462"/>
            <a:chOff x="860198" y="2352244"/>
            <a:chExt cx="2178276" cy="652213"/>
          </a:xfrm>
        </p:grpSpPr>
        <p:cxnSp>
          <p:nvCxnSpPr>
            <p:cNvPr id="21" name="直接连接符 27"/>
            <p:cNvCxnSpPr/>
            <p:nvPr/>
          </p:nvCxnSpPr>
          <p:spPr>
            <a:xfrm>
              <a:off x="860198" y="2352244"/>
              <a:ext cx="372267" cy="652213"/>
            </a:xfrm>
            <a:prstGeom prst="line">
              <a:avLst/>
            </a:prstGeom>
            <a:ln w="28575" cap="flat" cmpd="sng">
              <a:solidFill>
                <a:srgbClr val="F0882E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2" name="直接连接符 28"/>
            <p:cNvCxnSpPr/>
            <p:nvPr/>
          </p:nvCxnSpPr>
          <p:spPr>
            <a:xfrm>
              <a:off x="1222939" y="3004457"/>
              <a:ext cx="1815535" cy="0"/>
            </a:xfrm>
            <a:prstGeom prst="line">
              <a:avLst/>
            </a:prstGeom>
            <a:ln w="28575" cap="flat" cmpd="sng">
              <a:solidFill>
                <a:srgbClr val="F0882E"/>
              </a:solidFill>
              <a:prstDash val="solid"/>
              <a:headEnd type="none" w="med" len="med"/>
              <a:tailEnd type="oval" w="med" len="med"/>
            </a:ln>
          </p:spPr>
        </p:cxnSp>
      </p:grpSp>
      <p:grpSp>
        <p:nvGrpSpPr>
          <p:cNvPr id="25" name="组合 29"/>
          <p:cNvGrpSpPr/>
          <p:nvPr/>
        </p:nvGrpSpPr>
        <p:grpSpPr>
          <a:xfrm>
            <a:off x="902797" y="4091477"/>
            <a:ext cx="474663" cy="523875"/>
            <a:chOff x="1232465" y="3533639"/>
            <a:chExt cx="474580" cy="523518"/>
          </a:xfrm>
        </p:grpSpPr>
        <p:sp>
          <p:nvSpPr>
            <p:cNvPr id="26" name="椭圆 25"/>
            <p:cNvSpPr/>
            <p:nvPr/>
          </p:nvSpPr>
          <p:spPr bwMode="auto">
            <a:xfrm>
              <a:off x="1232465" y="3559022"/>
              <a:ext cx="474580" cy="474339"/>
            </a:xfrm>
            <a:prstGeom prst="ellipse">
              <a:avLst/>
            </a:prstGeom>
            <a:solidFill>
              <a:srgbClr val="F0882E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Box 23"/>
            <p:cNvSpPr txBox="1"/>
            <p:nvPr/>
          </p:nvSpPr>
          <p:spPr>
            <a:xfrm>
              <a:off x="1275321" y="3533639"/>
              <a:ext cx="334903" cy="523518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矩形 21"/>
          <p:cNvSpPr/>
          <p:nvPr/>
        </p:nvSpPr>
        <p:spPr>
          <a:xfrm>
            <a:off x="1825813" y="3932398"/>
            <a:ext cx="2762471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熟悉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的图形管理工具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的安装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9" name="组合 38"/>
          <p:cNvGrpSpPr/>
          <p:nvPr/>
        </p:nvGrpSpPr>
        <p:grpSpPr>
          <a:xfrm rot="10800000">
            <a:off x="7528876" y="3878263"/>
            <a:ext cx="3328989" cy="654050"/>
            <a:chOff x="860198" y="2352244"/>
            <a:chExt cx="2178276" cy="652213"/>
          </a:xfrm>
        </p:grpSpPr>
        <p:cxnSp>
          <p:nvCxnSpPr>
            <p:cNvPr id="30" name="直接连接符 39"/>
            <p:cNvCxnSpPr/>
            <p:nvPr/>
          </p:nvCxnSpPr>
          <p:spPr>
            <a:xfrm>
              <a:off x="860198" y="2352244"/>
              <a:ext cx="372267" cy="652213"/>
            </a:xfrm>
            <a:prstGeom prst="line">
              <a:avLst/>
            </a:prstGeom>
            <a:ln w="28575" cap="flat" cmpd="sng">
              <a:solidFill>
                <a:srgbClr val="F0882E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3" name="直接连接符 40"/>
            <p:cNvCxnSpPr/>
            <p:nvPr/>
          </p:nvCxnSpPr>
          <p:spPr>
            <a:xfrm>
              <a:off x="1222939" y="3004457"/>
              <a:ext cx="1815535" cy="0"/>
            </a:xfrm>
            <a:prstGeom prst="line">
              <a:avLst/>
            </a:prstGeom>
            <a:ln w="28575" cap="flat" cmpd="sng">
              <a:solidFill>
                <a:srgbClr val="F0882E"/>
              </a:solidFill>
              <a:prstDash val="solid"/>
              <a:headEnd type="none" w="med" len="med"/>
              <a:tailEnd type="oval" w="med" len="med"/>
            </a:ln>
          </p:spPr>
        </p:cxnSp>
      </p:grpSp>
      <p:sp>
        <p:nvSpPr>
          <p:cNvPr id="35" name="椭圆 34"/>
          <p:cNvSpPr/>
          <p:nvPr/>
        </p:nvSpPr>
        <p:spPr bwMode="auto">
          <a:xfrm flipH="1">
            <a:off x="10602955" y="4294981"/>
            <a:ext cx="473075" cy="474663"/>
          </a:xfrm>
          <a:prstGeom prst="ellipse">
            <a:avLst/>
          </a:prstGeom>
          <a:solidFill>
            <a:srgbClr val="F0882E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Box 31"/>
          <p:cNvSpPr txBox="1"/>
          <p:nvPr/>
        </p:nvSpPr>
        <p:spPr>
          <a:xfrm flipH="1">
            <a:off x="10668043" y="4267994"/>
            <a:ext cx="334962" cy="52546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矩形 51"/>
          <p:cNvSpPr/>
          <p:nvPr/>
        </p:nvSpPr>
        <p:spPr>
          <a:xfrm>
            <a:off x="8410878" y="3903875"/>
            <a:ext cx="2632637" cy="1422954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熟悉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indent="-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安装与配置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457200" indent="-457200" algn="r">
              <a:lnSpc>
                <a:spcPts val="3600"/>
              </a:lnSpc>
            </a:pPr>
            <a:endParaRPr lang="en-US" altLang="zh-CN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44" name="组合 34"/>
          <p:cNvGrpSpPr/>
          <p:nvPr/>
        </p:nvGrpSpPr>
        <p:grpSpPr>
          <a:xfrm>
            <a:off x="3319623" y="2021365"/>
            <a:ext cx="5133975" cy="3455035"/>
            <a:chOff x="2069339" y="2019808"/>
            <a:chExt cx="5133911" cy="3454972"/>
          </a:xfrm>
        </p:grpSpPr>
        <p:sp>
          <p:nvSpPr>
            <p:cNvPr id="45" name="弧形 44"/>
            <p:cNvSpPr/>
            <p:nvPr/>
          </p:nvSpPr>
          <p:spPr bwMode="auto">
            <a:xfrm rot="5400000">
              <a:off x="3977494" y="3085315"/>
              <a:ext cx="1312838" cy="1314434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弧形 45"/>
            <p:cNvSpPr/>
            <p:nvPr/>
          </p:nvSpPr>
          <p:spPr bwMode="auto">
            <a:xfrm>
              <a:off x="4092582" y="3203585"/>
              <a:ext cx="1082661" cy="1084242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弧形 46"/>
            <p:cNvSpPr/>
            <p:nvPr/>
          </p:nvSpPr>
          <p:spPr bwMode="auto">
            <a:xfrm rot="16200000">
              <a:off x="4172752" y="3347248"/>
              <a:ext cx="898509" cy="823903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8" name="组合 3"/>
            <p:cNvGrpSpPr/>
            <p:nvPr/>
          </p:nvGrpSpPr>
          <p:grpSpPr>
            <a:xfrm>
              <a:off x="2069339" y="2019808"/>
              <a:ext cx="5133911" cy="3454972"/>
              <a:chOff x="2069339" y="2019808"/>
              <a:chExt cx="5133911" cy="3454972"/>
            </a:xfrm>
          </p:grpSpPr>
          <p:graphicFrame>
            <p:nvGraphicFramePr>
              <p:cNvPr id="49" name="图表 2"/>
              <p:cNvGraphicFramePr>
                <a:graphicFrameLocks noChangeAspect="1"/>
              </p:cNvGraphicFramePr>
              <p:nvPr/>
            </p:nvGraphicFramePr>
            <p:xfrm>
              <a:off x="2069339" y="2019808"/>
              <a:ext cx="5133911" cy="34549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Chart" r:id="rId1" imgW="6845300" imgH="4610100" progId="Excel.Sheet.8">
                      <p:embed/>
                    </p:oleObj>
                  </mc:Choice>
                  <mc:Fallback>
                    <p:oleObj name="Chart" r:id="rId1" imgW="6845300" imgH="4610100" progId="Excel.Sheet.8">
                      <p:embed/>
                      <p:pic>
                        <p:nvPicPr>
                          <p:cNvPr id="0" name="图片 102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9339" y="2019808"/>
                            <a:ext cx="5133911" cy="34549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42"/>
              <p:cNvSpPr txBox="1"/>
              <p:nvPr/>
            </p:nvSpPr>
            <p:spPr>
              <a:xfrm>
                <a:off x="4218945" y="2431052"/>
                <a:ext cx="1041387" cy="46165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rgbClr val="E8766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>
                    <a:solidFill>
                      <a:srgbClr val="FFFFFF"/>
                    </a:solidFill>
                  </a:rPr>
                  <a:t>掌 握</a:t>
                </a: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2" name="TextBox 39"/>
            <p:cNvSpPr txBox="1"/>
            <p:nvPr/>
          </p:nvSpPr>
          <p:spPr>
            <a:xfrm rot="13580827" flipV="1">
              <a:off x="3526650" y="4395129"/>
              <a:ext cx="1041381" cy="4616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E8766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z="2400" dirty="0">
                <a:solidFill>
                  <a:srgbClr val="E8766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40"/>
            <p:cNvSpPr txBox="1"/>
            <p:nvPr/>
          </p:nvSpPr>
          <p:spPr>
            <a:xfrm rot="8019173" flipH="1" flipV="1">
              <a:off x="4979987" y="4133197"/>
              <a:ext cx="1041381" cy="4616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endPara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MH_Others_1"/>
          <p:cNvSpPr/>
          <p:nvPr>
            <p:custDataLst>
              <p:tags r:id="rId3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49366" y="740311"/>
            <a:ext cx="209678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425950" y="-322263"/>
            <a:ext cx="7766050" cy="723901"/>
          </a:xfrm>
        </p:spPr>
        <p:txBody>
          <a:bodyPr>
            <a:normAutofit fontScale="90000"/>
          </a:bodyPr>
          <a:lstStyle/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br>
              <a:rPr lang="zh-CN" alt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4658361" y="1062477"/>
            <a:ext cx="24561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2.2.1 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的安装</a:t>
            </a:r>
            <a:endParaRPr lang="zh-CN" altLang="en-US" sz="2000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49366" y="740311"/>
            <a:ext cx="357009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1" name="Rectangle 3"/>
          <p:cNvSpPr>
            <a:spLocks noGrp="1" noChangeArrowheads="1"/>
          </p:cNvSpPr>
          <p:nvPr/>
        </p:nvSpPr>
        <p:spPr>
          <a:xfrm>
            <a:off x="649605" y="1714500"/>
            <a:ext cx="6835775" cy="268033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数据库的简单过程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）单击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Execute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按钮，进入账户和角色界面，按要求设置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root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账户密码。如图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1-12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root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用户设置密码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88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88" y="1398905"/>
            <a:ext cx="5929312" cy="441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7377113" y="6107748"/>
            <a:ext cx="30937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1-12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用户设置密码 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9605" y="4117340"/>
            <a:ext cx="6049010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（6）单击next按钮，如图1-13所示，进入开始安装和配置MySQL服务器界面，依次按照提示，保持默认选择，就可以进入安装完成后的界面，如图1-14所示。 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4993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05" y="947420"/>
            <a:ext cx="5929630" cy="4214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567930" y="5275580"/>
            <a:ext cx="26701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514350" indent="-514350"/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1-13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开始安装服务器</a:t>
            </a:r>
            <a:endParaRPr lang="zh-CN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2" grpId="1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425950" y="-322263"/>
            <a:ext cx="7766050" cy="723901"/>
          </a:xfrm>
        </p:spPr>
        <p:txBody>
          <a:bodyPr>
            <a:normAutofit fontScale="90000"/>
          </a:bodyPr>
          <a:lstStyle/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br>
              <a:rPr lang="zh-CN" alt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4658361" y="1062477"/>
            <a:ext cx="24561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2.2.1 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的安装</a:t>
            </a:r>
            <a:endParaRPr lang="zh-CN" altLang="en-US" sz="2000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49366" y="740311"/>
            <a:ext cx="357009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1" name="Rectangle 3"/>
          <p:cNvSpPr>
            <a:spLocks noGrp="1" noChangeArrowheads="1"/>
          </p:cNvSpPr>
          <p:nvPr/>
        </p:nvSpPr>
        <p:spPr>
          <a:xfrm>
            <a:off x="649605" y="1826895"/>
            <a:ext cx="5920105" cy="268033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数据库的简单过程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 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单击图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1-14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所示的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Finish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按钮就可以运行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数据库了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601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0" y="1714500"/>
            <a:ext cx="5214938" cy="389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8127048" y="5726748"/>
            <a:ext cx="191643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1-14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安装完成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425950" y="-322263"/>
            <a:ext cx="7766050" cy="723901"/>
          </a:xfrm>
        </p:spPr>
        <p:txBody>
          <a:bodyPr>
            <a:normAutofit fontScale="90000"/>
          </a:bodyPr>
          <a:lstStyle/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br>
              <a:rPr lang="zh-CN" alt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4658361" y="1062477"/>
            <a:ext cx="24561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2.2.2 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的配置</a:t>
            </a:r>
            <a:endParaRPr lang="zh-CN" altLang="en-US" sz="2000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49366" y="740311"/>
            <a:ext cx="357009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1" name="Rectangle 3"/>
          <p:cNvSpPr>
            <a:spLocks noGrp="1" noChangeArrowheads="1"/>
          </p:cNvSpPr>
          <p:nvPr/>
        </p:nvSpPr>
        <p:spPr>
          <a:xfrm>
            <a:off x="1194435" y="2089150"/>
            <a:ext cx="5920105" cy="268033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4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服务的配置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）右击“计算机”图标，在弹出的快捷菜单中选择“属性”命令，在弹出的对话框中选择“高级系统设置”，弹出“系统属性”对话框，如图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1-15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所示。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00478" y="5726748"/>
            <a:ext cx="267017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1-15 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系统属性对话框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396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65" y="1171893"/>
            <a:ext cx="3929063" cy="4135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328420" y="4597400"/>
            <a:ext cx="542607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）在“系统属性”对话框中，选择“高级”选项，单击“环境变量”按钮，弹出“环境变量”对话框，如图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1-16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所示。 </a:t>
            </a:r>
            <a:endParaRPr lang="zh-CN" altLang="zh-CN" sz="200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2945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048" y="2089150"/>
            <a:ext cx="3857625" cy="397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934133" y="6262688"/>
            <a:ext cx="260223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1-16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环境变量对话框</a:t>
            </a:r>
            <a:endParaRPr lang="zh-CN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3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425950" y="-322263"/>
            <a:ext cx="7766050" cy="723901"/>
          </a:xfrm>
        </p:spPr>
        <p:txBody>
          <a:bodyPr>
            <a:normAutofit fontScale="90000"/>
          </a:bodyPr>
          <a:lstStyle/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br>
              <a:rPr lang="zh-CN" alt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4658361" y="1062477"/>
            <a:ext cx="24561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2.2.2 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的配置</a:t>
            </a:r>
            <a:endParaRPr lang="zh-CN" altLang="en-US" sz="2000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49366" y="740311"/>
            <a:ext cx="357009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1" name="Rectangle 3"/>
          <p:cNvSpPr>
            <a:spLocks noGrp="1" noChangeArrowheads="1"/>
          </p:cNvSpPr>
          <p:nvPr/>
        </p:nvSpPr>
        <p:spPr>
          <a:xfrm>
            <a:off x="649605" y="2089150"/>
            <a:ext cx="5920105" cy="268033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4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服务的配置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）在“环境变量”对话框中，定位到“系统变量”中的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path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选项，单击“编辑”按钮，将弹出“编辑系统变量”对话框，如图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1-17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所示。 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192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1835150"/>
            <a:ext cx="6916738" cy="2786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457200" y="4535488"/>
            <a:ext cx="7786688" cy="156845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）在“编辑系统变量”对话框中，将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MySQL</a:t>
            </a: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服务器的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bin</a:t>
            </a: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文件夹位置（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:\Program     Files\MySQL\MySQL Server 5.7\bin</a:t>
            </a: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）添加到变量值文本框中，注意要使用“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”与其他变量值进行分隔，最后，单击“确定”按钮。</a:t>
            </a:r>
            <a:endParaRPr lang="zh-CN" alt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bldLvl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425950" y="-322263"/>
            <a:ext cx="7766050" cy="723901"/>
          </a:xfrm>
        </p:spPr>
        <p:txBody>
          <a:bodyPr>
            <a:normAutofit fontScale="90000"/>
          </a:bodyPr>
          <a:lstStyle/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br>
              <a:rPr lang="zh-CN" alt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49366" y="740311"/>
            <a:ext cx="357009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1" name="Rectangle 3"/>
          <p:cNvSpPr>
            <a:spLocks noGrp="1" noChangeArrowheads="1"/>
          </p:cNvSpPr>
          <p:nvPr/>
        </p:nvSpPr>
        <p:spPr>
          <a:xfrm>
            <a:off x="1457325" y="1708785"/>
            <a:ext cx="8489315" cy="386905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4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的工作流程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数据库的工作流程如图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1-18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987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320" y="1171575"/>
            <a:ext cx="5742305" cy="494347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" name="矩形 4"/>
          <p:cNvSpPr/>
          <p:nvPr/>
        </p:nvSpPr>
        <p:spPr>
          <a:xfrm>
            <a:off x="7127240" y="6310313"/>
            <a:ext cx="364744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514350" indent="-514350"/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1-18 MySQL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数据库的工作流程</a:t>
            </a:r>
            <a:endParaRPr lang="zh-CN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425950" y="-322263"/>
            <a:ext cx="7766050" cy="723901"/>
          </a:xfrm>
        </p:spPr>
        <p:txBody>
          <a:bodyPr>
            <a:normAutofit fontScale="90000"/>
          </a:bodyPr>
          <a:lstStyle/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br>
              <a:rPr lang="zh-CN" alt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49366" y="740311"/>
            <a:ext cx="357009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1" name="Rectangle 3"/>
          <p:cNvSpPr>
            <a:spLocks noGrp="1" noChangeArrowheads="1"/>
          </p:cNvSpPr>
          <p:nvPr/>
        </p:nvSpPr>
        <p:spPr>
          <a:xfrm>
            <a:off x="1081405" y="1398905"/>
            <a:ext cx="9645015" cy="522986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 fontScale="6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数据库文件有</a:t>
            </a:r>
            <a:r>
              <a:rPr lang="en-US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.frm</a:t>
            </a:r>
            <a:r>
              <a:rPr lang="zh-CN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.myd</a:t>
            </a:r>
            <a:r>
              <a:rPr lang="zh-CN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.myi</a:t>
            </a:r>
            <a:r>
              <a:rPr lang="zh-CN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</a:t>
            </a:r>
            <a:r>
              <a:rPr lang="en-US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种文件，其中</a:t>
            </a:r>
            <a:r>
              <a:rPr lang="en-US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.frm</a:t>
            </a:r>
            <a:r>
              <a:rPr lang="zh-CN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是描述表结构的文件，</a:t>
            </a:r>
            <a:r>
              <a:rPr lang="en-US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.myd</a:t>
            </a:r>
            <a:r>
              <a:rPr lang="zh-CN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是表的数据文件，</a:t>
            </a:r>
            <a:r>
              <a:rPr lang="en-US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.myi</a:t>
            </a:r>
            <a:r>
              <a:rPr lang="zh-CN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是表数据文件中的索引文件。</a:t>
            </a:r>
            <a:endParaRPr lang="zh-CN" altLang="zh-CN" sz="3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.frm文件 : 存储数据表的框架结构，文件名与表名相同，每个表对应一个同名 frm文件，与操作系统和存储引擎无关，即不管 MySQL 运行在何种操作系统上，使用何种存储引擎，都有这个文件。除了必有的 .frm文件，根据 MySQL 所使用的存储引擎的不同 (MySQL 常用的两个存储引擎是 MyISAM 和 InnoDB)，存储引擎会创建各自不同的数据库文件</a:t>
            </a:r>
            <a:endParaRPr lang="zh-CN" altLang="zh-CN" sz="3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对于MyISAM，其索引和数据是分开的，索引文件后缀名是MYD,数据文件后缀名是MYI。</a:t>
            </a:r>
            <a:endParaRPr lang="zh-CN" altLang="zh-CN" sz="3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对于Inoodb，索引和数据都在同个文件,ibdata.</a:t>
            </a:r>
            <a:endParaRPr lang="zh-CN" altLang="zh-CN" sz="3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show variables like "datadir";</a:t>
            </a:r>
            <a:endParaRPr lang="en-US" altLang="zh-CN" sz="3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sz="3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可以通过配置向导或手工配置修改数据库的默认存放位置。</a:t>
            </a:r>
            <a:endParaRPr lang="zh-CN" altLang="zh-CN" sz="3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4779645"/>
            <a:ext cx="4889500" cy="117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425950" y="-322263"/>
            <a:ext cx="7766050" cy="723901"/>
          </a:xfrm>
        </p:spPr>
        <p:txBody>
          <a:bodyPr>
            <a:normAutofit fontScale="90000"/>
          </a:bodyPr>
          <a:lstStyle/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br>
              <a:rPr lang="zh-CN" alt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49366" y="740311"/>
            <a:ext cx="357009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1" name="Rectangle 3"/>
          <p:cNvSpPr>
            <a:spLocks noGrp="1" noChangeArrowheads="1"/>
          </p:cNvSpPr>
          <p:nvPr/>
        </p:nvSpPr>
        <p:spPr>
          <a:xfrm>
            <a:off x="967105" y="1299845"/>
            <a:ext cx="10042525" cy="522986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6096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安装完成之后，将会在其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目录下自动创建几个必须的数据库。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319973" y="2045335"/>
          <a:ext cx="8001000" cy="3731260"/>
        </p:xfrm>
        <a:graphic>
          <a:graphicData uri="http://schemas.openxmlformats.org/drawingml/2006/table">
            <a:tbl>
              <a:tblPr/>
              <a:tblGrid>
                <a:gridCol w="2370137"/>
                <a:gridCol w="5630863"/>
              </a:tblGrid>
              <a:tr h="4445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数据库名称 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数据库作用 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163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mysql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描述用户访问权限 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9652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information_schema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保存关于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MySQL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服务器所维护的所有其他数据库的信息。如数据库名、数据库的表、表栏的数据类型与访问权限等 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47675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performance_schema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主要用于收集数据库服务器性能参数 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01625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sakila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MySQL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官方测试用的数据库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785813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sys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sys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数据库里面包含了一系列的存储过程、自定义函数以及视图，存储了许多系统的元数据信息。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445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world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存储当前世界上的主要城市、国家和语言信息。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04080" y="6069330"/>
            <a:ext cx="25685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databases;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49366" y="740311"/>
            <a:ext cx="285583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内容占位符 2"/>
          <p:cNvSpPr>
            <a:spLocks noGrp="1"/>
          </p:cNvSpPr>
          <p:nvPr>
            <p:ph idx="4294967295"/>
          </p:nvPr>
        </p:nvSpPr>
        <p:spPr bwMode="auto">
          <a:xfrm>
            <a:off x="1782763" y="2438400"/>
            <a:ext cx="8626475" cy="1825625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1" indent="-342900">
              <a:buFont typeface="Arial" panose="020B0604020202020204" pitchFamily="34" charset="0"/>
              <a:buChar char="─"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服务管理器启动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的服务管理器可以查看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服务是否开启，首先点击【开始】菜单，在弹出的菜单中选择【运行】命令，打开【运行】对话框输入“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services.msc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”命令，单击【确定】按钮，此时就会打开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的服务管理器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zh-CN" altLang="zh-CN" dirty="0" smtClean="0"/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zh-CN" altLang="zh-CN" dirty="0" smtClean="0"/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zh-CN" altLang="zh-CN" dirty="0" smtClean="0"/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zh-CN" altLang="zh-CN" dirty="0" smtClean="0"/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─"/>
            </a:pPr>
            <a:endParaRPr lang="zh-CN" altLang="zh-CN" dirty="0" smtClean="0"/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─"/>
            </a:pPr>
            <a:endParaRPr lang="zh-CN" altLang="zh-CN" dirty="0" smtClean="0"/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─"/>
            </a:pPr>
            <a:endParaRPr lang="en-US" altLang="zh-CN" dirty="0" smtClean="0"/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─"/>
            </a:pPr>
            <a:endParaRPr lang="en-US" altLang="zh-CN" b="1" dirty="0" smtClean="0"/>
          </a:p>
        </p:txBody>
      </p:sp>
      <p:sp>
        <p:nvSpPr>
          <p:cNvPr id="8" name="文本框 6"/>
          <p:cNvSpPr txBox="1"/>
          <p:nvPr/>
        </p:nvSpPr>
        <p:spPr>
          <a:xfrm>
            <a:off x="4658361" y="1062477"/>
            <a:ext cx="3068469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2.3.1 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的服务</a:t>
            </a:r>
            <a:r>
              <a:rPr lang="zh-CN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zh-CN" sz="2000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806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15" y="3000375"/>
            <a:ext cx="7251700" cy="385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9472930" y="6369685"/>
            <a:ext cx="24415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1-19 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“服务”窗口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83745" y="2016085"/>
            <a:ext cx="88245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─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命令启动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服务不仅可以通过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服务管理器启动，还可以通过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令来启动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，命令如下：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命令行不仅可以启动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服务，还可以停止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zh-CN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78869" y="3337558"/>
            <a:ext cx="7434262" cy="4000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 start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78869" y="4485571"/>
            <a:ext cx="7434262" cy="4000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 stop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6"/>
          <p:cNvSpPr txBox="1"/>
          <p:nvPr/>
        </p:nvSpPr>
        <p:spPr>
          <a:xfrm>
            <a:off x="4658361" y="1062477"/>
            <a:ext cx="3068469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2.3.1 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的服务</a:t>
            </a:r>
            <a:r>
              <a:rPr lang="zh-CN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zh-CN" sz="2000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83745" y="1789390"/>
            <a:ext cx="88245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在图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1-20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中可以更改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服务的启动类型，选中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MySQL57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服务项右击，在弹出的快捷菜单中选择“属性”命令，弹出如图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1-20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所示的对话框。</a:t>
            </a:r>
            <a:endParaRPr lang="zh-CN" altLang="zh-CN" sz="200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6"/>
          <p:cNvSpPr txBox="1"/>
          <p:nvPr/>
        </p:nvSpPr>
        <p:spPr>
          <a:xfrm>
            <a:off x="4658361" y="1062477"/>
            <a:ext cx="3068469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2.3.1 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的服务</a:t>
            </a:r>
            <a:r>
              <a:rPr lang="zh-CN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zh-CN" sz="2000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908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35" y="2495868"/>
            <a:ext cx="3857625" cy="4062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2550160" y="6489383"/>
            <a:ext cx="3127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1-20 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更改服务的启动类型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5415" y="3977005"/>
            <a:ext cx="5395595" cy="1630045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marL="914400" lvl="1" indent="-514350" eaLnBrk="1" hangingPunct="1"/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1-20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中可以看到，可以更改服务状态为“停止”、“暂停” 和“ 恢复”，还可以设置服务的启动类型。在“启动类型”下拉列表框中可以选择“自动”、“手动”和“已禁用”选项。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/>
      <p:bldP spid="6" grpId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/>
          <p:nvPr/>
        </p:nvSpPr>
        <p:spPr>
          <a:xfrm>
            <a:off x="2044066" y="21591"/>
            <a:ext cx="247586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46" name="直接连接符 45"/>
          <p:cNvCxnSpPr/>
          <p:nvPr/>
        </p:nvCxnSpPr>
        <p:spPr bwMode="auto">
          <a:xfrm>
            <a:off x="4127710" y="2297741"/>
            <a:ext cx="2943225" cy="0"/>
          </a:xfrm>
          <a:prstGeom prst="line">
            <a:avLst/>
          </a:prstGeom>
          <a:noFill/>
          <a:ln w="3175" cap="flat" cmpd="sng" algn="ctr">
            <a:solidFill>
              <a:srgbClr val="F0882E"/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9219" name="矩形 36"/>
          <p:cNvSpPr/>
          <p:nvPr/>
        </p:nvSpPr>
        <p:spPr>
          <a:xfrm flipH="1">
            <a:off x="4328165" y="1637676"/>
            <a:ext cx="2943224" cy="5810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571500" lvl="1" indent="-571500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 rot="21587233">
            <a:off x="3360737" y="1382472"/>
            <a:ext cx="883920" cy="953770"/>
          </a:xfrm>
          <a:prstGeom prst="roundRect">
            <a:avLst/>
          </a:prstGeom>
          <a:solidFill>
            <a:srgbClr val="F0882E"/>
          </a:solidFill>
          <a:ln w="25400" cap="flat" cmpd="sng" algn="ctr">
            <a:noFill/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3600" b="1" kern="0" dirty="0" smtClea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rPr>
              <a:t>2.1</a:t>
            </a:r>
            <a:endParaRPr lang="zh-CN" altLang="en-US" sz="3600" b="1" kern="0" dirty="0">
              <a:solidFill>
                <a:prstClr val="white"/>
              </a:solidFill>
              <a:latin typeface="Cambria Math" panose="02040503050406030204" pitchFamily="18" charset="0"/>
              <a:ea typeface="汉仪综艺体简" panose="02010609000101010101" pitchFamily="49" charset="-122"/>
            </a:endParaRPr>
          </a:p>
        </p:txBody>
      </p:sp>
      <p:sp>
        <p:nvSpPr>
          <p:cNvPr id="52" name="圆角矩形 51"/>
          <p:cNvSpPr/>
          <p:nvPr/>
        </p:nvSpPr>
        <p:spPr>
          <a:xfrm rot="21587233">
            <a:off x="3396933" y="1421843"/>
            <a:ext cx="810895" cy="874395"/>
          </a:xfrm>
          <a:prstGeom prst="roundRect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b="1" kern="0">
              <a:solidFill>
                <a:srgbClr val="1FA8BB"/>
              </a:solidFill>
              <a:latin typeface="Cambria Math" panose="02040503050406030204" pitchFamily="18" charset="0"/>
              <a:ea typeface="汉仪综艺体简" panose="02010609000101010101" pitchFamily="49" charset="-122"/>
            </a:endParaRPr>
          </a:p>
        </p:txBody>
      </p:sp>
      <p:sp>
        <p:nvSpPr>
          <p:cNvPr id="50" name="圆角矩形 5"/>
          <p:cNvSpPr/>
          <p:nvPr/>
        </p:nvSpPr>
        <p:spPr>
          <a:xfrm rot="21587233">
            <a:off x="3278187" y="1817448"/>
            <a:ext cx="882650" cy="517525"/>
          </a:xfrm>
          <a:custGeom>
            <a:avLst/>
            <a:gdLst/>
            <a:ahLst/>
            <a:cxnLst/>
            <a:rect l="l" t="t" r="r" b="b"/>
            <a:pathLst>
              <a:path w="1292867" h="936362">
                <a:moveTo>
                  <a:pt x="0" y="0"/>
                </a:moveTo>
                <a:lnTo>
                  <a:pt x="1292867" y="752847"/>
                </a:lnTo>
                <a:cubicBezTo>
                  <a:pt x="1277961" y="856795"/>
                  <a:pt x="1188330" y="936362"/>
                  <a:pt x="1080116" y="936362"/>
                </a:cubicBezTo>
                <a:lnTo>
                  <a:pt x="216028" y="936362"/>
                </a:lnTo>
                <a:cubicBezTo>
                  <a:pt x="96719" y="936362"/>
                  <a:pt x="0" y="839643"/>
                  <a:pt x="0" y="720334"/>
                </a:cubicBezTo>
                <a:close/>
              </a:path>
            </a:pathLst>
          </a:custGeom>
          <a:solidFill>
            <a:sysClr val="window" lastClr="FFFFFF">
              <a:alpha val="43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6000" b="1" kern="0" dirty="0">
              <a:solidFill>
                <a:prstClr val="white"/>
              </a:solidFill>
              <a:latin typeface="Cambria Math" panose="02040503050406030204" pitchFamily="18" charset="0"/>
              <a:ea typeface="汉仪综艺体简" panose="02010609000101010101" pitchFamily="49" charset="-122"/>
            </a:endParaRPr>
          </a:p>
        </p:txBody>
      </p:sp>
      <p:cxnSp>
        <p:nvCxnSpPr>
          <p:cNvPr id="7" name="直接连接符 51"/>
          <p:cNvCxnSpPr>
            <a:cxnSpLocks noChangeShapeType="1"/>
          </p:cNvCxnSpPr>
          <p:nvPr/>
        </p:nvCxnSpPr>
        <p:spPr bwMode="auto">
          <a:xfrm>
            <a:off x="4977806" y="3711586"/>
            <a:ext cx="2911475" cy="0"/>
          </a:xfrm>
          <a:prstGeom prst="line">
            <a:avLst/>
          </a:prstGeom>
          <a:noFill/>
          <a:ln w="3175" algn="ctr">
            <a:solidFill>
              <a:srgbClr val="F0882E"/>
            </a:solidFill>
            <a:prstDash val="sysDot"/>
            <a:round/>
            <a:headEnd type="oval" w="sm" len="sm"/>
            <a:tailEnd type="oval" w="sm" len="sm"/>
          </a:ln>
        </p:spPr>
      </p:cxnSp>
      <p:sp>
        <p:nvSpPr>
          <p:cNvPr id="9222" name="矩形 53"/>
          <p:cNvSpPr/>
          <p:nvPr/>
        </p:nvSpPr>
        <p:spPr>
          <a:xfrm flipH="1">
            <a:off x="5240064" y="3084912"/>
            <a:ext cx="2775119" cy="5810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571500" lvl="1" indent="-571500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安装与配置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223" name="组合 116"/>
          <p:cNvGrpSpPr/>
          <p:nvPr/>
        </p:nvGrpSpPr>
        <p:grpSpPr>
          <a:xfrm rot="-12767">
            <a:off x="4211215" y="2807223"/>
            <a:ext cx="884238" cy="952500"/>
            <a:chOff x="1936620" y="1275606"/>
            <a:chExt cx="1296144" cy="1728192"/>
          </a:xfrm>
        </p:grpSpPr>
        <p:grpSp>
          <p:nvGrpSpPr>
            <p:cNvPr id="9231" name="组合 117"/>
            <p:cNvGrpSpPr/>
            <p:nvPr/>
          </p:nvGrpSpPr>
          <p:grpSpPr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F0882E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961226" y="1347615"/>
                <a:ext cx="1189100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58" name="圆角矩形 5"/>
            <p:cNvSpPr/>
            <p:nvPr/>
          </p:nvSpPr>
          <p:spPr>
            <a:xfrm>
              <a:off x="1814437" y="2064249"/>
              <a:ext cx="1293816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62" name="直接连接符 101"/>
          <p:cNvCxnSpPr>
            <a:cxnSpLocks noChangeShapeType="1"/>
          </p:cNvCxnSpPr>
          <p:nvPr/>
        </p:nvCxnSpPr>
        <p:spPr bwMode="auto">
          <a:xfrm>
            <a:off x="5764368" y="5099691"/>
            <a:ext cx="3741738" cy="0"/>
          </a:xfrm>
          <a:prstGeom prst="line">
            <a:avLst/>
          </a:prstGeom>
          <a:noFill/>
          <a:ln w="3175" algn="ctr">
            <a:solidFill>
              <a:srgbClr val="1FA8BB"/>
            </a:solidFill>
            <a:prstDash val="sysDot"/>
            <a:round/>
            <a:headEnd type="oval" w="sm" len="sm"/>
            <a:tailEnd type="oval" w="sm" len="sm"/>
          </a:ln>
        </p:spPr>
      </p:cxnSp>
      <p:grpSp>
        <p:nvGrpSpPr>
          <p:cNvPr id="9225" name="组合 121"/>
          <p:cNvGrpSpPr/>
          <p:nvPr/>
        </p:nvGrpSpPr>
        <p:grpSpPr>
          <a:xfrm rot="-12767">
            <a:off x="5062325" y="4213467"/>
            <a:ext cx="884237" cy="952500"/>
            <a:chOff x="1936620" y="1275606"/>
            <a:chExt cx="1296144" cy="1728192"/>
          </a:xfrm>
        </p:grpSpPr>
        <p:grpSp>
          <p:nvGrpSpPr>
            <p:cNvPr id="9227" name="组合 122"/>
            <p:cNvGrpSpPr/>
            <p:nvPr/>
          </p:nvGrpSpPr>
          <p:grpSpPr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F0882E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2.3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1961224" y="1347615"/>
                <a:ext cx="1189103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66" name="圆角矩形 5"/>
            <p:cNvSpPr/>
            <p:nvPr/>
          </p:nvSpPr>
          <p:spPr>
            <a:xfrm>
              <a:off x="1814437" y="2064249"/>
              <a:ext cx="1293818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9226" name="矩形 103"/>
          <p:cNvSpPr/>
          <p:nvPr/>
        </p:nvSpPr>
        <p:spPr>
          <a:xfrm flipH="1">
            <a:off x="6289183" y="4509211"/>
            <a:ext cx="2159566" cy="5810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571500" lvl="1" indent="-571500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标题 1"/>
          <p:cNvSpPr/>
          <p:nvPr/>
        </p:nvSpPr>
        <p:spPr>
          <a:xfrm>
            <a:off x="1102428" y="633470"/>
            <a:ext cx="11004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目录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49366" y="740311"/>
            <a:ext cx="209678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01"/>
          <p:cNvCxnSpPr>
            <a:cxnSpLocks noChangeShapeType="1"/>
          </p:cNvCxnSpPr>
          <p:nvPr/>
        </p:nvCxnSpPr>
        <p:spPr bwMode="auto">
          <a:xfrm>
            <a:off x="6462868" y="6415411"/>
            <a:ext cx="3741738" cy="0"/>
          </a:xfrm>
          <a:prstGeom prst="line">
            <a:avLst/>
          </a:prstGeom>
          <a:noFill/>
          <a:ln w="3175" algn="ctr">
            <a:solidFill>
              <a:srgbClr val="1FA8BB"/>
            </a:solidFill>
            <a:prstDash val="sysDot"/>
            <a:round/>
            <a:headEnd type="oval" w="sm" len="sm"/>
            <a:tailEnd type="oval" w="sm" len="sm"/>
          </a:ln>
        </p:spPr>
      </p:cxnSp>
      <p:grpSp>
        <p:nvGrpSpPr>
          <p:cNvPr id="20" name="组合 121"/>
          <p:cNvGrpSpPr/>
          <p:nvPr/>
        </p:nvGrpSpPr>
        <p:grpSpPr>
          <a:xfrm rot="-12767">
            <a:off x="5760825" y="5529187"/>
            <a:ext cx="884237" cy="952500"/>
            <a:chOff x="1936620" y="1275606"/>
            <a:chExt cx="1296144" cy="1728192"/>
          </a:xfrm>
        </p:grpSpPr>
        <p:grpSp>
          <p:nvGrpSpPr>
            <p:cNvPr id="21" name="组合 122"/>
            <p:cNvGrpSpPr/>
            <p:nvPr/>
          </p:nvGrpSpPr>
          <p:grpSpPr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F0882E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961224" y="1347615"/>
                <a:ext cx="1189103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7" name="圆角矩形 5"/>
            <p:cNvSpPr/>
            <p:nvPr/>
          </p:nvSpPr>
          <p:spPr>
            <a:xfrm>
              <a:off x="1814437" y="2064249"/>
              <a:ext cx="1293818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28" name="矩形 103"/>
          <p:cNvSpPr/>
          <p:nvPr/>
        </p:nvSpPr>
        <p:spPr>
          <a:xfrm flipH="1">
            <a:off x="6849253" y="5798896"/>
            <a:ext cx="335597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571500" lvl="1" indent="-571500" algn="l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的图形管理工具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4425950" y="-882650"/>
            <a:ext cx="7766050" cy="723900"/>
          </a:xfrm>
        </p:spPr>
        <p:txBody>
          <a:bodyPr>
            <a:normAutofit fontScale="90000"/>
          </a:bodyPr>
          <a:lstStyle/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br>
              <a:rPr lang="zh-CN" alt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1282" y="2115239"/>
            <a:ext cx="87094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─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、使用相关命令登录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数据库可以通过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命令完成，具体命令如下：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在上述命令中，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为登录命令，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后面的参数是服务器的主机地址，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后面的参数是登录数据库的用户名，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后面是登录密码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9663" y="2855162"/>
            <a:ext cx="743267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–h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hostname </a:t>
            </a:r>
            <a:r>
              <a:rPr lang="en-US" altLang="zh-CN" sz="2400" dirty="0"/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–u  </a:t>
            </a:r>
            <a:r>
              <a:rPr lang="en-US" altLang="zh-CN" sz="2400" dirty="0">
                <a:solidFill>
                  <a:schemeClr val="accent2"/>
                </a:solidFill>
              </a:rPr>
              <a:t>username 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–p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图片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17434" y="4091847"/>
            <a:ext cx="4071937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6"/>
          <p:cNvSpPr txBox="1"/>
          <p:nvPr/>
        </p:nvSpPr>
        <p:spPr>
          <a:xfrm>
            <a:off x="4658361" y="1062477"/>
            <a:ext cx="29641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2.3.2 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登陆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</a:t>
            </a:r>
            <a:endParaRPr lang="zh-CN" altLang="zh-CN" sz="2000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>
            <a:spLocks noGrp="1"/>
          </p:cNvSpPr>
          <p:nvPr>
            <p:ph idx="4294967295"/>
          </p:nvPr>
        </p:nvSpPr>
        <p:spPr bwMode="auto">
          <a:xfrm>
            <a:off x="1420178" y="1842453"/>
            <a:ext cx="9350375" cy="2287587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1" indent="-342900">
              <a:buFont typeface="Arial" panose="020B0604020202020204" pitchFamily="34" charset="0"/>
              <a:buChar char="─"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Command Line Client</a:t>
            </a:r>
            <a:r>
              <a:rPr lang="zh-CN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l">
              <a:buClrTx/>
              <a:buSzTx/>
              <a:buFont typeface="Arial" panose="020B0604020202020204" pitchFamily="34" charset="0"/>
              <a:buChar char="─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在开始菜单中依次选择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“开始” 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“所有程序”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 5.7目录。</a:t>
            </a:r>
            <a:endParaRPr kumimoji="0" lang="zh-CN" altLang="zh-CN" sz="2000" b="0" i="0" u="none" strike="noStrike" kern="1200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1" indent="-342900" algn="l">
              <a:buClrTx/>
              <a:buSzTx/>
              <a:buFont typeface="Arial" panose="020B0604020202020204" pitchFamily="34" charset="0"/>
              <a:buChar char="─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【MySQL 5.7 Command Line Client】、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【MySQL 5.7 Command Line Client-Unicode】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打开MySQL命令行客户端窗口，此时就会提示输入密码，密码输入正确便可以登录到MySQL数据库。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zh-CN" altLang="zh-CN" dirty="0" smtClean="0"/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zh-CN" altLang="zh-CN" dirty="0" smtClean="0"/>
          </a:p>
          <a:p>
            <a:pPr marL="342900" lvl="1" indent="-342900">
              <a:buFont typeface="Arial" panose="020B0604020202020204" pitchFamily="34" charset="0"/>
              <a:buChar char="─"/>
            </a:pPr>
            <a:endParaRPr lang="zh-CN" altLang="zh-CN" dirty="0" smtClean="0"/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─"/>
            </a:pPr>
            <a:endParaRPr lang="zh-CN" altLang="zh-CN" dirty="0" smtClean="0"/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─"/>
            </a:pPr>
            <a:endParaRPr lang="zh-CN" altLang="zh-CN" dirty="0" smtClean="0"/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─"/>
            </a:pPr>
            <a:endParaRPr lang="en-US" altLang="zh-CN" dirty="0" smtClean="0"/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─"/>
            </a:pPr>
            <a:endParaRPr lang="en-US" altLang="zh-CN" b="1" dirty="0" smtClean="0"/>
          </a:p>
        </p:txBody>
      </p:sp>
      <p:sp>
        <p:nvSpPr>
          <p:cNvPr id="9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6"/>
          <p:cNvSpPr txBox="1"/>
          <p:nvPr/>
        </p:nvSpPr>
        <p:spPr>
          <a:xfrm>
            <a:off x="4658361" y="1062477"/>
            <a:ext cx="29641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2.3.2 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登陆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</a:t>
            </a:r>
            <a:endParaRPr lang="zh-CN" altLang="zh-CN" sz="2000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L37C03NYG@ZM(Q`4Z`NVN1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40" y="2830195"/>
            <a:ext cx="5425440" cy="4027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build="p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818261" y="1698332"/>
            <a:ext cx="8751059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查看MySQL的帮助信息，首先登录到MySQL数据库，然后在命令行窗口中输入“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help;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”或者“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\h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”命令，此时就会显示MySQL的帮助信息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58361" y="1062477"/>
            <a:ext cx="307007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2.3.3 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的相关命令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PIFEM(]EV0H{Z`48VO5EP}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40" y="3013075"/>
            <a:ext cx="6125210" cy="384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49366" y="740311"/>
            <a:ext cx="289806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4446" y="1707619"/>
          <a:ext cx="9043108" cy="4974945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733896"/>
                <a:gridCol w="1366190"/>
                <a:gridCol w="5943022"/>
              </a:tblGrid>
              <a:tr h="2816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命令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简写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具体含义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?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(\?)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显示帮助信息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clear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(\c)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明确当前输入语句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connect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(\r)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连接到服务器，可选参数数据库和主机。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delimiter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(\d)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设置语句分隔符。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ego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(\G)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发送命令到mysql服务器，并显示结果。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44165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exit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(\q)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退出MySQL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go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(\g)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发送命令到mysql服务器。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help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(\h)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显示帮助信息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notee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(\t)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不写输出文件。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print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(\p)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打印当前命令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prompt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(\R)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改变mysql提示信息。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quit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(\q)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退出MySQL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rehash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(\#)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重建完成散列。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source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(\.)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执行一个SQL脚本文件，以一个文件名作为参数。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status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(\s)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从服务器获取MySQL的状态信息。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tee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(\T)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设置输出文件（输出文件），并将信息添加所有给定的输出文件。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use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(\u)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用另一个数据库，数据库名称作为参数。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charset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(\C)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切换到另一个字符集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warnings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(\W)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每一个语句之后显示警告。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  <a:tr h="234164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nowarning</a:t>
                      </a:r>
                      <a:endParaRPr lang="zh-CN" sz="11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(\w)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每一个语句之后不显示警告。</a:t>
                      </a:r>
                      <a:endParaRPr lang="zh-CN" sz="11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653" marR="62653" marT="0" marB="0"/>
                </a:tc>
              </a:tr>
            </a:tbl>
          </a:graphicData>
        </a:graphic>
      </p:graphicFrame>
      <p:sp>
        <p:nvSpPr>
          <p:cNvPr id="6" name="文本框 6"/>
          <p:cNvSpPr txBox="1"/>
          <p:nvPr/>
        </p:nvSpPr>
        <p:spPr>
          <a:xfrm>
            <a:off x="4658361" y="1062477"/>
            <a:ext cx="307007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b="1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2.3.3 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的相关命令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49366" y="740311"/>
            <a:ext cx="289806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 txBox="1"/>
          <p:nvPr/>
        </p:nvSpPr>
        <p:spPr>
          <a:xfrm>
            <a:off x="4658361" y="1062477"/>
            <a:ext cx="307007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b="1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2.3.3 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的相关命令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0020" y="1757680"/>
            <a:ext cx="933132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Commands end with ; or \g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：说明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控制台下的命令是以分号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(;)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或“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\g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”来结束的，遇到这个结束符就开始执行命令。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Your MySQL connection id is 5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数据库的连接次数，如果数据库是新安装的，且是第一次登录，则显示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。如果安装成功后已经登录过，将会显示其他的数字。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Server version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Server version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之后的内容表示当前数据库版本，这里安装的版本是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5.7.17-enterprise-commercial-advanced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 'help;' or '\h' for help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：表示输入“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help;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”或者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\h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可以看到帮助信息。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 ‘\c’ to clear the current input statement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：表示遇到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\c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就清除当前输入语句。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8353" y="2169385"/>
            <a:ext cx="9155295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2" indent="-342900">
              <a:lnSpc>
                <a:spcPct val="200000"/>
              </a:lnSpc>
              <a:buFont typeface="Arial" panose="020B0604020202020204" pitchFamily="34" charset="0"/>
              <a:buChar char="─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为了更好的使用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，接下来以“\s”、“\u”命令为例进行演示，具体如下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lnSpc>
                <a:spcPct val="200000"/>
              </a:lnSpc>
              <a:buFont typeface="Arial" panose="020B0604020202020204" pitchFamily="34" charset="0"/>
              <a:buChar char="─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使用“\s”命令查看数据库信息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lnSpc>
                <a:spcPct val="200000"/>
              </a:lnSpc>
              <a:buFont typeface="Arial" panose="020B0604020202020204" pitchFamily="34" charset="0"/>
              <a:buChar char="─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使用“\u”命令切换数据库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zh-CN" sz="2000" kern="0" dirty="0">
              <a:latin typeface="+mn-ea"/>
              <a:cs typeface="+mn-ea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4658361" y="1062477"/>
            <a:ext cx="2993127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2.3.3 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的相关命令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3647" y="1953615"/>
            <a:ext cx="74424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箭头: V 形 7">
            <a:hlinkClick r:id="rId2" action="ppaction://hlinksldjump"/>
          </p:cNvPr>
          <p:cNvSpPr/>
          <p:nvPr/>
        </p:nvSpPr>
        <p:spPr>
          <a:xfrm>
            <a:off x="9354588" y="5271310"/>
            <a:ext cx="997528" cy="382385"/>
          </a:xfrm>
          <a:prstGeom prst="chevron">
            <a:avLst/>
          </a:prstGeom>
          <a:solidFill>
            <a:srgbClr val="F08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7967" y="1671575"/>
            <a:ext cx="9912907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2-1】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使用“\u”命令切换数据库，如下所示：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lnSpc>
                <a:spcPct val="200000"/>
              </a:lnSpc>
              <a:buFont typeface="Arial" panose="020B0604020202020204" pitchFamily="34" charset="0"/>
              <a:buChar char="─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要操作某一个数据库test，首先需要使用“\u”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lnSpc>
                <a:spcPct val="200000"/>
              </a:lnSpc>
              <a:buFont typeface="Arial" panose="020B0604020202020204" pitchFamily="34" charset="0"/>
              <a:buChar char="─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databases;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lnSpc>
                <a:spcPct val="200000"/>
              </a:lnSpc>
              <a:buFont typeface="Arial" panose="020B0604020202020204" pitchFamily="34" charset="0"/>
              <a:buChar char="─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命令切换到当前数据库，执行结果如下所示：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2703" y="4194360"/>
            <a:ext cx="8707865" cy="12420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4" name="文本框 6"/>
          <p:cNvSpPr txBox="1"/>
          <p:nvPr/>
        </p:nvSpPr>
        <p:spPr>
          <a:xfrm>
            <a:off x="4658361" y="1062477"/>
            <a:ext cx="29641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2.3.3 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的相关命令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MH_Others_1"/>
          <p:cNvSpPr/>
          <p:nvPr>
            <p:custDataLst>
              <p:tags r:id="rId4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30763" y="5794152"/>
            <a:ext cx="8447315" cy="707886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从上述命令的执行结果“Database changed”可以看出，当前操作的数据库被切换为test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3385" y="1757844"/>
            <a:ext cx="6465231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2-2】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使用“\s”命令查看数据库信息，结果如下：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658361" y="1062477"/>
            <a:ext cx="303974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b="1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2.3.3 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的相关命令</a:t>
            </a:r>
            <a:endParaRPr lang="en-US" altLang="zh-CN" sz="2000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@BUIKGOSNO6(LS]CM27BZ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195" y="2445385"/>
            <a:ext cx="6188710" cy="441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41170" y="1639118"/>
            <a:ext cx="8839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─"/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命令重新配置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在命令行窗口中配置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是很简单的，接下来就演示如何修改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客户端的字符集编码，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首先登录到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数据库，在该窗口中使用如下命令：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─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─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执行完上述命令后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以使用“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”命令进行查看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，发现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客户端的编码已经修改为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FontTx/>
              <a:buNone/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注意：这种方式的修改只针对当前窗口有效，如果新开启一个命令行窗口就会重新读取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my.ini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 。</a:t>
            </a:r>
            <a:endParaRPr lang="en-US" altLang="zh-CN" sz="20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3537" y="3408202"/>
            <a:ext cx="7432675" cy="369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character_set_client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gbk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4658361" y="1062477"/>
            <a:ext cx="2736647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2.3.4 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重新配置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01727" y="1698818"/>
            <a:ext cx="87885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─"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my.ini</a:t>
            </a:r>
            <a:r>
              <a:rPr lang="zh-CN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文件重新配置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─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如果想让修改的编码长期有效，就需要在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my.ini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配置文件中进行配置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。配置完成后需要重新启动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64152" y="3040558"/>
            <a:ext cx="4702308" cy="338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9265" y="3660658"/>
            <a:ext cx="5273353" cy="319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6"/>
          <p:cNvSpPr txBox="1"/>
          <p:nvPr/>
        </p:nvSpPr>
        <p:spPr>
          <a:xfrm>
            <a:off x="4658361" y="1062477"/>
            <a:ext cx="2736647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2.3.4 </a:t>
            </a:r>
            <a:r>
              <a:rPr lang="zh-CN" altLang="en-US" sz="2000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重新配置</a:t>
            </a:r>
            <a:r>
              <a:rPr lang="en-US" altLang="zh-CN" sz="20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MH_Others_1"/>
          <p:cNvSpPr/>
          <p:nvPr>
            <p:custDataLst>
              <p:tags r:id="rId3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1198245" y="1828800"/>
            <a:ext cx="9795510" cy="3817620"/>
          </a:xfrm>
          <a:custGeom>
            <a:avLst/>
            <a:gdLst>
              <a:gd name="connsiteX0" fmla="*/ 7664334 w 10814858"/>
              <a:gd name="connsiteY0" fmla="*/ 0 h 3882044"/>
              <a:gd name="connsiteX1" fmla="*/ 10814858 w 10814858"/>
              <a:gd name="connsiteY1" fmla="*/ 0 h 3882044"/>
              <a:gd name="connsiteX2" fmla="*/ 10814858 w 10814858"/>
              <a:gd name="connsiteY2" fmla="*/ 3882044 h 3882044"/>
              <a:gd name="connsiteX3" fmla="*/ 0 w 10814858"/>
              <a:gd name="connsiteY3" fmla="*/ 3882044 h 3882044"/>
              <a:gd name="connsiteX4" fmla="*/ 0 w 10814858"/>
              <a:gd name="connsiteY4" fmla="*/ 3158837 h 3882044"/>
              <a:gd name="connsiteX0-1" fmla="*/ 10814858 w 10814858"/>
              <a:gd name="connsiteY0-2" fmla="*/ 0 h 3882044"/>
              <a:gd name="connsiteX1-3" fmla="*/ 10814858 w 10814858"/>
              <a:gd name="connsiteY1-4" fmla="*/ 3882044 h 3882044"/>
              <a:gd name="connsiteX2-5" fmla="*/ 0 w 10814858"/>
              <a:gd name="connsiteY2-6" fmla="*/ 3882044 h 3882044"/>
              <a:gd name="connsiteX3-7" fmla="*/ 0 w 10814858"/>
              <a:gd name="connsiteY3-8" fmla="*/ 3158837 h 3882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814858" h="3882044">
                <a:moveTo>
                  <a:pt x="10814858" y="0"/>
                </a:moveTo>
                <a:lnTo>
                  <a:pt x="10814858" y="3882044"/>
                </a:lnTo>
                <a:lnTo>
                  <a:pt x="0" y="3882044"/>
                </a:lnTo>
                <a:lnTo>
                  <a:pt x="0" y="3158837"/>
                </a:lnTo>
              </a:path>
            </a:pathLst>
          </a:cu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13569" y="2266111"/>
            <a:ext cx="56863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是一种开放源代码的关系型数据库管理系统（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数据库系统使用最常用的数据库管理语言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结构化查询语言（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）进行数据库管理。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261634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4551" y="1299455"/>
            <a:ext cx="1685925" cy="3219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54175" y="1398905"/>
            <a:ext cx="787146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的图形管理工具有很多，常用的有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phpMyAdmin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Navicat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等软件。本书选用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软件作为可视化操作的管理工具</a:t>
            </a:r>
            <a:endParaRPr lang="zh-CN" altLang="zh-CN" sz="200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967105" y="633730"/>
            <a:ext cx="478091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的图形管理工具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49605" y="3040380"/>
            <a:ext cx="4943475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</a:t>
            </a:r>
            <a:r>
              <a:rPr lang="en-US" altLang="zh-CN" sz="24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WorkBench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软件的安装步骤如下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）双击安装文件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“mysql-workbench-community-6.3.10-winx64”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。进入“安全警告”界面，单击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next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按钮，进入安装向导界面，如图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1-21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所示。</a:t>
            </a:r>
            <a:endParaRPr lang="zh-CN" altLang="zh-CN" sz="200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6$9_ZKF29HE56_WX6MO5AH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85" y="1962785"/>
            <a:ext cx="5885815" cy="44615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90878" y="6489700"/>
            <a:ext cx="191643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1-21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开始安装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54175" y="1398905"/>
            <a:ext cx="787146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的图形管理工具有很多，常用的有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phpMyAdmin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Navicat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等软件。本书选用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软件作为可视化操作的管理工具</a:t>
            </a:r>
            <a:endParaRPr lang="zh-CN" altLang="zh-CN" sz="200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967105" y="633730"/>
            <a:ext cx="478091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的图形管理工具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49605" y="3040380"/>
            <a:ext cx="4943475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</a:t>
            </a:r>
            <a:r>
              <a:rPr lang="en-US" altLang="zh-CN" sz="24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WorkBench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软件的安装步骤如下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）双击安装文件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“mysql-workbench-community-6.3.10-winx64”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。进入“安全警告”界面，单击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next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按钮，进入安装向导界面，如图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1-21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所示。</a:t>
            </a:r>
            <a:endParaRPr lang="zh-CN" altLang="zh-CN" sz="200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6$9_ZKF29HE56_WX6MO5AH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85" y="1962785"/>
            <a:ext cx="5885815" cy="44615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90878" y="6489700"/>
            <a:ext cx="191643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1-21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开始安装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54175" y="1398905"/>
            <a:ext cx="787146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的图形管理工具有很多，常用的有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phpMyAdmin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Navicat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等软件。本书选用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软件作为可视化操作的管理工具</a:t>
            </a:r>
            <a:endParaRPr lang="zh-CN" altLang="zh-CN" sz="200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967105" y="633730"/>
            <a:ext cx="478091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的图形管理工具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49605" y="3040380"/>
            <a:ext cx="49434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</a:t>
            </a:r>
            <a:r>
              <a:rPr lang="en-US" altLang="zh-CN" sz="24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WorkBench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软件的安装步骤如下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依次单击next按钮，以此进入选择安装类型、和准备安装项目界面。如图1-22所示。</a:t>
            </a:r>
            <a:endParaRPr lang="en-US" altLang="zh-CN" sz="200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)GJZE2I6TOAO$)6`FZSP0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45" y="2049145"/>
            <a:ext cx="5520055" cy="41846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31530" y="6488113"/>
            <a:ext cx="1984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1-22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安装准备 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6765" y="5397500"/>
            <a:ext cx="4669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）单击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Install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按钮，进入安装过程，最后单击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Finish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按钮，即可完成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软件的安装。</a:t>
            </a:r>
            <a:endParaRPr lang="en-US" altLang="zh-CN" sz="200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6" grpId="1"/>
      <p:bldP spid="7" grpId="0"/>
      <p:bldP spid="7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54175" y="1398905"/>
            <a:ext cx="787146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的图形管理工具有很多，常用的有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phpMyAdmin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Navicat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等软件。本书选用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软件作为可视化操作的管理工具</a:t>
            </a:r>
            <a:endParaRPr lang="zh-CN" altLang="zh-CN" sz="200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967105" y="633730"/>
            <a:ext cx="478091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的图形管理工具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49605" y="3040380"/>
            <a:ext cx="49434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</a:t>
            </a:r>
            <a:r>
              <a:rPr lang="en-US" altLang="zh-CN" sz="24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WorkBench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软件的安装步骤如下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依次单击next按钮，以此进入选择安装类型、和准备安装项目界面。如图1-22所示。</a:t>
            </a:r>
            <a:endParaRPr lang="en-US" altLang="zh-CN" sz="200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)GJZE2I6TOAO$)6`FZSP0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45" y="2049145"/>
            <a:ext cx="5520055" cy="41846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31530" y="6488113"/>
            <a:ext cx="1984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1-22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安装准备 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6765" y="5397500"/>
            <a:ext cx="4669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）单击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Install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按钮，进入安装过程，最后单击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Finish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按钮，即可完成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软件的安装。</a:t>
            </a:r>
            <a:endParaRPr lang="en-US" altLang="zh-CN" sz="200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6" grpId="1"/>
      <p:bldP spid="7" grpId="0"/>
      <p:bldP spid="7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/>
          <p:nvPr/>
        </p:nvSpPr>
        <p:spPr>
          <a:xfrm>
            <a:off x="967105" y="633730"/>
            <a:ext cx="478091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的图形管理工具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9366" y="740311"/>
            <a:ext cx="28776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4205" y="1755140"/>
            <a:ext cx="54660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</a:t>
            </a:r>
            <a:r>
              <a:rPr lang="en-US" altLang="zh-CN" sz="24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WorkBench</a:t>
            </a:r>
            <a:r>
              <a:rPr lang="zh-CN" altLang="zh-CN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软件的安装步骤如下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创建连接。在图形界面中最常用的还是对数据库的基本操作，例如，执行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语句实现数据库的添加、数据库表的添加和数据添加、删除以及修改等操作。如果要实现这些操作首先要连接到数据库，单击主菜单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Database| Manage Connections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命令，弹出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Manage Server Connections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对话框。在如图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1-27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所示的对话框中输入连接名称，输入完成后单击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Test Connection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按钮进行测试，输入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root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密码，测试成功后如图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1-28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所示，单击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OK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按钮。返回主界面单击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Close</a:t>
            </a:r>
            <a:r>
              <a:rPr lang="zh-CN" altLang="zh-CN" sz="200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按钮即可完成连接。</a:t>
            </a:r>
            <a:endParaRPr lang="zh-CN" altLang="zh-CN" sz="200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36915" y="6000433"/>
            <a:ext cx="237363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1-27 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连接参数设置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469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923" y="2089150"/>
            <a:ext cx="5357812" cy="3586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%6_YQ@XHK0KO8CW`OA0K3E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633730"/>
            <a:ext cx="5422900" cy="404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0217" y="1380894"/>
            <a:ext cx="9731566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zh-CN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数据库的基础知识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4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希望初学者真正掌握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数据库的基础知识，并且学会在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平台安装与配置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，为后面章节的学习奠定扎实的基础。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49366" y="740311"/>
            <a:ext cx="209678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94764" y="2236427"/>
            <a:ext cx="880247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的海豚标志的名字叫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sakila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，它是由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AB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的创始人从用户在“海豚命名”的竞赛中建议的大量的名字表中选出的。获胜的名字是由来自非洲斯威士兰的开源软件开发者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Ambrose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Twebaze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提供。 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9366" y="740311"/>
            <a:ext cx="261634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1405" y="1941830"/>
            <a:ext cx="989838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508000" algn="l" defTabSz="914400" rtl="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1996</a:t>
            </a:r>
            <a:r>
              <a:rPr lang="zh-CN" altLang="zh-CN" sz="200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年发布了能够在小范围内使用的</a:t>
            </a:r>
            <a:r>
              <a:rPr lang="en-US" altLang="zh-CN" sz="200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1.0</a:t>
            </a:r>
            <a:r>
              <a:rPr lang="zh-CN" altLang="zh-CN" sz="200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版。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508000" algn="l" defTabSz="914400" rtl="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1999</a:t>
            </a:r>
            <a:r>
              <a:rPr lang="zh-CN" altLang="zh-CN" sz="200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AB</a:t>
            </a:r>
            <a:r>
              <a:rPr lang="zh-CN" altLang="zh-CN" sz="200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公司在瑞典成立。</a:t>
            </a:r>
            <a:r>
              <a:rPr lang="en-US" altLang="zh-CN" sz="200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数据库从此能够支持事务处理了。</a:t>
            </a:r>
            <a:endParaRPr lang="zh-CN" altLang="zh-CN" sz="2000" noProof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508000" algn="l" rtl="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2000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数据库集成了存储引擎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InnoDB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，该引擎是最为成功的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事务存储引擎。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508000" algn="l" rtl="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2003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5.0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版本发布，提供了视图和存储过程等功能。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508000" algn="l" rtl="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2008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11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5.1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发布，它提供了分区、事件管理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同时修复了大量的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Bug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508000" algn="l" rtl="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2009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月，甲骨文公司收购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Sun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公司，自此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数据库进入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Oracle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时代。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508000" algn="l" rtl="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2013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月，甲骨文公司宣布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5.6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正式版发布，首个正式版本号为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5.6.10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2013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月发布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5.7.1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版本。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9366" y="740311"/>
            <a:ext cx="261634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6225" y="1398905"/>
            <a:ext cx="30816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0" smtClean="0">
                <a:ln>
                  <a:noFill/>
                </a:ln>
                <a:solidFill>
                  <a:srgbClr val="F0882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noProof="0" smtClean="0">
                <a:ln>
                  <a:noFill/>
                </a:ln>
                <a:solidFill>
                  <a:srgbClr val="F0882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数据库的发展背景</a:t>
            </a:r>
            <a:endParaRPr lang="zh-CN" altLang="zh-CN" sz="2000" noProof="0" smtClean="0">
              <a:ln>
                <a:noFill/>
              </a:ln>
              <a:solidFill>
                <a:srgbClr val="F0882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37995" y="1172210"/>
            <a:ext cx="8786495" cy="600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8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C++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编写，并使用了多种编译器进行测试，保证源代码的可移植性。</a:t>
            </a:r>
            <a:endParaRPr lang="zh-CN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Windows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Linux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Mac OS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AIX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FreeBSD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HP-UX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NovellNetware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OpenBSD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OS/2 Wrap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以及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Solaris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等多种操作系统。</a:t>
            </a:r>
            <a:endParaRPr lang="zh-CN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支持多线程，能够充分利用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资源。</a:t>
            </a:r>
            <a:endParaRPr lang="zh-CN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能够自动优化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查询算法，有效地提高了信息查询速度。</a:t>
            </a:r>
            <a:endParaRPr lang="zh-CN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能够作为一个单独的应用程序应用在客户端服务器网络环境中，也可以作为一个库嵌入到其他软件中。</a:t>
            </a:r>
            <a:endParaRPr lang="zh-CN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提供多种自然语言支持，常见的编码如中文的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GB2312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BIG5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及国际通用转换格式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UTF-8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都可以用作数据表名和数据列名。</a:t>
            </a:r>
            <a:endParaRPr lang="zh-CN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TCP/IP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ODBC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JDBC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等多种数据库连接技术。</a:t>
            </a:r>
            <a:endParaRPr lang="zh-CN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支持多种存储引擎，提供用于管理、检查、优化数据库操作的管理工具。</a:t>
            </a:r>
            <a:endParaRPr lang="zh-CN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具有大型数据库所有常用功能，可以处理拥有亿万条记录级的海量数据。</a:t>
            </a:r>
            <a:endParaRPr lang="zh-CN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 defTabSz="914400">
              <a:spcBef>
                <a:spcPct val="2000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zh-CN" sz="180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9366" y="740311"/>
            <a:ext cx="261634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9366" y="740311"/>
            <a:ext cx="261634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87855" y="1782445"/>
            <a:ext cx="8117840" cy="326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zh-CN" sz="2800" noProof="0" smtClean="0">
                <a:ln>
                  <a:noFill/>
                </a:ln>
                <a:solidFill>
                  <a:srgbClr val="F0882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优势：</a:t>
            </a:r>
            <a:endParaRPr kumimoji="0" lang="zh-CN" altLang="zh-CN" sz="2800" b="0" i="0" u="none" strike="noStrike" kern="1200" cap="none" spc="0" normalizeH="0" baseline="0" noProof="0" smtClean="0">
              <a:ln>
                <a:noFill/>
              </a:ln>
              <a:solidFill>
                <a:srgbClr val="F0882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zh-CN" altLang="en-US" sz="2400" dirty="0" smtClean="0">
                <a:solidFill>
                  <a:srgbClr val="595959"/>
                </a:solidFill>
                <a:sym typeface="+mn-ea"/>
              </a:rPr>
              <a:t>成本低</a:t>
            </a:r>
            <a:endParaRPr lang="en-US" altLang="zh-CN" sz="2400" dirty="0" smtClean="0">
              <a:solidFill>
                <a:srgbClr val="595959"/>
              </a:solidFill>
            </a:endParaRPr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zh-CN" altLang="en-US" sz="2400" dirty="0">
                <a:solidFill>
                  <a:srgbClr val="595959"/>
                </a:solidFill>
                <a:sym typeface="+mn-ea"/>
              </a:rPr>
              <a:t>性能</a:t>
            </a:r>
            <a:r>
              <a:rPr lang="zh-CN" altLang="en-US" sz="2400" dirty="0" smtClean="0">
                <a:solidFill>
                  <a:srgbClr val="595959"/>
                </a:solidFill>
                <a:sym typeface="+mn-ea"/>
              </a:rPr>
              <a:t>良</a:t>
            </a:r>
            <a:endParaRPr lang="en-US" altLang="zh-CN" sz="2400" dirty="0" smtClean="0">
              <a:solidFill>
                <a:srgbClr val="595959"/>
              </a:solidFill>
            </a:endParaRPr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zh-CN" altLang="en-US" sz="2400" dirty="0" smtClean="0">
                <a:solidFill>
                  <a:srgbClr val="595959"/>
                </a:solidFill>
                <a:sym typeface="+mn-ea"/>
              </a:rPr>
              <a:t>值得信赖</a:t>
            </a:r>
            <a:endParaRPr lang="en-US" altLang="zh-CN" sz="2400" dirty="0" smtClean="0">
              <a:solidFill>
                <a:srgbClr val="595959"/>
              </a:solidFill>
            </a:endParaRPr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zh-CN" altLang="en-US" sz="2400" dirty="0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z="2400" dirty="0" smtClean="0">
                <a:solidFill>
                  <a:srgbClr val="595959"/>
                </a:solidFill>
                <a:sym typeface="+mn-ea"/>
              </a:rPr>
              <a:t>简单</a:t>
            </a:r>
            <a:endParaRPr lang="en-US" altLang="zh-CN" sz="2400" dirty="0" smtClean="0">
              <a:solidFill>
                <a:srgbClr val="595959"/>
              </a:solidFill>
            </a:endParaRPr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zh-CN" altLang="en-US" sz="2400" dirty="0" smtClean="0">
                <a:solidFill>
                  <a:srgbClr val="595959"/>
                </a:solidFill>
                <a:sym typeface="+mn-ea"/>
              </a:rPr>
              <a:t>兼容性好</a:t>
            </a:r>
            <a:endParaRPr lang="zh-CN" altLang="en-US" sz="240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8795" y="2007235"/>
            <a:ext cx="76612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8000" algn="l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的存储引擎决定了表在计算机中的存储方式。存储引擎就是如何存储数据、如何为存储的数据建立索引和如何更新、查询数据等技术的实现方法。因为在关系数据库中数据的存储是以表的形式存储的，所以存储引擎简而言之就是指表的类型。</a:t>
            </a:r>
            <a:endParaRPr lang="zh-CN" altLang="zh-CN" sz="20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endParaRPr lang="zh-CN" altLang="zh-CN" sz="200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9366" y="740311"/>
            <a:ext cx="261634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60195" y="4385945"/>
            <a:ext cx="81178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5080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5.7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支持的存储引擎有：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InnoDB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MRG_MyISAM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Memory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BLACKHOLE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MyISAM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CSV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Archive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Federated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PERFORMANCE schema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种。不同存储引擎都有各自的特点，以适应不同的需求。</a:t>
            </a:r>
            <a:endParaRPr lang="zh-CN" altLang="zh-CN" sz="200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025" y="1362075"/>
            <a:ext cx="231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60960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存储引擎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/>
    </p:bldLst>
  </p:timing>
</p:sld>
</file>

<file path=ppt/tags/tag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0.xml><?xml version="1.0" encoding="utf-8"?>
<p:tagLst xmlns:p="http://schemas.openxmlformats.org/presentationml/2006/main">
  <p:tag name="KSO_WM_UNIT_TABLE_BEAUTIFY" val="smartTable{4c9f4e48-994a-4e36-8266-08c065e83c79}"/>
</p:tagLst>
</file>

<file path=ppt/tags/tag1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7.xml><?xml version="1.0" encoding="utf-8"?>
<p:tagLst xmlns:p="http://schemas.openxmlformats.org/presentationml/2006/main">
  <p:tag name="KSO_WM_UNIT_TABLE_BEAUTIFY" val="smartTable{7938bfad-376c-4d39-9579-bca9d2b6953a}"/>
</p:tagLst>
</file>

<file path=ppt/tags/tag2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9608</Words>
  <Application>WPS 演示</Application>
  <PresentationFormat>自定义</PresentationFormat>
  <Paragraphs>738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Times New Roman</vt:lpstr>
      <vt:lpstr>Cambria Math</vt:lpstr>
      <vt:lpstr>汉仪综艺体简</vt:lpstr>
      <vt:lpstr>Arial</vt:lpstr>
      <vt:lpstr>Calibri</vt:lpstr>
      <vt:lpstr>黑体</vt:lpstr>
      <vt:lpstr>Arial Unicode MS</vt:lpstr>
      <vt:lpstr>等线 Light</vt:lpstr>
      <vt:lpstr>Calibri Light</vt:lpstr>
      <vt:lpstr>等线</vt:lpstr>
      <vt:lpstr>华文楷体</vt:lpstr>
      <vt:lpstr>Wingdings</vt:lpstr>
      <vt:lpstr>Times New Roman</vt:lpstr>
      <vt:lpstr>Office 主题</vt:lpstr>
      <vt:lpstr>Excel.Sheet.8</vt:lpstr>
      <vt:lpstr>        第二章 MySQL基础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196</cp:revision>
  <dcterms:created xsi:type="dcterms:W3CDTF">2018-02-07T05:27:00Z</dcterms:created>
  <dcterms:modified xsi:type="dcterms:W3CDTF">2020-02-11T11:24:33Z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