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docx" ContentType="application/vnd.openxmlformats-officedocument.wordprocessingml.document"/>
  <Default Extension="xls" ContentType="application/vnd.ms-excel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60" r:id="rId6"/>
    <p:sldId id="340" r:id="rId7"/>
    <p:sldId id="483" r:id="rId8"/>
    <p:sldId id="484" r:id="rId9"/>
    <p:sldId id="485" r:id="rId10"/>
    <p:sldId id="486" r:id="rId11"/>
    <p:sldId id="505" r:id="rId12"/>
    <p:sldId id="506" r:id="rId13"/>
    <p:sldId id="507" r:id="rId14"/>
    <p:sldId id="508" r:id="rId15"/>
    <p:sldId id="510" r:id="rId16"/>
    <p:sldId id="511" r:id="rId17"/>
    <p:sldId id="512" r:id="rId18"/>
    <p:sldId id="513" r:id="rId19"/>
    <p:sldId id="514" r:id="rId20"/>
    <p:sldId id="515" r:id="rId21"/>
    <p:sldId id="516" r:id="rId22"/>
    <p:sldId id="517" r:id="rId23"/>
    <p:sldId id="518" r:id="rId24"/>
    <p:sldId id="519" r:id="rId25"/>
    <p:sldId id="520" r:id="rId26"/>
    <p:sldId id="521" r:id="rId27"/>
    <p:sldId id="344" r:id="rId28"/>
    <p:sldId id="345" r:id="rId29"/>
    <p:sldId id="346" r:id="rId30"/>
    <p:sldId id="347" r:id="rId31"/>
    <p:sldId id="348" r:id="rId32"/>
    <p:sldId id="350" r:id="rId33"/>
    <p:sldId id="351" r:id="rId34"/>
    <p:sldId id="352" r:id="rId35"/>
    <p:sldId id="353" r:id="rId36"/>
    <p:sldId id="354" r:id="rId37"/>
    <p:sldId id="356" r:id="rId38"/>
    <p:sldId id="357" r:id="rId39"/>
    <p:sldId id="358" r:id="rId40"/>
    <p:sldId id="359" r:id="rId41"/>
    <p:sldId id="360" r:id="rId42"/>
    <p:sldId id="361" r:id="rId43"/>
    <p:sldId id="362" r:id="rId44"/>
    <p:sldId id="363" r:id="rId45"/>
    <p:sldId id="522" r:id="rId46"/>
    <p:sldId id="524" r:id="rId47"/>
    <p:sldId id="525" r:id="rId48"/>
    <p:sldId id="526" r:id="rId49"/>
    <p:sldId id="527" r:id="rId50"/>
    <p:sldId id="528" r:id="rId51"/>
    <p:sldId id="529" r:id="rId52"/>
    <p:sldId id="530" r:id="rId53"/>
    <p:sldId id="605" r:id="rId54"/>
    <p:sldId id="606" r:id="rId55"/>
    <p:sldId id="607" r:id="rId56"/>
    <p:sldId id="609" r:id="rId57"/>
    <p:sldId id="608" r:id="rId58"/>
    <p:sldId id="531" r:id="rId59"/>
    <p:sldId id="532" r:id="rId60"/>
    <p:sldId id="533" r:id="rId61"/>
    <p:sldId id="534" r:id="rId62"/>
    <p:sldId id="535" r:id="rId63"/>
    <p:sldId id="536" r:id="rId64"/>
    <p:sldId id="537" r:id="rId65"/>
    <p:sldId id="538" r:id="rId66"/>
    <p:sldId id="539" r:id="rId67"/>
    <p:sldId id="540" r:id="rId68"/>
    <p:sldId id="541" r:id="rId69"/>
    <p:sldId id="610" r:id="rId70"/>
    <p:sldId id="612" r:id="rId71"/>
    <p:sldId id="614" r:id="rId72"/>
    <p:sldId id="616" r:id="rId73"/>
    <p:sldId id="618" r:id="rId74"/>
    <p:sldId id="621" r:id="rId75"/>
    <p:sldId id="622" r:id="rId76"/>
    <p:sldId id="623" r:id="rId77"/>
    <p:sldId id="624" r:id="rId78"/>
    <p:sldId id="625" r:id="rId79"/>
    <p:sldId id="626" r:id="rId80"/>
    <p:sldId id="627" r:id="rId81"/>
    <p:sldId id="628" r:id="rId82"/>
    <p:sldId id="629" r:id="rId83"/>
    <p:sldId id="630" r:id="rId84"/>
    <p:sldId id="631" r:id="rId85"/>
    <p:sldId id="632" r:id="rId86"/>
    <p:sldId id="633" r:id="rId87"/>
    <p:sldId id="635" r:id="rId88"/>
    <p:sldId id="636" r:id="rId89"/>
    <p:sldId id="638" r:id="rId90"/>
    <p:sldId id="639" r:id="rId91"/>
    <p:sldId id="640" r:id="rId92"/>
    <p:sldId id="641" r:id="rId93"/>
    <p:sldId id="642" r:id="rId94"/>
    <p:sldId id="643" r:id="rId95"/>
    <p:sldId id="644" r:id="rId96"/>
    <p:sldId id="645" r:id="rId97"/>
    <p:sldId id="646" r:id="rId98"/>
    <p:sldId id="647" r:id="rId99"/>
    <p:sldId id="648" r:id="rId100"/>
    <p:sldId id="649" r:id="rId101"/>
    <p:sldId id="650" r:id="rId102"/>
    <p:sldId id="651" r:id="rId103"/>
    <p:sldId id="652" r:id="rId104"/>
    <p:sldId id="653" r:id="rId105"/>
    <p:sldId id="654" r:id="rId106"/>
    <p:sldId id="656" r:id="rId107"/>
    <p:sldId id="657" r:id="rId108"/>
    <p:sldId id="658" r:id="rId109"/>
    <p:sldId id="659" r:id="rId110"/>
    <p:sldId id="660" r:id="rId111"/>
    <p:sldId id="407" r:id="rId112"/>
  </p:sldIdLst>
  <p:sldSz cx="12192000" cy="6858000"/>
  <p:notesSz cx="7103745" cy="1023429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0f3c85f-8264-4195-aa6f-6823a49e77e2}">
          <p14:sldIdLst>
            <p14:sldId id="256"/>
            <p14:sldId id="257"/>
            <p14:sldId id="260"/>
            <p14:sldId id="340"/>
            <p14:sldId id="483"/>
            <p14:sldId id="484"/>
            <p14:sldId id="485"/>
            <p14:sldId id="486"/>
            <p14:sldId id="505"/>
            <p14:sldId id="506"/>
            <p14:sldId id="507"/>
            <p14:sldId id="508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344"/>
            <p14:sldId id="345"/>
            <p14:sldId id="346"/>
            <p14:sldId id="347"/>
            <p14:sldId id="348"/>
            <p14:sldId id="350"/>
            <p14:sldId id="351"/>
            <p14:sldId id="352"/>
            <p14:sldId id="353"/>
            <p14:sldId id="354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522"/>
            <p14:sldId id="524"/>
            <p14:sldId id="525"/>
            <p14:sldId id="526"/>
            <p14:sldId id="527"/>
            <p14:sldId id="528"/>
            <p14:sldId id="529"/>
            <p14:sldId id="530"/>
            <p14:sldId id="605"/>
            <p14:sldId id="606"/>
            <p14:sldId id="607"/>
            <p14:sldId id="609"/>
            <p14:sldId id="608"/>
            <p14:sldId id="531"/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  <p14:sldId id="610"/>
            <p14:sldId id="612"/>
            <p14:sldId id="614"/>
            <p14:sldId id="616"/>
            <p14:sldId id="618"/>
            <p14:sldId id="621"/>
            <p14:sldId id="622"/>
            <p14:sldId id="623"/>
            <p14:sldId id="624"/>
            <p14:sldId id="625"/>
            <p14:sldId id="626"/>
            <p14:sldId id="627"/>
            <p14:sldId id="628"/>
            <p14:sldId id="629"/>
            <p14:sldId id="630"/>
            <p14:sldId id="631"/>
            <p14:sldId id="632"/>
            <p14:sldId id="633"/>
            <p14:sldId id="635"/>
            <p14:sldId id="636"/>
            <p14:sldId id="638"/>
            <p14:sldId id="639"/>
            <p14:sldId id="640"/>
            <p14:sldId id="641"/>
            <p14:sldId id="642"/>
            <p14:sldId id="643"/>
            <p14:sldId id="644"/>
            <p14:sldId id="645"/>
            <p14:sldId id="646"/>
            <p14:sldId id="647"/>
            <p14:sldId id="648"/>
            <p14:sldId id="649"/>
            <p14:sldId id="650"/>
            <p14:sldId id="651"/>
            <p14:sldId id="652"/>
            <p14:sldId id="653"/>
            <p14:sldId id="654"/>
            <p14:sldId id="656"/>
            <p14:sldId id="657"/>
            <p14:sldId id="658"/>
            <p14:sldId id="659"/>
            <p14:sldId id="660"/>
            <p14:sldId id="407"/>
          </p14:sldIdLst>
        </p14:section>
      </p14:sectionLst>
    </p:ext>
  </p:extLst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265AA7"/>
    <a:srgbClr val="F0882E"/>
    <a:srgbClr val="FFFFFF"/>
    <a:srgbClr val="E8766F"/>
    <a:srgbClr val="5BC5F1"/>
    <a:srgbClr val="49C0F6"/>
    <a:srgbClr val="48AC92"/>
    <a:srgbClr val="2B5CA9"/>
    <a:srgbClr val="3DBC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3501" autoAdjust="0"/>
    <p:restoredTop sz="94660" autoAdjust="0"/>
  </p:normalViewPr>
  <p:slideViewPr>
    <p:cSldViewPr snapToGrid="0">
      <p:cViewPr>
        <p:scale>
          <a:sx n="86" d="100"/>
          <a:sy n="86" d="100"/>
        </p:scale>
        <p:origin x="-768" y="-144"/>
      </p:cViewPr>
      <p:guideLst>
        <p:guide orient="horz" pos="2107"/>
        <p:guide pos="38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5" Type="http://schemas.openxmlformats.org/officeDocument/2006/relationships/tableStyles" Target="tableStyles.xml"/><Relationship Id="rId114" Type="http://schemas.openxmlformats.org/officeDocument/2006/relationships/viewProps" Target="viewProps.xml"/><Relationship Id="rId113" Type="http://schemas.openxmlformats.org/officeDocument/2006/relationships/presProps" Target="presProps.xml"/><Relationship Id="rId112" Type="http://schemas.openxmlformats.org/officeDocument/2006/relationships/slide" Target="slides/slide109.xml"/><Relationship Id="rId111" Type="http://schemas.openxmlformats.org/officeDocument/2006/relationships/slide" Target="slides/slide108.xml"/><Relationship Id="rId110" Type="http://schemas.openxmlformats.org/officeDocument/2006/relationships/slide" Target="slides/slide107.xml"/><Relationship Id="rId11" Type="http://schemas.openxmlformats.org/officeDocument/2006/relationships/slide" Target="slides/slide8.xml"/><Relationship Id="rId109" Type="http://schemas.openxmlformats.org/officeDocument/2006/relationships/slide" Target="slides/slide106.xml"/><Relationship Id="rId108" Type="http://schemas.openxmlformats.org/officeDocument/2006/relationships/slide" Target="slides/slide105.xml"/><Relationship Id="rId107" Type="http://schemas.openxmlformats.org/officeDocument/2006/relationships/slide" Target="slides/slide104.xml"/><Relationship Id="rId106" Type="http://schemas.openxmlformats.org/officeDocument/2006/relationships/slide" Target="slides/slide103.xml"/><Relationship Id="rId105" Type="http://schemas.openxmlformats.org/officeDocument/2006/relationships/slide" Target="slides/slide102.xml"/><Relationship Id="rId104" Type="http://schemas.openxmlformats.org/officeDocument/2006/relationships/slide" Target="slides/slide101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886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第七章 自定义变量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x-none" altLang="zh-CN" dirty="0">
                <a:sym typeface="+mn-ea"/>
              </a:rPr>
              <a:t>当用户要把数据移动到一个新的DBMS时，CAST()函数就显得尤其有用，因为它允许用户把值从旧数据类型转变为新的数据类型，以使它们更适合新系统。</a:t>
            </a:r>
            <a:endParaRPr lang="zh-CN" altLang="zh-CN" dirty="0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934" y="114300"/>
            <a:ext cx="10354733" cy="723900"/>
          </a:xfrm>
          <a:prstGeom prst="rect">
            <a:avLst/>
          </a:prstGeom>
        </p:spPr>
        <p:txBody>
          <a:bodyPr/>
          <a:lstStyle>
            <a:lvl1pPr algn="l">
              <a:defRPr sz="3600" b="1" spc="3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66801"/>
            <a:ext cx="10972800" cy="50593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箭头: V 形 1">
            <a:hlinkClick r:id="rId2" action="ppaction://hlinksldjump"/>
          </p:cNvPr>
          <p:cNvSpPr/>
          <p:nvPr userDrawn="1"/>
        </p:nvSpPr>
        <p:spPr>
          <a:xfrm>
            <a:off x="9354588" y="5271310"/>
            <a:ext cx="997528" cy="382385"/>
          </a:xfrm>
          <a:prstGeom prst="chevron">
            <a:avLst/>
          </a:prstGeom>
          <a:solidFill>
            <a:srgbClr val="F08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0.xml"/><Relationship Id="rId1" Type="http://schemas.openxmlformats.org/officeDocument/2006/relationships/image" Target="../media/image7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07.xml"/><Relationship Id="rId1" Type="http://schemas.openxmlformats.org/officeDocument/2006/relationships/image" Target="../media/image79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08.xml"/><Relationship Id="rId1" Type="http://schemas.openxmlformats.org/officeDocument/2006/relationships/image" Target="../media/image80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81.png"/><Relationship Id="rId1" Type="http://schemas.openxmlformats.org/officeDocument/2006/relationships/tags" Target="../tags/tag109.xml"/></Relationships>
</file>

<file path=ppt/slides/_rels/slide10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110.xml"/><Relationship Id="rId2" Type="http://schemas.openxmlformats.org/officeDocument/2006/relationships/image" Target="../media/image83.png"/><Relationship Id="rId1" Type="http://schemas.openxmlformats.org/officeDocument/2006/relationships/image" Target="../media/image82.png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1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84.png"/><Relationship Id="rId1" Type="http://schemas.openxmlformats.org/officeDocument/2006/relationships/tags" Target="../tags/tag11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13.xml"/><Relationship Id="rId1" Type="http://schemas.openxmlformats.org/officeDocument/2006/relationships/image" Target="../media/image85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14.xml"/><Relationship Id="rId1" Type="http://schemas.openxmlformats.org/officeDocument/2006/relationships/image" Target="../media/image86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15.xml"/><Relationship Id="rId1" Type="http://schemas.openxmlformats.org/officeDocument/2006/relationships/image" Target="../media/image87.png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2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4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5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8.xml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9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.xml"/><Relationship Id="rId2" Type="http://schemas.openxmlformats.org/officeDocument/2006/relationships/image" Target="../media/image4.emf"/><Relationship Id="rId1" Type="http://schemas.openxmlformats.org/officeDocument/2006/relationships/oleObject" Target="../embeddings/Workbook1.xls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0.xml"/><Relationship Id="rId1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3.xml"/><Relationship Id="rId1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5.xml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5.emf"/><Relationship Id="rId2" Type="http://schemas.openxmlformats.org/officeDocument/2006/relationships/package" Target="../embeddings/Document1.docx"/><Relationship Id="rId1" Type="http://schemas.openxmlformats.org/officeDocument/2006/relationships/tags" Target="../tags/tag26.xml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6.emf"/><Relationship Id="rId2" Type="http://schemas.openxmlformats.org/officeDocument/2006/relationships/package" Target="../embeddings/Document2.docx"/><Relationship Id="rId1" Type="http://schemas.openxmlformats.org/officeDocument/2006/relationships/tags" Target="../tags/tag2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8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hemeOverride" Target="../theme/themeOverride1.xml"/><Relationship Id="rId2" Type="http://schemas.openxmlformats.org/officeDocument/2006/relationships/tags" Target="../tags/tag29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4.xml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8.png"/><Relationship Id="rId2" Type="http://schemas.openxmlformats.org/officeDocument/2006/relationships/tags" Target="../tags/tag45.xml"/><Relationship Id="rId1" Type="http://schemas.openxmlformats.org/officeDocument/2006/relationships/image" Target="../media/image17.png"/></Relationships>
</file>

<file path=ppt/slides/_rels/slide4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21.png"/><Relationship Id="rId3" Type="http://schemas.openxmlformats.org/officeDocument/2006/relationships/tags" Target="../tags/tag46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tags" Target="../tags/tag47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tags" Target="../tags/tag51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52.xml"/><Relationship Id="rId1" Type="http://schemas.openxmlformats.org/officeDocument/2006/relationships/image" Target="../media/image26.png"/></Relationships>
</file>

<file path=ppt/slides/_rels/slide4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28.png"/><Relationship Id="rId2" Type="http://schemas.openxmlformats.org/officeDocument/2006/relationships/tags" Target="../tags/tag53.xml"/><Relationship Id="rId1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54.xml"/><Relationship Id="rId1" Type="http://schemas.openxmlformats.org/officeDocument/2006/relationships/image" Target="../media/image2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0.png"/><Relationship Id="rId1" Type="http://schemas.openxmlformats.org/officeDocument/2006/relationships/tags" Target="../tags/tag5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1.png"/><Relationship Id="rId1" Type="http://schemas.openxmlformats.org/officeDocument/2006/relationships/tags" Target="../tags/tag5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2.png"/><Relationship Id="rId1" Type="http://schemas.openxmlformats.org/officeDocument/2006/relationships/tags" Target="../tags/tag5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3.png"/><Relationship Id="rId1" Type="http://schemas.openxmlformats.org/officeDocument/2006/relationships/tags" Target="../tags/tag58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4.png"/><Relationship Id="rId1" Type="http://schemas.openxmlformats.org/officeDocument/2006/relationships/tags" Target="../tags/tag59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5.png"/><Relationship Id="rId1" Type="http://schemas.openxmlformats.org/officeDocument/2006/relationships/tags" Target="../tags/tag60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6.png"/><Relationship Id="rId1" Type="http://schemas.openxmlformats.org/officeDocument/2006/relationships/tags" Target="../tags/tag6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7.png"/><Relationship Id="rId1" Type="http://schemas.openxmlformats.org/officeDocument/2006/relationships/tags" Target="../tags/tag6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8.png"/><Relationship Id="rId1" Type="http://schemas.openxmlformats.org/officeDocument/2006/relationships/tags" Target="../tags/tag6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tags" Target="../tags/tag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65.xml"/><Relationship Id="rId1" Type="http://schemas.openxmlformats.org/officeDocument/2006/relationships/tags" Target="../tags/tag6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66.xml"/><Relationship Id="rId1" Type="http://schemas.openxmlformats.org/officeDocument/2006/relationships/image" Target="../media/image39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67.xml"/><Relationship Id="rId1" Type="http://schemas.openxmlformats.org/officeDocument/2006/relationships/image" Target="../media/image4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68.xml"/><Relationship Id="rId1" Type="http://schemas.openxmlformats.org/officeDocument/2006/relationships/image" Target="../media/image41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69.xml"/><Relationship Id="rId1" Type="http://schemas.openxmlformats.org/officeDocument/2006/relationships/image" Target="../media/image4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72.xml"/></Relationships>
</file>

<file path=ppt/slides/_rels/slide6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44.png"/><Relationship Id="rId2" Type="http://schemas.openxmlformats.org/officeDocument/2006/relationships/tags" Target="../tags/tag73.xml"/><Relationship Id="rId1" Type="http://schemas.openxmlformats.org/officeDocument/2006/relationships/image" Target="../media/image43.png"/></Relationships>
</file>

<file path=ppt/slides/_rels/slide6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46.png"/><Relationship Id="rId2" Type="http://schemas.openxmlformats.org/officeDocument/2006/relationships/tags" Target="../tags/tag74.xml"/><Relationship Id="rId1" Type="http://schemas.openxmlformats.org/officeDocument/2006/relationships/image" Target="../media/image45.png"/></Relationships>
</file>

<file path=ppt/slides/_rels/slide6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48.png"/><Relationship Id="rId2" Type="http://schemas.openxmlformats.org/officeDocument/2006/relationships/tags" Target="../tags/tag75.xml"/><Relationship Id="rId1" Type="http://schemas.openxmlformats.org/officeDocument/2006/relationships/image" Target="../media/image4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7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50.png"/><Relationship Id="rId2" Type="http://schemas.openxmlformats.org/officeDocument/2006/relationships/tags" Target="../tags/tag76.xml"/><Relationship Id="rId1" Type="http://schemas.openxmlformats.org/officeDocument/2006/relationships/image" Target="../media/image49.png"/></Relationships>
</file>

<file path=ppt/slides/_rels/slide7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52.png"/><Relationship Id="rId2" Type="http://schemas.openxmlformats.org/officeDocument/2006/relationships/tags" Target="../tags/tag77.xml"/><Relationship Id="rId1" Type="http://schemas.openxmlformats.org/officeDocument/2006/relationships/image" Target="../media/image51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78.xml"/><Relationship Id="rId1" Type="http://schemas.openxmlformats.org/officeDocument/2006/relationships/image" Target="../media/image53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79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80.xml"/><Relationship Id="rId1" Type="http://schemas.openxmlformats.org/officeDocument/2006/relationships/image" Target="../media/image54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81.xml"/><Relationship Id="rId1" Type="http://schemas.openxmlformats.org/officeDocument/2006/relationships/image" Target="../media/image55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82.xml"/><Relationship Id="rId1" Type="http://schemas.openxmlformats.org/officeDocument/2006/relationships/image" Target="../media/image56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83.xml"/><Relationship Id="rId1" Type="http://schemas.openxmlformats.org/officeDocument/2006/relationships/image" Target="../media/image57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8.png"/><Relationship Id="rId1" Type="http://schemas.openxmlformats.org/officeDocument/2006/relationships/tags" Target="../tags/tag84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85.xml"/><Relationship Id="rId1" Type="http://schemas.openxmlformats.org/officeDocument/2006/relationships/image" Target="../media/image5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86.xml"/><Relationship Id="rId1" Type="http://schemas.openxmlformats.org/officeDocument/2006/relationships/image" Target="../media/image60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87.xml"/><Relationship Id="rId1" Type="http://schemas.openxmlformats.org/officeDocument/2006/relationships/image" Target="../media/image61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88.xml"/><Relationship Id="rId1" Type="http://schemas.openxmlformats.org/officeDocument/2006/relationships/image" Target="../media/image62.pn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89.xml"/></Relationships>
</file>

<file path=ppt/slides/_rels/slide8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64.png"/><Relationship Id="rId2" Type="http://schemas.openxmlformats.org/officeDocument/2006/relationships/tags" Target="../tags/tag90.xml"/><Relationship Id="rId1" Type="http://schemas.openxmlformats.org/officeDocument/2006/relationships/image" Target="../media/image63.png"/></Relationships>
</file>

<file path=ppt/slides/_rels/slide8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tags" Target="../tags/tag91.xml"/><Relationship Id="rId2" Type="http://schemas.openxmlformats.org/officeDocument/2006/relationships/image" Target="../media/image66.png"/><Relationship Id="rId1" Type="http://schemas.openxmlformats.org/officeDocument/2006/relationships/image" Target="../media/image65.png"/></Relationships>
</file>

<file path=ppt/slides/_rels/slide8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68.png"/><Relationship Id="rId2" Type="http://schemas.openxmlformats.org/officeDocument/2006/relationships/tags" Target="../tags/tag92.xml"/><Relationship Id="rId1" Type="http://schemas.openxmlformats.org/officeDocument/2006/relationships/image" Target="../media/image67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93.xml"/><Relationship Id="rId1" Type="http://schemas.openxmlformats.org/officeDocument/2006/relationships/image" Target="../media/image69.png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94.xml"/></Relationships>
</file>

<file path=ppt/slides/_rels/slide8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tags" Target="../tags/tag95.xml"/><Relationship Id="rId2" Type="http://schemas.openxmlformats.org/officeDocument/2006/relationships/image" Target="../media/image71.png"/><Relationship Id="rId1" Type="http://schemas.openxmlformats.org/officeDocument/2006/relationships/image" Target="../media/image7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9.xml"/><Relationship Id="rId1" Type="http://schemas.openxmlformats.org/officeDocument/2006/relationships/image" Target="../media/image6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96.xml"/><Relationship Id="rId1" Type="http://schemas.openxmlformats.org/officeDocument/2006/relationships/image" Target="../media/image72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9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98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99.xml"/><Relationship Id="rId1" Type="http://schemas.openxmlformats.org/officeDocument/2006/relationships/image" Target="../media/image73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00.xml"/><Relationship Id="rId1" Type="http://schemas.openxmlformats.org/officeDocument/2006/relationships/image" Target="../media/image74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01.xml"/><Relationship Id="rId1" Type="http://schemas.openxmlformats.org/officeDocument/2006/relationships/image" Target="../media/image75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02.xml"/><Relationship Id="rId1" Type="http://schemas.openxmlformats.org/officeDocument/2006/relationships/image" Target="../media/image76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03.xml"/><Relationship Id="rId1" Type="http://schemas.openxmlformats.org/officeDocument/2006/relationships/image" Target="../media/image77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04.xml"/><Relationship Id="rId1" Type="http://schemas.openxmlformats.org/officeDocument/2006/relationships/image" Target="../media/image78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06.xml"/><Relationship Id="rId1" Type="http://schemas.openxmlformats.org/officeDocument/2006/relationships/tags" Target="../tags/tag10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9"/>
          <p:cNvSpPr>
            <a:spLocks noChangeArrowheads="1"/>
          </p:cNvSpPr>
          <p:nvPr/>
        </p:nvSpPr>
        <p:spPr bwMode="auto">
          <a:xfrm>
            <a:off x="0" y="4849653"/>
            <a:ext cx="12192000" cy="125029"/>
          </a:xfrm>
          <a:prstGeom prst="rect">
            <a:avLst/>
          </a:prstGeom>
          <a:gradFill>
            <a:gsLst>
              <a:gs pos="53000">
                <a:srgbClr val="49C0F6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grpSp>
        <p:nvGrpSpPr>
          <p:cNvPr id="81" name="组合 80"/>
          <p:cNvGrpSpPr/>
          <p:nvPr/>
        </p:nvGrpSpPr>
        <p:grpSpPr>
          <a:xfrm>
            <a:off x="1602551" y="2627659"/>
            <a:ext cx="3608894" cy="2283194"/>
            <a:chOff x="1890695" y="2725829"/>
            <a:chExt cx="2992477" cy="1893213"/>
          </a:xfrm>
        </p:grpSpPr>
        <p:pic>
          <p:nvPicPr>
            <p:cNvPr id="71" name="图片 70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0695" y="2916555"/>
              <a:ext cx="2992477" cy="1702487"/>
            </a:xfrm>
            <a:prstGeom prst="rect">
              <a:avLst/>
            </a:prstGeom>
          </p:spPr>
        </p:pic>
        <p:sp>
          <p:nvSpPr>
            <p:cNvPr id="72" name="椭圆 71"/>
            <p:cNvSpPr/>
            <p:nvPr/>
          </p:nvSpPr>
          <p:spPr>
            <a:xfrm>
              <a:off x="4144791" y="2725829"/>
              <a:ext cx="310052" cy="310052"/>
            </a:xfrm>
            <a:prstGeom prst="ellipse">
              <a:avLst/>
            </a:prstGeom>
            <a:solidFill>
              <a:srgbClr val="49C0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7" name="矩形 76"/>
            <p:cNvSpPr/>
            <p:nvPr/>
          </p:nvSpPr>
          <p:spPr>
            <a:xfrm>
              <a:off x="3114829" y="3466896"/>
              <a:ext cx="528102" cy="5658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4020481" y="4038527"/>
              <a:ext cx="528102" cy="3990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/>
            <p:cNvSpPr/>
            <p:nvPr/>
          </p:nvSpPr>
          <p:spPr>
            <a:xfrm>
              <a:off x="2252138" y="3965179"/>
              <a:ext cx="300358" cy="3990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6" name="Freeform 16"/>
          <p:cNvSpPr>
            <a:spLocks noEditPoints="1"/>
          </p:cNvSpPr>
          <p:nvPr/>
        </p:nvSpPr>
        <p:spPr bwMode="auto">
          <a:xfrm flipV="1">
            <a:off x="6933976" y="2394109"/>
            <a:ext cx="5268913" cy="2466974"/>
          </a:xfrm>
          <a:custGeom>
            <a:avLst/>
            <a:gdLst>
              <a:gd name="T0" fmla="*/ 742 w 1660"/>
              <a:gd name="T1" fmla="*/ 624 h 777"/>
              <a:gd name="T2" fmla="*/ 444 w 1660"/>
              <a:gd name="T3" fmla="*/ 612 h 777"/>
              <a:gd name="T4" fmla="*/ 450 w 1660"/>
              <a:gd name="T5" fmla="*/ 615 h 777"/>
              <a:gd name="T6" fmla="*/ 550 w 1660"/>
              <a:gd name="T7" fmla="*/ 679 h 777"/>
              <a:gd name="T8" fmla="*/ 556 w 1660"/>
              <a:gd name="T9" fmla="*/ 668 h 777"/>
              <a:gd name="T10" fmla="*/ 464 w 1660"/>
              <a:gd name="T11" fmla="*/ 744 h 777"/>
              <a:gd name="T12" fmla="*/ 601 w 1660"/>
              <a:gd name="T13" fmla="*/ 567 h 777"/>
              <a:gd name="T14" fmla="*/ 612 w 1660"/>
              <a:gd name="T15" fmla="*/ 573 h 777"/>
              <a:gd name="T16" fmla="*/ 833 w 1660"/>
              <a:gd name="T17" fmla="*/ 546 h 777"/>
              <a:gd name="T18" fmla="*/ 860 w 1660"/>
              <a:gd name="T19" fmla="*/ 502 h 777"/>
              <a:gd name="T20" fmla="*/ 775 w 1660"/>
              <a:gd name="T21" fmla="*/ 504 h 777"/>
              <a:gd name="T22" fmla="*/ 804 w 1660"/>
              <a:gd name="T23" fmla="*/ 699 h 777"/>
              <a:gd name="T24" fmla="*/ 814 w 1660"/>
              <a:gd name="T25" fmla="*/ 706 h 777"/>
              <a:gd name="T26" fmla="*/ 1350 w 1660"/>
              <a:gd name="T27" fmla="*/ 376 h 777"/>
              <a:gd name="T28" fmla="*/ 1344 w 1660"/>
              <a:gd name="T29" fmla="*/ 387 h 777"/>
              <a:gd name="T30" fmla="*/ 6 w 1660"/>
              <a:gd name="T31" fmla="*/ 717 h 777"/>
              <a:gd name="T32" fmla="*/ 344 w 1660"/>
              <a:gd name="T33" fmla="*/ 663 h 777"/>
              <a:gd name="T34" fmla="*/ 366 w 1660"/>
              <a:gd name="T35" fmla="*/ 676 h 777"/>
              <a:gd name="T36" fmla="*/ 972 w 1660"/>
              <a:gd name="T37" fmla="*/ 400 h 777"/>
              <a:gd name="T38" fmla="*/ 983 w 1660"/>
              <a:gd name="T39" fmla="*/ 407 h 777"/>
              <a:gd name="T40" fmla="*/ 1080 w 1660"/>
              <a:gd name="T41" fmla="*/ 337 h 777"/>
              <a:gd name="T42" fmla="*/ 296 w 1660"/>
              <a:gd name="T43" fmla="*/ 768 h 777"/>
              <a:gd name="T44" fmla="*/ 301 w 1660"/>
              <a:gd name="T45" fmla="*/ 771 h 777"/>
              <a:gd name="T46" fmla="*/ 163 w 1660"/>
              <a:gd name="T47" fmla="*/ 664 h 777"/>
              <a:gd name="T48" fmla="*/ 167 w 1660"/>
              <a:gd name="T49" fmla="*/ 659 h 777"/>
              <a:gd name="T50" fmla="*/ 105 w 1660"/>
              <a:gd name="T51" fmla="*/ 767 h 777"/>
              <a:gd name="T52" fmla="*/ 1455 w 1660"/>
              <a:gd name="T53" fmla="*/ 100 h 777"/>
              <a:gd name="T54" fmla="*/ 1444 w 1660"/>
              <a:gd name="T55" fmla="*/ 93 h 777"/>
              <a:gd name="T56" fmla="*/ 1526 w 1660"/>
              <a:gd name="T57" fmla="*/ 505 h 777"/>
              <a:gd name="T58" fmla="*/ 1526 w 1660"/>
              <a:gd name="T59" fmla="*/ 492 h 777"/>
              <a:gd name="T60" fmla="*/ 992 w 1660"/>
              <a:gd name="T61" fmla="*/ 612 h 777"/>
              <a:gd name="T62" fmla="*/ 1481 w 1660"/>
              <a:gd name="T63" fmla="*/ 200 h 777"/>
              <a:gd name="T64" fmla="*/ 1454 w 1660"/>
              <a:gd name="T65" fmla="*/ 244 h 777"/>
              <a:gd name="T66" fmla="*/ 1515 w 1660"/>
              <a:gd name="T67" fmla="*/ 355 h 777"/>
              <a:gd name="T68" fmla="*/ 1528 w 1660"/>
              <a:gd name="T69" fmla="*/ 333 h 777"/>
              <a:gd name="T70" fmla="*/ 1660 w 1660"/>
              <a:gd name="T71" fmla="*/ 188 h 777"/>
              <a:gd name="T72" fmla="*/ 1344 w 1660"/>
              <a:gd name="T73" fmla="*/ 509 h 777"/>
              <a:gd name="T74" fmla="*/ 1350 w 1660"/>
              <a:gd name="T75" fmla="*/ 510 h 777"/>
              <a:gd name="T76" fmla="*/ 1660 w 1660"/>
              <a:gd name="T77" fmla="*/ 567 h 777"/>
              <a:gd name="T78" fmla="*/ 1598 w 1660"/>
              <a:gd name="T79" fmla="*/ 515 h 777"/>
              <a:gd name="T80" fmla="*/ 1588 w 1660"/>
              <a:gd name="T81" fmla="*/ 207 h 777"/>
              <a:gd name="T82" fmla="*/ 1478 w 1660"/>
              <a:gd name="T83" fmla="*/ 597 h 777"/>
              <a:gd name="T84" fmla="*/ 1484 w 1660"/>
              <a:gd name="T85" fmla="*/ 597 h 777"/>
              <a:gd name="T86" fmla="*/ 1328 w 1660"/>
              <a:gd name="T87" fmla="*/ 583 h 777"/>
              <a:gd name="T88" fmla="*/ 1334 w 1660"/>
              <a:gd name="T89" fmla="*/ 572 h 777"/>
              <a:gd name="T90" fmla="*/ 1198 w 1660"/>
              <a:gd name="T91" fmla="*/ 583 h 777"/>
              <a:gd name="T92" fmla="*/ 1052 w 1660"/>
              <a:gd name="T93" fmla="*/ 680 h 777"/>
              <a:gd name="T94" fmla="*/ 1057 w 1660"/>
              <a:gd name="T95" fmla="*/ 683 h 777"/>
              <a:gd name="T96" fmla="*/ 1038 w 1660"/>
              <a:gd name="T97" fmla="*/ 523 h 777"/>
              <a:gd name="T98" fmla="*/ 1079 w 1660"/>
              <a:gd name="T99" fmla="*/ 457 h 777"/>
              <a:gd name="T100" fmla="*/ 1275 w 1660"/>
              <a:gd name="T101" fmla="*/ 282 h 777"/>
              <a:gd name="T102" fmla="*/ 1183 w 1660"/>
              <a:gd name="T103" fmla="*/ 349 h 777"/>
              <a:gd name="T104" fmla="*/ 1205 w 1660"/>
              <a:gd name="T105" fmla="*/ 363 h 777"/>
              <a:gd name="T106" fmla="*/ 1234 w 1660"/>
              <a:gd name="T107" fmla="*/ 482 h 777"/>
              <a:gd name="T108" fmla="*/ 1237 w 1660"/>
              <a:gd name="T109" fmla="*/ 477 h 7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660" h="777">
                <a:moveTo>
                  <a:pt x="733" y="588"/>
                </a:moveTo>
                <a:cubicBezTo>
                  <a:pt x="724" y="591"/>
                  <a:pt x="718" y="600"/>
                  <a:pt x="720" y="610"/>
                </a:cubicBezTo>
                <a:cubicBezTo>
                  <a:pt x="722" y="620"/>
                  <a:pt x="732" y="626"/>
                  <a:pt x="742" y="624"/>
                </a:cubicBezTo>
                <a:cubicBezTo>
                  <a:pt x="752" y="621"/>
                  <a:pt x="758" y="611"/>
                  <a:pt x="755" y="602"/>
                </a:cubicBezTo>
                <a:cubicBezTo>
                  <a:pt x="753" y="592"/>
                  <a:pt x="743" y="586"/>
                  <a:pt x="733" y="588"/>
                </a:cubicBezTo>
                <a:close/>
                <a:moveTo>
                  <a:pt x="444" y="612"/>
                </a:moveTo>
                <a:cubicBezTo>
                  <a:pt x="442" y="612"/>
                  <a:pt x="440" y="615"/>
                  <a:pt x="441" y="617"/>
                </a:cubicBezTo>
                <a:cubicBezTo>
                  <a:pt x="441" y="619"/>
                  <a:pt x="444" y="621"/>
                  <a:pt x="446" y="620"/>
                </a:cubicBezTo>
                <a:cubicBezTo>
                  <a:pt x="449" y="620"/>
                  <a:pt x="450" y="617"/>
                  <a:pt x="450" y="615"/>
                </a:cubicBezTo>
                <a:cubicBezTo>
                  <a:pt x="449" y="612"/>
                  <a:pt x="447" y="611"/>
                  <a:pt x="444" y="612"/>
                </a:cubicBezTo>
                <a:close/>
                <a:moveTo>
                  <a:pt x="556" y="668"/>
                </a:moveTo>
                <a:cubicBezTo>
                  <a:pt x="551" y="669"/>
                  <a:pt x="548" y="674"/>
                  <a:pt x="550" y="679"/>
                </a:cubicBezTo>
                <a:cubicBezTo>
                  <a:pt x="551" y="684"/>
                  <a:pt x="556" y="687"/>
                  <a:pt x="560" y="686"/>
                </a:cubicBezTo>
                <a:cubicBezTo>
                  <a:pt x="565" y="684"/>
                  <a:pt x="568" y="680"/>
                  <a:pt x="567" y="675"/>
                </a:cubicBezTo>
                <a:cubicBezTo>
                  <a:pt x="566" y="670"/>
                  <a:pt x="561" y="667"/>
                  <a:pt x="556" y="668"/>
                </a:cubicBezTo>
                <a:close/>
                <a:moveTo>
                  <a:pt x="462" y="735"/>
                </a:moveTo>
                <a:cubicBezTo>
                  <a:pt x="460" y="735"/>
                  <a:pt x="458" y="738"/>
                  <a:pt x="459" y="740"/>
                </a:cubicBezTo>
                <a:cubicBezTo>
                  <a:pt x="459" y="743"/>
                  <a:pt x="462" y="744"/>
                  <a:pt x="464" y="744"/>
                </a:cubicBezTo>
                <a:cubicBezTo>
                  <a:pt x="467" y="743"/>
                  <a:pt x="468" y="741"/>
                  <a:pt x="467" y="738"/>
                </a:cubicBezTo>
                <a:cubicBezTo>
                  <a:pt x="467" y="736"/>
                  <a:pt x="464" y="734"/>
                  <a:pt x="462" y="735"/>
                </a:cubicBezTo>
                <a:close/>
                <a:moveTo>
                  <a:pt x="601" y="567"/>
                </a:moveTo>
                <a:cubicBezTo>
                  <a:pt x="596" y="568"/>
                  <a:pt x="593" y="573"/>
                  <a:pt x="594" y="577"/>
                </a:cubicBezTo>
                <a:cubicBezTo>
                  <a:pt x="596" y="582"/>
                  <a:pt x="600" y="585"/>
                  <a:pt x="605" y="584"/>
                </a:cubicBezTo>
                <a:cubicBezTo>
                  <a:pt x="610" y="583"/>
                  <a:pt x="613" y="578"/>
                  <a:pt x="612" y="573"/>
                </a:cubicBezTo>
                <a:cubicBezTo>
                  <a:pt x="611" y="568"/>
                  <a:pt x="606" y="565"/>
                  <a:pt x="601" y="567"/>
                </a:cubicBezTo>
                <a:close/>
                <a:moveTo>
                  <a:pt x="860" y="502"/>
                </a:moveTo>
                <a:cubicBezTo>
                  <a:pt x="840" y="507"/>
                  <a:pt x="828" y="527"/>
                  <a:pt x="833" y="546"/>
                </a:cubicBezTo>
                <a:cubicBezTo>
                  <a:pt x="838" y="565"/>
                  <a:pt x="857" y="577"/>
                  <a:pt x="876" y="573"/>
                </a:cubicBezTo>
                <a:cubicBezTo>
                  <a:pt x="896" y="568"/>
                  <a:pt x="908" y="549"/>
                  <a:pt x="903" y="529"/>
                </a:cubicBezTo>
                <a:cubicBezTo>
                  <a:pt x="899" y="510"/>
                  <a:pt x="879" y="498"/>
                  <a:pt x="860" y="502"/>
                </a:cubicBezTo>
                <a:close/>
                <a:moveTo>
                  <a:pt x="771" y="487"/>
                </a:moveTo>
                <a:cubicBezTo>
                  <a:pt x="766" y="488"/>
                  <a:pt x="763" y="493"/>
                  <a:pt x="764" y="497"/>
                </a:cubicBezTo>
                <a:cubicBezTo>
                  <a:pt x="765" y="502"/>
                  <a:pt x="770" y="505"/>
                  <a:pt x="775" y="504"/>
                </a:cubicBezTo>
                <a:cubicBezTo>
                  <a:pt x="780" y="503"/>
                  <a:pt x="783" y="498"/>
                  <a:pt x="781" y="493"/>
                </a:cubicBezTo>
                <a:cubicBezTo>
                  <a:pt x="780" y="488"/>
                  <a:pt x="775" y="485"/>
                  <a:pt x="771" y="487"/>
                </a:cubicBezTo>
                <a:close/>
                <a:moveTo>
                  <a:pt x="804" y="699"/>
                </a:moveTo>
                <a:cubicBezTo>
                  <a:pt x="799" y="701"/>
                  <a:pt x="796" y="705"/>
                  <a:pt x="797" y="710"/>
                </a:cubicBezTo>
                <a:cubicBezTo>
                  <a:pt x="798" y="715"/>
                  <a:pt x="803" y="718"/>
                  <a:pt x="808" y="717"/>
                </a:cubicBezTo>
                <a:cubicBezTo>
                  <a:pt x="813" y="716"/>
                  <a:pt x="816" y="711"/>
                  <a:pt x="814" y="706"/>
                </a:cubicBezTo>
                <a:cubicBezTo>
                  <a:pt x="813" y="701"/>
                  <a:pt x="808" y="698"/>
                  <a:pt x="804" y="699"/>
                </a:cubicBezTo>
                <a:close/>
                <a:moveTo>
                  <a:pt x="1344" y="387"/>
                </a:moveTo>
                <a:cubicBezTo>
                  <a:pt x="1349" y="386"/>
                  <a:pt x="1352" y="381"/>
                  <a:pt x="1350" y="376"/>
                </a:cubicBezTo>
                <a:cubicBezTo>
                  <a:pt x="1349" y="371"/>
                  <a:pt x="1344" y="368"/>
                  <a:pt x="1340" y="369"/>
                </a:cubicBezTo>
                <a:cubicBezTo>
                  <a:pt x="1335" y="371"/>
                  <a:pt x="1332" y="375"/>
                  <a:pt x="1333" y="380"/>
                </a:cubicBezTo>
                <a:cubicBezTo>
                  <a:pt x="1334" y="385"/>
                  <a:pt x="1339" y="388"/>
                  <a:pt x="1344" y="387"/>
                </a:cubicBezTo>
                <a:close/>
                <a:moveTo>
                  <a:pt x="4" y="708"/>
                </a:moveTo>
                <a:cubicBezTo>
                  <a:pt x="2" y="708"/>
                  <a:pt x="0" y="711"/>
                  <a:pt x="1" y="713"/>
                </a:cubicBezTo>
                <a:cubicBezTo>
                  <a:pt x="1" y="716"/>
                  <a:pt x="4" y="717"/>
                  <a:pt x="6" y="717"/>
                </a:cubicBezTo>
                <a:cubicBezTo>
                  <a:pt x="9" y="716"/>
                  <a:pt x="10" y="714"/>
                  <a:pt x="9" y="711"/>
                </a:cubicBezTo>
                <a:cubicBezTo>
                  <a:pt x="9" y="709"/>
                  <a:pt x="6" y="707"/>
                  <a:pt x="4" y="708"/>
                </a:cubicBezTo>
                <a:close/>
                <a:moveTo>
                  <a:pt x="344" y="663"/>
                </a:moveTo>
                <a:cubicBezTo>
                  <a:pt x="334" y="665"/>
                  <a:pt x="328" y="675"/>
                  <a:pt x="331" y="685"/>
                </a:cubicBezTo>
                <a:cubicBezTo>
                  <a:pt x="333" y="695"/>
                  <a:pt x="343" y="701"/>
                  <a:pt x="352" y="698"/>
                </a:cubicBezTo>
                <a:cubicBezTo>
                  <a:pt x="362" y="696"/>
                  <a:pt x="368" y="686"/>
                  <a:pt x="366" y="676"/>
                </a:cubicBezTo>
                <a:cubicBezTo>
                  <a:pt x="363" y="667"/>
                  <a:pt x="354" y="661"/>
                  <a:pt x="344" y="663"/>
                </a:cubicBezTo>
                <a:close/>
                <a:moveTo>
                  <a:pt x="983" y="407"/>
                </a:moveTo>
                <a:cubicBezTo>
                  <a:pt x="982" y="402"/>
                  <a:pt x="977" y="399"/>
                  <a:pt x="972" y="400"/>
                </a:cubicBezTo>
                <a:cubicBezTo>
                  <a:pt x="967" y="401"/>
                  <a:pt x="964" y="406"/>
                  <a:pt x="965" y="411"/>
                </a:cubicBezTo>
                <a:cubicBezTo>
                  <a:pt x="967" y="416"/>
                  <a:pt x="971" y="419"/>
                  <a:pt x="976" y="418"/>
                </a:cubicBezTo>
                <a:cubicBezTo>
                  <a:pt x="981" y="416"/>
                  <a:pt x="984" y="412"/>
                  <a:pt x="983" y="407"/>
                </a:cubicBezTo>
                <a:close/>
                <a:moveTo>
                  <a:pt x="1084" y="355"/>
                </a:moveTo>
                <a:cubicBezTo>
                  <a:pt x="1089" y="354"/>
                  <a:pt x="1092" y="349"/>
                  <a:pt x="1091" y="344"/>
                </a:cubicBezTo>
                <a:cubicBezTo>
                  <a:pt x="1089" y="339"/>
                  <a:pt x="1085" y="336"/>
                  <a:pt x="1080" y="337"/>
                </a:cubicBezTo>
                <a:cubicBezTo>
                  <a:pt x="1075" y="339"/>
                  <a:pt x="1072" y="343"/>
                  <a:pt x="1073" y="348"/>
                </a:cubicBezTo>
                <a:cubicBezTo>
                  <a:pt x="1074" y="353"/>
                  <a:pt x="1079" y="356"/>
                  <a:pt x="1084" y="355"/>
                </a:cubicBezTo>
                <a:close/>
                <a:moveTo>
                  <a:pt x="296" y="768"/>
                </a:moveTo>
                <a:cubicBezTo>
                  <a:pt x="293" y="769"/>
                  <a:pt x="292" y="771"/>
                  <a:pt x="292" y="774"/>
                </a:cubicBezTo>
                <a:cubicBezTo>
                  <a:pt x="293" y="776"/>
                  <a:pt x="295" y="777"/>
                  <a:pt x="298" y="777"/>
                </a:cubicBezTo>
                <a:cubicBezTo>
                  <a:pt x="300" y="776"/>
                  <a:pt x="302" y="774"/>
                  <a:pt x="301" y="771"/>
                </a:cubicBezTo>
                <a:cubicBezTo>
                  <a:pt x="300" y="769"/>
                  <a:pt x="298" y="768"/>
                  <a:pt x="296" y="768"/>
                </a:cubicBezTo>
                <a:close/>
                <a:moveTo>
                  <a:pt x="167" y="659"/>
                </a:moveTo>
                <a:cubicBezTo>
                  <a:pt x="164" y="659"/>
                  <a:pt x="163" y="662"/>
                  <a:pt x="163" y="664"/>
                </a:cubicBezTo>
                <a:cubicBezTo>
                  <a:pt x="164" y="666"/>
                  <a:pt x="166" y="668"/>
                  <a:pt x="169" y="667"/>
                </a:cubicBezTo>
                <a:cubicBezTo>
                  <a:pt x="171" y="667"/>
                  <a:pt x="173" y="664"/>
                  <a:pt x="172" y="662"/>
                </a:cubicBezTo>
                <a:cubicBezTo>
                  <a:pt x="171" y="659"/>
                  <a:pt x="169" y="658"/>
                  <a:pt x="167" y="659"/>
                </a:cubicBezTo>
                <a:close/>
                <a:moveTo>
                  <a:pt x="101" y="749"/>
                </a:moveTo>
                <a:cubicBezTo>
                  <a:pt x="96" y="750"/>
                  <a:pt x="93" y="755"/>
                  <a:pt x="94" y="760"/>
                </a:cubicBezTo>
                <a:cubicBezTo>
                  <a:pt x="95" y="765"/>
                  <a:pt x="100" y="768"/>
                  <a:pt x="105" y="767"/>
                </a:cubicBezTo>
                <a:cubicBezTo>
                  <a:pt x="110" y="766"/>
                  <a:pt x="113" y="761"/>
                  <a:pt x="111" y="756"/>
                </a:cubicBezTo>
                <a:cubicBezTo>
                  <a:pt x="110" y="751"/>
                  <a:pt x="105" y="748"/>
                  <a:pt x="101" y="749"/>
                </a:cubicBezTo>
                <a:close/>
                <a:moveTo>
                  <a:pt x="1455" y="100"/>
                </a:moveTo>
                <a:cubicBezTo>
                  <a:pt x="1460" y="98"/>
                  <a:pt x="1463" y="94"/>
                  <a:pt x="1462" y="89"/>
                </a:cubicBezTo>
                <a:cubicBezTo>
                  <a:pt x="1461" y="84"/>
                  <a:pt x="1456" y="81"/>
                  <a:pt x="1451" y="82"/>
                </a:cubicBezTo>
                <a:cubicBezTo>
                  <a:pt x="1446" y="83"/>
                  <a:pt x="1443" y="88"/>
                  <a:pt x="1444" y="93"/>
                </a:cubicBezTo>
                <a:cubicBezTo>
                  <a:pt x="1446" y="98"/>
                  <a:pt x="1451" y="101"/>
                  <a:pt x="1455" y="100"/>
                </a:cubicBezTo>
                <a:close/>
                <a:moveTo>
                  <a:pt x="1526" y="492"/>
                </a:moveTo>
                <a:cubicBezTo>
                  <a:pt x="1523" y="496"/>
                  <a:pt x="1522" y="501"/>
                  <a:pt x="1526" y="505"/>
                </a:cubicBezTo>
                <a:cubicBezTo>
                  <a:pt x="1529" y="509"/>
                  <a:pt x="1535" y="509"/>
                  <a:pt x="1539" y="505"/>
                </a:cubicBezTo>
                <a:cubicBezTo>
                  <a:pt x="1542" y="502"/>
                  <a:pt x="1542" y="496"/>
                  <a:pt x="1539" y="493"/>
                </a:cubicBezTo>
                <a:cubicBezTo>
                  <a:pt x="1536" y="489"/>
                  <a:pt x="1530" y="489"/>
                  <a:pt x="1526" y="492"/>
                </a:cubicBezTo>
                <a:close/>
                <a:moveTo>
                  <a:pt x="988" y="595"/>
                </a:moveTo>
                <a:cubicBezTo>
                  <a:pt x="983" y="596"/>
                  <a:pt x="980" y="601"/>
                  <a:pt x="981" y="606"/>
                </a:cubicBezTo>
                <a:cubicBezTo>
                  <a:pt x="982" y="611"/>
                  <a:pt x="987" y="614"/>
                  <a:pt x="992" y="612"/>
                </a:cubicBezTo>
                <a:cubicBezTo>
                  <a:pt x="997" y="611"/>
                  <a:pt x="1000" y="606"/>
                  <a:pt x="999" y="602"/>
                </a:cubicBezTo>
                <a:cubicBezTo>
                  <a:pt x="998" y="597"/>
                  <a:pt x="993" y="594"/>
                  <a:pt x="988" y="595"/>
                </a:cubicBezTo>
                <a:close/>
                <a:moveTo>
                  <a:pt x="1481" y="200"/>
                </a:moveTo>
                <a:cubicBezTo>
                  <a:pt x="1476" y="181"/>
                  <a:pt x="1457" y="169"/>
                  <a:pt x="1437" y="174"/>
                </a:cubicBezTo>
                <a:cubicBezTo>
                  <a:pt x="1418" y="178"/>
                  <a:pt x="1406" y="198"/>
                  <a:pt x="1410" y="217"/>
                </a:cubicBezTo>
                <a:cubicBezTo>
                  <a:pt x="1415" y="237"/>
                  <a:pt x="1435" y="249"/>
                  <a:pt x="1454" y="244"/>
                </a:cubicBezTo>
                <a:cubicBezTo>
                  <a:pt x="1473" y="239"/>
                  <a:pt x="1485" y="220"/>
                  <a:pt x="1481" y="200"/>
                </a:cubicBezTo>
                <a:close/>
                <a:moveTo>
                  <a:pt x="1528" y="333"/>
                </a:moveTo>
                <a:cubicBezTo>
                  <a:pt x="1519" y="336"/>
                  <a:pt x="1513" y="346"/>
                  <a:pt x="1515" y="355"/>
                </a:cubicBezTo>
                <a:cubicBezTo>
                  <a:pt x="1517" y="365"/>
                  <a:pt x="1527" y="371"/>
                  <a:pt x="1537" y="369"/>
                </a:cubicBezTo>
                <a:cubicBezTo>
                  <a:pt x="1547" y="366"/>
                  <a:pt x="1553" y="356"/>
                  <a:pt x="1550" y="347"/>
                </a:cubicBezTo>
                <a:cubicBezTo>
                  <a:pt x="1548" y="337"/>
                  <a:pt x="1538" y="331"/>
                  <a:pt x="1528" y="333"/>
                </a:cubicBezTo>
                <a:close/>
                <a:moveTo>
                  <a:pt x="1624" y="3"/>
                </a:moveTo>
                <a:cubicBezTo>
                  <a:pt x="1573" y="15"/>
                  <a:pt x="1542" y="66"/>
                  <a:pt x="1554" y="116"/>
                </a:cubicBezTo>
                <a:cubicBezTo>
                  <a:pt x="1566" y="164"/>
                  <a:pt x="1612" y="195"/>
                  <a:pt x="1660" y="188"/>
                </a:cubicBezTo>
                <a:cubicBezTo>
                  <a:pt x="1660" y="2"/>
                  <a:pt x="1660" y="2"/>
                  <a:pt x="1660" y="2"/>
                </a:cubicBezTo>
                <a:cubicBezTo>
                  <a:pt x="1648" y="0"/>
                  <a:pt x="1636" y="0"/>
                  <a:pt x="1624" y="3"/>
                </a:cubicBezTo>
                <a:close/>
                <a:moveTo>
                  <a:pt x="1344" y="509"/>
                </a:moveTo>
                <a:cubicBezTo>
                  <a:pt x="1342" y="511"/>
                  <a:pt x="1342" y="514"/>
                  <a:pt x="1344" y="516"/>
                </a:cubicBezTo>
                <a:cubicBezTo>
                  <a:pt x="1345" y="518"/>
                  <a:pt x="1348" y="518"/>
                  <a:pt x="1350" y="516"/>
                </a:cubicBezTo>
                <a:cubicBezTo>
                  <a:pt x="1352" y="514"/>
                  <a:pt x="1352" y="511"/>
                  <a:pt x="1350" y="510"/>
                </a:cubicBezTo>
                <a:cubicBezTo>
                  <a:pt x="1349" y="508"/>
                  <a:pt x="1346" y="508"/>
                  <a:pt x="1344" y="509"/>
                </a:cubicBezTo>
                <a:close/>
                <a:moveTo>
                  <a:pt x="1598" y="515"/>
                </a:moveTo>
                <a:cubicBezTo>
                  <a:pt x="1605" y="545"/>
                  <a:pt x="1631" y="565"/>
                  <a:pt x="1660" y="567"/>
                </a:cubicBezTo>
                <a:cubicBezTo>
                  <a:pt x="1660" y="432"/>
                  <a:pt x="1660" y="432"/>
                  <a:pt x="1660" y="432"/>
                </a:cubicBezTo>
                <a:cubicBezTo>
                  <a:pt x="1656" y="432"/>
                  <a:pt x="1652" y="432"/>
                  <a:pt x="1648" y="433"/>
                </a:cubicBezTo>
                <a:cubicBezTo>
                  <a:pt x="1612" y="442"/>
                  <a:pt x="1589" y="479"/>
                  <a:pt x="1598" y="515"/>
                </a:cubicBezTo>
                <a:close/>
                <a:moveTo>
                  <a:pt x="1586" y="198"/>
                </a:moveTo>
                <a:cubicBezTo>
                  <a:pt x="1584" y="199"/>
                  <a:pt x="1582" y="201"/>
                  <a:pt x="1583" y="204"/>
                </a:cubicBezTo>
                <a:cubicBezTo>
                  <a:pt x="1583" y="206"/>
                  <a:pt x="1586" y="208"/>
                  <a:pt x="1588" y="207"/>
                </a:cubicBezTo>
                <a:cubicBezTo>
                  <a:pt x="1591" y="206"/>
                  <a:pt x="1592" y="204"/>
                  <a:pt x="1591" y="202"/>
                </a:cubicBezTo>
                <a:cubicBezTo>
                  <a:pt x="1591" y="199"/>
                  <a:pt x="1588" y="198"/>
                  <a:pt x="1586" y="198"/>
                </a:cubicBezTo>
                <a:close/>
                <a:moveTo>
                  <a:pt x="1478" y="597"/>
                </a:moveTo>
                <a:cubicBezTo>
                  <a:pt x="1476" y="599"/>
                  <a:pt x="1476" y="602"/>
                  <a:pt x="1477" y="603"/>
                </a:cubicBezTo>
                <a:cubicBezTo>
                  <a:pt x="1479" y="605"/>
                  <a:pt x="1482" y="605"/>
                  <a:pt x="1484" y="604"/>
                </a:cubicBezTo>
                <a:cubicBezTo>
                  <a:pt x="1486" y="602"/>
                  <a:pt x="1486" y="599"/>
                  <a:pt x="1484" y="597"/>
                </a:cubicBezTo>
                <a:cubicBezTo>
                  <a:pt x="1482" y="595"/>
                  <a:pt x="1479" y="595"/>
                  <a:pt x="1478" y="597"/>
                </a:cubicBezTo>
                <a:close/>
                <a:moveTo>
                  <a:pt x="1334" y="572"/>
                </a:moveTo>
                <a:cubicBezTo>
                  <a:pt x="1329" y="574"/>
                  <a:pt x="1326" y="578"/>
                  <a:pt x="1328" y="583"/>
                </a:cubicBezTo>
                <a:cubicBezTo>
                  <a:pt x="1329" y="588"/>
                  <a:pt x="1334" y="591"/>
                  <a:pt x="1338" y="590"/>
                </a:cubicBezTo>
                <a:cubicBezTo>
                  <a:pt x="1343" y="589"/>
                  <a:pt x="1346" y="584"/>
                  <a:pt x="1345" y="579"/>
                </a:cubicBezTo>
                <a:cubicBezTo>
                  <a:pt x="1344" y="574"/>
                  <a:pt x="1339" y="571"/>
                  <a:pt x="1334" y="572"/>
                </a:cubicBezTo>
                <a:close/>
                <a:moveTo>
                  <a:pt x="1196" y="575"/>
                </a:moveTo>
                <a:cubicBezTo>
                  <a:pt x="1194" y="575"/>
                  <a:pt x="1192" y="578"/>
                  <a:pt x="1193" y="580"/>
                </a:cubicBezTo>
                <a:cubicBezTo>
                  <a:pt x="1194" y="583"/>
                  <a:pt x="1196" y="584"/>
                  <a:pt x="1198" y="583"/>
                </a:cubicBezTo>
                <a:cubicBezTo>
                  <a:pt x="1201" y="583"/>
                  <a:pt x="1202" y="580"/>
                  <a:pt x="1202" y="578"/>
                </a:cubicBezTo>
                <a:cubicBezTo>
                  <a:pt x="1201" y="576"/>
                  <a:pt x="1199" y="574"/>
                  <a:pt x="1196" y="575"/>
                </a:cubicBezTo>
                <a:close/>
                <a:moveTo>
                  <a:pt x="1052" y="680"/>
                </a:moveTo>
                <a:cubicBezTo>
                  <a:pt x="1049" y="680"/>
                  <a:pt x="1048" y="683"/>
                  <a:pt x="1048" y="685"/>
                </a:cubicBezTo>
                <a:cubicBezTo>
                  <a:pt x="1049" y="688"/>
                  <a:pt x="1051" y="689"/>
                  <a:pt x="1054" y="689"/>
                </a:cubicBezTo>
                <a:cubicBezTo>
                  <a:pt x="1056" y="688"/>
                  <a:pt x="1058" y="685"/>
                  <a:pt x="1057" y="683"/>
                </a:cubicBezTo>
                <a:cubicBezTo>
                  <a:pt x="1056" y="681"/>
                  <a:pt x="1054" y="679"/>
                  <a:pt x="1052" y="680"/>
                </a:cubicBezTo>
                <a:close/>
                <a:moveTo>
                  <a:pt x="1079" y="457"/>
                </a:moveTo>
                <a:cubicBezTo>
                  <a:pt x="1049" y="464"/>
                  <a:pt x="1031" y="494"/>
                  <a:pt x="1038" y="523"/>
                </a:cubicBezTo>
                <a:cubicBezTo>
                  <a:pt x="1045" y="553"/>
                  <a:pt x="1075" y="571"/>
                  <a:pt x="1104" y="564"/>
                </a:cubicBezTo>
                <a:cubicBezTo>
                  <a:pt x="1134" y="557"/>
                  <a:pt x="1152" y="527"/>
                  <a:pt x="1145" y="498"/>
                </a:cubicBezTo>
                <a:cubicBezTo>
                  <a:pt x="1138" y="468"/>
                  <a:pt x="1108" y="450"/>
                  <a:pt x="1079" y="457"/>
                </a:cubicBezTo>
                <a:close/>
                <a:moveTo>
                  <a:pt x="1273" y="273"/>
                </a:moveTo>
                <a:cubicBezTo>
                  <a:pt x="1271" y="274"/>
                  <a:pt x="1269" y="276"/>
                  <a:pt x="1270" y="279"/>
                </a:cubicBezTo>
                <a:cubicBezTo>
                  <a:pt x="1270" y="281"/>
                  <a:pt x="1273" y="283"/>
                  <a:pt x="1275" y="282"/>
                </a:cubicBezTo>
                <a:cubicBezTo>
                  <a:pt x="1278" y="281"/>
                  <a:pt x="1279" y="279"/>
                  <a:pt x="1279" y="276"/>
                </a:cubicBezTo>
                <a:cubicBezTo>
                  <a:pt x="1278" y="274"/>
                  <a:pt x="1276" y="273"/>
                  <a:pt x="1273" y="273"/>
                </a:cubicBezTo>
                <a:close/>
                <a:moveTo>
                  <a:pt x="1183" y="349"/>
                </a:moveTo>
                <a:cubicBezTo>
                  <a:pt x="1174" y="352"/>
                  <a:pt x="1168" y="362"/>
                  <a:pt x="1170" y="371"/>
                </a:cubicBezTo>
                <a:cubicBezTo>
                  <a:pt x="1172" y="381"/>
                  <a:pt x="1182" y="387"/>
                  <a:pt x="1192" y="385"/>
                </a:cubicBezTo>
                <a:cubicBezTo>
                  <a:pt x="1202" y="382"/>
                  <a:pt x="1208" y="373"/>
                  <a:pt x="1205" y="363"/>
                </a:cubicBezTo>
                <a:cubicBezTo>
                  <a:pt x="1203" y="353"/>
                  <a:pt x="1193" y="347"/>
                  <a:pt x="1183" y="349"/>
                </a:cubicBezTo>
                <a:close/>
                <a:moveTo>
                  <a:pt x="1237" y="477"/>
                </a:moveTo>
                <a:cubicBezTo>
                  <a:pt x="1235" y="478"/>
                  <a:pt x="1233" y="480"/>
                  <a:pt x="1234" y="482"/>
                </a:cubicBezTo>
                <a:cubicBezTo>
                  <a:pt x="1234" y="485"/>
                  <a:pt x="1237" y="486"/>
                  <a:pt x="1239" y="486"/>
                </a:cubicBezTo>
                <a:cubicBezTo>
                  <a:pt x="1242" y="485"/>
                  <a:pt x="1243" y="483"/>
                  <a:pt x="1243" y="480"/>
                </a:cubicBezTo>
                <a:cubicBezTo>
                  <a:pt x="1242" y="478"/>
                  <a:pt x="1240" y="476"/>
                  <a:pt x="1237" y="477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sp>
        <p:nvSpPr>
          <p:cNvPr id="73" name="Freeform 16"/>
          <p:cNvSpPr>
            <a:spLocks noEditPoints="1"/>
          </p:cNvSpPr>
          <p:nvPr/>
        </p:nvSpPr>
        <p:spPr bwMode="auto">
          <a:xfrm>
            <a:off x="6923087" y="743056"/>
            <a:ext cx="5268913" cy="2466975"/>
          </a:xfrm>
          <a:custGeom>
            <a:avLst/>
            <a:gdLst>
              <a:gd name="T0" fmla="*/ 742 w 1660"/>
              <a:gd name="T1" fmla="*/ 624 h 777"/>
              <a:gd name="T2" fmla="*/ 444 w 1660"/>
              <a:gd name="T3" fmla="*/ 612 h 777"/>
              <a:gd name="T4" fmla="*/ 450 w 1660"/>
              <a:gd name="T5" fmla="*/ 615 h 777"/>
              <a:gd name="T6" fmla="*/ 550 w 1660"/>
              <a:gd name="T7" fmla="*/ 679 h 777"/>
              <a:gd name="T8" fmla="*/ 556 w 1660"/>
              <a:gd name="T9" fmla="*/ 668 h 777"/>
              <a:gd name="T10" fmla="*/ 464 w 1660"/>
              <a:gd name="T11" fmla="*/ 744 h 777"/>
              <a:gd name="T12" fmla="*/ 601 w 1660"/>
              <a:gd name="T13" fmla="*/ 567 h 777"/>
              <a:gd name="T14" fmla="*/ 612 w 1660"/>
              <a:gd name="T15" fmla="*/ 573 h 777"/>
              <a:gd name="T16" fmla="*/ 833 w 1660"/>
              <a:gd name="T17" fmla="*/ 546 h 777"/>
              <a:gd name="T18" fmla="*/ 860 w 1660"/>
              <a:gd name="T19" fmla="*/ 502 h 777"/>
              <a:gd name="T20" fmla="*/ 775 w 1660"/>
              <a:gd name="T21" fmla="*/ 504 h 777"/>
              <a:gd name="T22" fmla="*/ 804 w 1660"/>
              <a:gd name="T23" fmla="*/ 699 h 777"/>
              <a:gd name="T24" fmla="*/ 814 w 1660"/>
              <a:gd name="T25" fmla="*/ 706 h 777"/>
              <a:gd name="T26" fmla="*/ 1350 w 1660"/>
              <a:gd name="T27" fmla="*/ 376 h 777"/>
              <a:gd name="T28" fmla="*/ 1344 w 1660"/>
              <a:gd name="T29" fmla="*/ 387 h 777"/>
              <a:gd name="T30" fmla="*/ 6 w 1660"/>
              <a:gd name="T31" fmla="*/ 717 h 777"/>
              <a:gd name="T32" fmla="*/ 344 w 1660"/>
              <a:gd name="T33" fmla="*/ 663 h 777"/>
              <a:gd name="T34" fmla="*/ 366 w 1660"/>
              <a:gd name="T35" fmla="*/ 676 h 777"/>
              <a:gd name="T36" fmla="*/ 972 w 1660"/>
              <a:gd name="T37" fmla="*/ 400 h 777"/>
              <a:gd name="T38" fmla="*/ 983 w 1660"/>
              <a:gd name="T39" fmla="*/ 407 h 777"/>
              <a:gd name="T40" fmla="*/ 1080 w 1660"/>
              <a:gd name="T41" fmla="*/ 337 h 777"/>
              <a:gd name="T42" fmla="*/ 296 w 1660"/>
              <a:gd name="T43" fmla="*/ 768 h 777"/>
              <a:gd name="T44" fmla="*/ 301 w 1660"/>
              <a:gd name="T45" fmla="*/ 771 h 777"/>
              <a:gd name="T46" fmla="*/ 163 w 1660"/>
              <a:gd name="T47" fmla="*/ 664 h 777"/>
              <a:gd name="T48" fmla="*/ 167 w 1660"/>
              <a:gd name="T49" fmla="*/ 659 h 777"/>
              <a:gd name="T50" fmla="*/ 105 w 1660"/>
              <a:gd name="T51" fmla="*/ 767 h 777"/>
              <a:gd name="T52" fmla="*/ 1455 w 1660"/>
              <a:gd name="T53" fmla="*/ 100 h 777"/>
              <a:gd name="T54" fmla="*/ 1444 w 1660"/>
              <a:gd name="T55" fmla="*/ 93 h 777"/>
              <a:gd name="T56" fmla="*/ 1526 w 1660"/>
              <a:gd name="T57" fmla="*/ 505 h 777"/>
              <a:gd name="T58" fmla="*/ 1526 w 1660"/>
              <a:gd name="T59" fmla="*/ 492 h 777"/>
              <a:gd name="T60" fmla="*/ 992 w 1660"/>
              <a:gd name="T61" fmla="*/ 612 h 777"/>
              <a:gd name="T62" fmla="*/ 1481 w 1660"/>
              <a:gd name="T63" fmla="*/ 200 h 777"/>
              <a:gd name="T64" fmla="*/ 1454 w 1660"/>
              <a:gd name="T65" fmla="*/ 244 h 777"/>
              <a:gd name="T66" fmla="*/ 1515 w 1660"/>
              <a:gd name="T67" fmla="*/ 355 h 777"/>
              <a:gd name="T68" fmla="*/ 1528 w 1660"/>
              <a:gd name="T69" fmla="*/ 333 h 777"/>
              <a:gd name="T70" fmla="*/ 1660 w 1660"/>
              <a:gd name="T71" fmla="*/ 188 h 777"/>
              <a:gd name="T72" fmla="*/ 1344 w 1660"/>
              <a:gd name="T73" fmla="*/ 509 h 777"/>
              <a:gd name="T74" fmla="*/ 1350 w 1660"/>
              <a:gd name="T75" fmla="*/ 510 h 777"/>
              <a:gd name="T76" fmla="*/ 1660 w 1660"/>
              <a:gd name="T77" fmla="*/ 567 h 777"/>
              <a:gd name="T78" fmla="*/ 1598 w 1660"/>
              <a:gd name="T79" fmla="*/ 515 h 777"/>
              <a:gd name="T80" fmla="*/ 1588 w 1660"/>
              <a:gd name="T81" fmla="*/ 207 h 777"/>
              <a:gd name="T82" fmla="*/ 1478 w 1660"/>
              <a:gd name="T83" fmla="*/ 597 h 777"/>
              <a:gd name="T84" fmla="*/ 1484 w 1660"/>
              <a:gd name="T85" fmla="*/ 597 h 777"/>
              <a:gd name="T86" fmla="*/ 1328 w 1660"/>
              <a:gd name="T87" fmla="*/ 583 h 777"/>
              <a:gd name="T88" fmla="*/ 1334 w 1660"/>
              <a:gd name="T89" fmla="*/ 572 h 777"/>
              <a:gd name="T90" fmla="*/ 1198 w 1660"/>
              <a:gd name="T91" fmla="*/ 583 h 777"/>
              <a:gd name="T92" fmla="*/ 1052 w 1660"/>
              <a:gd name="T93" fmla="*/ 680 h 777"/>
              <a:gd name="T94" fmla="*/ 1057 w 1660"/>
              <a:gd name="T95" fmla="*/ 683 h 777"/>
              <a:gd name="T96" fmla="*/ 1038 w 1660"/>
              <a:gd name="T97" fmla="*/ 523 h 777"/>
              <a:gd name="T98" fmla="*/ 1079 w 1660"/>
              <a:gd name="T99" fmla="*/ 457 h 777"/>
              <a:gd name="T100" fmla="*/ 1275 w 1660"/>
              <a:gd name="T101" fmla="*/ 282 h 777"/>
              <a:gd name="T102" fmla="*/ 1183 w 1660"/>
              <a:gd name="T103" fmla="*/ 349 h 777"/>
              <a:gd name="T104" fmla="*/ 1205 w 1660"/>
              <a:gd name="T105" fmla="*/ 363 h 777"/>
              <a:gd name="T106" fmla="*/ 1234 w 1660"/>
              <a:gd name="T107" fmla="*/ 482 h 777"/>
              <a:gd name="T108" fmla="*/ 1237 w 1660"/>
              <a:gd name="T109" fmla="*/ 477 h 7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660" h="777">
                <a:moveTo>
                  <a:pt x="733" y="588"/>
                </a:moveTo>
                <a:cubicBezTo>
                  <a:pt x="724" y="591"/>
                  <a:pt x="718" y="600"/>
                  <a:pt x="720" y="610"/>
                </a:cubicBezTo>
                <a:cubicBezTo>
                  <a:pt x="722" y="620"/>
                  <a:pt x="732" y="626"/>
                  <a:pt x="742" y="624"/>
                </a:cubicBezTo>
                <a:cubicBezTo>
                  <a:pt x="752" y="621"/>
                  <a:pt x="758" y="611"/>
                  <a:pt x="755" y="602"/>
                </a:cubicBezTo>
                <a:cubicBezTo>
                  <a:pt x="753" y="592"/>
                  <a:pt x="743" y="586"/>
                  <a:pt x="733" y="588"/>
                </a:cubicBezTo>
                <a:close/>
                <a:moveTo>
                  <a:pt x="444" y="612"/>
                </a:moveTo>
                <a:cubicBezTo>
                  <a:pt x="442" y="612"/>
                  <a:pt x="440" y="615"/>
                  <a:pt x="441" y="617"/>
                </a:cubicBezTo>
                <a:cubicBezTo>
                  <a:pt x="441" y="619"/>
                  <a:pt x="444" y="621"/>
                  <a:pt x="446" y="620"/>
                </a:cubicBezTo>
                <a:cubicBezTo>
                  <a:pt x="449" y="620"/>
                  <a:pt x="450" y="617"/>
                  <a:pt x="450" y="615"/>
                </a:cubicBezTo>
                <a:cubicBezTo>
                  <a:pt x="449" y="612"/>
                  <a:pt x="447" y="611"/>
                  <a:pt x="444" y="612"/>
                </a:cubicBezTo>
                <a:close/>
                <a:moveTo>
                  <a:pt x="556" y="668"/>
                </a:moveTo>
                <a:cubicBezTo>
                  <a:pt x="551" y="669"/>
                  <a:pt x="548" y="674"/>
                  <a:pt x="550" y="679"/>
                </a:cubicBezTo>
                <a:cubicBezTo>
                  <a:pt x="551" y="684"/>
                  <a:pt x="556" y="687"/>
                  <a:pt x="560" y="686"/>
                </a:cubicBezTo>
                <a:cubicBezTo>
                  <a:pt x="565" y="684"/>
                  <a:pt x="568" y="680"/>
                  <a:pt x="567" y="675"/>
                </a:cubicBezTo>
                <a:cubicBezTo>
                  <a:pt x="566" y="670"/>
                  <a:pt x="561" y="667"/>
                  <a:pt x="556" y="668"/>
                </a:cubicBezTo>
                <a:close/>
                <a:moveTo>
                  <a:pt x="462" y="735"/>
                </a:moveTo>
                <a:cubicBezTo>
                  <a:pt x="460" y="735"/>
                  <a:pt x="458" y="738"/>
                  <a:pt x="459" y="740"/>
                </a:cubicBezTo>
                <a:cubicBezTo>
                  <a:pt x="459" y="743"/>
                  <a:pt x="462" y="744"/>
                  <a:pt x="464" y="744"/>
                </a:cubicBezTo>
                <a:cubicBezTo>
                  <a:pt x="467" y="743"/>
                  <a:pt x="468" y="741"/>
                  <a:pt x="467" y="738"/>
                </a:cubicBezTo>
                <a:cubicBezTo>
                  <a:pt x="467" y="736"/>
                  <a:pt x="464" y="734"/>
                  <a:pt x="462" y="735"/>
                </a:cubicBezTo>
                <a:close/>
                <a:moveTo>
                  <a:pt x="601" y="567"/>
                </a:moveTo>
                <a:cubicBezTo>
                  <a:pt x="596" y="568"/>
                  <a:pt x="593" y="573"/>
                  <a:pt x="594" y="577"/>
                </a:cubicBezTo>
                <a:cubicBezTo>
                  <a:pt x="596" y="582"/>
                  <a:pt x="600" y="585"/>
                  <a:pt x="605" y="584"/>
                </a:cubicBezTo>
                <a:cubicBezTo>
                  <a:pt x="610" y="583"/>
                  <a:pt x="613" y="578"/>
                  <a:pt x="612" y="573"/>
                </a:cubicBezTo>
                <a:cubicBezTo>
                  <a:pt x="611" y="568"/>
                  <a:pt x="606" y="565"/>
                  <a:pt x="601" y="567"/>
                </a:cubicBezTo>
                <a:close/>
                <a:moveTo>
                  <a:pt x="860" y="502"/>
                </a:moveTo>
                <a:cubicBezTo>
                  <a:pt x="840" y="507"/>
                  <a:pt x="828" y="527"/>
                  <a:pt x="833" y="546"/>
                </a:cubicBezTo>
                <a:cubicBezTo>
                  <a:pt x="838" y="565"/>
                  <a:pt x="857" y="577"/>
                  <a:pt x="876" y="573"/>
                </a:cubicBezTo>
                <a:cubicBezTo>
                  <a:pt x="896" y="568"/>
                  <a:pt x="908" y="549"/>
                  <a:pt x="903" y="529"/>
                </a:cubicBezTo>
                <a:cubicBezTo>
                  <a:pt x="899" y="510"/>
                  <a:pt x="879" y="498"/>
                  <a:pt x="860" y="502"/>
                </a:cubicBezTo>
                <a:close/>
                <a:moveTo>
                  <a:pt x="771" y="487"/>
                </a:moveTo>
                <a:cubicBezTo>
                  <a:pt x="766" y="488"/>
                  <a:pt x="763" y="493"/>
                  <a:pt x="764" y="497"/>
                </a:cubicBezTo>
                <a:cubicBezTo>
                  <a:pt x="765" y="502"/>
                  <a:pt x="770" y="505"/>
                  <a:pt x="775" y="504"/>
                </a:cubicBezTo>
                <a:cubicBezTo>
                  <a:pt x="780" y="503"/>
                  <a:pt x="783" y="498"/>
                  <a:pt x="781" y="493"/>
                </a:cubicBezTo>
                <a:cubicBezTo>
                  <a:pt x="780" y="488"/>
                  <a:pt x="775" y="485"/>
                  <a:pt x="771" y="487"/>
                </a:cubicBezTo>
                <a:close/>
                <a:moveTo>
                  <a:pt x="804" y="699"/>
                </a:moveTo>
                <a:cubicBezTo>
                  <a:pt x="799" y="701"/>
                  <a:pt x="796" y="705"/>
                  <a:pt x="797" y="710"/>
                </a:cubicBezTo>
                <a:cubicBezTo>
                  <a:pt x="798" y="715"/>
                  <a:pt x="803" y="718"/>
                  <a:pt x="808" y="717"/>
                </a:cubicBezTo>
                <a:cubicBezTo>
                  <a:pt x="813" y="716"/>
                  <a:pt x="816" y="711"/>
                  <a:pt x="814" y="706"/>
                </a:cubicBezTo>
                <a:cubicBezTo>
                  <a:pt x="813" y="701"/>
                  <a:pt x="808" y="698"/>
                  <a:pt x="804" y="699"/>
                </a:cubicBezTo>
                <a:close/>
                <a:moveTo>
                  <a:pt x="1344" y="387"/>
                </a:moveTo>
                <a:cubicBezTo>
                  <a:pt x="1349" y="386"/>
                  <a:pt x="1352" y="381"/>
                  <a:pt x="1350" y="376"/>
                </a:cubicBezTo>
                <a:cubicBezTo>
                  <a:pt x="1349" y="371"/>
                  <a:pt x="1344" y="368"/>
                  <a:pt x="1340" y="369"/>
                </a:cubicBezTo>
                <a:cubicBezTo>
                  <a:pt x="1335" y="371"/>
                  <a:pt x="1332" y="375"/>
                  <a:pt x="1333" y="380"/>
                </a:cubicBezTo>
                <a:cubicBezTo>
                  <a:pt x="1334" y="385"/>
                  <a:pt x="1339" y="388"/>
                  <a:pt x="1344" y="387"/>
                </a:cubicBezTo>
                <a:close/>
                <a:moveTo>
                  <a:pt x="4" y="708"/>
                </a:moveTo>
                <a:cubicBezTo>
                  <a:pt x="2" y="708"/>
                  <a:pt x="0" y="711"/>
                  <a:pt x="1" y="713"/>
                </a:cubicBezTo>
                <a:cubicBezTo>
                  <a:pt x="1" y="716"/>
                  <a:pt x="4" y="717"/>
                  <a:pt x="6" y="717"/>
                </a:cubicBezTo>
                <a:cubicBezTo>
                  <a:pt x="9" y="716"/>
                  <a:pt x="10" y="714"/>
                  <a:pt x="9" y="711"/>
                </a:cubicBezTo>
                <a:cubicBezTo>
                  <a:pt x="9" y="709"/>
                  <a:pt x="6" y="707"/>
                  <a:pt x="4" y="708"/>
                </a:cubicBezTo>
                <a:close/>
                <a:moveTo>
                  <a:pt x="344" y="663"/>
                </a:moveTo>
                <a:cubicBezTo>
                  <a:pt x="334" y="665"/>
                  <a:pt x="328" y="675"/>
                  <a:pt x="331" y="685"/>
                </a:cubicBezTo>
                <a:cubicBezTo>
                  <a:pt x="333" y="695"/>
                  <a:pt x="343" y="701"/>
                  <a:pt x="352" y="698"/>
                </a:cubicBezTo>
                <a:cubicBezTo>
                  <a:pt x="362" y="696"/>
                  <a:pt x="368" y="686"/>
                  <a:pt x="366" y="676"/>
                </a:cubicBezTo>
                <a:cubicBezTo>
                  <a:pt x="363" y="667"/>
                  <a:pt x="354" y="661"/>
                  <a:pt x="344" y="663"/>
                </a:cubicBezTo>
                <a:close/>
                <a:moveTo>
                  <a:pt x="983" y="407"/>
                </a:moveTo>
                <a:cubicBezTo>
                  <a:pt x="982" y="402"/>
                  <a:pt x="977" y="399"/>
                  <a:pt x="972" y="400"/>
                </a:cubicBezTo>
                <a:cubicBezTo>
                  <a:pt x="967" y="401"/>
                  <a:pt x="964" y="406"/>
                  <a:pt x="965" y="411"/>
                </a:cubicBezTo>
                <a:cubicBezTo>
                  <a:pt x="967" y="416"/>
                  <a:pt x="971" y="419"/>
                  <a:pt x="976" y="418"/>
                </a:cubicBezTo>
                <a:cubicBezTo>
                  <a:pt x="981" y="416"/>
                  <a:pt x="984" y="412"/>
                  <a:pt x="983" y="407"/>
                </a:cubicBezTo>
                <a:close/>
                <a:moveTo>
                  <a:pt x="1084" y="355"/>
                </a:moveTo>
                <a:cubicBezTo>
                  <a:pt x="1089" y="354"/>
                  <a:pt x="1092" y="349"/>
                  <a:pt x="1091" y="344"/>
                </a:cubicBezTo>
                <a:cubicBezTo>
                  <a:pt x="1089" y="339"/>
                  <a:pt x="1085" y="336"/>
                  <a:pt x="1080" y="337"/>
                </a:cubicBezTo>
                <a:cubicBezTo>
                  <a:pt x="1075" y="339"/>
                  <a:pt x="1072" y="343"/>
                  <a:pt x="1073" y="348"/>
                </a:cubicBezTo>
                <a:cubicBezTo>
                  <a:pt x="1074" y="353"/>
                  <a:pt x="1079" y="356"/>
                  <a:pt x="1084" y="355"/>
                </a:cubicBezTo>
                <a:close/>
                <a:moveTo>
                  <a:pt x="296" y="768"/>
                </a:moveTo>
                <a:cubicBezTo>
                  <a:pt x="293" y="769"/>
                  <a:pt x="292" y="771"/>
                  <a:pt x="292" y="774"/>
                </a:cubicBezTo>
                <a:cubicBezTo>
                  <a:pt x="293" y="776"/>
                  <a:pt x="295" y="777"/>
                  <a:pt x="298" y="777"/>
                </a:cubicBezTo>
                <a:cubicBezTo>
                  <a:pt x="300" y="776"/>
                  <a:pt x="302" y="774"/>
                  <a:pt x="301" y="771"/>
                </a:cubicBezTo>
                <a:cubicBezTo>
                  <a:pt x="300" y="769"/>
                  <a:pt x="298" y="768"/>
                  <a:pt x="296" y="768"/>
                </a:cubicBezTo>
                <a:close/>
                <a:moveTo>
                  <a:pt x="167" y="659"/>
                </a:moveTo>
                <a:cubicBezTo>
                  <a:pt x="164" y="659"/>
                  <a:pt x="163" y="662"/>
                  <a:pt x="163" y="664"/>
                </a:cubicBezTo>
                <a:cubicBezTo>
                  <a:pt x="164" y="666"/>
                  <a:pt x="166" y="668"/>
                  <a:pt x="169" y="667"/>
                </a:cubicBezTo>
                <a:cubicBezTo>
                  <a:pt x="171" y="667"/>
                  <a:pt x="173" y="664"/>
                  <a:pt x="172" y="662"/>
                </a:cubicBezTo>
                <a:cubicBezTo>
                  <a:pt x="171" y="659"/>
                  <a:pt x="169" y="658"/>
                  <a:pt x="167" y="659"/>
                </a:cubicBezTo>
                <a:close/>
                <a:moveTo>
                  <a:pt x="101" y="749"/>
                </a:moveTo>
                <a:cubicBezTo>
                  <a:pt x="96" y="750"/>
                  <a:pt x="93" y="755"/>
                  <a:pt x="94" y="760"/>
                </a:cubicBezTo>
                <a:cubicBezTo>
                  <a:pt x="95" y="765"/>
                  <a:pt x="100" y="768"/>
                  <a:pt x="105" y="767"/>
                </a:cubicBezTo>
                <a:cubicBezTo>
                  <a:pt x="110" y="766"/>
                  <a:pt x="113" y="761"/>
                  <a:pt x="111" y="756"/>
                </a:cubicBezTo>
                <a:cubicBezTo>
                  <a:pt x="110" y="751"/>
                  <a:pt x="105" y="748"/>
                  <a:pt x="101" y="749"/>
                </a:cubicBezTo>
                <a:close/>
                <a:moveTo>
                  <a:pt x="1455" y="100"/>
                </a:moveTo>
                <a:cubicBezTo>
                  <a:pt x="1460" y="98"/>
                  <a:pt x="1463" y="94"/>
                  <a:pt x="1462" y="89"/>
                </a:cubicBezTo>
                <a:cubicBezTo>
                  <a:pt x="1461" y="84"/>
                  <a:pt x="1456" y="81"/>
                  <a:pt x="1451" y="82"/>
                </a:cubicBezTo>
                <a:cubicBezTo>
                  <a:pt x="1446" y="83"/>
                  <a:pt x="1443" y="88"/>
                  <a:pt x="1444" y="93"/>
                </a:cubicBezTo>
                <a:cubicBezTo>
                  <a:pt x="1446" y="98"/>
                  <a:pt x="1451" y="101"/>
                  <a:pt x="1455" y="100"/>
                </a:cubicBezTo>
                <a:close/>
                <a:moveTo>
                  <a:pt x="1526" y="492"/>
                </a:moveTo>
                <a:cubicBezTo>
                  <a:pt x="1523" y="496"/>
                  <a:pt x="1522" y="501"/>
                  <a:pt x="1526" y="505"/>
                </a:cubicBezTo>
                <a:cubicBezTo>
                  <a:pt x="1529" y="509"/>
                  <a:pt x="1535" y="509"/>
                  <a:pt x="1539" y="505"/>
                </a:cubicBezTo>
                <a:cubicBezTo>
                  <a:pt x="1542" y="502"/>
                  <a:pt x="1542" y="496"/>
                  <a:pt x="1539" y="493"/>
                </a:cubicBezTo>
                <a:cubicBezTo>
                  <a:pt x="1536" y="489"/>
                  <a:pt x="1530" y="489"/>
                  <a:pt x="1526" y="492"/>
                </a:cubicBezTo>
                <a:close/>
                <a:moveTo>
                  <a:pt x="988" y="595"/>
                </a:moveTo>
                <a:cubicBezTo>
                  <a:pt x="983" y="596"/>
                  <a:pt x="980" y="601"/>
                  <a:pt x="981" y="606"/>
                </a:cubicBezTo>
                <a:cubicBezTo>
                  <a:pt x="982" y="611"/>
                  <a:pt x="987" y="614"/>
                  <a:pt x="992" y="612"/>
                </a:cubicBezTo>
                <a:cubicBezTo>
                  <a:pt x="997" y="611"/>
                  <a:pt x="1000" y="606"/>
                  <a:pt x="999" y="602"/>
                </a:cubicBezTo>
                <a:cubicBezTo>
                  <a:pt x="998" y="597"/>
                  <a:pt x="993" y="594"/>
                  <a:pt x="988" y="595"/>
                </a:cubicBezTo>
                <a:close/>
                <a:moveTo>
                  <a:pt x="1481" y="200"/>
                </a:moveTo>
                <a:cubicBezTo>
                  <a:pt x="1476" y="181"/>
                  <a:pt x="1457" y="169"/>
                  <a:pt x="1437" y="174"/>
                </a:cubicBezTo>
                <a:cubicBezTo>
                  <a:pt x="1418" y="178"/>
                  <a:pt x="1406" y="198"/>
                  <a:pt x="1410" y="217"/>
                </a:cubicBezTo>
                <a:cubicBezTo>
                  <a:pt x="1415" y="237"/>
                  <a:pt x="1435" y="249"/>
                  <a:pt x="1454" y="244"/>
                </a:cubicBezTo>
                <a:cubicBezTo>
                  <a:pt x="1473" y="239"/>
                  <a:pt x="1485" y="220"/>
                  <a:pt x="1481" y="200"/>
                </a:cubicBezTo>
                <a:close/>
                <a:moveTo>
                  <a:pt x="1528" y="333"/>
                </a:moveTo>
                <a:cubicBezTo>
                  <a:pt x="1519" y="336"/>
                  <a:pt x="1513" y="346"/>
                  <a:pt x="1515" y="355"/>
                </a:cubicBezTo>
                <a:cubicBezTo>
                  <a:pt x="1517" y="365"/>
                  <a:pt x="1527" y="371"/>
                  <a:pt x="1537" y="369"/>
                </a:cubicBezTo>
                <a:cubicBezTo>
                  <a:pt x="1547" y="366"/>
                  <a:pt x="1553" y="356"/>
                  <a:pt x="1550" y="347"/>
                </a:cubicBezTo>
                <a:cubicBezTo>
                  <a:pt x="1548" y="337"/>
                  <a:pt x="1538" y="331"/>
                  <a:pt x="1528" y="333"/>
                </a:cubicBezTo>
                <a:close/>
                <a:moveTo>
                  <a:pt x="1624" y="3"/>
                </a:moveTo>
                <a:cubicBezTo>
                  <a:pt x="1573" y="15"/>
                  <a:pt x="1542" y="66"/>
                  <a:pt x="1554" y="116"/>
                </a:cubicBezTo>
                <a:cubicBezTo>
                  <a:pt x="1566" y="164"/>
                  <a:pt x="1612" y="195"/>
                  <a:pt x="1660" y="188"/>
                </a:cubicBezTo>
                <a:cubicBezTo>
                  <a:pt x="1660" y="2"/>
                  <a:pt x="1660" y="2"/>
                  <a:pt x="1660" y="2"/>
                </a:cubicBezTo>
                <a:cubicBezTo>
                  <a:pt x="1648" y="0"/>
                  <a:pt x="1636" y="0"/>
                  <a:pt x="1624" y="3"/>
                </a:cubicBezTo>
                <a:close/>
                <a:moveTo>
                  <a:pt x="1344" y="509"/>
                </a:moveTo>
                <a:cubicBezTo>
                  <a:pt x="1342" y="511"/>
                  <a:pt x="1342" y="514"/>
                  <a:pt x="1344" y="516"/>
                </a:cubicBezTo>
                <a:cubicBezTo>
                  <a:pt x="1345" y="518"/>
                  <a:pt x="1348" y="518"/>
                  <a:pt x="1350" y="516"/>
                </a:cubicBezTo>
                <a:cubicBezTo>
                  <a:pt x="1352" y="514"/>
                  <a:pt x="1352" y="511"/>
                  <a:pt x="1350" y="510"/>
                </a:cubicBezTo>
                <a:cubicBezTo>
                  <a:pt x="1349" y="508"/>
                  <a:pt x="1346" y="508"/>
                  <a:pt x="1344" y="509"/>
                </a:cubicBezTo>
                <a:close/>
                <a:moveTo>
                  <a:pt x="1598" y="515"/>
                </a:moveTo>
                <a:cubicBezTo>
                  <a:pt x="1605" y="545"/>
                  <a:pt x="1631" y="565"/>
                  <a:pt x="1660" y="567"/>
                </a:cubicBezTo>
                <a:cubicBezTo>
                  <a:pt x="1660" y="432"/>
                  <a:pt x="1660" y="432"/>
                  <a:pt x="1660" y="432"/>
                </a:cubicBezTo>
                <a:cubicBezTo>
                  <a:pt x="1656" y="432"/>
                  <a:pt x="1652" y="432"/>
                  <a:pt x="1648" y="433"/>
                </a:cubicBezTo>
                <a:cubicBezTo>
                  <a:pt x="1612" y="442"/>
                  <a:pt x="1589" y="479"/>
                  <a:pt x="1598" y="515"/>
                </a:cubicBezTo>
                <a:close/>
                <a:moveTo>
                  <a:pt x="1586" y="198"/>
                </a:moveTo>
                <a:cubicBezTo>
                  <a:pt x="1584" y="199"/>
                  <a:pt x="1582" y="201"/>
                  <a:pt x="1583" y="204"/>
                </a:cubicBezTo>
                <a:cubicBezTo>
                  <a:pt x="1583" y="206"/>
                  <a:pt x="1586" y="208"/>
                  <a:pt x="1588" y="207"/>
                </a:cubicBezTo>
                <a:cubicBezTo>
                  <a:pt x="1591" y="206"/>
                  <a:pt x="1592" y="204"/>
                  <a:pt x="1591" y="202"/>
                </a:cubicBezTo>
                <a:cubicBezTo>
                  <a:pt x="1591" y="199"/>
                  <a:pt x="1588" y="198"/>
                  <a:pt x="1586" y="198"/>
                </a:cubicBezTo>
                <a:close/>
                <a:moveTo>
                  <a:pt x="1478" y="597"/>
                </a:moveTo>
                <a:cubicBezTo>
                  <a:pt x="1476" y="599"/>
                  <a:pt x="1476" y="602"/>
                  <a:pt x="1477" y="603"/>
                </a:cubicBezTo>
                <a:cubicBezTo>
                  <a:pt x="1479" y="605"/>
                  <a:pt x="1482" y="605"/>
                  <a:pt x="1484" y="604"/>
                </a:cubicBezTo>
                <a:cubicBezTo>
                  <a:pt x="1486" y="602"/>
                  <a:pt x="1486" y="599"/>
                  <a:pt x="1484" y="597"/>
                </a:cubicBezTo>
                <a:cubicBezTo>
                  <a:pt x="1482" y="595"/>
                  <a:pt x="1479" y="595"/>
                  <a:pt x="1478" y="597"/>
                </a:cubicBezTo>
                <a:close/>
                <a:moveTo>
                  <a:pt x="1334" y="572"/>
                </a:moveTo>
                <a:cubicBezTo>
                  <a:pt x="1329" y="574"/>
                  <a:pt x="1326" y="578"/>
                  <a:pt x="1328" y="583"/>
                </a:cubicBezTo>
                <a:cubicBezTo>
                  <a:pt x="1329" y="588"/>
                  <a:pt x="1334" y="591"/>
                  <a:pt x="1338" y="590"/>
                </a:cubicBezTo>
                <a:cubicBezTo>
                  <a:pt x="1343" y="589"/>
                  <a:pt x="1346" y="584"/>
                  <a:pt x="1345" y="579"/>
                </a:cubicBezTo>
                <a:cubicBezTo>
                  <a:pt x="1344" y="574"/>
                  <a:pt x="1339" y="571"/>
                  <a:pt x="1334" y="572"/>
                </a:cubicBezTo>
                <a:close/>
                <a:moveTo>
                  <a:pt x="1196" y="575"/>
                </a:moveTo>
                <a:cubicBezTo>
                  <a:pt x="1194" y="575"/>
                  <a:pt x="1192" y="578"/>
                  <a:pt x="1193" y="580"/>
                </a:cubicBezTo>
                <a:cubicBezTo>
                  <a:pt x="1194" y="583"/>
                  <a:pt x="1196" y="584"/>
                  <a:pt x="1198" y="583"/>
                </a:cubicBezTo>
                <a:cubicBezTo>
                  <a:pt x="1201" y="583"/>
                  <a:pt x="1202" y="580"/>
                  <a:pt x="1202" y="578"/>
                </a:cubicBezTo>
                <a:cubicBezTo>
                  <a:pt x="1201" y="576"/>
                  <a:pt x="1199" y="574"/>
                  <a:pt x="1196" y="575"/>
                </a:cubicBezTo>
                <a:close/>
                <a:moveTo>
                  <a:pt x="1052" y="680"/>
                </a:moveTo>
                <a:cubicBezTo>
                  <a:pt x="1049" y="680"/>
                  <a:pt x="1048" y="683"/>
                  <a:pt x="1048" y="685"/>
                </a:cubicBezTo>
                <a:cubicBezTo>
                  <a:pt x="1049" y="688"/>
                  <a:pt x="1051" y="689"/>
                  <a:pt x="1054" y="689"/>
                </a:cubicBezTo>
                <a:cubicBezTo>
                  <a:pt x="1056" y="688"/>
                  <a:pt x="1058" y="685"/>
                  <a:pt x="1057" y="683"/>
                </a:cubicBezTo>
                <a:cubicBezTo>
                  <a:pt x="1056" y="681"/>
                  <a:pt x="1054" y="679"/>
                  <a:pt x="1052" y="680"/>
                </a:cubicBezTo>
                <a:close/>
                <a:moveTo>
                  <a:pt x="1079" y="457"/>
                </a:moveTo>
                <a:cubicBezTo>
                  <a:pt x="1049" y="464"/>
                  <a:pt x="1031" y="494"/>
                  <a:pt x="1038" y="523"/>
                </a:cubicBezTo>
                <a:cubicBezTo>
                  <a:pt x="1045" y="553"/>
                  <a:pt x="1075" y="571"/>
                  <a:pt x="1104" y="564"/>
                </a:cubicBezTo>
                <a:cubicBezTo>
                  <a:pt x="1134" y="557"/>
                  <a:pt x="1152" y="527"/>
                  <a:pt x="1145" y="498"/>
                </a:cubicBezTo>
                <a:cubicBezTo>
                  <a:pt x="1138" y="468"/>
                  <a:pt x="1108" y="450"/>
                  <a:pt x="1079" y="457"/>
                </a:cubicBezTo>
                <a:close/>
                <a:moveTo>
                  <a:pt x="1273" y="273"/>
                </a:moveTo>
                <a:cubicBezTo>
                  <a:pt x="1271" y="274"/>
                  <a:pt x="1269" y="276"/>
                  <a:pt x="1270" y="279"/>
                </a:cubicBezTo>
                <a:cubicBezTo>
                  <a:pt x="1270" y="281"/>
                  <a:pt x="1273" y="283"/>
                  <a:pt x="1275" y="282"/>
                </a:cubicBezTo>
                <a:cubicBezTo>
                  <a:pt x="1278" y="281"/>
                  <a:pt x="1279" y="279"/>
                  <a:pt x="1279" y="276"/>
                </a:cubicBezTo>
                <a:cubicBezTo>
                  <a:pt x="1278" y="274"/>
                  <a:pt x="1276" y="273"/>
                  <a:pt x="1273" y="273"/>
                </a:cubicBezTo>
                <a:close/>
                <a:moveTo>
                  <a:pt x="1183" y="349"/>
                </a:moveTo>
                <a:cubicBezTo>
                  <a:pt x="1174" y="352"/>
                  <a:pt x="1168" y="362"/>
                  <a:pt x="1170" y="371"/>
                </a:cubicBezTo>
                <a:cubicBezTo>
                  <a:pt x="1172" y="381"/>
                  <a:pt x="1182" y="387"/>
                  <a:pt x="1192" y="385"/>
                </a:cubicBezTo>
                <a:cubicBezTo>
                  <a:pt x="1202" y="382"/>
                  <a:pt x="1208" y="373"/>
                  <a:pt x="1205" y="363"/>
                </a:cubicBezTo>
                <a:cubicBezTo>
                  <a:pt x="1203" y="353"/>
                  <a:pt x="1193" y="347"/>
                  <a:pt x="1183" y="349"/>
                </a:cubicBezTo>
                <a:close/>
                <a:moveTo>
                  <a:pt x="1237" y="477"/>
                </a:moveTo>
                <a:cubicBezTo>
                  <a:pt x="1235" y="478"/>
                  <a:pt x="1233" y="480"/>
                  <a:pt x="1234" y="482"/>
                </a:cubicBezTo>
                <a:cubicBezTo>
                  <a:pt x="1234" y="485"/>
                  <a:pt x="1237" y="486"/>
                  <a:pt x="1239" y="486"/>
                </a:cubicBezTo>
                <a:cubicBezTo>
                  <a:pt x="1242" y="485"/>
                  <a:pt x="1243" y="483"/>
                  <a:pt x="1243" y="480"/>
                </a:cubicBezTo>
                <a:cubicBezTo>
                  <a:pt x="1242" y="478"/>
                  <a:pt x="1240" y="476"/>
                  <a:pt x="1237" y="477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sp>
        <p:nvSpPr>
          <p:cNvPr id="10" name="TextBox 5"/>
          <p:cNvSpPr txBox="1"/>
          <p:nvPr/>
        </p:nvSpPr>
        <p:spPr>
          <a:xfrm>
            <a:off x="4810125" y="1782445"/>
            <a:ext cx="6133465" cy="1013460"/>
          </a:xfrm>
          <a:prstGeom prst="rect">
            <a:avLst/>
          </a:prstGeom>
          <a:noFill/>
        </p:spPr>
        <p:txBody>
          <a:bodyPr wrap="square" lIns="91412" tIns="45706" rIns="91412" bIns="45706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4000" b="1" dirty="0" smtClean="0">
                <a:solidFill>
                  <a:srgbClr val="F0882E"/>
                </a:solidFill>
                <a:effectLst>
                  <a:outerShdw dist="25400" dir="2700000" algn="tl" rotWithShape="0">
                    <a:prstClr val="black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微软雅黑" panose="020B0503020204020204" pitchFamily="34" charset="-122"/>
              </a:rPr>
              <a:t>第三章  MySQL语言基础</a:t>
            </a:r>
            <a:endParaRPr lang="zh-CN" altLang="en-US" sz="4000" b="1" dirty="0" smtClean="0">
              <a:solidFill>
                <a:srgbClr val="F0882E"/>
              </a:solidFill>
              <a:effectLst>
                <a:outerShdw dist="25400" dir="2700000" algn="tl" rotWithShape="0">
                  <a:prstClr val="black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微软雅黑" panose="020B0503020204020204" pitchFamily="34" charset="-122"/>
            </a:endParaRPr>
          </a:p>
        </p:txBody>
      </p:sp>
      <p:pic>
        <p:nvPicPr>
          <p:cNvPr id="69" name="图片 6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889" y="82063"/>
            <a:ext cx="4056509" cy="3241566"/>
          </a:xfrm>
          <a:prstGeom prst="rect">
            <a:avLst/>
          </a:prstGeom>
        </p:spPr>
      </p:pic>
      <p:sp>
        <p:nvSpPr>
          <p:cNvPr id="92" name="Rectangle 9"/>
          <p:cNvSpPr>
            <a:spLocks noChangeArrowheads="1"/>
          </p:cNvSpPr>
          <p:nvPr/>
        </p:nvSpPr>
        <p:spPr bwMode="auto">
          <a:xfrm>
            <a:off x="0" y="5026433"/>
            <a:ext cx="12192000" cy="72000"/>
          </a:xfrm>
          <a:prstGeom prst="rect">
            <a:avLst/>
          </a:prstGeom>
          <a:gradFill>
            <a:gsLst>
              <a:gs pos="53000">
                <a:srgbClr val="49C0F6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sp>
        <p:nvSpPr>
          <p:cNvPr id="93" name="Rectangle 9"/>
          <p:cNvSpPr>
            <a:spLocks noChangeArrowheads="1"/>
          </p:cNvSpPr>
          <p:nvPr/>
        </p:nvSpPr>
        <p:spPr bwMode="auto">
          <a:xfrm>
            <a:off x="0" y="5133659"/>
            <a:ext cx="12192000" cy="36000"/>
          </a:xfrm>
          <a:prstGeom prst="rect">
            <a:avLst/>
          </a:prstGeom>
          <a:gradFill>
            <a:gsLst>
              <a:gs pos="53000">
                <a:srgbClr val="49C0F6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sp>
        <p:nvSpPr>
          <p:cNvPr id="15" name="副标题 3"/>
          <p:cNvSpPr txBox="1"/>
          <p:nvPr/>
        </p:nvSpPr>
        <p:spPr bwMode="auto">
          <a:xfrm>
            <a:off x="8123555" y="3851275"/>
            <a:ext cx="3816350" cy="10588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indent="-342900" algn="l">
              <a:lnSpc>
                <a:spcPct val="15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F0882E"/>
                </a:solidFill>
                <a:effectLst>
                  <a:outerShdw dist="25400" dir="2700000" algn="tl" rotWithShape="0">
                    <a:prstClr val="black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运算符和表达式</a:t>
            </a:r>
            <a:endParaRPr lang="zh-CN" altLang="en-US" sz="2000" b="1" dirty="0" smtClean="0">
              <a:solidFill>
                <a:srgbClr val="F0882E"/>
              </a:solidFill>
              <a:effectLst>
                <a:outerShdw dist="25400" dir="2700000" algn="tl" rotWithShape="0">
                  <a:prstClr val="black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+mn-ea"/>
            </a:endParaRPr>
          </a:p>
          <a:p>
            <a:pPr indent="-342900" algn="l">
              <a:lnSpc>
                <a:spcPct val="15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F0882E"/>
                </a:solidFill>
                <a:effectLst>
                  <a:outerShdw dist="25400" dir="2700000" algn="tl" rotWithShape="0">
                    <a:prstClr val="black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常用函数</a:t>
            </a:r>
            <a:endParaRPr lang="zh-CN" altLang="en-US" sz="2000" b="1" dirty="0" smtClean="0">
              <a:solidFill>
                <a:srgbClr val="F0882E"/>
              </a:solidFill>
              <a:effectLst>
                <a:outerShdw dist="25400" dir="2700000" algn="tl" rotWithShape="0">
                  <a:prstClr val="black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zh-CN" sz="2000" b="1" dirty="0" smtClean="0">
              <a:solidFill>
                <a:srgbClr val="F0882E"/>
              </a:solidFill>
              <a:effectLst>
                <a:outerShdw dist="25400" dir="2700000" algn="tl" rotWithShape="0">
                  <a:prstClr val="black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微软雅黑" panose="020B0503020204020204" pitchFamily="34" charset="-122"/>
            </a:endParaRPr>
          </a:p>
        </p:txBody>
      </p:sp>
      <p:sp>
        <p:nvSpPr>
          <p:cNvPr id="16" name="副标题 3"/>
          <p:cNvSpPr txBox="1"/>
          <p:nvPr/>
        </p:nvSpPr>
        <p:spPr bwMode="auto">
          <a:xfrm>
            <a:off x="5013960" y="3851275"/>
            <a:ext cx="3549650" cy="9099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F0882E"/>
                </a:solidFill>
                <a:effectLst>
                  <a:outerShdw dist="25400" dir="2700000" algn="tl" rotWithShape="0">
                    <a:prstClr val="black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基本语法要素</a:t>
            </a:r>
            <a:endParaRPr lang="zh-CN" altLang="en-US" sz="2000" b="1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F0882E"/>
                </a:solidFill>
                <a:effectLst>
                  <a:outerShdw dist="25400" dir="2700000" algn="tl" rotWithShape="0">
                    <a:prstClr val="black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微软雅黑" panose="020B0503020204020204" pitchFamily="34" charset="-122"/>
              </a:rPr>
              <a:t>数据类型</a:t>
            </a:r>
            <a:endParaRPr lang="zh-CN" altLang="en-US" sz="2000" b="1" dirty="0" smtClean="0">
              <a:solidFill>
                <a:srgbClr val="F0882E"/>
              </a:solidFill>
              <a:effectLst>
                <a:outerShdw dist="25400" dir="2700000" algn="tl" rotWithShape="0">
                  <a:prstClr val="black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10894" y="5044306"/>
            <a:ext cx="7992888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478211" y="1615718"/>
            <a:ext cx="8424936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405"/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其中，“\n”表示回车。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/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有以下几种方式可以在字符串中包括引号：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buSzPct val="80000"/>
              <a:buFont typeface="Wingdings" panose="05000000000000000000" pitchFamily="2" charset="2"/>
              <a:buChar char="l"/>
            </a:pPr>
            <a:r>
              <a:rPr lang="x-none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在字符串内用单引号</a:t>
            </a: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“'”引用的单引号“'”可以写成“''”（两个单引号）。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buSzPct val="80000"/>
              <a:buFont typeface="Wingdings" panose="05000000000000000000" pitchFamily="2" charset="2"/>
              <a:buChar char="l"/>
            </a:pPr>
            <a:r>
              <a:rPr lang="x-none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在字符串内用双引号</a:t>
            </a: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“"”引用的双引号“"”可以写成“""”（两个双引号）。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buSzPct val="80000"/>
              <a:buFont typeface="Wingdings" panose="05000000000000000000" pitchFamily="2" charset="2"/>
              <a:buChar char="l"/>
            </a:pPr>
            <a:r>
              <a:rPr lang="x-none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可以在引号前加转义字符</a:t>
            </a: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（“\” ）。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buSzPct val="80000"/>
              <a:buFont typeface="Wingdings" panose="05000000000000000000" pitchFamily="2" charset="2"/>
              <a:buChar char="l"/>
            </a:pPr>
            <a:r>
              <a:rPr lang="x-none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在字符串内用双引号</a:t>
            </a: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“"”引用的单引号“'”不需要特殊处理，不需要用双字符或转义。同样，在字符串内用单引号“'”引用的双引号“"”也不需要特殊处理。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/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执行下面的语句：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/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select 'hello', '"hello"', '""hello""', 'hel''lo', '\'hello';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/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注意：语句中第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个“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hello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”中间是两个单引号而不是一个双引号。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/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执行结果为：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/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7170" name="图片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885" y="5622925"/>
            <a:ext cx="416496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基本语法要素</a:t>
            </a:r>
            <a:endParaRPr lang="zh-CN" alt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MH_Others_1"/>
          <p:cNvSpPr/>
          <p:nvPr>
            <p:custDataLst>
              <p:tags r:id="rId2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649366" y="740311"/>
            <a:ext cx="3341609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4"/>
          <p:cNvSpPr txBox="1"/>
          <p:nvPr/>
        </p:nvSpPr>
        <p:spPr>
          <a:xfrm>
            <a:off x="4658361" y="1062477"/>
            <a:ext cx="1410335" cy="5530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lvl="2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000" dirty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3.1.2  </a:t>
            </a:r>
            <a:r>
              <a:rPr lang="zh-CN" altLang="en-US" sz="2000" dirty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常量</a:t>
            </a:r>
            <a:endParaRPr lang="zh-CN" altLang="en-US" sz="2000" dirty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79576" y="2276872"/>
            <a:ext cx="8064896" cy="3474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919536" y="1772816"/>
            <a:ext cx="8424936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405">
              <a:lnSpc>
                <a:spcPct val="150000"/>
              </a:lnSpc>
            </a:pP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举例：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select DATE_FORMAT(NOW(), '%W,%d,%M, %Y  %r</a:t>
            </a:r>
            <a:r>
              <a:rPr lang="en-US" altLang="x-none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,%j'</a:t>
            </a: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执行结果为：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04590" y="3237230"/>
            <a:ext cx="4464050" cy="1098550"/>
          </a:xfrm>
          <a:prstGeom prst="rect">
            <a:avLst/>
          </a:prstGeom>
        </p:spPr>
      </p:pic>
      <p:sp>
        <p:nvSpPr>
          <p:cNvPr id="13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marL="571500" indent="-571500" algn="l">
              <a:buClrTx/>
              <a:buSzTx/>
              <a:buFontTx/>
            </a:pP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 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MySQL的常用函数</a:t>
            </a:r>
            <a:endParaRPr lang="zh-CN" alt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Others_1"/>
          <p:cNvSpPr/>
          <p:nvPr>
            <p:custDataLst>
              <p:tags r:id="rId2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649366" y="740311"/>
            <a:ext cx="3363236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582160" y="1172210"/>
            <a:ext cx="1922780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lvl="2" algn="l" eaLnBrk="0" fontAlgn="base" hangingPunct="0">
              <a:lnSpc>
                <a:spcPct val="150000"/>
              </a:lnSpc>
              <a:spcBef>
                <a:spcPct val="20000"/>
              </a:spcBef>
              <a:buClrTx/>
              <a:buSzTx/>
              <a:buFontTx/>
              <a:defRPr/>
            </a:pPr>
            <a:r>
              <a:rPr lang="en-US" altLang="zh-CN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3.4.</a:t>
            </a:r>
            <a:r>
              <a:rPr lang="en-US" altLang="zh-CN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  格式化函数</a:t>
            </a:r>
            <a:endParaRPr lang="en-US" altLang="zh-CN" dirty="0" smtClean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51584" y="3068960"/>
            <a:ext cx="799288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919536" y="1700808"/>
            <a:ext cx="8424936" cy="244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405">
              <a:lnSpc>
                <a:spcPct val="150000"/>
              </a:lnSpc>
            </a:pP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（3）INET_NTOA()和INET_ATON()函数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MySQL中的INET_NTOA()和INET_ATON()函数可以分别把IP地址转换为数字或者进行相反的操作。如下面的例子所示</a:t>
            </a:r>
            <a:r>
              <a:rPr lang="x-none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en-US" altLang="zh-CN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select INET_ATON('192.168.1.1');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执行结果</a:t>
            </a:r>
            <a:r>
              <a:rPr lang="zh-CN" altLang="x-none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为</a:t>
            </a:r>
            <a:r>
              <a:rPr lang="en-US" altLang="x-none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/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50179" name="图片 7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7978" y="3982531"/>
            <a:ext cx="2621022" cy="1035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marL="571500" indent="-571500" algn="l">
              <a:buClrTx/>
              <a:buSzTx/>
              <a:buFontTx/>
            </a:pP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 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MySQL的常用函数</a:t>
            </a:r>
            <a:endParaRPr lang="zh-CN" alt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Others_1"/>
          <p:cNvSpPr/>
          <p:nvPr>
            <p:custDataLst>
              <p:tags r:id="rId2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649366" y="740311"/>
            <a:ext cx="3363236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582160" y="1172210"/>
            <a:ext cx="1922780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lvl="2" algn="l" eaLnBrk="0" fontAlgn="base" hangingPunct="0">
              <a:lnSpc>
                <a:spcPct val="150000"/>
              </a:lnSpc>
              <a:spcBef>
                <a:spcPct val="20000"/>
              </a:spcBef>
              <a:buClrTx/>
              <a:buSzTx/>
              <a:buFontTx/>
              <a:defRPr/>
            </a:pPr>
            <a:r>
              <a:rPr lang="en-US" altLang="zh-CN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3.4.</a:t>
            </a:r>
            <a:r>
              <a:rPr lang="en-US" altLang="zh-CN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  格式化函数</a:t>
            </a:r>
            <a:endParaRPr lang="en-US" altLang="zh-CN" dirty="0" smtClean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279650" y="5418455"/>
            <a:ext cx="8065135" cy="3479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279650" y="2941955"/>
            <a:ext cx="8065135" cy="4032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919536" y="1581428"/>
            <a:ext cx="8424936" cy="4661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MySQL提供CAST()函数进行数据类型转换，它可以把一个值转换为指定的数据类型。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x-none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语法格式：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CAST(expr, AS type)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expr是CAST函数要转换的值，type是转换后的数据类型。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x-none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支持这几种数据类型</a:t>
            </a: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：BINARY、CHAR、DATE、TIME、DATETIME、SIGNED和UNSIGNED。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x-none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当使用数值操作时</a:t>
            </a: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x-none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字符串会自动地转换为数字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x-none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下面例子中两种操作得到相同的结果：</a:t>
            </a:r>
            <a:endParaRPr lang="en-US" altLang="zh-CN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select 1+'99', 1+CAST('99' AS SIGNED)</a:t>
            </a:r>
            <a:r>
              <a:rPr lang="en-US" altLang="x-none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1+C</a:t>
            </a: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AST('</a:t>
            </a:r>
            <a:r>
              <a:rPr lang="en-US" altLang="x-none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99' AS SIGNED)</a:t>
            </a: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x-none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执行结果</a:t>
            </a:r>
            <a:r>
              <a:rPr lang="zh-CN" altLang="x-none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为：</a:t>
            </a:r>
            <a:endParaRPr lang="zh-CN" altLang="x-none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marL="571500" indent="-571500" algn="l">
              <a:buClrTx/>
              <a:buSzTx/>
              <a:buFontTx/>
            </a:pP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 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MySQL的常用函数</a:t>
            </a:r>
            <a:endParaRPr lang="zh-CN" alt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649366" y="740311"/>
            <a:ext cx="3363236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582160" y="1172210"/>
            <a:ext cx="2338705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lvl="2" algn="l" eaLnBrk="0" fontAlgn="base" hangingPunct="0">
              <a:lnSpc>
                <a:spcPct val="150000"/>
              </a:lnSpc>
              <a:spcBef>
                <a:spcPct val="20000"/>
              </a:spcBef>
              <a:buClrTx/>
              <a:buSzTx/>
              <a:buFontTx/>
              <a:defRPr/>
            </a:pPr>
            <a:r>
              <a:rPr lang="en-US" altLang="zh-CN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3.4.8  </a:t>
            </a:r>
            <a:r>
              <a:rPr lang="en-US" altLang="zh-CN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类型转换函数</a:t>
            </a:r>
            <a:endParaRPr lang="en-US" altLang="zh-CN" dirty="0" smtClean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0145" y="5835650"/>
            <a:ext cx="5492750" cy="1149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07260" y="2078990"/>
            <a:ext cx="8136890" cy="7232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207573" y="4442485"/>
            <a:ext cx="8496944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405"/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字符串可以指定为BINARY类型，这样它们的比较操作就成为大小写敏感的。使用CAST()函数指定一个字符串为BINARY和字符串前面使用BINARY关键词具有相同的作用。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/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【例】执行如下语句：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/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select 'a'=BINARY 'A', 'a'=CAST('A' AS BINARY);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/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执行结果为：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/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52226" name="图片 39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173" y="5991354"/>
            <a:ext cx="3701741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560" y="3190875"/>
            <a:ext cx="8826500" cy="11874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940560" y="1765300"/>
            <a:ext cx="869886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46405"/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【例】执行如下语句：</a:t>
            </a:r>
            <a:endParaRPr lang="x-none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446405"/>
            <a:r>
              <a:rPr lang="zh-CN" altLang="en-US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select cast(</a:t>
            </a:r>
            <a:r>
              <a:rPr lang="en-US" altLang="zh-CN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now() </a:t>
            </a:r>
            <a:r>
              <a:rPr lang="zh-CN" altLang="en-US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as signed)</a:t>
            </a:r>
            <a:r>
              <a:rPr lang="en-US" altLang="zh-CN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, </a:t>
            </a:r>
            <a:r>
              <a:rPr lang="zh-CN" altLang="en-US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cast(</a:t>
            </a:r>
            <a:r>
              <a:rPr lang="en-US" altLang="zh-CN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now() </a:t>
            </a:r>
            <a:r>
              <a:rPr lang="zh-CN" altLang="en-US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as </a:t>
            </a:r>
            <a:r>
              <a:rPr lang="en-US" altLang="zh-CN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char</a:t>
            </a:r>
            <a:r>
              <a:rPr lang="zh-CN" altLang="en-US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)</a:t>
            </a:r>
            <a:r>
              <a:rPr lang="en-US" altLang="zh-CN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,</a:t>
            </a:r>
            <a:endParaRPr lang="en-US" altLang="zh-CN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446405"/>
            <a:r>
              <a:rPr lang="en-US" altLang="zh-CN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</a:t>
            </a:r>
            <a:r>
              <a:rPr lang="zh-CN" altLang="en-US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cast(</a:t>
            </a:r>
            <a:r>
              <a:rPr lang="en-US" altLang="zh-CN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now() </a:t>
            </a:r>
            <a:r>
              <a:rPr lang="zh-CN" altLang="en-US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as datetime) </a:t>
            </a:r>
            <a:r>
              <a:rPr lang="en-US" altLang="zh-CN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,</a:t>
            </a:r>
            <a:r>
              <a:rPr lang="zh-CN" altLang="en-US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cast(</a:t>
            </a:r>
            <a:r>
              <a:rPr lang="en-US" altLang="zh-CN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now() </a:t>
            </a:r>
            <a:r>
              <a:rPr lang="zh-CN" altLang="en-US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as date) </a:t>
            </a:r>
            <a:r>
              <a:rPr lang="en-US" altLang="zh-CN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,</a:t>
            </a:r>
            <a:r>
              <a:rPr lang="zh-CN" altLang="en-US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cast(</a:t>
            </a:r>
            <a:r>
              <a:rPr lang="en-US" altLang="zh-CN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now() </a:t>
            </a:r>
            <a:r>
              <a:rPr lang="zh-CN" altLang="en-US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as time)  </a:t>
            </a:r>
            <a:r>
              <a:rPr lang="en-US" altLang="zh-CN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;</a:t>
            </a:r>
            <a:endParaRPr lang="en-US" altLang="zh-CN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/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/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执行结果为：</a:t>
            </a:r>
            <a:endParaRPr lang="x-none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3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marL="571500" indent="-571500" algn="l">
              <a:buClrTx/>
              <a:buSzTx/>
              <a:buFontTx/>
            </a:pP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 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MySQL的常用函数</a:t>
            </a:r>
            <a:endParaRPr lang="zh-CN" alt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Others_1"/>
          <p:cNvSpPr/>
          <p:nvPr>
            <p:custDataLst>
              <p:tags r:id="rId3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649366" y="740311"/>
            <a:ext cx="3363236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582160" y="1172210"/>
            <a:ext cx="2338705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lvl="2" algn="l" eaLnBrk="0" fontAlgn="base" hangingPunct="0">
              <a:lnSpc>
                <a:spcPct val="150000"/>
              </a:lnSpc>
              <a:spcBef>
                <a:spcPct val="20000"/>
              </a:spcBef>
              <a:buClrTx/>
              <a:buSzTx/>
              <a:buFontTx/>
              <a:defRPr/>
            </a:pPr>
            <a:r>
              <a:rPr lang="en-US" altLang="zh-CN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3.4.8  </a:t>
            </a:r>
            <a:r>
              <a:rPr lang="en-US" altLang="zh-CN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类型转换函数</a:t>
            </a:r>
            <a:endParaRPr lang="en-US" altLang="zh-CN" dirty="0" smtClean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" grpId="0"/>
      <p:bldP spid="3" grpId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19536" y="1628800"/>
            <a:ext cx="8424936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405"/>
            <a:r>
              <a:rPr lang="x-none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一些特殊函数用来获得系统本身的信息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46405"/>
            <a:endParaRPr lang="zh-CN" altLang="zh-CN" dirty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423592" y="2428083"/>
          <a:ext cx="7704455" cy="3377180"/>
        </p:xfrm>
        <a:graphic>
          <a:graphicData uri="http://schemas.openxmlformats.org/drawingml/2006/table">
            <a:tbl>
              <a:tblPr firstRow="1" firstCol="1" bandRow="1" bandCol="1"/>
              <a:tblGrid>
                <a:gridCol w="3240405"/>
                <a:gridCol w="4464050"/>
              </a:tblGrid>
              <a:tr h="225994">
                <a:tc>
                  <a:txBody>
                    <a:bodyPr/>
                    <a:lstStyle/>
                    <a:p>
                      <a:pPr indent="2698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Arial" panose="020B0604020202020204"/>
                          <a:ea typeface="黑体" panose="02010609060101010101" pitchFamily="49" charset="-122"/>
                          <a:cs typeface="Arial" panose="020B0604020202020204"/>
                        </a:rPr>
                        <a:t>函</a:t>
                      </a:r>
                      <a:r>
                        <a:rPr lang="en-US" sz="1200" kern="100">
                          <a:effectLst/>
                          <a:latin typeface="Arial" panose="020B0604020202020204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    </a:t>
                      </a:r>
                      <a:r>
                        <a:rPr lang="zh-CN" sz="1200" kern="100">
                          <a:effectLst/>
                          <a:latin typeface="Arial" panose="020B0604020202020204"/>
                          <a:ea typeface="黑体" panose="02010609060101010101" pitchFamily="49" charset="-122"/>
                          <a:cs typeface="Arial" panose="020B0604020202020204"/>
                        </a:rPr>
                        <a:t>数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Arial" panose="020B0604020202020204"/>
                          <a:ea typeface="黑体" panose="02010609060101010101" pitchFamily="49" charset="-122"/>
                          <a:cs typeface="Arial" panose="020B0604020202020204"/>
                        </a:rPr>
                        <a:t>功</a:t>
                      </a:r>
                      <a:r>
                        <a:rPr lang="en-US" sz="1200" kern="100">
                          <a:effectLst/>
                          <a:latin typeface="Arial" panose="020B0604020202020204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    </a:t>
                      </a:r>
                      <a:r>
                        <a:rPr lang="zh-CN" sz="1200" kern="100">
                          <a:effectLst/>
                          <a:latin typeface="Arial" panose="020B0604020202020204"/>
                          <a:ea typeface="黑体" panose="02010609060101010101" pitchFamily="49" charset="-122"/>
                          <a:cs typeface="Arial" panose="020B0604020202020204"/>
                        </a:rPr>
                        <a:t>能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25994">
                <a:tc>
                  <a:txBody>
                    <a:bodyPr/>
                    <a:lstStyle/>
                    <a:p>
                      <a:pPr indent="2698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DATABASE()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返回当前数据库名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994">
                <a:tc>
                  <a:txBody>
                    <a:bodyPr/>
                    <a:lstStyle/>
                    <a:p>
                      <a:pPr indent="2698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BENCHMARK(n</a:t>
                      </a:r>
                      <a:r>
                        <a:rPr lang="zh-CN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</a:t>
                      </a:r>
                      <a:r>
                        <a:rPr lang="en-US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expr)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将表达式</a:t>
                      </a:r>
                      <a:r>
                        <a:rPr lang="en-US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expr</a:t>
                      </a:r>
                      <a:r>
                        <a:rPr lang="zh-CN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重复运行</a:t>
                      </a:r>
                      <a:r>
                        <a:rPr lang="en-US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</a:t>
                      </a:r>
                      <a:r>
                        <a:rPr lang="zh-CN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次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994">
                <a:tc>
                  <a:txBody>
                    <a:bodyPr/>
                    <a:lstStyle/>
                    <a:p>
                      <a:pPr indent="2698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CHARSET(str)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返回字符串</a:t>
                      </a:r>
                      <a:r>
                        <a:rPr lang="en-US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str</a:t>
                      </a:r>
                      <a:r>
                        <a:rPr lang="zh-CN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的字符集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994">
                <a:tc>
                  <a:txBody>
                    <a:bodyPr/>
                    <a:lstStyle/>
                    <a:p>
                      <a:pPr indent="2698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CONNECTION_ID()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返回当前客户的连接</a:t>
                      </a:r>
                      <a:r>
                        <a:rPr lang="en-US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ID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5623">
                <a:tc>
                  <a:txBody>
                    <a:bodyPr/>
                    <a:lstStyle/>
                    <a:p>
                      <a:pPr indent="2698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FOUND_ROWS()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将最后一个</a:t>
                      </a:r>
                      <a:r>
                        <a:rPr lang="en-US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SELECT</a:t>
                      </a:r>
                      <a:r>
                        <a:rPr lang="zh-CN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查询（没有以</a:t>
                      </a:r>
                      <a:r>
                        <a:rPr lang="en-US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LIMIT</a:t>
                      </a:r>
                      <a:r>
                        <a:rPr lang="zh-CN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语句进行限制）返回的记录行数返回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994">
                <a:tc>
                  <a:txBody>
                    <a:bodyPr/>
                    <a:lstStyle/>
                    <a:p>
                      <a:pPr indent="2698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GET_LOCK(str</a:t>
                      </a:r>
                      <a:r>
                        <a:rPr lang="zh-CN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</a:t>
                      </a:r>
                      <a:r>
                        <a:rPr lang="en-US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dur)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获得一个由字符串</a:t>
                      </a:r>
                      <a:r>
                        <a:rPr lang="en-US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str</a:t>
                      </a:r>
                      <a:r>
                        <a:rPr lang="zh-CN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命名的并且有</a:t>
                      </a:r>
                      <a:r>
                        <a:rPr lang="en-US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dur</a:t>
                      </a:r>
                      <a:r>
                        <a:rPr lang="zh-CN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秒延时的锁定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994">
                <a:tc>
                  <a:txBody>
                    <a:bodyPr/>
                    <a:lstStyle/>
                    <a:p>
                      <a:pPr indent="2698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IS_FREE_LOCK(str)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检查以</a:t>
                      </a:r>
                      <a:r>
                        <a:rPr lang="en-US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str</a:t>
                      </a:r>
                      <a:r>
                        <a:rPr lang="zh-CN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命名的锁定是否释放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994">
                <a:tc>
                  <a:txBody>
                    <a:bodyPr/>
                    <a:lstStyle/>
                    <a:p>
                      <a:pPr indent="2698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LAST_INSERT_ID()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返回由系统自动产生的最后一个</a:t>
                      </a:r>
                      <a:r>
                        <a:rPr lang="en-US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AUTOINCREMENT ID</a:t>
                      </a:r>
                      <a:r>
                        <a:rPr lang="zh-CN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的值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5623">
                <a:tc>
                  <a:txBody>
                    <a:bodyPr/>
                    <a:lstStyle/>
                    <a:p>
                      <a:pPr indent="2698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MASTER_POS_WAIT(log</a:t>
                      </a:r>
                      <a:r>
                        <a:rPr lang="zh-CN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</a:t>
                      </a:r>
                      <a:r>
                        <a:rPr lang="en-US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pos</a:t>
                      </a:r>
                      <a:r>
                        <a:rPr lang="zh-CN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</a:t>
                      </a:r>
                      <a:r>
                        <a:rPr lang="en-US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dur)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锁定主服务器</a:t>
                      </a:r>
                      <a:r>
                        <a:rPr lang="en-US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dur</a:t>
                      </a:r>
                      <a:r>
                        <a:rPr lang="zh-CN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秒直到从服务器与主服务器的日志</a:t>
                      </a:r>
                      <a:r>
                        <a:rPr lang="en-US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log</a:t>
                      </a:r>
                      <a:r>
                        <a:rPr lang="zh-CN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指定的位置</a:t>
                      </a:r>
                      <a:r>
                        <a:rPr lang="en-US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pos</a:t>
                      </a:r>
                      <a:r>
                        <a:rPr lang="zh-CN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同步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994">
                <a:tc>
                  <a:txBody>
                    <a:bodyPr/>
                    <a:lstStyle/>
                    <a:p>
                      <a:pPr indent="2698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RELEASE_LOCK(str)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释放由字符串</a:t>
                      </a:r>
                      <a:r>
                        <a:rPr lang="en-US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str</a:t>
                      </a:r>
                      <a:r>
                        <a:rPr lang="zh-CN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命名的锁定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994">
                <a:tc>
                  <a:txBody>
                    <a:bodyPr/>
                    <a:lstStyle/>
                    <a:p>
                      <a:pPr indent="2698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USER()</a:t>
                      </a:r>
                      <a:r>
                        <a:rPr lang="zh-CN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或</a:t>
                      </a:r>
                      <a:r>
                        <a:rPr lang="en-US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SYSTEM_USER()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返回当前登录用户名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994">
                <a:tc>
                  <a:txBody>
                    <a:bodyPr/>
                    <a:lstStyle/>
                    <a:p>
                      <a:pPr indent="2698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VERSION()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返回</a:t>
                      </a:r>
                      <a:r>
                        <a:rPr lang="en-US" sz="1200" kern="10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MySQL</a:t>
                      </a:r>
                      <a:r>
                        <a:rPr lang="zh-CN" sz="1200" kern="10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服务器的版本</a:t>
                      </a:r>
                      <a:endParaRPr lang="zh-CN" sz="12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marL="571500" indent="-571500" algn="l">
              <a:buClrTx/>
              <a:buSzTx/>
              <a:buFontTx/>
            </a:pP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 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MySQL的常用函数</a:t>
            </a:r>
            <a:endParaRPr lang="zh-CN" alt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649366" y="740311"/>
            <a:ext cx="3363236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582160" y="1172210"/>
            <a:ext cx="2151380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lvl="2" algn="l" eaLnBrk="0" fontAlgn="base" hangingPunct="0">
              <a:lnSpc>
                <a:spcPct val="150000"/>
              </a:lnSpc>
              <a:spcBef>
                <a:spcPct val="20000"/>
              </a:spcBef>
              <a:buClrTx/>
              <a:buSzTx/>
              <a:buFontTx/>
              <a:defRPr/>
            </a:pPr>
            <a:r>
              <a:rPr lang="en-US" altLang="zh-CN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3.4.</a:t>
            </a:r>
            <a:r>
              <a:rPr lang="en-US" altLang="zh-CN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9  系统信息函数</a:t>
            </a:r>
            <a:endParaRPr lang="en-US" altLang="zh-CN" dirty="0" smtClean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51584" y="2996952"/>
            <a:ext cx="799288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919536" y="1628800"/>
            <a:ext cx="8424936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405" fontAlgn="auto"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下面对其中一些信息函数进行举例：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（1）DATABASE()、USER()和VERSION()函数可以分别返回当前所选数据库、当前用户和MySQL版本信息：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select DATABASE(),USER(), VERSION();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执行结果为：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marL="571500" indent="-571500" algn="l">
              <a:buClrTx/>
              <a:buSzTx/>
              <a:buFontTx/>
            </a:pP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 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MySQL的常用函数</a:t>
            </a:r>
            <a:endParaRPr lang="zh-CN" alt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649366" y="740311"/>
            <a:ext cx="3363236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582160" y="1172210"/>
            <a:ext cx="2151380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lvl="2" algn="l" eaLnBrk="0" fontAlgn="base" hangingPunct="0">
              <a:lnSpc>
                <a:spcPct val="150000"/>
              </a:lnSpc>
              <a:spcBef>
                <a:spcPct val="20000"/>
              </a:spcBef>
              <a:buClrTx/>
              <a:buSzTx/>
              <a:buFontTx/>
              <a:defRPr/>
            </a:pPr>
            <a:r>
              <a:rPr lang="en-US" altLang="zh-CN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3.4.</a:t>
            </a:r>
            <a:r>
              <a:rPr lang="en-US" altLang="zh-CN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9  系统信息函数</a:t>
            </a:r>
            <a:endParaRPr lang="en-US" altLang="zh-CN" dirty="0" smtClean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450" y="3817620"/>
            <a:ext cx="3467100" cy="952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79576" y="2996952"/>
            <a:ext cx="8064896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919536" y="1628800"/>
            <a:ext cx="8424936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405">
              <a:lnSpc>
                <a:spcPct val="150000"/>
              </a:lnSpc>
            </a:pP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（2）BENCHMARK() 函数用于重复执行n次表达式expr。它可以被用于计算MySQL处理表达式的速度，结果值通常为零。另一种用处来自MySQL客户端内部，能够报告问询执行的次数，根据经过的时间值可以推断服务器的性能。例如：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select BENCHMARK(10000000, ENCODE('hello','goodbye'));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执行结果为：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56322" name="图片 41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615" y="3861048"/>
            <a:ext cx="4856777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marL="571500" indent="-571500" algn="l">
              <a:buClrTx/>
              <a:buSzTx/>
              <a:buFontTx/>
            </a:pP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 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MySQL的常用函数</a:t>
            </a:r>
            <a:endParaRPr lang="zh-CN" alt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Others_1"/>
          <p:cNvSpPr/>
          <p:nvPr>
            <p:custDataLst>
              <p:tags r:id="rId2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649366" y="740311"/>
            <a:ext cx="3363236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582160" y="1172210"/>
            <a:ext cx="2151380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lvl="2" algn="l" eaLnBrk="0" fontAlgn="base" hangingPunct="0">
              <a:lnSpc>
                <a:spcPct val="150000"/>
              </a:lnSpc>
              <a:spcBef>
                <a:spcPct val="20000"/>
              </a:spcBef>
              <a:buClrTx/>
              <a:buSzTx/>
              <a:buFontTx/>
              <a:defRPr/>
            </a:pPr>
            <a:r>
              <a:rPr lang="en-US" altLang="zh-CN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3.4.</a:t>
            </a:r>
            <a:r>
              <a:rPr lang="en-US" altLang="zh-CN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9  系统信息函数</a:t>
            </a:r>
            <a:endParaRPr lang="en-US" altLang="zh-CN" dirty="0" smtClean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351584" y="3861048"/>
            <a:ext cx="7920880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351584" y="3068960"/>
            <a:ext cx="7920880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919536" y="1700808"/>
            <a:ext cx="8352928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405">
              <a:lnSpc>
                <a:spcPct val="150000"/>
              </a:lnSpc>
            </a:pP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（3）FOUND_ROWS()函数用于返回最后一个SELECT语句返回的记录行的数目。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如最后执行的SELECT语句是：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select * from xs;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之后再执行如下语句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en-US" altLang="zh-CN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select FOUND_ROWS();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执行结果</a:t>
            </a:r>
            <a:r>
              <a:rPr lang="zh-CN" altLang="x-none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为：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57346" name="图片 78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702" y="4459071"/>
            <a:ext cx="2139651" cy="103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marL="571500" indent="-571500" algn="l">
              <a:buClrTx/>
              <a:buSzTx/>
              <a:buFontTx/>
            </a:pP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 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MySQL的常用函数</a:t>
            </a:r>
            <a:endParaRPr lang="zh-CN" alt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Others_1"/>
          <p:cNvSpPr/>
          <p:nvPr>
            <p:custDataLst>
              <p:tags r:id="rId2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649366" y="740311"/>
            <a:ext cx="3363236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582160" y="1172210"/>
            <a:ext cx="2151380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lvl="2" algn="l" eaLnBrk="0" fontAlgn="base" hangingPunct="0">
              <a:lnSpc>
                <a:spcPct val="150000"/>
              </a:lnSpc>
              <a:spcBef>
                <a:spcPct val="20000"/>
              </a:spcBef>
              <a:buClrTx/>
              <a:buSzTx/>
              <a:buFontTx/>
              <a:defRPr/>
            </a:pPr>
            <a:r>
              <a:rPr lang="en-US" altLang="zh-CN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3.4.</a:t>
            </a:r>
            <a:r>
              <a:rPr lang="en-US" altLang="zh-CN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9  系统信息函数</a:t>
            </a:r>
            <a:endParaRPr lang="en-US" altLang="zh-CN" dirty="0" smtClean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33550" y="4232275"/>
            <a:ext cx="8208645" cy="850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445449" y="1678965"/>
            <a:ext cx="8496944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说明：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SELECT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语句可能包括一个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LIMIT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子句，用来限制服务器返回客户端的行数。在有些情况下，需要不用再次运行该语句而得知在没有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LIMIT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时到底该语句返回了多少行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为了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知道这个行数，包括在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SELECT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语句中选择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SQL_CALC_FOUND_ROWS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，随后调用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FOUND_ROWS()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例如，执行如下语句：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select SQL_CALC_FOUND_ROWS * from xs where 性别=1 limit 5; 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select FOUND_ROWS();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FOUND_ROWS()函数显示在没有LIMIT子句的情况下，SELECT语句所返回的行数。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x-none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执行结果</a:t>
            </a:r>
            <a:r>
              <a:rPr lang="zh-CN" altLang="x-none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为：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/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58370" name="图片 79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293" y="5632559"/>
            <a:ext cx="2520280" cy="1225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marL="571500" indent="-571500" algn="l">
              <a:buClrTx/>
              <a:buSzTx/>
              <a:buFontTx/>
            </a:pP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 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MySQL的常用函数</a:t>
            </a:r>
            <a:endParaRPr lang="zh-CN" alt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Others_1"/>
          <p:cNvSpPr/>
          <p:nvPr>
            <p:custDataLst>
              <p:tags r:id="rId2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649366" y="740311"/>
            <a:ext cx="3363236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582160" y="1172210"/>
            <a:ext cx="2151380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lvl="2" algn="l" eaLnBrk="0" fontAlgn="base" hangingPunct="0">
              <a:lnSpc>
                <a:spcPct val="150000"/>
              </a:lnSpc>
              <a:spcBef>
                <a:spcPct val="20000"/>
              </a:spcBef>
              <a:buClrTx/>
              <a:buSzTx/>
              <a:buFontTx/>
              <a:defRPr/>
            </a:pPr>
            <a:r>
              <a:rPr lang="en-US" altLang="zh-CN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3.4.</a:t>
            </a:r>
            <a:r>
              <a:rPr lang="en-US" altLang="zh-CN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9  系统信息函数</a:t>
            </a:r>
            <a:endParaRPr lang="en-US" altLang="zh-CN" dirty="0" smtClean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/>
        </p:nvSpPr>
        <p:spPr>
          <a:xfrm>
            <a:off x="1242082" y="717532"/>
            <a:ext cx="7766050" cy="723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spc="3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defTabSz="457200" eaLnBrk="0" fontAlgn="base" hangingPunct="0">
              <a:lnSpc>
                <a:spcPct val="100000"/>
              </a:lnSpc>
              <a:spcAft>
                <a:spcPct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pitchFamily="2" charset="2"/>
              </a:rPr>
              <a:t></a:t>
            </a:r>
            <a:r>
              <a:rPr lang="en-US" altLang="zh-CN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lang="zh-CN" alt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本章小结</a:t>
            </a:r>
            <a:endParaRPr lang="zh-CN" altLang="en-US" sz="24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内容占位符 1"/>
          <p:cNvSpPr txBox="1"/>
          <p:nvPr/>
        </p:nvSpPr>
        <p:spPr bwMode="auto">
          <a:xfrm>
            <a:off x="1656202" y="1441285"/>
            <a:ext cx="8879597" cy="43406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marL="228600" marR="0" lvl="0" indent="-228600" algn="l" defTabSz="914400" rtl="0" fontAlgn="auto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−"/>
              <a:defRPr/>
            </a:pPr>
            <a:r>
              <a:rPr kumimoji="0" lang="zh-CN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本章主要讲解了</a:t>
            </a:r>
            <a:r>
              <a:rPr lang="zh-CN" altLang="zh-CN" sz="240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MySQL数据库常见的数据类型。整数类型、浮点数类型、日期和时间类型和字符串类型是数据库中使用最频繁的数据类型。</a:t>
            </a:r>
            <a:endParaRPr kumimoji="0" lang="zh-CN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marR="0" lvl="0" indent="-228600" algn="l" defTabSz="914400" rtl="0" fontAlgn="auto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−"/>
              <a:defRPr/>
            </a:pPr>
            <a:r>
              <a:rPr lang="zh-CN" altLang="zh-CN" sz="240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MySQL的关键词很多、运算符特别丰富、函数种类多且功能强，应用很广泛。</a:t>
            </a:r>
            <a:endParaRPr lang="zh-CN" altLang="zh-CN" sz="240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zh-CN" sz="2000" dirty="0">
                <a:solidFill>
                  <a:srgbClr val="595959"/>
                </a:solidFill>
                <a:sym typeface="+mn-ea"/>
              </a:rPr>
              <a:t>构成</a:t>
            </a:r>
            <a:r>
              <a:rPr lang="en-US" altLang="zh-CN" sz="2000" dirty="0">
                <a:solidFill>
                  <a:srgbClr val="595959"/>
                </a:solidFill>
                <a:sym typeface="+mn-ea"/>
              </a:rPr>
              <a:t>MySQL</a:t>
            </a:r>
            <a:r>
              <a:rPr lang="zh-CN" altLang="zh-CN" sz="2000" dirty="0">
                <a:solidFill>
                  <a:srgbClr val="595959"/>
                </a:solidFill>
                <a:sym typeface="+mn-ea"/>
              </a:rPr>
              <a:t>语言的字符集和字符序。</a:t>
            </a:r>
            <a:endParaRPr lang="zh-CN" altLang="zh-CN" sz="2000" dirty="0">
              <a:solidFill>
                <a:srgbClr val="595959"/>
              </a:solidFill>
            </a:endParaRPr>
          </a:p>
          <a:p>
            <a:pPr lvl="1"/>
            <a:r>
              <a:rPr lang="zh-CN" altLang="zh-CN" sz="2000" dirty="0">
                <a:solidFill>
                  <a:srgbClr val="595959"/>
                </a:solidFill>
                <a:sym typeface="+mn-ea"/>
              </a:rPr>
              <a:t>关键字、常量、运算符、常用函数的用法。</a:t>
            </a:r>
            <a:endParaRPr lang="zh-CN" altLang="zh-CN" sz="2000" dirty="0">
              <a:solidFill>
                <a:srgbClr val="595959"/>
              </a:solidFill>
            </a:endParaRPr>
          </a:p>
          <a:p>
            <a:pPr lvl="1"/>
            <a:r>
              <a:rPr lang="zh-CN" altLang="zh-CN" sz="2000" dirty="0">
                <a:solidFill>
                  <a:srgbClr val="595959"/>
                </a:solidFill>
                <a:sym typeface="+mn-ea"/>
              </a:rPr>
              <a:t>系统变量的使用方法。</a:t>
            </a:r>
            <a:endParaRPr lang="zh-CN" altLang="zh-CN" sz="2000" dirty="0">
              <a:solidFill>
                <a:srgbClr val="595959"/>
              </a:solidFill>
            </a:endParaRPr>
          </a:p>
          <a:p>
            <a:pPr lvl="1"/>
            <a:r>
              <a:rPr lang="zh-CN" altLang="zh-CN" sz="2000" dirty="0">
                <a:solidFill>
                  <a:srgbClr val="595959"/>
                </a:solidFill>
                <a:sym typeface="+mn-ea"/>
              </a:rPr>
              <a:t>标识符、变量、以及表达式的定义和使用方法。</a:t>
            </a:r>
            <a:endParaRPr kumimoji="0" lang="zh-CN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649366" y="740311"/>
            <a:ext cx="2644677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42346" y="1535961"/>
            <a:ext cx="8424936" cy="3276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405" algn="l">
              <a:lnSpc>
                <a:spcPct val="150000"/>
              </a:lnSpc>
            </a:pPr>
            <a:r>
              <a:rPr lang="x-none" altLang="zh-CN" sz="20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2．数值常量</a:t>
            </a:r>
            <a:endParaRPr lang="zh-CN" altLang="zh-CN" sz="20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 algn="l">
              <a:lnSpc>
                <a:spcPct val="150000"/>
              </a:lnSpc>
            </a:pP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数值常量可以分为整数常量和浮点数常量。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 algn="l">
              <a:lnSpc>
                <a:spcPct val="150000"/>
              </a:lnSpc>
            </a:pP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整数常量即不带小数点的十进制数，例如：1894，2，+145345234，–2147483648。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 algn="l">
              <a:lnSpc>
                <a:spcPct val="150000"/>
              </a:lnSpc>
            </a:pP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浮点数常量是使用小数点的数值常量，例如：5.26，</a:t>
            </a: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/>
              </a:rPr>
              <a:t></a:t>
            </a: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1.39，101.5E5，0.5E</a:t>
            </a: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/>
              </a:rPr>
              <a:t></a:t>
            </a: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x-none" altLang="zh-CN" dirty="0">
                <a:solidFill>
                  <a:srgbClr val="595959"/>
                </a:solidFill>
              </a:rPr>
              <a:t>。</a:t>
            </a:r>
            <a:endParaRPr lang="zh-CN" altLang="zh-CN" dirty="0">
              <a:solidFill>
                <a:srgbClr val="595959"/>
              </a:solidFill>
            </a:endParaRPr>
          </a:p>
          <a:p>
            <a:pPr indent="446405" algn="l"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</a:endParaRPr>
          </a:p>
        </p:txBody>
      </p:sp>
      <p:sp>
        <p:nvSpPr>
          <p:cNvPr id="10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基本语法要素</a:t>
            </a:r>
            <a:endParaRPr lang="zh-CN" alt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649366" y="740311"/>
            <a:ext cx="3341609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4"/>
          <p:cNvSpPr txBox="1"/>
          <p:nvPr/>
        </p:nvSpPr>
        <p:spPr>
          <a:xfrm>
            <a:off x="4658361" y="1062477"/>
            <a:ext cx="1410335" cy="5530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lvl="2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000" dirty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3.1.2  </a:t>
            </a:r>
            <a:r>
              <a:rPr lang="zh-CN" altLang="en-US" sz="2000" dirty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常量</a:t>
            </a:r>
            <a:endParaRPr lang="zh-CN" altLang="en-US" sz="2000" dirty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31189" y="5393675"/>
            <a:ext cx="7992888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514406" y="1688743"/>
            <a:ext cx="8424936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405"/>
            <a:r>
              <a:rPr lang="x-none" altLang="zh-CN" sz="20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3．十六进制常量</a:t>
            </a:r>
            <a:endParaRPr lang="zh-CN" altLang="zh-CN" sz="20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/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MySQL支持十六进制值。一个十六进制值通常指定为一个字符串常量，每对十六进制数字被转换为一个字符，其最前面有一个大写字母“X”或小写字“x</a:t>
            </a:r>
            <a:r>
              <a:rPr lang="x-none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/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/>
            <a:r>
              <a:rPr lang="x-none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例如</a:t>
            </a: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x-none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X‘41’表示大写字母A。x‘4D7953514C’表示字符串</a:t>
            </a: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MySQL。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/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/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/>
            <a:r>
              <a:rPr lang="x-none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十六进制值的默认类型是字符串</a:t>
            </a: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。如果想要确保该值作为数字处理，可以使用CAST(...AS UNSIGNED)。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/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执行如下语句：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/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select 0x41, cast(0x41 as unsigned);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/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执行结果如右图所示。</a:t>
            </a:r>
            <a:r>
              <a:rPr lang="zh-CN" altLang="zh-CN" sz="2000" dirty="0" smtClean="0">
                <a:solidFill>
                  <a:srgbClr val="5959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lang="zh-CN" altLang="zh-CN" sz="2000" dirty="0" smtClean="0">
              <a:solidFill>
                <a:srgbClr val="59595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8194" name="图片 4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096" y="5610457"/>
            <a:ext cx="2808312" cy="95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基本语法要素</a:t>
            </a:r>
            <a:endParaRPr lang="zh-CN" alt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MH_Others_1"/>
          <p:cNvSpPr/>
          <p:nvPr>
            <p:custDataLst>
              <p:tags r:id="rId2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649366" y="740311"/>
            <a:ext cx="3341609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4"/>
          <p:cNvSpPr txBox="1"/>
          <p:nvPr/>
        </p:nvSpPr>
        <p:spPr>
          <a:xfrm>
            <a:off x="4658361" y="1062477"/>
            <a:ext cx="1410335" cy="5530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lvl="2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000" dirty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3.1.2  </a:t>
            </a:r>
            <a:r>
              <a:rPr lang="zh-CN" altLang="en-US" sz="2000" dirty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常量</a:t>
            </a:r>
            <a:endParaRPr lang="zh-CN" altLang="en-US" sz="2000" dirty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55046" y="1615718"/>
            <a:ext cx="8352928" cy="4939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x-none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4．日期时间常量</a:t>
            </a:r>
            <a:endParaRPr lang="zh-CN" altLang="zh-CN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日期时间常量：用单引号将表示日期时间的字符串括起来构成。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lang="x-none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日期型常量包括年</a:t>
            </a: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、月、日，数据类型为DATE，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按年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日的顺序表示，中间的间隔符“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”也可以使用如“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\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”、“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@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”或“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%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”等特殊符号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x-none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例如</a:t>
            </a: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：“2014-06-17”。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lang="x-none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时间型常量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x-none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包括小时</a:t>
            </a: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、分钟、秒及微秒数，数据类型为TIME，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按时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秒. 微秒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的顺序表示。例如：</a:t>
            </a: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“12:30:43.00013”。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日期/时间的组合数据类型为DATETIME或TIMESTAMP，如“2014-06-17 12:30:43”。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DATETIME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的年份在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1000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～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9999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之间，而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TIMESTAMP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的年份在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1970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～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2037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之间，还有就是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TIMESTAMP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在插入带微秒的日期时间时将微秒忽略。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TIMESTAMP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还支持时区，即在不同时区转换为相应时间。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/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基本语法要素</a:t>
            </a:r>
            <a:endParaRPr lang="zh-CN" alt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649366" y="740311"/>
            <a:ext cx="3341609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4"/>
          <p:cNvSpPr txBox="1"/>
          <p:nvPr/>
        </p:nvSpPr>
        <p:spPr>
          <a:xfrm>
            <a:off x="4658361" y="1062477"/>
            <a:ext cx="1410335" cy="5530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lvl="2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000" dirty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3.1.2  </a:t>
            </a:r>
            <a:r>
              <a:rPr lang="zh-CN" altLang="en-US" sz="2000" dirty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常量</a:t>
            </a:r>
            <a:endParaRPr lang="zh-CN" altLang="en-US" sz="2000" dirty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53161" y="4874131"/>
            <a:ext cx="8064896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393121" y="1536090"/>
            <a:ext cx="8424936" cy="4554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x-none" altLang="zh-CN" sz="20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5．位字段值</a:t>
            </a:r>
            <a:endParaRPr lang="zh-CN" altLang="zh-CN" sz="20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可以使用b'value'符号写位字段值。value是一个用0和1写成的二进制值。直接显示b'value'的值可能是一系列特殊的符号。例如，b'0'显示为空白，b'1'显示为一个笑脸图标。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使用BIN函数可以将位字段常量显示为二进制格式。使用OCT函数可以将位字段常量显示为数值型格式。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执行下列语句：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select BIN(b'111101'+0), OCT(b'111101'+0</a:t>
            </a:r>
            <a:r>
              <a:rPr lang="x-none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);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x-none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执行结果如图所示</a:t>
            </a: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r>
              <a:rPr lang="zh-CN" altLang="zh-CN" sz="20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/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0242" name="图片 4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763" y="5568687"/>
            <a:ext cx="3768929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基本语法要素</a:t>
            </a:r>
            <a:endParaRPr lang="zh-CN" alt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MH_Others_1"/>
          <p:cNvSpPr/>
          <p:nvPr>
            <p:custDataLst>
              <p:tags r:id="rId2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649366" y="740311"/>
            <a:ext cx="3341609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4"/>
          <p:cNvSpPr txBox="1"/>
          <p:nvPr/>
        </p:nvSpPr>
        <p:spPr>
          <a:xfrm>
            <a:off x="4658361" y="1062477"/>
            <a:ext cx="1410335" cy="5530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lvl="2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000" dirty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3.1.2  </a:t>
            </a:r>
            <a:r>
              <a:rPr lang="zh-CN" altLang="en-US" sz="2000" dirty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常量</a:t>
            </a:r>
            <a:endParaRPr lang="zh-CN" altLang="en-US" sz="2000" dirty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64234" y="3451989"/>
            <a:ext cx="799288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531551" y="1484402"/>
            <a:ext cx="8424936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405">
              <a:lnSpc>
                <a:spcPct val="150000"/>
              </a:lnSpc>
            </a:pPr>
            <a:r>
              <a:rPr lang="x-none" altLang="zh-CN" sz="20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6．布尔值</a:t>
            </a:r>
            <a:endParaRPr lang="zh-CN" altLang="zh-CN" sz="20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布尔值只包含两个可能的值：TRUE和FALSE。FALSE的数字值为“0”，TRUE的数字值为“1”。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【例】获取</a:t>
            </a:r>
            <a:r>
              <a:rPr lang="x-none" altLang="zh-CN" sz="2000" dirty="0" smtClean="0">
                <a:solidFill>
                  <a:srgbClr val="5959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TRUE</a:t>
            </a: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和</a:t>
            </a:r>
            <a:r>
              <a:rPr lang="x-none" altLang="zh-CN" sz="2000" dirty="0" smtClean="0">
                <a:solidFill>
                  <a:srgbClr val="5959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FALSE</a:t>
            </a: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的值。</a:t>
            </a:r>
            <a:r>
              <a:rPr lang="zh-CN" altLang="zh-CN" sz="2000" dirty="0" smtClean="0">
                <a:solidFill>
                  <a:srgbClr val="5959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lang="en-US" altLang="zh-CN" sz="2000" dirty="0" smtClean="0">
              <a:solidFill>
                <a:srgbClr val="59595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select </a:t>
            </a: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TRUE, FALSE;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执行结果如右图所示。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1266" name="图片 4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923" y="3723129"/>
            <a:ext cx="2075867" cy="100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31551" y="4520454"/>
            <a:ext cx="8424936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405"/>
            <a:r>
              <a:rPr lang="x-none" altLang="zh-CN" sz="20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7．NULL值</a:t>
            </a:r>
            <a:endParaRPr lang="zh-CN" altLang="zh-CN" sz="20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/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NULL值可适用于各种列类型，它通常用来表示“没有值”、“无数据”等意义，并且不同于数字类型的“0”或字符串类型的空字符串。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/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基本语法要素</a:t>
            </a:r>
            <a:endParaRPr lang="zh-CN" alt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MH_Others_1"/>
          <p:cNvSpPr/>
          <p:nvPr>
            <p:custDataLst>
              <p:tags r:id="rId2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649366" y="740311"/>
            <a:ext cx="3341609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4"/>
          <p:cNvSpPr txBox="1"/>
          <p:nvPr/>
        </p:nvSpPr>
        <p:spPr>
          <a:xfrm>
            <a:off x="4658361" y="1062477"/>
            <a:ext cx="1410335" cy="5530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lvl="2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000" dirty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3.1.2  </a:t>
            </a:r>
            <a:r>
              <a:rPr lang="zh-CN" altLang="en-US" sz="2000" dirty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常量</a:t>
            </a:r>
            <a:endParaRPr lang="zh-CN" altLang="en-US" sz="2000" dirty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81126" y="4191759"/>
            <a:ext cx="8064896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544886" y="1700808"/>
            <a:ext cx="8424936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405"/>
            <a:r>
              <a:rPr lang="x-none" altLang="zh-CN" sz="20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1．用户变量</a:t>
            </a:r>
            <a:endParaRPr lang="zh-CN" altLang="zh-CN" sz="20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 fontAlgn="auto"/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用户可以在表达式中使用自己定义的变量，这样的变量叫做用户变量。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/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在使用用户变量前必须定义和初始化。如果使用没有初始化的变量，它的值为NULL。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/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用户变量与连接有关。也就是说，一个客户端定义的变量不能被其他客户端看到或使用。当客户端退出时，该客户端连接的所有变量将自动释放。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/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定义和初始化一个变量可以使用SET语句，语法格式为：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/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SET  @用户变量＝expr1 [,@用户变量2= expr2 , …]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/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其中，用户变量名可以由当前字符集的文字数字字符、“.”、“_”和“$”组成。当变量名中需要包含了一些特殊符号（如空格、#等）时，可以使用双引号或单引号将整个变量括起来。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/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expr要给变量赋的值，可以是常量、变量或表达式。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/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基本语法要素</a:t>
            </a:r>
            <a:endParaRPr lang="zh-CN" alt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649366" y="740311"/>
            <a:ext cx="3341609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4"/>
          <p:cNvSpPr txBox="1"/>
          <p:nvPr/>
        </p:nvSpPr>
        <p:spPr>
          <a:xfrm>
            <a:off x="4658361" y="1062477"/>
            <a:ext cx="1410335" cy="5530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lvl="2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000" dirty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3.1.3  </a:t>
            </a:r>
            <a:r>
              <a:rPr lang="zh-CN" altLang="en-US" sz="2000" dirty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变</a:t>
            </a:r>
            <a:r>
              <a:rPr lang="zh-CN" altLang="en-US" sz="2000" dirty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量</a:t>
            </a:r>
            <a:endParaRPr lang="zh-CN" altLang="en-US" sz="2000" dirty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92226" y="2127905"/>
            <a:ext cx="8064896" cy="11521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532186" y="1730653"/>
            <a:ext cx="8424936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405"/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【例】创建用户变量和查询用户变量的值。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/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set @name='王林';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/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set @user1=1, @user2=2, @user3=3;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/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set @user4=@user3+1;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/>
            <a:r>
              <a:rPr lang="x-none" altLang="zh-CN" sz="2000" dirty="0" smtClean="0">
                <a:solidFill>
                  <a:srgbClr val="5959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select @name;</a:t>
            </a:r>
            <a:r>
              <a:rPr lang="zh-CN" altLang="zh-CN" sz="2000" dirty="0" smtClean="0">
                <a:solidFill>
                  <a:srgbClr val="5959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lang="en-US" altLang="zh-CN" sz="2000" dirty="0" smtClean="0">
              <a:solidFill>
                <a:srgbClr val="59595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/>
            <a:r>
              <a:rPr lang="x-none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其中</a:t>
            </a: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/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（1）创建用户变量name并赋值为“王林”。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/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（2）创建用户变量user1并赋值为1，user2赋值为2，user3赋值为3。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/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（3）创建用户变量user4，它的值为user3的值加1。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/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（4）查询用户变量name的值。执行结果如右图所示。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/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在一个用户变量被创建后，它可以以一种特殊形式的表达式用于其他SQL语句中。变量名前面也必须加上符号@，以便将它和列名区分开。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/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marL="571500" indent="-571500"/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基本语法要素</a:t>
            </a:r>
            <a:endParaRPr lang="zh-CN" alt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649366" y="740311"/>
            <a:ext cx="3341609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4"/>
          <p:cNvSpPr txBox="1"/>
          <p:nvPr/>
        </p:nvSpPr>
        <p:spPr>
          <a:xfrm>
            <a:off x="4658361" y="1062477"/>
            <a:ext cx="1410335" cy="5530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lvl="2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000" dirty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3.1.3  </a:t>
            </a:r>
            <a:r>
              <a:rPr lang="zh-CN" altLang="en-US" sz="2000" dirty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变</a:t>
            </a:r>
            <a:r>
              <a:rPr lang="zh-CN" altLang="en-US" sz="2000" dirty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量</a:t>
            </a:r>
            <a:endParaRPr lang="zh-CN" altLang="en-US" sz="2000" dirty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672885" y="5636870"/>
            <a:ext cx="796102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607820" y="2840355"/>
            <a:ext cx="7992745" cy="5759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630859" y="1976522"/>
            <a:ext cx="7992888" cy="5760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80979" y="1595780"/>
            <a:ext cx="8352928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405"/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【例】使用查询给变量赋值。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/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use xscj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/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set @student=(select 姓名 from xs where 学号='081101');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/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【例】查询表xs中名字等于student值的学生信息。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/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select 学号, 姓名, 专业名, 出生日期 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/>
            <a:r>
              <a:rPr lang="x-none" altLang="zh-CN" sz="2000" dirty="0" smtClean="0">
                <a:solidFill>
                  <a:srgbClr val="5959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from xs</a:t>
            </a:r>
            <a:r>
              <a:rPr lang="zh-CN" altLang="zh-CN" sz="2000" dirty="0" smtClean="0">
                <a:solidFill>
                  <a:srgbClr val="5959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where 姓名=@student;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/>
            <a:r>
              <a:rPr lang="x-none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执行结果如图所示。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/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/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/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说明：在SELECT语句中，表达式发送到客户端后才进行计算。这说明在HAVING、GROUP BY或ORDER BY子句中，不能使用包含SELECT列表中所设的变量的表达式</a:t>
            </a:r>
            <a:r>
              <a:rPr lang="x-none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/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【例】执行如下语句：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/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select @t2:=(@t2:=2)+5  as  t2;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/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结果t2的值为7。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/>
            <a:endParaRPr lang="zh-CN" altLang="zh-CN" dirty="0"/>
          </a:p>
          <a:p>
            <a:pPr indent="446405"/>
            <a:endParaRPr lang="zh-CN" altLang="en-US" dirty="0"/>
          </a:p>
        </p:txBody>
      </p:sp>
      <p:pic>
        <p:nvPicPr>
          <p:cNvPr id="12290" name="图片 46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105" y="3545587"/>
            <a:ext cx="2585889" cy="82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基本语法要素</a:t>
            </a:r>
            <a:endParaRPr lang="zh-CN" alt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MH_Others_1"/>
          <p:cNvSpPr/>
          <p:nvPr>
            <p:custDataLst>
              <p:tags r:id="rId2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649366" y="740311"/>
            <a:ext cx="3341609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4"/>
          <p:cNvSpPr txBox="1"/>
          <p:nvPr/>
        </p:nvSpPr>
        <p:spPr>
          <a:xfrm>
            <a:off x="4658361" y="1062477"/>
            <a:ext cx="1410335" cy="5530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lvl="2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000" dirty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3.1.3  </a:t>
            </a:r>
            <a:r>
              <a:rPr lang="zh-CN" altLang="en-US" sz="2000" dirty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变</a:t>
            </a:r>
            <a:r>
              <a:rPr lang="zh-CN" altLang="en-US" sz="2000" dirty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量</a:t>
            </a:r>
            <a:endParaRPr lang="zh-CN" altLang="en-US" sz="2000" dirty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27585" y="3605535"/>
            <a:ext cx="799288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395155" y="1615470"/>
            <a:ext cx="8424936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405">
              <a:lnSpc>
                <a:spcPct val="150000"/>
              </a:lnSpc>
            </a:pPr>
            <a:r>
              <a:rPr lang="x-none" altLang="zh-CN" sz="20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2．系统变量</a:t>
            </a:r>
            <a:endParaRPr lang="zh-CN" altLang="zh-CN" sz="20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和用户变量一样</a:t>
            </a: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，系统变量也是一个值和一个数据类型，但不同的是，系统变量在</a:t>
            </a:r>
            <a:r>
              <a:rPr lang="x-none" altLang="zh-CN" sz="2000" dirty="0" smtClean="0">
                <a:solidFill>
                  <a:srgbClr val="5959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MySQL</a:t>
            </a: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服务器启动时就被引入并初始化为默认值</a:t>
            </a:r>
            <a:r>
              <a:rPr lang="x-none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zh-CN" altLang="zh-CN" sz="2000" dirty="0" smtClean="0">
                <a:solidFill>
                  <a:srgbClr val="5959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【例】获得现在使用的MySQL版本。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select @@version ;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执行结果如图所示</a:t>
            </a: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/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3314" name="图片 47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424" y="3741668"/>
            <a:ext cx="2304256" cy="1118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95026" y="4930169"/>
            <a:ext cx="8424936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405"/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说明：大多数的系统变量应用于其他SQL语句中时，必须在名称前加两个@符号，而为了与其他SQL产品保持一致，某些特定的系统变量是要省略这两个@符号的</a:t>
            </a:r>
            <a:r>
              <a:rPr lang="x-none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/>
            <a:r>
              <a:rPr lang="x-none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</a:t>
            </a: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CURRENT_DATE（系统日期）、CURRENT_TIME（系统时间）、CURRENT_TIMESTAMP（系统日期和时间）和CURRENT_USER（SQL用户的名字）。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基本语法要素</a:t>
            </a:r>
            <a:endParaRPr lang="zh-CN" alt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MH_Others_1"/>
          <p:cNvSpPr/>
          <p:nvPr>
            <p:custDataLst>
              <p:tags r:id="rId2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649366" y="740311"/>
            <a:ext cx="3341609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4"/>
          <p:cNvSpPr txBox="1"/>
          <p:nvPr/>
        </p:nvSpPr>
        <p:spPr>
          <a:xfrm>
            <a:off x="4658361" y="1062477"/>
            <a:ext cx="1410335" cy="5530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lvl="2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000" dirty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3.1.3  </a:t>
            </a:r>
            <a:r>
              <a:rPr lang="zh-CN" altLang="en-US" sz="2000" dirty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变</a:t>
            </a:r>
            <a:r>
              <a:rPr lang="zh-CN" altLang="en-US" sz="2000" dirty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量</a:t>
            </a:r>
            <a:endParaRPr lang="zh-CN" altLang="en-US" sz="2000" dirty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/>
          <p:nvPr/>
        </p:nvSpPr>
        <p:spPr>
          <a:xfrm>
            <a:off x="759525" y="633470"/>
            <a:ext cx="2140177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indent="-571500" algn="ctr" defTabSz="914400"/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学习目标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0" name="矩形 5"/>
          <p:cNvSpPr/>
          <p:nvPr/>
        </p:nvSpPr>
        <p:spPr>
          <a:xfrm>
            <a:off x="4219575" y="1195388"/>
            <a:ext cx="4998720" cy="55308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lstStyle/>
          <a:p>
            <a:pPr indent="-457200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掌握MySQL数据库的语法元素的使用方法</a:t>
            </a:r>
            <a:endParaRPr lang="zh-CN" alt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6"/>
          <p:cNvGrpSpPr/>
          <p:nvPr/>
        </p:nvGrpSpPr>
        <p:grpSpPr>
          <a:xfrm>
            <a:off x="3968751" y="1445261"/>
            <a:ext cx="1287145" cy="650875"/>
            <a:chOff x="860198" y="2352244"/>
            <a:chExt cx="1286740" cy="652213"/>
          </a:xfrm>
        </p:grpSpPr>
        <p:cxnSp>
          <p:nvCxnSpPr>
            <p:cNvPr id="13" name="直接连接符 7"/>
            <p:cNvCxnSpPr/>
            <p:nvPr/>
          </p:nvCxnSpPr>
          <p:spPr>
            <a:xfrm>
              <a:off x="860198" y="2352244"/>
              <a:ext cx="372267" cy="652213"/>
            </a:xfrm>
            <a:prstGeom prst="line">
              <a:avLst/>
            </a:prstGeom>
            <a:ln w="28575" cap="flat" cmpd="sng">
              <a:solidFill>
                <a:srgbClr val="F0882E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14" name="直接连接符 10"/>
            <p:cNvCxnSpPr/>
            <p:nvPr/>
          </p:nvCxnSpPr>
          <p:spPr>
            <a:xfrm>
              <a:off x="1222939" y="3004457"/>
              <a:ext cx="923999" cy="0"/>
            </a:xfrm>
            <a:prstGeom prst="line">
              <a:avLst/>
            </a:prstGeom>
            <a:ln w="28575" cap="flat" cmpd="sng">
              <a:solidFill>
                <a:srgbClr val="F0882E"/>
              </a:solidFill>
              <a:prstDash val="solid"/>
              <a:headEnd type="none" w="med" len="med"/>
              <a:tailEnd type="oval" w="med" len="med"/>
            </a:ln>
          </p:spPr>
        </p:cxnSp>
      </p:grpSp>
      <p:sp>
        <p:nvSpPr>
          <p:cNvPr id="18" name="椭圆 17"/>
          <p:cNvSpPr/>
          <p:nvPr/>
        </p:nvSpPr>
        <p:spPr bwMode="auto">
          <a:xfrm>
            <a:off x="3656330" y="984885"/>
            <a:ext cx="474980" cy="474980"/>
          </a:xfrm>
          <a:prstGeom prst="ellipse">
            <a:avLst/>
          </a:prstGeom>
          <a:solidFill>
            <a:srgbClr val="F0882E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1FA8BB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TextBox 15"/>
          <p:cNvSpPr txBox="1"/>
          <p:nvPr/>
        </p:nvSpPr>
        <p:spPr>
          <a:xfrm>
            <a:off x="3712210" y="956311"/>
            <a:ext cx="335280" cy="522605"/>
          </a:xfrm>
          <a:prstGeom prst="rect">
            <a:avLst/>
          </a:prstGeom>
          <a:noFill/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0" name="组合 26"/>
          <p:cNvGrpSpPr/>
          <p:nvPr/>
        </p:nvGrpSpPr>
        <p:grpSpPr>
          <a:xfrm rot="10800000" flipH="1">
            <a:off x="1188995" y="3878263"/>
            <a:ext cx="2993433" cy="652462"/>
            <a:chOff x="860198" y="2352244"/>
            <a:chExt cx="2178276" cy="652213"/>
          </a:xfrm>
        </p:grpSpPr>
        <p:cxnSp>
          <p:nvCxnSpPr>
            <p:cNvPr id="21" name="直接连接符 27"/>
            <p:cNvCxnSpPr/>
            <p:nvPr/>
          </p:nvCxnSpPr>
          <p:spPr>
            <a:xfrm>
              <a:off x="860198" y="2352244"/>
              <a:ext cx="372267" cy="652213"/>
            </a:xfrm>
            <a:prstGeom prst="line">
              <a:avLst/>
            </a:prstGeom>
            <a:ln w="28575" cap="flat" cmpd="sng">
              <a:solidFill>
                <a:srgbClr val="F0882E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22" name="直接连接符 28"/>
            <p:cNvCxnSpPr/>
            <p:nvPr/>
          </p:nvCxnSpPr>
          <p:spPr>
            <a:xfrm>
              <a:off x="1222939" y="3004457"/>
              <a:ext cx="1815535" cy="0"/>
            </a:xfrm>
            <a:prstGeom prst="line">
              <a:avLst/>
            </a:prstGeom>
            <a:ln w="28575" cap="flat" cmpd="sng">
              <a:solidFill>
                <a:srgbClr val="F0882E"/>
              </a:solidFill>
              <a:prstDash val="solid"/>
              <a:headEnd type="none" w="med" len="med"/>
              <a:tailEnd type="oval" w="med" len="med"/>
            </a:ln>
          </p:spPr>
        </p:cxnSp>
      </p:grpSp>
      <p:grpSp>
        <p:nvGrpSpPr>
          <p:cNvPr id="25" name="组合 29"/>
          <p:cNvGrpSpPr/>
          <p:nvPr/>
        </p:nvGrpSpPr>
        <p:grpSpPr>
          <a:xfrm>
            <a:off x="902797" y="4091477"/>
            <a:ext cx="474663" cy="523875"/>
            <a:chOff x="1232465" y="3533639"/>
            <a:chExt cx="474580" cy="523518"/>
          </a:xfrm>
        </p:grpSpPr>
        <p:sp>
          <p:nvSpPr>
            <p:cNvPr id="26" name="椭圆 25"/>
            <p:cNvSpPr/>
            <p:nvPr/>
          </p:nvSpPr>
          <p:spPr bwMode="auto">
            <a:xfrm>
              <a:off x="1232465" y="3559022"/>
              <a:ext cx="474580" cy="474339"/>
            </a:xfrm>
            <a:prstGeom prst="ellipse">
              <a:avLst/>
            </a:prstGeom>
            <a:solidFill>
              <a:srgbClr val="F0882E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254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" name="TextBox 23"/>
            <p:cNvSpPr txBox="1"/>
            <p:nvPr/>
          </p:nvSpPr>
          <p:spPr>
            <a:xfrm>
              <a:off x="1275321" y="3533639"/>
              <a:ext cx="334903" cy="523518"/>
            </a:xfrm>
            <a:prstGeom prst="rect">
              <a:avLst/>
            </a:prstGeom>
            <a:noFill/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8" name="矩形 21"/>
          <p:cNvSpPr/>
          <p:nvPr/>
        </p:nvSpPr>
        <p:spPr>
          <a:xfrm>
            <a:off x="1569085" y="4116388"/>
            <a:ext cx="3011170" cy="55308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lstStyle/>
          <a:p>
            <a:pPr indent="-457200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了解数据类型、常用函数</a:t>
            </a:r>
            <a:endParaRPr lang="zh-CN" alt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grpSp>
        <p:nvGrpSpPr>
          <p:cNvPr id="29" name="组合 38"/>
          <p:cNvGrpSpPr/>
          <p:nvPr/>
        </p:nvGrpSpPr>
        <p:grpSpPr>
          <a:xfrm rot="10800000">
            <a:off x="7528876" y="3878263"/>
            <a:ext cx="3328989" cy="654050"/>
            <a:chOff x="860198" y="2352244"/>
            <a:chExt cx="2178276" cy="652213"/>
          </a:xfrm>
        </p:grpSpPr>
        <p:cxnSp>
          <p:nvCxnSpPr>
            <p:cNvPr id="30" name="直接连接符 39"/>
            <p:cNvCxnSpPr/>
            <p:nvPr/>
          </p:nvCxnSpPr>
          <p:spPr>
            <a:xfrm>
              <a:off x="860198" y="2352244"/>
              <a:ext cx="372267" cy="652213"/>
            </a:xfrm>
            <a:prstGeom prst="line">
              <a:avLst/>
            </a:prstGeom>
            <a:ln w="28575" cap="flat" cmpd="sng">
              <a:solidFill>
                <a:srgbClr val="F0882E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3" name="直接连接符 40"/>
            <p:cNvCxnSpPr/>
            <p:nvPr/>
          </p:nvCxnSpPr>
          <p:spPr>
            <a:xfrm>
              <a:off x="1222939" y="3004457"/>
              <a:ext cx="1815535" cy="0"/>
            </a:xfrm>
            <a:prstGeom prst="line">
              <a:avLst/>
            </a:prstGeom>
            <a:ln w="28575" cap="flat" cmpd="sng">
              <a:solidFill>
                <a:srgbClr val="F0882E"/>
              </a:solidFill>
              <a:prstDash val="solid"/>
              <a:headEnd type="none" w="med" len="med"/>
              <a:tailEnd type="oval" w="med" len="med"/>
            </a:ln>
          </p:spPr>
        </p:cxnSp>
      </p:grpSp>
      <p:sp>
        <p:nvSpPr>
          <p:cNvPr id="35" name="椭圆 34"/>
          <p:cNvSpPr/>
          <p:nvPr/>
        </p:nvSpPr>
        <p:spPr bwMode="auto">
          <a:xfrm flipH="1">
            <a:off x="10602955" y="4294981"/>
            <a:ext cx="473075" cy="474663"/>
          </a:xfrm>
          <a:prstGeom prst="ellipse">
            <a:avLst/>
          </a:prstGeom>
          <a:solidFill>
            <a:srgbClr val="F0882E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" name="TextBox 31"/>
          <p:cNvSpPr txBox="1"/>
          <p:nvPr/>
        </p:nvSpPr>
        <p:spPr>
          <a:xfrm flipH="1">
            <a:off x="10668043" y="4267994"/>
            <a:ext cx="334962" cy="525462"/>
          </a:xfrm>
          <a:prstGeom prst="rect">
            <a:avLst/>
          </a:prstGeom>
          <a:noFill/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2" name="矩形 51"/>
          <p:cNvSpPr/>
          <p:nvPr/>
        </p:nvSpPr>
        <p:spPr>
          <a:xfrm>
            <a:off x="7584603" y="4107987"/>
            <a:ext cx="2632637" cy="101473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lstStyle/>
          <a:p>
            <a:pPr indent="-457200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熟悉常用运算的基本操作</a:t>
            </a:r>
            <a:endParaRPr lang="zh-CN" alt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grpSp>
        <p:nvGrpSpPr>
          <p:cNvPr id="44" name="组合 34"/>
          <p:cNvGrpSpPr/>
          <p:nvPr/>
        </p:nvGrpSpPr>
        <p:grpSpPr>
          <a:xfrm>
            <a:off x="3319623" y="2021365"/>
            <a:ext cx="5133975" cy="3455035"/>
            <a:chOff x="2069339" y="2019808"/>
            <a:chExt cx="5133911" cy="3454972"/>
          </a:xfrm>
        </p:grpSpPr>
        <p:sp>
          <p:nvSpPr>
            <p:cNvPr id="45" name="弧形 44"/>
            <p:cNvSpPr/>
            <p:nvPr/>
          </p:nvSpPr>
          <p:spPr bwMode="auto">
            <a:xfrm rot="5400000">
              <a:off x="3977494" y="3085315"/>
              <a:ext cx="1312838" cy="1314434"/>
            </a:xfrm>
            <a:prstGeom prst="arc">
              <a:avLst>
                <a:gd name="adj1" fmla="val 5382197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oval" w="sm" len="sm"/>
              <a:tailEnd type="oval" w="sm" len="sm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" name="弧形 45"/>
            <p:cNvSpPr/>
            <p:nvPr/>
          </p:nvSpPr>
          <p:spPr bwMode="auto">
            <a:xfrm>
              <a:off x="4092582" y="3203585"/>
              <a:ext cx="1082661" cy="1084242"/>
            </a:xfrm>
            <a:prstGeom prst="arc">
              <a:avLst>
                <a:gd name="adj1" fmla="val 10763236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" name="弧形 46"/>
            <p:cNvSpPr/>
            <p:nvPr/>
          </p:nvSpPr>
          <p:spPr bwMode="auto">
            <a:xfrm rot="16200000">
              <a:off x="4172752" y="3347248"/>
              <a:ext cx="898509" cy="823903"/>
            </a:xfrm>
            <a:prstGeom prst="arc">
              <a:avLst>
                <a:gd name="adj1" fmla="val 16251812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48" name="组合 3"/>
            <p:cNvGrpSpPr/>
            <p:nvPr/>
          </p:nvGrpSpPr>
          <p:grpSpPr>
            <a:xfrm>
              <a:off x="2069339" y="2019808"/>
              <a:ext cx="5133911" cy="3454972"/>
              <a:chOff x="2069339" y="2019808"/>
              <a:chExt cx="5133911" cy="3454972"/>
            </a:xfrm>
          </p:grpSpPr>
          <p:graphicFrame>
            <p:nvGraphicFramePr>
              <p:cNvPr id="49" name="图表 2"/>
              <p:cNvGraphicFramePr>
                <a:graphicFrameLocks noChangeAspect="1"/>
              </p:cNvGraphicFramePr>
              <p:nvPr/>
            </p:nvGraphicFramePr>
            <p:xfrm>
              <a:off x="2069339" y="2019808"/>
              <a:ext cx="5133911" cy="34549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5" name="Chart" r:id="rId1" imgW="6845300" imgH="4610100" progId="Excel.Sheet.8">
                      <p:embed/>
                    </p:oleObj>
                  </mc:Choice>
                  <mc:Fallback>
                    <p:oleObj name="Chart" r:id="rId1" imgW="6845300" imgH="4610100" progId="Excel.Sheet.8">
                      <p:embed/>
                      <p:pic>
                        <p:nvPicPr>
                          <p:cNvPr id="0" name="图片 1024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2069339" y="2019808"/>
                            <a:ext cx="5133911" cy="345497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" name="TextBox 42"/>
              <p:cNvSpPr txBox="1"/>
              <p:nvPr/>
            </p:nvSpPr>
            <p:spPr>
              <a:xfrm>
                <a:off x="4218945" y="2431052"/>
                <a:ext cx="1041387" cy="46165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>
                  <a:defRPr sz="2400">
                    <a:solidFill>
                      <a:srgbClr val="E8766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r>
                  <a:rPr lang="zh-CN" altLang="en-US" dirty="0">
                    <a:solidFill>
                      <a:srgbClr val="FFFFFF"/>
                    </a:solidFill>
                  </a:rPr>
                  <a:t>掌 握</a:t>
                </a:r>
                <a:endParaRPr lang="zh-CN" altLang="en-US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52" name="TextBox 39"/>
            <p:cNvSpPr txBox="1"/>
            <p:nvPr/>
          </p:nvSpPr>
          <p:spPr>
            <a:xfrm rot="13580827" flipV="1">
              <a:off x="3526650" y="4395129"/>
              <a:ext cx="1041381" cy="46165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400" dirty="0">
                  <a:solidFill>
                    <a:srgbClr val="E8766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了解</a:t>
              </a:r>
              <a:endParaRPr lang="zh-CN" altLang="en-US" sz="2400" dirty="0">
                <a:solidFill>
                  <a:srgbClr val="E8766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TextBox 40"/>
            <p:cNvSpPr txBox="1"/>
            <p:nvPr/>
          </p:nvSpPr>
          <p:spPr>
            <a:xfrm rot="8019173" flipH="1" flipV="1">
              <a:off x="4979987" y="4133197"/>
              <a:ext cx="1041381" cy="46165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400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熟悉</a:t>
              </a:r>
              <a:endParaRPr lang="zh-CN" altLang="en-US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6" name="MH_Others_1"/>
          <p:cNvSpPr/>
          <p:nvPr>
            <p:custDataLst>
              <p:tags r:id="rId3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49366" y="740311"/>
            <a:ext cx="2096784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1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99945" y="4482465"/>
            <a:ext cx="7992745" cy="9105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607185" y="1700530"/>
            <a:ext cx="9297670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405"/>
            <a:r>
              <a:rPr lang="x-none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【</a:t>
            </a: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例】获得系统当前时间。</a:t>
            </a:r>
            <a:r>
              <a:rPr lang="zh-CN" altLang="zh-CN" sz="2000" dirty="0" smtClean="0">
                <a:solidFill>
                  <a:srgbClr val="5959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select CURRENT_TIME;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/>
            <a:r>
              <a:rPr lang="x-none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执行结果如图所示。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/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/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/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/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在MySQL中，有些系统变量的值是不可以改变的，例如VERSION和系统日期。而有些系统变量是可以通过SET语句来修改的，例如SQL_WARNINGS。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/>
            <a:r>
              <a:rPr lang="zh-CN" altLang="zh-CN" sz="20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语法格式：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/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SET  系统变量名 = expr 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/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| [GLOBAL | SESSION] 系统变量名 = expr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/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| @@ [global.| session.] 系统变量名 = expr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/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说明：指定了GLOBAL或@@global.关键字的是全局系统变量。指定了</a:t>
            </a:r>
            <a:endParaRPr lang="x-none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/>
            <a:endParaRPr lang="x-none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/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SESSION或@@session.关键字的则为会话系统变量。如果在使用系统变量时不指定关键字，则默认为会话系统变量。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4338" name="图片 48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837" y="2132856"/>
            <a:ext cx="1872208" cy="914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基本语法要素</a:t>
            </a:r>
            <a:endParaRPr lang="zh-CN" alt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MH_Others_1"/>
          <p:cNvSpPr/>
          <p:nvPr>
            <p:custDataLst>
              <p:tags r:id="rId2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649366" y="740311"/>
            <a:ext cx="3341609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4"/>
          <p:cNvSpPr txBox="1"/>
          <p:nvPr/>
        </p:nvSpPr>
        <p:spPr>
          <a:xfrm>
            <a:off x="4658361" y="1062477"/>
            <a:ext cx="1410335" cy="5530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lvl="2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000" dirty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3.1.3  </a:t>
            </a:r>
            <a:r>
              <a:rPr lang="zh-CN" altLang="en-US" sz="2000" dirty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变</a:t>
            </a:r>
            <a:r>
              <a:rPr lang="zh-CN" altLang="en-US" sz="2000" dirty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量</a:t>
            </a:r>
            <a:endParaRPr lang="zh-CN" altLang="en-US" sz="2000" dirty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83311" y="3941058"/>
            <a:ext cx="8064896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452880" y="1518285"/>
            <a:ext cx="8942705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405">
              <a:lnSpc>
                <a:spcPct val="150000"/>
              </a:lnSpc>
            </a:pPr>
            <a:r>
              <a:rPr lang="x-none" altLang="zh-CN" sz="20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（1）全局系统变量</a:t>
            </a:r>
            <a:endParaRPr lang="zh-CN" altLang="zh-CN" sz="20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当MySQL启动的时候，全局系统变量就初始化了，并且应用于每个启动的会话。如果使用GLOBAL（要求SUPER权限）来设置系统变量，则该值被记住，并被用于新的连接，直到服务器重新启动为止。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【例】将全局系统变量sort_buffer_size的值改为25000。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set @@global.sort_buffer_size=25000;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注意：如果在使用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SET GLOBAL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时同时使用了一个只能与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SET SESSION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同时使用的变量，或者如果在设置一个全局变量时未指定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GLOBAL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（或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@@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），则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MySQL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会产生错误。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基本语法要素</a:t>
            </a:r>
            <a:endParaRPr lang="zh-CN" alt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649366" y="740311"/>
            <a:ext cx="3341609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4"/>
          <p:cNvSpPr txBox="1"/>
          <p:nvPr/>
        </p:nvSpPr>
        <p:spPr>
          <a:xfrm>
            <a:off x="4658361" y="1062477"/>
            <a:ext cx="1410335" cy="5530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lvl="2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000" dirty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3.1.3  </a:t>
            </a:r>
            <a:r>
              <a:rPr lang="zh-CN" altLang="en-US" sz="2000" dirty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变</a:t>
            </a:r>
            <a:r>
              <a:rPr lang="zh-CN" altLang="en-US" sz="2000" dirty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量</a:t>
            </a:r>
            <a:endParaRPr lang="zh-CN" altLang="en-US" sz="2000" dirty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61468" y="4389998"/>
            <a:ext cx="8136904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463040" y="1506220"/>
            <a:ext cx="8916670" cy="5169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405">
              <a:lnSpc>
                <a:spcPct val="150000"/>
              </a:lnSpc>
            </a:pPr>
            <a:r>
              <a:rPr lang="x-none" altLang="zh-CN" sz="20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（2）会话系统变量</a:t>
            </a:r>
            <a:endParaRPr lang="zh-CN" altLang="zh-CN" sz="20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会话系统变量只适用于当前的会话。大多数会话系统变量的名字和全局系统变量的名字相同。当启动会话的时候，每个会话系统变量都和同名的全局系统变量的值相同。一个会话系统变量的值是可以改变的，但是这个新的值仅适用于正在运行的会话，不适用于所有其他会话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【例】将当前会话的SQL_WARNINGS变量设置为TRUE。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set  @@SQL_WARNINGS =ON;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说明：这个系统变量表示如果不正确的数据通过一条INSERT语句添加到一个表中，MySQL是否应该返回一条警告。默认情况下，这个变量是关闭的，设为ON表示返回警告。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基本语法要素</a:t>
            </a:r>
            <a:endParaRPr lang="zh-CN" alt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649366" y="740311"/>
            <a:ext cx="3341609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4"/>
          <p:cNvSpPr txBox="1"/>
          <p:nvPr/>
        </p:nvSpPr>
        <p:spPr>
          <a:xfrm>
            <a:off x="4658361" y="1062477"/>
            <a:ext cx="1410335" cy="5530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lvl="2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000" dirty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3.1.3  </a:t>
            </a:r>
            <a:r>
              <a:rPr lang="zh-CN" altLang="en-US" sz="2000" dirty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变</a:t>
            </a:r>
            <a:r>
              <a:rPr lang="zh-CN" altLang="en-US" sz="2000" dirty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量</a:t>
            </a:r>
            <a:endParaRPr lang="zh-CN" altLang="en-US" sz="2000" dirty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38045" y="2547620"/>
            <a:ext cx="8136890" cy="6756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78000" y="1571625"/>
            <a:ext cx="9013825" cy="5323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405">
              <a:lnSpc>
                <a:spcPct val="150000"/>
              </a:lnSpc>
            </a:pPr>
            <a:r>
              <a:rPr lang="x-none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【</a:t>
            </a: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例】对于当前会话，把系统变量</a:t>
            </a:r>
            <a:r>
              <a:rPr lang="x-none" altLang="zh-CN" sz="2000" dirty="0" smtClean="0">
                <a:solidFill>
                  <a:srgbClr val="5959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SQL_SELECT_LIMIT</a:t>
            </a: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的值设置为</a:t>
            </a:r>
            <a:r>
              <a:rPr lang="x-none" altLang="zh-CN" sz="2000" dirty="0" smtClean="0">
                <a:solidFill>
                  <a:srgbClr val="5959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</a:t>
            </a: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。这个变量决定了</a:t>
            </a:r>
            <a:r>
              <a:rPr lang="x-none" altLang="zh-CN" sz="2000" dirty="0" smtClean="0">
                <a:solidFill>
                  <a:srgbClr val="5959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SELECT</a:t>
            </a: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语句的结果集中的最大行数。</a:t>
            </a:r>
            <a:r>
              <a:rPr lang="zh-CN" altLang="zh-CN" sz="2000" dirty="0" smtClean="0">
                <a:solidFill>
                  <a:srgbClr val="5959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lang="en-US" altLang="zh-CN" sz="2000" dirty="0" smtClean="0">
              <a:solidFill>
                <a:srgbClr val="59595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/>
            <a:r>
              <a:rPr lang="x-none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set  </a:t>
            </a: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@@SESSION.SQL_SELECT_LIMIT=10;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/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select  @@LOCAL.SQL_SELECT_LIMIT;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执行结果如图所示。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说明</a:t>
            </a:r>
            <a:r>
              <a:rPr lang="x-none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：关键字</a:t>
            </a: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SESSION放在系统变量的名字前面（SESSION和LOCAL可以通用</a:t>
            </a:r>
            <a:r>
              <a:rPr lang="x-none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）。会话系统变量</a:t>
            </a: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SQL_SELECT_LIMIT和SET语句指定的值保持一致</a:t>
            </a:r>
            <a:r>
              <a:rPr lang="x-none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但是</a:t>
            </a: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，名为SQL_SELECT_LIMIT的全局系统变量的值仍然不变。同样，改变了全局系统变量的值，同名的会话系统变量的值保持不变。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5362" name="图片 49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217" y="3640530"/>
            <a:ext cx="2284032" cy="90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基本语法要素</a:t>
            </a:r>
            <a:endParaRPr lang="zh-CN" alt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MH_Others_1"/>
          <p:cNvSpPr/>
          <p:nvPr>
            <p:custDataLst>
              <p:tags r:id="rId2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649366" y="740311"/>
            <a:ext cx="3341609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4"/>
          <p:cNvSpPr txBox="1"/>
          <p:nvPr/>
        </p:nvSpPr>
        <p:spPr>
          <a:xfrm>
            <a:off x="4658361" y="1062477"/>
            <a:ext cx="1410335" cy="5530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lvl="2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000" dirty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3.1.3  </a:t>
            </a:r>
            <a:r>
              <a:rPr lang="zh-CN" altLang="en-US" sz="2000" dirty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变</a:t>
            </a:r>
            <a:r>
              <a:rPr lang="zh-CN" altLang="en-US" sz="2000" dirty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量</a:t>
            </a:r>
            <a:endParaRPr lang="zh-CN" altLang="en-US" sz="2000" dirty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44395" y="5284470"/>
            <a:ext cx="8065135" cy="1270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207260" y="2132965"/>
            <a:ext cx="8065135" cy="4787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84663" y="1534820"/>
            <a:ext cx="8424936" cy="5323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405">
              <a:lnSpc>
                <a:spcPct val="150000"/>
              </a:lnSpc>
            </a:pP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【例】把SQL_SELECT_LIMIT的值恢复为默认值。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set  @@LOCAL.SQL_SELECT_LIMIT=DEFAULT;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使用SHOW VARIABLES语句可以得到系统变量清单</a:t>
            </a:r>
            <a:r>
              <a:rPr lang="x-none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</a:t>
            </a: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SHOW GLOBAL VARIABLES返回所有全局系统变量</a:t>
            </a:r>
            <a:r>
              <a:rPr lang="x-none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</a:t>
            </a: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SHOW SESSION VARIABLES返回所有会话系统变量</a:t>
            </a:r>
            <a:r>
              <a:rPr lang="x-none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要获得与样式匹配的具体的变量名称或名称清单</a:t>
            </a: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，需使用LIKE子句。要得到名称与样式匹配的变量的清单，需使用通配符“%”。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【例】得到系统变量清单。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/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show variables;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/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show variables like 'max_join_size';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/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show global variables like 'max_join_size';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/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show variables like 'character%';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/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基本语法要素</a:t>
            </a:r>
            <a:endParaRPr lang="zh-CN" alt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649366" y="740311"/>
            <a:ext cx="3341609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4"/>
          <p:cNvSpPr txBox="1"/>
          <p:nvPr/>
        </p:nvSpPr>
        <p:spPr>
          <a:xfrm>
            <a:off x="4658361" y="1062477"/>
            <a:ext cx="1410335" cy="5530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lvl="2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000" dirty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3.1.3  </a:t>
            </a:r>
            <a:r>
              <a:rPr lang="zh-CN" altLang="en-US" sz="2000" dirty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变</a:t>
            </a:r>
            <a:r>
              <a:rPr lang="zh-CN" altLang="en-US" sz="2000" dirty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量</a:t>
            </a:r>
            <a:endParaRPr lang="zh-CN" altLang="en-US" sz="2000" dirty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622831" y="1398631"/>
            <a:ext cx="1797287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r"/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整数类型</a:t>
            </a:r>
            <a:endParaRPr lang="en-US" altLang="zh-CN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0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649366" y="740311"/>
            <a:ext cx="2160000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623326" y="2071182"/>
            <a:ext cx="8945348" cy="4461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−"/>
            </a:pP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根据数值取值范围的不同，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中的整数类型可分为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种，分别是</a:t>
            </a:r>
            <a:r>
              <a:rPr lang="en-US" altLang="zh-CN" sz="2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TINYINT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SMALLINT</a:t>
            </a:r>
            <a:r>
              <a:rPr lang="zh-CN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MEDIUMINT</a:t>
            </a:r>
            <a:r>
              <a:rPr lang="zh-CN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BIGINT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2-1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列举了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不同整数类型所对应的字节大小和取值范围。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−"/>
            </a:pP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−"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−"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−"/>
            </a:pPr>
            <a:endParaRPr lang="zh-CN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−"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−"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−"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−"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−"/>
            </a:pP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从表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3-1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中可以看出，不同整数类型所占用的字节数和取值范围都是不同的。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2103223" y="3755159"/>
          <a:ext cx="7194551" cy="1871661"/>
        </p:xfrm>
        <a:graphic>
          <a:graphicData uri="http://schemas.openxmlformats.org/drawingml/2006/table">
            <a:tbl>
              <a:tblPr/>
              <a:tblGrid>
                <a:gridCol w="1160412"/>
                <a:gridCol w="1021161"/>
                <a:gridCol w="2198226"/>
                <a:gridCol w="2814752"/>
              </a:tblGrid>
              <a:tr h="622366">
                <a:tc>
                  <a:txBody>
                    <a:bodyPr/>
                    <a:lstStyle/>
                    <a:p>
                      <a:pPr indent="26670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数据类型</a:t>
                      </a:r>
                      <a:endParaRPr lang="zh-CN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8" marR="68588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4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字节</a:t>
                      </a:r>
                      <a:r>
                        <a:rPr lang="zh-CN" altLang="en-US" sz="14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</a:t>
                      </a:r>
                      <a:endParaRPr lang="zh-CN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8" marR="685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无符号数的取值范围</a:t>
                      </a:r>
                      <a:endParaRPr lang="zh-CN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8" marR="685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有符号数的取值范围</a:t>
                      </a:r>
                      <a:endParaRPr lang="zh-CN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8" marR="685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24036"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TINYINT</a:t>
                      </a:r>
                      <a:endParaRPr lang="zh-CN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8" marR="68588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8" marR="685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0~255</a:t>
                      </a:r>
                      <a:endParaRPr lang="zh-CN" sz="10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8" marR="685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-128~127</a:t>
                      </a:r>
                      <a:endParaRPr lang="zh-CN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8" marR="685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036"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SMALLINT</a:t>
                      </a:r>
                      <a:endParaRPr lang="zh-CN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8" marR="68588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zh-CN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8" marR="685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0~65535</a:t>
                      </a:r>
                      <a:endParaRPr lang="zh-CN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8" marR="685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-32768~32768</a:t>
                      </a:r>
                      <a:endParaRPr lang="zh-CN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8" marR="685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036"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MEDIUMINT</a:t>
                      </a:r>
                      <a:endParaRPr lang="zh-CN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8" marR="68588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zh-CN" sz="10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8" marR="685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0~16777215</a:t>
                      </a:r>
                      <a:endParaRPr lang="zh-CN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8" marR="685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-8388608~8388608</a:t>
                      </a:r>
                      <a:endParaRPr lang="zh-CN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8" marR="685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036"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INT</a:t>
                      </a:r>
                      <a:endParaRPr lang="zh-CN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8" marR="68588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zh-CN" sz="10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8" marR="685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0~4294967295</a:t>
                      </a:r>
                      <a:endParaRPr lang="zh-CN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8" marR="685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-2147483648~2147483648</a:t>
                      </a:r>
                      <a:endParaRPr lang="zh-CN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8" marR="685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3151"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BIGINT</a:t>
                      </a:r>
                      <a:endParaRPr lang="zh-CN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8" marR="68588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lang="zh-CN" sz="10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8" marR="685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0~18446744073709551615</a:t>
                      </a:r>
                      <a:endParaRPr lang="zh-CN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8" marR="685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-9223372036854775808~9223372036854775808</a:t>
                      </a:r>
                      <a:endParaRPr lang="zh-CN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8" marR="685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1655817" y="1334024"/>
            <a:ext cx="4057521" cy="58105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lvl="2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浮点数类型和定点数类型</a:t>
            </a:r>
            <a:endParaRPr lang="en-US" altLang="zh-CN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8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9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649366" y="740311"/>
            <a:ext cx="2160000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656203" y="2355592"/>
            <a:ext cx="887959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−"/>
            </a:pP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数据库中，存储的小数都是使用浮点数和定点数来表示的。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−"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−"/>
            </a:pP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浮点数的类型有两种，分别是单精度浮点数类型（</a:t>
            </a:r>
            <a:r>
              <a:rPr lang="en-US" altLang="zh-CN" sz="2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FLOAT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）和双精度浮点类型（</a:t>
            </a:r>
            <a:r>
              <a:rPr lang="en-US" altLang="zh-CN" sz="2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DOUBLE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）。而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定点数类型只有</a:t>
            </a:r>
            <a:r>
              <a:rPr lang="en-US" altLang="zh-CN" sz="2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DECIMAL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−"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−"/>
            </a:pP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3-2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列举了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中浮点数和定点数类型所对应的字节大小及其取值范围。</a:t>
            </a:r>
            <a:endParaRPr lang="zh-CN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 bwMode="auto">
          <a:xfrm>
            <a:off x="2546349" y="4481344"/>
            <a:ext cx="7099300" cy="2207540"/>
            <a:chOff x="1111239" y="4172464"/>
            <a:chExt cx="7097933" cy="2208203"/>
          </a:xfrm>
        </p:grpSpPr>
        <p:grpSp>
          <p:nvGrpSpPr>
            <p:cNvPr id="8" name="组合 1"/>
            <p:cNvGrpSpPr/>
            <p:nvPr/>
          </p:nvGrpSpPr>
          <p:grpSpPr bwMode="auto">
            <a:xfrm>
              <a:off x="1111239" y="4172464"/>
              <a:ext cx="7097933" cy="2208203"/>
              <a:chOff x="1372489" y="4208089"/>
              <a:chExt cx="7097933" cy="2208203"/>
            </a:xfrm>
          </p:grpSpPr>
          <p:graphicFrame>
            <p:nvGraphicFramePr>
              <p:cNvPr id="10" name="对象 1"/>
              <p:cNvGraphicFramePr>
                <a:graphicFrameLocks noChangeAspect="1"/>
              </p:cNvGraphicFramePr>
              <p:nvPr/>
            </p:nvGraphicFramePr>
            <p:xfrm>
              <a:off x="1372489" y="4541844"/>
              <a:ext cx="7097933" cy="18744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49" name="Microsoft Word 2007" r:id="rId2" imgW="6209030" imgH="1618615" progId="Word.Document.12">
                      <p:embed/>
                    </p:oleObj>
                  </mc:Choice>
                  <mc:Fallback>
                    <p:oleObj name="Microsoft Word 2007" r:id="rId2" imgW="6209030" imgH="1618615" progId="Word.Document.12">
                      <p:embed/>
                      <p:pic>
                        <p:nvPicPr>
                          <p:cNvPr id="0" name="对象 1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3"/>
                          <a:stretch>
                            <a:fillRect/>
                          </a:stretch>
                        </p:blipFill>
                        <p:spPr>
                          <a:xfrm>
                            <a:off x="1372489" y="4541844"/>
                            <a:ext cx="7097933" cy="1874448"/>
                          </a:xfrm>
                          <a:prstGeom prst="rect">
                            <a:avLst/>
                          </a:prstGeom>
                          <a:solidFill>
                            <a:srgbClr val="FFFFFF"/>
                          </a:solidFill>
                          <a:ln w="9525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3119436" y="4208089"/>
                <a:ext cx="3089275" cy="276999"/>
              </a:xfrm>
              <a:prstGeom prst="rect">
                <a:avLst/>
              </a:prstGeom>
              <a:noFill/>
              <a:ln w="28575">
                <a:noFill/>
                <a:miter lim="800000"/>
              </a:ln>
            </p:spPr>
            <p:txBody>
              <a:bodyPr anchor="ctr">
                <a:spAutoFit/>
              </a:bodyPr>
              <a:lstStyle/>
              <a:p>
                <a:pPr algn="ctr">
                  <a:tabLst>
                    <a:tab pos="-1372870" algn="l"/>
                    <a:tab pos="228600" algn="l"/>
                    <a:tab pos="266700" algn="l"/>
                  </a:tabLst>
                </a:pP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表</a:t>
                </a: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3-2   </a:t>
                </a:r>
                <a:r>
                  <a:rPr lang="en-US" altLang="zh-CN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MySQL</a:t>
                </a:r>
                <a:r>
                  <a:rPr lang="zh-CN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浮点数和定点数类型</a:t>
                </a:r>
                <a:endPara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cxnSp>
          <p:nvCxnSpPr>
            <p:cNvPr id="9" name="直接连接符 4"/>
            <p:cNvCxnSpPr>
              <a:cxnSpLocks noChangeShapeType="1"/>
            </p:cNvCxnSpPr>
            <p:nvPr/>
          </p:nvCxnSpPr>
          <p:spPr bwMode="auto">
            <a:xfrm>
              <a:off x="3336966" y="4426838"/>
              <a:ext cx="0" cy="1629578"/>
            </a:xfrm>
            <a:prstGeom prst="line">
              <a:avLst/>
            </a:prstGeom>
            <a:noFill/>
            <a:ln w="3175" algn="ctr">
              <a:solidFill>
                <a:schemeClr val="tx1"/>
              </a:solidFill>
              <a:round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7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044994" y="1398628"/>
            <a:ext cx="2826415" cy="58105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lvl="2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日期与时间类型</a:t>
            </a:r>
            <a:endParaRPr lang="en-US" altLang="zh-CN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1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649366" y="740311"/>
            <a:ext cx="2160000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683745" y="2348400"/>
            <a:ext cx="882451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−"/>
            </a:pP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为了方便在数据库中存储日期和时间，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提供了表示日期和时间的数据类型，分别是</a:t>
            </a:r>
            <a:r>
              <a:rPr lang="en-US" altLang="zh-CN" sz="2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YEAR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ATETIMDE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TIMESTAMP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3-3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列举了这些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中日期和时间数据类型所对应的字节数、取值范围、日期格式以及零值。</a:t>
            </a:r>
            <a:endParaRPr lang="zh-CN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 bwMode="auto">
          <a:xfrm>
            <a:off x="2150338" y="3679157"/>
            <a:ext cx="7254875" cy="2511354"/>
            <a:chOff x="1202525" y="3602445"/>
            <a:chExt cx="7255245" cy="2511689"/>
          </a:xfrm>
        </p:grpSpPr>
        <p:grpSp>
          <p:nvGrpSpPr>
            <p:cNvPr id="13" name="组合 7"/>
            <p:cNvGrpSpPr/>
            <p:nvPr/>
          </p:nvGrpSpPr>
          <p:grpSpPr bwMode="auto">
            <a:xfrm>
              <a:off x="1202525" y="3602445"/>
              <a:ext cx="7255245" cy="2511689"/>
              <a:chOff x="1202525" y="3602445"/>
              <a:chExt cx="7255245" cy="2511689"/>
            </a:xfrm>
          </p:grpSpPr>
          <p:graphicFrame>
            <p:nvGraphicFramePr>
              <p:cNvPr id="15" name="对象 1"/>
              <p:cNvGraphicFramePr>
                <a:graphicFrameLocks noChangeAspect="1"/>
              </p:cNvGraphicFramePr>
              <p:nvPr/>
            </p:nvGraphicFramePr>
            <p:xfrm>
              <a:off x="1202525" y="4000572"/>
              <a:ext cx="7255245" cy="21135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3" name="文档" r:id="rId2" imgW="6277610" imgH="1828800" progId="Word.Document.12">
                      <p:embed/>
                    </p:oleObj>
                  </mc:Choice>
                  <mc:Fallback>
                    <p:oleObj name="文档" r:id="rId2" imgW="6277610" imgH="1828800" progId="Word.Document.12">
                      <p:embed/>
                      <p:pic>
                        <p:nvPicPr>
                          <p:cNvPr id="0" name="对象 1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3"/>
                          <a:stretch>
                            <a:fillRect/>
                          </a:stretch>
                        </p:blipFill>
                        <p:spPr>
                          <a:xfrm>
                            <a:off x="1202525" y="4000572"/>
                            <a:ext cx="7255245" cy="2113562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" name="Rectangle 10"/>
              <p:cNvSpPr>
                <a:spLocks noChangeArrowheads="1"/>
              </p:cNvSpPr>
              <p:nvPr/>
            </p:nvSpPr>
            <p:spPr bwMode="auto">
              <a:xfrm>
                <a:off x="3013075" y="3602445"/>
                <a:ext cx="3089275" cy="276999"/>
              </a:xfrm>
              <a:prstGeom prst="rect">
                <a:avLst/>
              </a:prstGeom>
              <a:noFill/>
              <a:ln w="28575">
                <a:noFill/>
                <a:miter lim="800000"/>
              </a:ln>
            </p:spPr>
            <p:txBody>
              <a:bodyPr anchor="ctr">
                <a:spAutoFit/>
              </a:bodyPr>
              <a:lstStyle/>
              <a:p>
                <a:pPr algn="ctr">
                  <a:tabLst>
                    <a:tab pos="-1372870" algn="l"/>
                    <a:tab pos="228600" algn="l"/>
                    <a:tab pos="266700" algn="l"/>
                  </a:tabLst>
                </a:pP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表</a:t>
                </a: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3-3   </a:t>
                </a:r>
                <a:r>
                  <a:rPr lang="en-US" altLang="zh-CN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MySQL</a:t>
                </a:r>
                <a:r>
                  <a:rPr lang="zh-CN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日期和时间类型</a:t>
                </a:r>
                <a:endPara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cxnSp>
          <p:nvCxnSpPr>
            <p:cNvPr id="14" name="直接连接符 3"/>
            <p:cNvCxnSpPr>
              <a:cxnSpLocks noChangeShapeType="1"/>
            </p:cNvCxnSpPr>
            <p:nvPr/>
          </p:nvCxnSpPr>
          <p:spPr bwMode="auto">
            <a:xfrm>
              <a:off x="1292225" y="5617030"/>
              <a:ext cx="6118225" cy="0"/>
            </a:xfrm>
            <a:prstGeom prst="line">
              <a:avLst/>
            </a:prstGeom>
            <a:noFill/>
            <a:ln w="3175" algn="ctr">
              <a:solidFill>
                <a:schemeClr val="tx1"/>
              </a:solidFill>
              <a:round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023701" y="1398635"/>
            <a:ext cx="4211856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lvl="2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日期与时间类型</a:t>
            </a:r>
            <a:endParaRPr lang="en-US" altLang="zh-CN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4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649366" y="740311"/>
            <a:ext cx="2160000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634169" y="2324844"/>
            <a:ext cx="8923663" cy="2922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−"/>
              <a:defRPr/>
            </a:pP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如果插入的数值不合法，系统会自动将对应的</a:t>
            </a:r>
            <a:r>
              <a:rPr lang="zh-CN" altLang="zh-CN" sz="2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零值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插入数据库中。</a:t>
            </a:r>
            <a:endParaRPr lang="zh-CN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−"/>
              <a:defRPr/>
            </a:pP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为了大家更好地学习日期和时间类型，接下来，将表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-3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中的类型进行详细讲解，具体如下：</a:t>
            </a:r>
            <a:endParaRPr lang="zh-CN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YEAR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endParaRPr lang="zh-CN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−"/>
              <a:defRPr/>
            </a:pP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YEAR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类型用于表示年份，在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中，可以使用以下三种格式指定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YEAR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类型的值：</a:t>
            </a:r>
            <a:endParaRPr lang="zh-CN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−"/>
              <a:defRPr/>
            </a:pP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）使用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位字符串或数字表示，范围为‘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1901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’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‘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2155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’或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1901~2155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MH_Others_1"/>
          <p:cNvSpPr/>
          <p:nvPr>
            <p:custDataLst>
              <p:tags r:id="rId2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649366" y="740311"/>
            <a:ext cx="2160000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667220" y="2347147"/>
            <a:ext cx="885756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−"/>
              <a:defRPr/>
            </a:pP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）使用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位字符串表示，范围为‘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’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‘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99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’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−"/>
              <a:defRPr/>
            </a:pPr>
            <a:endParaRPr lang="zh-CN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−"/>
              <a:defRPr/>
            </a:pP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）使用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位数字表示，范围为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1~99</a:t>
            </a:r>
            <a:endParaRPr lang="zh-CN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−"/>
              <a:defRPr/>
            </a:pP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需要注意的是，当使用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YEAR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类型时，一定要区分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'0'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。因为字符串格式的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'0'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表示的是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YEAR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值是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2000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，而数字格式的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表示的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YEAR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值是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0000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11"/>
          <p:cNvSpPr txBox="1"/>
          <p:nvPr/>
        </p:nvSpPr>
        <p:spPr>
          <a:xfrm>
            <a:off x="2041481" y="1398635"/>
            <a:ext cx="4211856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lvl="2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日期与时间类型</a:t>
            </a:r>
            <a:endParaRPr lang="en-US" altLang="zh-CN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/>
          <p:nvPr/>
        </p:nvSpPr>
        <p:spPr>
          <a:xfrm>
            <a:off x="2044066" y="21591"/>
            <a:ext cx="247586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cxnSp>
        <p:nvCxnSpPr>
          <p:cNvPr id="46" name="直接连接符 45"/>
          <p:cNvCxnSpPr/>
          <p:nvPr/>
        </p:nvCxnSpPr>
        <p:spPr bwMode="auto">
          <a:xfrm flipV="1">
            <a:off x="4127500" y="2255520"/>
            <a:ext cx="3801110" cy="42545"/>
          </a:xfrm>
          <a:prstGeom prst="line">
            <a:avLst/>
          </a:prstGeom>
          <a:noFill/>
          <a:ln w="3175" cap="flat" cmpd="sng" algn="ctr">
            <a:solidFill>
              <a:srgbClr val="F0882E"/>
            </a:solidFill>
            <a:prstDash val="sysDot"/>
            <a:headEnd type="oval" w="sm" len="sm"/>
            <a:tailEnd type="oval" w="sm" len="sm"/>
          </a:ln>
          <a:effectLst/>
        </p:spPr>
      </p:cxnSp>
      <p:sp>
        <p:nvSpPr>
          <p:cNvPr id="9219" name="矩形 36"/>
          <p:cNvSpPr/>
          <p:nvPr/>
        </p:nvSpPr>
        <p:spPr>
          <a:xfrm flipH="1">
            <a:off x="4246880" y="1537335"/>
            <a:ext cx="38277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571500" lvl="1" indent="-571500" algn="l">
              <a:lnSpc>
                <a:spcPct val="150000"/>
              </a:lnSpc>
              <a:buClrTx/>
              <a:buSzTx/>
              <a:buFontTx/>
            </a:pP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基本语法要素</a:t>
            </a:r>
            <a:endParaRPr lang="zh-CN" alt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" name="圆角矩形 50"/>
          <p:cNvSpPr/>
          <p:nvPr/>
        </p:nvSpPr>
        <p:spPr>
          <a:xfrm rot="21587233">
            <a:off x="3360737" y="1382472"/>
            <a:ext cx="883920" cy="953770"/>
          </a:xfrm>
          <a:prstGeom prst="roundRect">
            <a:avLst/>
          </a:prstGeom>
          <a:solidFill>
            <a:srgbClr val="F0882E"/>
          </a:solidFill>
          <a:ln w="25400" cap="flat" cmpd="sng" algn="ctr">
            <a:noFill/>
            <a:prstDash val="solid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CN" sz="3600" b="1" kern="0" dirty="0" smtClean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rPr>
              <a:t>3.1</a:t>
            </a:r>
            <a:endParaRPr lang="zh-CN" altLang="en-US" sz="3600" b="1" kern="0" dirty="0">
              <a:solidFill>
                <a:prstClr val="white"/>
              </a:solidFill>
              <a:latin typeface="Cambria Math" panose="02040503050406030204" pitchFamily="18" charset="0"/>
              <a:ea typeface="汉仪综艺体简" panose="02010609000101010101" pitchFamily="49" charset="-122"/>
            </a:endParaRPr>
          </a:p>
        </p:txBody>
      </p:sp>
      <p:sp>
        <p:nvSpPr>
          <p:cNvPr id="52" name="圆角矩形 51"/>
          <p:cNvSpPr/>
          <p:nvPr/>
        </p:nvSpPr>
        <p:spPr>
          <a:xfrm rot="21587233">
            <a:off x="3396933" y="1421843"/>
            <a:ext cx="810895" cy="874395"/>
          </a:xfrm>
          <a:prstGeom prst="roundRect">
            <a:avLst/>
          </a:prstGeom>
          <a:noFill/>
          <a:ln w="1587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b="1" kern="0">
              <a:solidFill>
                <a:srgbClr val="1FA8BB"/>
              </a:solidFill>
              <a:latin typeface="Cambria Math" panose="02040503050406030204" pitchFamily="18" charset="0"/>
              <a:ea typeface="汉仪综艺体简" panose="02010609000101010101" pitchFamily="49" charset="-122"/>
            </a:endParaRPr>
          </a:p>
        </p:txBody>
      </p:sp>
      <p:sp>
        <p:nvSpPr>
          <p:cNvPr id="50" name="圆角矩形 5"/>
          <p:cNvSpPr/>
          <p:nvPr/>
        </p:nvSpPr>
        <p:spPr>
          <a:xfrm rot="21587233">
            <a:off x="3278187" y="1817448"/>
            <a:ext cx="882650" cy="517525"/>
          </a:xfrm>
          <a:custGeom>
            <a:avLst/>
            <a:gdLst/>
            <a:ahLst/>
            <a:cxnLst/>
            <a:rect l="l" t="t" r="r" b="b"/>
            <a:pathLst>
              <a:path w="1292867" h="936362">
                <a:moveTo>
                  <a:pt x="0" y="0"/>
                </a:moveTo>
                <a:lnTo>
                  <a:pt x="1292867" y="752847"/>
                </a:lnTo>
                <a:cubicBezTo>
                  <a:pt x="1277961" y="856795"/>
                  <a:pt x="1188330" y="936362"/>
                  <a:pt x="1080116" y="936362"/>
                </a:cubicBezTo>
                <a:lnTo>
                  <a:pt x="216028" y="936362"/>
                </a:lnTo>
                <a:cubicBezTo>
                  <a:pt x="96719" y="936362"/>
                  <a:pt x="0" y="839643"/>
                  <a:pt x="0" y="720334"/>
                </a:cubicBezTo>
                <a:close/>
              </a:path>
            </a:pathLst>
          </a:custGeom>
          <a:solidFill>
            <a:sysClr val="window" lastClr="FFFFFF">
              <a:alpha val="43000"/>
            </a:sys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6000" b="1" kern="0" dirty="0">
              <a:solidFill>
                <a:prstClr val="white"/>
              </a:solidFill>
              <a:latin typeface="Cambria Math" panose="02040503050406030204" pitchFamily="18" charset="0"/>
              <a:ea typeface="汉仪综艺体简" panose="02010609000101010101" pitchFamily="49" charset="-122"/>
            </a:endParaRPr>
          </a:p>
        </p:txBody>
      </p:sp>
      <p:cxnSp>
        <p:nvCxnSpPr>
          <p:cNvPr id="7" name="直接连接符 51"/>
          <p:cNvCxnSpPr>
            <a:cxnSpLocks noChangeShapeType="1"/>
          </p:cNvCxnSpPr>
          <p:nvPr/>
        </p:nvCxnSpPr>
        <p:spPr bwMode="auto">
          <a:xfrm flipV="1">
            <a:off x="4977765" y="3706495"/>
            <a:ext cx="3507740" cy="5080"/>
          </a:xfrm>
          <a:prstGeom prst="line">
            <a:avLst/>
          </a:prstGeom>
          <a:noFill/>
          <a:ln w="3175" algn="ctr">
            <a:solidFill>
              <a:srgbClr val="F0882E"/>
            </a:solidFill>
            <a:prstDash val="sysDot"/>
            <a:round/>
            <a:headEnd type="oval" w="sm" len="sm"/>
            <a:tailEnd type="oval" w="sm" len="sm"/>
          </a:ln>
        </p:spPr>
      </p:cxnSp>
      <p:sp>
        <p:nvSpPr>
          <p:cNvPr id="9222" name="矩形 53"/>
          <p:cNvSpPr/>
          <p:nvPr/>
        </p:nvSpPr>
        <p:spPr>
          <a:xfrm flipH="1">
            <a:off x="5240064" y="3084912"/>
            <a:ext cx="1492250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marL="571500" lvl="1" indent="-571500"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数据类型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9223" name="组合 116"/>
          <p:cNvGrpSpPr/>
          <p:nvPr/>
        </p:nvGrpSpPr>
        <p:grpSpPr>
          <a:xfrm rot="-12767">
            <a:off x="4211215" y="2807223"/>
            <a:ext cx="884238" cy="952500"/>
            <a:chOff x="1936620" y="1275606"/>
            <a:chExt cx="1296144" cy="1728192"/>
          </a:xfrm>
        </p:grpSpPr>
        <p:grpSp>
          <p:nvGrpSpPr>
            <p:cNvPr id="9231" name="组合 117"/>
            <p:cNvGrpSpPr/>
            <p:nvPr/>
          </p:nvGrpSpPr>
          <p:grpSpPr>
            <a:xfrm>
              <a:off x="1936620" y="1275606"/>
              <a:ext cx="1296142" cy="1728192"/>
              <a:chOff x="1907704" y="1275606"/>
              <a:chExt cx="1296142" cy="1728192"/>
            </a:xfrm>
          </p:grpSpPr>
          <p:sp>
            <p:nvSpPr>
              <p:cNvPr id="59" name="圆角矩形 58"/>
              <p:cNvSpPr/>
              <p:nvPr/>
            </p:nvSpPr>
            <p:spPr>
              <a:xfrm>
                <a:off x="1907704" y="1275606"/>
                <a:ext cx="1296143" cy="1728192"/>
              </a:xfrm>
              <a:prstGeom prst="roundRect">
                <a:avLst/>
              </a:prstGeom>
              <a:solidFill>
                <a:srgbClr val="F0882E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3600" b="1" kern="0" dirty="0" smtClea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3.2</a:t>
                </a:r>
                <a:endParaRPr lang="zh-CN" altLang="en-US" sz="36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  <p:sp>
            <p:nvSpPr>
              <p:cNvPr id="60" name="圆角矩形 59"/>
              <p:cNvSpPr/>
              <p:nvPr/>
            </p:nvSpPr>
            <p:spPr>
              <a:xfrm>
                <a:off x="1961226" y="1347615"/>
                <a:ext cx="1189100" cy="1584176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sp>
          <p:nvSpPr>
            <p:cNvPr id="58" name="圆角矩形 5"/>
            <p:cNvSpPr/>
            <p:nvPr/>
          </p:nvSpPr>
          <p:spPr>
            <a:xfrm>
              <a:off x="1814437" y="2064249"/>
              <a:ext cx="1293816" cy="936105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6000" b="1" kern="0" dirty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</p:grpSp>
      <p:cxnSp>
        <p:nvCxnSpPr>
          <p:cNvPr id="62" name="直接连接符 101"/>
          <p:cNvCxnSpPr>
            <a:cxnSpLocks noChangeShapeType="1"/>
          </p:cNvCxnSpPr>
          <p:nvPr/>
        </p:nvCxnSpPr>
        <p:spPr bwMode="auto">
          <a:xfrm>
            <a:off x="5764368" y="5099691"/>
            <a:ext cx="3741738" cy="0"/>
          </a:xfrm>
          <a:prstGeom prst="line">
            <a:avLst/>
          </a:prstGeom>
          <a:noFill/>
          <a:ln w="3175" algn="ctr">
            <a:solidFill>
              <a:srgbClr val="1FA8BB"/>
            </a:solidFill>
            <a:prstDash val="sysDot"/>
            <a:round/>
            <a:headEnd type="oval" w="sm" len="sm"/>
            <a:tailEnd type="oval" w="sm" len="sm"/>
          </a:ln>
        </p:spPr>
      </p:cxnSp>
      <p:grpSp>
        <p:nvGrpSpPr>
          <p:cNvPr id="9225" name="组合 121"/>
          <p:cNvGrpSpPr/>
          <p:nvPr/>
        </p:nvGrpSpPr>
        <p:grpSpPr>
          <a:xfrm rot="-12767">
            <a:off x="5062325" y="4213467"/>
            <a:ext cx="884237" cy="952500"/>
            <a:chOff x="1936620" y="1275606"/>
            <a:chExt cx="1296144" cy="1728192"/>
          </a:xfrm>
        </p:grpSpPr>
        <p:grpSp>
          <p:nvGrpSpPr>
            <p:cNvPr id="9227" name="组合 122"/>
            <p:cNvGrpSpPr/>
            <p:nvPr/>
          </p:nvGrpSpPr>
          <p:grpSpPr>
            <a:xfrm>
              <a:off x="1936620" y="1275606"/>
              <a:ext cx="1296142" cy="1728192"/>
              <a:chOff x="1907704" y="1275606"/>
              <a:chExt cx="1296142" cy="1728192"/>
            </a:xfrm>
          </p:grpSpPr>
          <p:sp>
            <p:nvSpPr>
              <p:cNvPr id="67" name="圆角矩形 66"/>
              <p:cNvSpPr/>
              <p:nvPr/>
            </p:nvSpPr>
            <p:spPr>
              <a:xfrm>
                <a:off x="1907704" y="1275606"/>
                <a:ext cx="1296143" cy="1728192"/>
              </a:xfrm>
              <a:prstGeom prst="roundRect">
                <a:avLst/>
              </a:prstGeom>
              <a:solidFill>
                <a:srgbClr val="F0882E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3600" b="1" kern="0" dirty="0" smtClea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3.3</a:t>
                </a:r>
                <a:endParaRPr lang="zh-CN" altLang="en-US" sz="36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  <p:sp>
            <p:nvSpPr>
              <p:cNvPr id="68" name="圆角矩形 67"/>
              <p:cNvSpPr/>
              <p:nvPr/>
            </p:nvSpPr>
            <p:spPr>
              <a:xfrm>
                <a:off x="1961224" y="1347615"/>
                <a:ext cx="1189103" cy="1584176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sp>
          <p:nvSpPr>
            <p:cNvPr id="66" name="圆角矩形 5"/>
            <p:cNvSpPr/>
            <p:nvPr/>
          </p:nvSpPr>
          <p:spPr>
            <a:xfrm>
              <a:off x="1814437" y="2064249"/>
              <a:ext cx="1293818" cy="936105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6000" b="1" kern="0" dirty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</p:grpSp>
      <p:sp>
        <p:nvSpPr>
          <p:cNvPr id="9226" name="矩形 103"/>
          <p:cNvSpPr/>
          <p:nvPr/>
        </p:nvSpPr>
        <p:spPr>
          <a:xfrm flipH="1">
            <a:off x="6011053" y="4473016"/>
            <a:ext cx="2496820" cy="11988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marL="571500" lvl="1" indent="-571500" algn="l">
              <a:lnSpc>
                <a:spcPct val="150000"/>
              </a:lnSpc>
              <a:buClrTx/>
              <a:buSzTx/>
              <a:buFontTx/>
            </a:pP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运算符和表达式</a:t>
            </a:r>
            <a:endParaRPr lang="zh-CN" alt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lvl="1" indent="-571500">
              <a:lnSpc>
                <a:spcPct val="150000"/>
              </a:lnSpc>
            </a:pP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标题 1"/>
          <p:cNvSpPr/>
          <p:nvPr/>
        </p:nvSpPr>
        <p:spPr>
          <a:xfrm>
            <a:off x="1102428" y="633470"/>
            <a:ext cx="11004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目录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4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649366" y="740311"/>
            <a:ext cx="2096784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01"/>
          <p:cNvCxnSpPr>
            <a:cxnSpLocks noChangeShapeType="1"/>
          </p:cNvCxnSpPr>
          <p:nvPr/>
        </p:nvCxnSpPr>
        <p:spPr bwMode="auto">
          <a:xfrm>
            <a:off x="6545418" y="6387471"/>
            <a:ext cx="3741738" cy="0"/>
          </a:xfrm>
          <a:prstGeom prst="line">
            <a:avLst/>
          </a:prstGeom>
          <a:noFill/>
          <a:ln w="3175" algn="ctr">
            <a:solidFill>
              <a:srgbClr val="1FA8BB"/>
            </a:solidFill>
            <a:prstDash val="sysDot"/>
            <a:round/>
            <a:headEnd type="oval" w="sm" len="sm"/>
            <a:tailEnd type="oval" w="sm" len="sm"/>
          </a:ln>
        </p:spPr>
      </p:cxnSp>
      <p:grpSp>
        <p:nvGrpSpPr>
          <p:cNvPr id="3" name="组合 121"/>
          <p:cNvGrpSpPr/>
          <p:nvPr/>
        </p:nvGrpSpPr>
        <p:grpSpPr>
          <a:xfrm rot="-12767">
            <a:off x="5843375" y="5501247"/>
            <a:ext cx="884237" cy="952500"/>
            <a:chOff x="1936620" y="1275606"/>
            <a:chExt cx="1296144" cy="1728192"/>
          </a:xfrm>
        </p:grpSpPr>
        <p:grpSp>
          <p:nvGrpSpPr>
            <p:cNvPr id="4" name="组合 122"/>
            <p:cNvGrpSpPr/>
            <p:nvPr/>
          </p:nvGrpSpPr>
          <p:grpSpPr>
            <a:xfrm>
              <a:off x="1936620" y="1275606"/>
              <a:ext cx="1296142" cy="1728192"/>
              <a:chOff x="1907704" y="1275606"/>
              <a:chExt cx="1296142" cy="1728192"/>
            </a:xfrm>
          </p:grpSpPr>
          <p:sp>
            <p:nvSpPr>
              <p:cNvPr id="6" name="圆角矩形 5"/>
              <p:cNvSpPr/>
              <p:nvPr/>
            </p:nvSpPr>
            <p:spPr>
              <a:xfrm>
                <a:off x="1907704" y="1275606"/>
                <a:ext cx="1296143" cy="1728192"/>
              </a:xfrm>
              <a:prstGeom prst="roundRect">
                <a:avLst/>
              </a:prstGeom>
              <a:solidFill>
                <a:srgbClr val="F0882E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p>
                <a:pPr algn="ctr">
                  <a:defRPr/>
                </a:pPr>
                <a:r>
                  <a:rPr lang="en-US" altLang="zh-CN" sz="3600" b="1" kern="0" dirty="0" smtClea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3.4</a:t>
                </a:r>
                <a:endParaRPr lang="zh-CN" altLang="en-US" sz="36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  <p:sp>
            <p:nvSpPr>
              <p:cNvPr id="8" name="圆角矩形 7"/>
              <p:cNvSpPr/>
              <p:nvPr/>
            </p:nvSpPr>
            <p:spPr>
              <a:xfrm>
                <a:off x="1961224" y="1347615"/>
                <a:ext cx="1189103" cy="1584176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/>
                </a:pPr>
                <a:endParaRPr lang="zh-CN" altLang="en-US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sp>
          <p:nvSpPr>
            <p:cNvPr id="9" name="圆角矩形 5"/>
            <p:cNvSpPr/>
            <p:nvPr/>
          </p:nvSpPr>
          <p:spPr>
            <a:xfrm>
              <a:off x="1814437" y="2064249"/>
              <a:ext cx="1293818" cy="936105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p>
              <a:pPr algn="ctr">
                <a:defRPr/>
              </a:pPr>
              <a:endParaRPr lang="zh-CN" altLang="en-US" sz="6000" b="1" kern="0" dirty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</p:grpSp>
      <p:sp>
        <p:nvSpPr>
          <p:cNvPr id="10" name="矩形 103"/>
          <p:cNvSpPr/>
          <p:nvPr/>
        </p:nvSpPr>
        <p:spPr>
          <a:xfrm flipH="1">
            <a:off x="6792103" y="5760796"/>
            <a:ext cx="1582420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571500" lvl="1" indent="-571500"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常用函数</a:t>
            </a:r>
            <a:endParaRPr lang="zh-CN" alt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/>
          <p:nvPr/>
        </p:nvSpPr>
        <p:spPr>
          <a:xfrm>
            <a:off x="759525" y="633470"/>
            <a:ext cx="2140177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indent="-571500" algn="ctr" defTabSz="914400"/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3.2 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数据类型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6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49366" y="740311"/>
            <a:ext cx="2096784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319353" y="2422684"/>
            <a:ext cx="8778595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Arial" panose="020B0604020202020204" pitchFamily="34" charset="0"/>
              <a:buChar char="−"/>
              <a:defRPr/>
            </a:pP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类型用于表示日期值，不包含时间部分。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Arial" panose="020B0604020202020204" pitchFamily="34" charset="0"/>
              <a:buChar char="−"/>
              <a:defRPr/>
            </a:pP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中，可以使用以下四种格式指定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类型的值：</a:t>
            </a:r>
            <a:endParaRPr lang="zh-CN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Arial" panose="020B0604020202020204" pitchFamily="34" charset="0"/>
              <a:buChar char="−"/>
              <a:defRPr/>
            </a:pP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）以‘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YYYY-MM-DD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’或者‘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YYYYMMDD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’字符串格式表示。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Arial" panose="020B0604020202020204" pitchFamily="34" charset="0"/>
              <a:buChar char="−"/>
              <a:defRPr/>
            </a:pPr>
            <a:endParaRPr lang="zh-CN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Arial" panose="020B0604020202020204" pitchFamily="34" charset="0"/>
              <a:buChar char="−"/>
              <a:defRPr/>
            </a:pP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）以‘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YY-MM-DD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’或者‘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YYMMDD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’字符串格式表示。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Arial" panose="020B0604020202020204" pitchFamily="34" charset="0"/>
              <a:buChar char="−"/>
              <a:defRPr/>
            </a:pP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Arial" panose="020B0604020202020204" pitchFamily="34" charset="0"/>
              <a:buChar char="−"/>
              <a:defRPr/>
            </a:pP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）以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YY-MM-DD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YYMMDD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数字格式表示。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Arial" panose="020B0604020202020204" pitchFamily="34" charset="0"/>
              <a:buChar char="−"/>
              <a:defRPr/>
            </a:pP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Arial" panose="020B0604020202020204" pitchFamily="34" charset="0"/>
              <a:buChar char="−"/>
              <a:defRPr/>
            </a:pP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）使用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CURRENT_DATE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NOW()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表示当前系统日期。</a:t>
            </a:r>
            <a:endParaRPr lang="zh-CN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11"/>
          <p:cNvSpPr txBox="1"/>
          <p:nvPr/>
        </p:nvSpPr>
        <p:spPr>
          <a:xfrm>
            <a:off x="1734776" y="1398635"/>
            <a:ext cx="4211856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lvl="2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日期与时间类型</a:t>
            </a:r>
            <a:endParaRPr lang="en-US" altLang="zh-CN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/>
          <p:nvPr/>
        </p:nvSpPr>
        <p:spPr>
          <a:xfrm>
            <a:off x="2044066" y="21591"/>
            <a:ext cx="247586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3" name="标题 1"/>
          <p:cNvSpPr/>
          <p:nvPr/>
        </p:nvSpPr>
        <p:spPr>
          <a:xfrm>
            <a:off x="894608" y="820507"/>
            <a:ext cx="2336963" cy="42640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3.2 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数据类型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4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649366" y="740311"/>
            <a:ext cx="2096784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464299" y="2409999"/>
            <a:ext cx="884557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Arial" panose="020B0604020202020204" pitchFamily="34" charset="0"/>
              <a:buChar char="−"/>
              <a:defRPr/>
            </a:pP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类型用于表示时间值，它的显示形式一般为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HH:MM:SS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，其中，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HH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表示小时，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MM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表示分，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表示秒。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Arial" panose="020B0604020202020204" pitchFamily="34" charset="0"/>
              <a:buChar char="−"/>
              <a:defRPr/>
            </a:pP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中，可以使用以下三种格式指定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类型的值：</a:t>
            </a:r>
            <a:endParaRPr lang="zh-CN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Arial" panose="020B0604020202020204" pitchFamily="34" charset="0"/>
              <a:buChar char="−"/>
              <a:defRPr/>
            </a:pP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）以‘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 HH:MM:SS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’字符串格式表示。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Arial" panose="020B0604020202020204" pitchFamily="34" charset="0"/>
              <a:buChar char="−"/>
              <a:defRPr/>
            </a:pPr>
            <a:endParaRPr lang="zh-CN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Arial" panose="020B0604020202020204" pitchFamily="34" charset="0"/>
              <a:buChar char="−"/>
              <a:defRPr/>
            </a:pP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）以‘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HHMMSS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’字符串格式或者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HHMMSS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数字格式表示。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Arial" panose="020B0604020202020204" pitchFamily="34" charset="0"/>
              <a:buChar char="−"/>
              <a:defRPr/>
            </a:pPr>
            <a:endParaRPr lang="zh-CN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Arial" panose="020B0604020202020204" pitchFamily="34" charset="0"/>
              <a:buChar char="−"/>
              <a:defRPr/>
            </a:pP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）使用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CURRENT_TIME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NOW()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输入当前系统时间。</a:t>
            </a:r>
            <a:endParaRPr lang="zh-CN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11"/>
          <p:cNvSpPr txBox="1"/>
          <p:nvPr/>
        </p:nvSpPr>
        <p:spPr>
          <a:xfrm>
            <a:off x="1829272" y="1342755"/>
            <a:ext cx="4211856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lvl="2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日期与时间类型</a:t>
            </a:r>
            <a:endParaRPr lang="en-US" altLang="zh-CN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/>
          <p:nvPr/>
        </p:nvSpPr>
        <p:spPr>
          <a:xfrm>
            <a:off x="917366" y="687900"/>
            <a:ext cx="2174172" cy="563959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3.2 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数据类型</a:t>
            </a:r>
            <a:endParaRPr lang="zh-CN" alt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1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649366" y="740311"/>
            <a:ext cx="2096784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660932" y="2422259"/>
            <a:ext cx="8869877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DATETIME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Arial" panose="020B0604020202020204" pitchFamily="34" charset="0"/>
              <a:buChar char="−"/>
              <a:defRPr/>
            </a:pP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DATETIME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类型用于表示日期和时间，它的显示形式为‘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YYYY-MM-DD HH:MM:SS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’，其中，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YYYY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表示年，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MM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表示月，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表示日，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HH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表示小时，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MM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表示分，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表示秒。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Arial" panose="020B0604020202020204" pitchFamily="34" charset="0"/>
              <a:buChar char="−"/>
              <a:defRPr/>
            </a:pP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中，可以使用以下四种格式指定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DATETIME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类型的值：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Arial" panose="020B0604020202020204" pitchFamily="34" charset="0"/>
              <a:buChar char="−"/>
              <a:defRPr/>
            </a:pPr>
            <a:endParaRPr lang="zh-CN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Arial" panose="020B0604020202020204" pitchFamily="34" charset="0"/>
              <a:buChar char="−"/>
              <a:defRPr/>
            </a:pP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）以‘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YYYY-MM-DD HH:MM:SS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’或者‘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YYYYMMDDHHMMSS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’字符串格式表示的日期和时间，取值范围为‘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1000-01-01 00:00:00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’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‘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9999-12-3 23:59:59</a:t>
            </a:r>
            <a:r>
              <a:rPr lang="zh-CN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’。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11"/>
          <p:cNvSpPr txBox="1"/>
          <p:nvPr/>
        </p:nvSpPr>
        <p:spPr>
          <a:xfrm>
            <a:off x="1808245" y="1366250"/>
            <a:ext cx="4211856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lvl="2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日期与时间类型</a:t>
            </a:r>
            <a:endParaRPr lang="en-US" altLang="zh-CN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/>
          <p:nvPr/>
        </p:nvSpPr>
        <p:spPr>
          <a:xfrm>
            <a:off x="967345" y="772886"/>
            <a:ext cx="3615045" cy="625759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3.2 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数据类型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1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649366" y="740311"/>
            <a:ext cx="2268005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430361" y="2403896"/>
            <a:ext cx="933127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Arial" panose="020B0604020202020204" pitchFamily="34" charset="0"/>
              <a:buChar char="−"/>
              <a:defRPr/>
            </a:pP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）以‘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YY-MM-DD HH:MM:SS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’或者‘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YYMMDDHHMMSS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’字符串格式表示的日期和时间，其中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YY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表示年，取值范围为‘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’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‘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99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’。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Arial" panose="020B0604020202020204" pitchFamily="34" charset="0"/>
              <a:buChar char="−"/>
              <a:defRPr/>
            </a:pP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Arial" panose="020B0604020202020204" pitchFamily="34" charset="0"/>
              <a:buChar char="−"/>
              <a:defRPr/>
            </a:pP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）以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YYYYMMDDHHMMSS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YYMMDDHHMMSS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数字格式表示的日期和时间。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Arial" panose="020B0604020202020204" pitchFamily="34" charset="0"/>
              <a:buChar char="−"/>
              <a:defRPr/>
            </a:pP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Arial" panose="020B0604020202020204" pitchFamily="34" charset="0"/>
              <a:buChar char="−"/>
              <a:defRPr/>
            </a:pP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）使用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NOW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来输入当前系统的日期和时间。</a:t>
            </a:r>
            <a:endParaRPr lang="zh-CN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11"/>
          <p:cNvSpPr txBox="1"/>
          <p:nvPr/>
        </p:nvSpPr>
        <p:spPr>
          <a:xfrm>
            <a:off x="1829391" y="1505950"/>
            <a:ext cx="4211856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lvl="2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日期与时间类型</a:t>
            </a:r>
            <a:endParaRPr lang="en-US" altLang="zh-CN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7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649366" y="740311"/>
            <a:ext cx="2170034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644866" y="2413160"/>
            <a:ext cx="890226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TIMESTAMP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Arial" panose="020B0604020202020204" pitchFamily="34" charset="0"/>
              <a:buChar char="−"/>
              <a:defRPr/>
            </a:pP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TIMESTAMP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类型用于表示日期和时间，它的显示形式同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DATETIME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相同，但取值范围比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DATETIME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小。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Arial" panose="020B0604020202020204" pitchFamily="34" charset="0"/>
              <a:buChar char="−"/>
              <a:defRPr/>
            </a:pP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Arial" panose="020B0604020202020204" pitchFamily="34" charset="0"/>
              <a:buChar char="−"/>
              <a:defRPr/>
            </a:pP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下面介绍几种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TIMESTAMP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类型与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DATATIME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类型不同的形式，具体如下：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Arial" panose="020B0604020202020204" pitchFamily="34" charset="0"/>
              <a:buChar char="−"/>
              <a:defRPr/>
            </a:pPr>
            <a:endParaRPr lang="zh-CN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Arial" panose="020B0604020202020204" pitchFamily="34" charset="0"/>
              <a:buChar char="−"/>
              <a:defRPr/>
            </a:pP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）使用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CURRENT_TIMESTAMP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来输入系统当前日期和时间。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Arial" panose="020B0604020202020204" pitchFamily="34" charset="0"/>
              <a:buChar char="−"/>
              <a:defRPr/>
            </a:pPr>
            <a:endParaRPr lang="zh-CN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Arial" panose="020B0604020202020204" pitchFamily="34" charset="0"/>
              <a:buChar char="−"/>
              <a:defRPr/>
            </a:pP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）输入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时，系统会输入系统当前日期和时间。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Arial" panose="020B0604020202020204" pitchFamily="34" charset="0"/>
              <a:buChar char="−"/>
              <a:defRPr/>
            </a:pPr>
            <a:endParaRPr lang="zh-CN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Arial" panose="020B0604020202020204" pitchFamily="34" charset="0"/>
              <a:buChar char="−"/>
              <a:defRPr/>
            </a:pP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）无任何输入时，系统会输入系统当前日期和时间。</a:t>
            </a:r>
            <a:endParaRPr lang="zh-CN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11"/>
          <p:cNvSpPr txBox="1"/>
          <p:nvPr/>
        </p:nvSpPr>
        <p:spPr>
          <a:xfrm>
            <a:off x="1850981" y="1398635"/>
            <a:ext cx="4211856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lvl="2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日期与时间类型</a:t>
            </a:r>
            <a:endParaRPr lang="en-US" altLang="zh-CN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1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649366" y="740311"/>
            <a:ext cx="2169138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378772" y="2093756"/>
            <a:ext cx="9434456" cy="3846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−"/>
              <a:defRPr/>
            </a:pP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为了存储字符串、图片和声音等数据，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提供了字符串和二进制类型。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不同数据类型具有不同的特点，接下来，针对这些数据类型进行详细地讲解，具体如下：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−"/>
              <a:defRPr/>
            </a:pP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VARCHAR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endParaRPr lang="zh-CN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−"/>
              <a:defRPr/>
            </a:pP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VARCHAR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类型都用来表示</a:t>
            </a:r>
            <a:r>
              <a:rPr lang="zh-CN" altLang="zh-CN" sz="2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字符串数据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，不同的是，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VARCHAR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可以存储可变长度的字符串。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−"/>
              <a:defRPr/>
            </a:pP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−"/>
              <a:defRPr/>
            </a:pP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中，定义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VARCHAR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类型的方式如下所示：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−"/>
              <a:defRPr/>
            </a:pP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−"/>
              <a:defRPr/>
            </a:pP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−"/>
              <a:defRPr/>
            </a:pP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在上述定义方式中，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指的是字符串的最大长度。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69969" y="5064718"/>
            <a:ext cx="6190986" cy="3698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宋体" panose="02010600030101010101" pitchFamily="2" charset="-122"/>
              </a:rPr>
              <a:t>CHAR(M) </a:t>
            </a: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宋体" panose="02010600030101010101" pitchFamily="2" charset="-122"/>
              </a:rPr>
              <a:t>或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宋体" panose="02010600030101010101" pitchFamily="2" charset="-122"/>
              </a:rPr>
              <a:t> VARCHAR(M)</a:t>
            </a:r>
            <a:endParaRPr lang="zh-CN" altLang="zh-CN" dirty="0">
              <a:solidFill>
                <a:schemeClr val="tx1">
                  <a:lumMod val="65000"/>
                  <a:lumOff val="35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13" name="文本框 11"/>
          <p:cNvSpPr txBox="1"/>
          <p:nvPr/>
        </p:nvSpPr>
        <p:spPr>
          <a:xfrm>
            <a:off x="1803583" y="1512300"/>
            <a:ext cx="4211856" cy="5810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lvl="2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四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字符串和二进制类型</a:t>
            </a:r>
            <a:endParaRPr lang="en-US" altLang="zh-CN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 idx="4294967295"/>
          </p:nvPr>
        </p:nvSpPr>
        <p:spPr>
          <a:xfrm>
            <a:off x="4425950" y="-322263"/>
            <a:ext cx="7766050" cy="723901"/>
          </a:xfrm>
        </p:spPr>
        <p:txBody>
          <a:bodyPr>
            <a:normAutofit fontScale="90000"/>
          </a:bodyPr>
          <a:lstStyle/>
          <a:p>
            <a:pPr lvl="1" algn="l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br>
              <a:rPr lang="zh-CN" alt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br>
            <a:endParaRPr lang="zh-CN" altLang="en-US" sz="2400" kern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8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649366" y="740311"/>
            <a:ext cx="2158380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678305" y="2390775"/>
            <a:ext cx="8152765" cy="4092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−"/>
              <a:defRPr/>
            </a:pP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为了帮助大家更好地理解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VARCHAR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之间的区别，接下来，以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CHAR(4)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VARCHAR(4)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为例进行说明，具体如表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3-5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所示。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−"/>
              <a:defRPr/>
            </a:pP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−"/>
              <a:defRPr/>
            </a:pP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−"/>
              <a:defRPr/>
            </a:pP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−"/>
              <a:defRPr/>
            </a:pPr>
            <a:endParaRPr lang="zh-CN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−"/>
              <a:defRPr/>
            </a:pP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−"/>
              <a:defRPr/>
            </a:pP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−"/>
              <a:defRPr/>
            </a:pP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−"/>
              <a:defRPr/>
            </a:pP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从表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3-5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中可以看出，当数据为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CHAR(4)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类型时，不管插入值的长度是多少，所占用的存储空间都是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个字节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VARCHAR(4)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所对应的数据所占用的字节数为实际长度加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4392728" y="3183021"/>
            <a:ext cx="3090863" cy="277812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anchor="ctr">
            <a:spAutoFit/>
          </a:bodyPr>
          <a:lstStyle/>
          <a:p>
            <a:pPr algn="ctr">
              <a:tabLst>
                <a:tab pos="-1372870" algn="l"/>
                <a:tab pos="228600" algn="l"/>
                <a:tab pos="266700" algn="l"/>
              </a:tabLst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3-5   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CHAR(4)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和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VARCHAR(4)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对比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2446453" y="3525921"/>
          <a:ext cx="6956425" cy="1609728"/>
        </p:xfrm>
        <a:graphic>
          <a:graphicData uri="http://schemas.openxmlformats.org/drawingml/2006/table">
            <a:tbl>
              <a:tblPr/>
              <a:tblGrid>
                <a:gridCol w="1177643"/>
                <a:gridCol w="1300491"/>
                <a:gridCol w="1645029"/>
                <a:gridCol w="1539832"/>
                <a:gridCol w="1293430"/>
              </a:tblGrid>
              <a:tr h="268288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1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插入值</a:t>
                      </a:r>
                      <a:endParaRPr lang="zh-CN" sz="1100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6" marR="68586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CHAR(4)</a:t>
                      </a:r>
                      <a:endParaRPr lang="zh-CN" sz="1100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1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存储需求</a:t>
                      </a:r>
                      <a:endParaRPr lang="zh-CN" sz="110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VARCHAR(4)</a:t>
                      </a:r>
                      <a:endParaRPr lang="zh-CN" sz="1100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1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存储需求</a:t>
                      </a:r>
                      <a:endParaRPr lang="zh-CN" sz="110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68288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‘’</a:t>
                      </a:r>
                      <a:endParaRPr lang="zh-CN" sz="110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6" marR="68586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‘’</a:t>
                      </a:r>
                      <a:endParaRPr lang="zh-CN" sz="1100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r>
                        <a:rPr lang="zh-CN" sz="1100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个字节</a:t>
                      </a:r>
                      <a:endParaRPr lang="zh-CN" sz="110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‘’</a:t>
                      </a:r>
                      <a:endParaRPr lang="zh-CN" sz="110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zh-CN" sz="1100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个字节</a:t>
                      </a:r>
                      <a:endParaRPr lang="zh-CN" sz="1100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288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‘</a:t>
                      </a:r>
                      <a:r>
                        <a:rPr lang="en-US" sz="1100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ab</a:t>
                      </a:r>
                      <a:r>
                        <a:rPr lang="zh-CN" sz="1100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’</a:t>
                      </a:r>
                      <a:endParaRPr lang="zh-CN" sz="110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6" marR="68586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‘</a:t>
                      </a:r>
                      <a:r>
                        <a:rPr lang="en-US" sz="1100" kern="1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ab</a:t>
                      </a:r>
                      <a:r>
                        <a:rPr lang="zh-CN" sz="1100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’</a:t>
                      </a:r>
                      <a:endParaRPr lang="zh-CN" sz="1100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r>
                        <a:rPr lang="zh-CN" sz="1100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个字节</a:t>
                      </a:r>
                      <a:endParaRPr lang="zh-CN" sz="1100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‘</a:t>
                      </a:r>
                      <a:r>
                        <a:rPr lang="en-US" sz="1100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ab</a:t>
                      </a:r>
                      <a:r>
                        <a:rPr lang="zh-CN" sz="1100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’</a:t>
                      </a:r>
                      <a:endParaRPr lang="zh-CN" sz="110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r>
                        <a:rPr lang="zh-CN" sz="1100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个字节</a:t>
                      </a:r>
                      <a:endParaRPr lang="zh-CN" sz="110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288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‘</a:t>
                      </a:r>
                      <a:r>
                        <a:rPr lang="en-US" sz="1100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abc</a:t>
                      </a:r>
                      <a:r>
                        <a:rPr lang="zh-CN" sz="1100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’</a:t>
                      </a:r>
                      <a:endParaRPr lang="zh-CN" sz="110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6" marR="68586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‘</a:t>
                      </a:r>
                      <a:r>
                        <a:rPr lang="en-US" sz="1100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abc</a:t>
                      </a:r>
                      <a:r>
                        <a:rPr lang="zh-CN" sz="1100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’</a:t>
                      </a:r>
                      <a:endParaRPr lang="zh-CN" sz="110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r>
                        <a:rPr lang="zh-CN" sz="1100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个字节</a:t>
                      </a:r>
                      <a:endParaRPr lang="zh-CN" sz="1100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‘</a:t>
                      </a:r>
                      <a:r>
                        <a:rPr lang="en-US" sz="1100" kern="1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abc</a:t>
                      </a:r>
                      <a:r>
                        <a:rPr lang="zh-CN" sz="1100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’</a:t>
                      </a:r>
                      <a:endParaRPr lang="zh-CN" sz="1100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r>
                        <a:rPr lang="zh-CN" sz="1100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个字节</a:t>
                      </a:r>
                      <a:endParaRPr lang="zh-CN" sz="110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288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‘</a:t>
                      </a:r>
                      <a:r>
                        <a:rPr lang="en-US" sz="1100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abcd</a:t>
                      </a:r>
                      <a:r>
                        <a:rPr lang="zh-CN" sz="1100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’</a:t>
                      </a:r>
                      <a:endParaRPr lang="zh-CN" sz="110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6" marR="68586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‘</a:t>
                      </a:r>
                      <a:r>
                        <a:rPr lang="en-US" sz="1100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abcd</a:t>
                      </a:r>
                      <a:r>
                        <a:rPr lang="zh-CN" sz="1100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’</a:t>
                      </a:r>
                      <a:endParaRPr lang="zh-CN" sz="110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r>
                        <a:rPr lang="zh-CN" sz="1100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个字节</a:t>
                      </a:r>
                      <a:endParaRPr lang="zh-CN" sz="1100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‘</a:t>
                      </a:r>
                      <a:r>
                        <a:rPr lang="en-US" sz="1100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abcd</a:t>
                      </a:r>
                      <a:r>
                        <a:rPr lang="zh-CN" sz="1100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’</a:t>
                      </a:r>
                      <a:endParaRPr lang="zh-CN" sz="110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r>
                        <a:rPr lang="zh-CN" sz="1100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个字节</a:t>
                      </a:r>
                      <a:endParaRPr lang="zh-CN" sz="110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288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‘</a:t>
                      </a:r>
                      <a:r>
                        <a:rPr lang="en-US" sz="1100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abcdef</a:t>
                      </a:r>
                      <a:r>
                        <a:rPr lang="zh-CN" sz="1100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’</a:t>
                      </a:r>
                      <a:endParaRPr lang="zh-CN" sz="110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6" marR="68586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‘</a:t>
                      </a:r>
                      <a:r>
                        <a:rPr lang="en-US" sz="1100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abcd</a:t>
                      </a:r>
                      <a:r>
                        <a:rPr lang="zh-CN" sz="1100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’</a:t>
                      </a:r>
                      <a:endParaRPr lang="zh-CN" sz="110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r>
                        <a:rPr lang="zh-CN" sz="1100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个字节</a:t>
                      </a:r>
                      <a:endParaRPr lang="zh-CN" sz="110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‘</a:t>
                      </a:r>
                      <a:r>
                        <a:rPr lang="en-US" sz="1100" kern="1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abcd</a:t>
                      </a:r>
                      <a:r>
                        <a:rPr lang="zh-CN" sz="1100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’</a:t>
                      </a:r>
                      <a:endParaRPr lang="zh-CN" sz="1100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r>
                        <a:rPr lang="zh-CN" sz="1100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个字节</a:t>
                      </a:r>
                      <a:endParaRPr lang="zh-CN" sz="1100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1969726" y="1398635"/>
            <a:ext cx="4211856" cy="5810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lvl="2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四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字符串和二进制类型</a:t>
            </a:r>
            <a:endParaRPr lang="en-US" altLang="zh-CN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831070" y="2357120"/>
            <a:ext cx="236093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buNone/>
            </a:pPr>
            <a:r>
              <a:rPr lang="zh-CN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使用字符串类型时应遵循以下原则：</a:t>
            </a:r>
            <a:endParaRPr lang="zh-CN" altLang="zh-CN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None/>
            </a:pPr>
            <a:r>
              <a:rPr lang="zh-CN" altLang="zh-CN" sz="2000" dirty="0">
                <a:solidFill>
                  <a:srgbClr val="9125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</a:t>
            </a:r>
            <a:r>
              <a:rPr lang="en-US" altLang="zh-CN" sz="2000" dirty="0">
                <a:solidFill>
                  <a:srgbClr val="9125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lang="zh-CN" altLang="zh-CN" sz="2000" dirty="0">
                <a:solidFill>
                  <a:srgbClr val="9125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）从速度方面考虑，要选择固定的列，可以使用</a:t>
            </a:r>
            <a:r>
              <a:rPr lang="en-US" altLang="zh-CN" sz="2000" dirty="0">
                <a:solidFill>
                  <a:srgbClr val="9125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char</a:t>
            </a:r>
            <a:r>
              <a:rPr lang="zh-CN" altLang="zh-CN" sz="2000" dirty="0">
                <a:solidFill>
                  <a:srgbClr val="9125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类型。</a:t>
            </a:r>
            <a:endParaRPr lang="zh-CN" altLang="zh-CN" sz="2000" dirty="0">
              <a:solidFill>
                <a:srgbClr val="91250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None/>
            </a:pPr>
            <a:r>
              <a:rPr lang="zh-CN" altLang="zh-CN" sz="2000" dirty="0">
                <a:solidFill>
                  <a:srgbClr val="9125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</a:t>
            </a:r>
            <a:r>
              <a:rPr lang="en-US" altLang="zh-CN" sz="2000" dirty="0">
                <a:solidFill>
                  <a:srgbClr val="9125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zh-CN" altLang="zh-CN" sz="2000" dirty="0">
                <a:solidFill>
                  <a:srgbClr val="9125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）要节省空间，使用动态的列，可以使用</a:t>
            </a:r>
            <a:r>
              <a:rPr lang="en-US" altLang="zh-CN" sz="2000" dirty="0">
                <a:solidFill>
                  <a:srgbClr val="9125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varchar</a:t>
            </a:r>
            <a:r>
              <a:rPr lang="zh-CN" altLang="zh-CN" sz="2000" dirty="0">
                <a:solidFill>
                  <a:srgbClr val="9125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类型。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0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649366" y="740311"/>
            <a:ext cx="2319745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38831" y="2412698"/>
            <a:ext cx="871433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BINARY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VARBINARY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−"/>
              <a:defRPr/>
            </a:pP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BINARY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VARBINARY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类型类似于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VARCHAR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，不同的是，它们所表示的是</a:t>
            </a:r>
            <a:r>
              <a:rPr lang="zh-CN" altLang="zh-CN" sz="20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数据。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−"/>
              <a:defRPr/>
            </a:pP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−"/>
              <a:defRPr/>
            </a:pP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BINARY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VARBINARY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类型的方式如下所示：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−"/>
              <a:defRPr/>
            </a:pP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−"/>
              <a:defRPr/>
            </a:pPr>
            <a:endParaRPr lang="zh-CN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−"/>
              <a:defRPr/>
            </a:pP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需要注意的是，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BINARY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类型的长度是固定的，如果数据的长度不足最大长度，将在数据的后面用“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\0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”补齐，最终达到指定长度。</a:t>
            </a:r>
            <a:endParaRPr lang="zh-CN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33624" y="4479070"/>
            <a:ext cx="7458075" cy="3683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宋体" panose="02010600030101010101" pitchFamily="2" charset="-122"/>
              </a:rPr>
              <a:t>BINARY(M) </a:t>
            </a: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宋体" panose="02010600030101010101" pitchFamily="2" charset="-122"/>
              </a:rPr>
              <a:t>或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宋体" panose="02010600030101010101" pitchFamily="2" charset="-122"/>
              </a:rPr>
              <a:t> VARBINARY(M)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9" name="文本框 11"/>
          <p:cNvSpPr txBox="1"/>
          <p:nvPr/>
        </p:nvSpPr>
        <p:spPr>
          <a:xfrm>
            <a:off x="1958931" y="1474200"/>
            <a:ext cx="4211856" cy="5810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lvl="2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四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字符串和二进制类型</a:t>
            </a:r>
            <a:endParaRPr lang="en-US" altLang="zh-CN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7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649366" y="740311"/>
            <a:ext cx="2212168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680569" y="2399703"/>
            <a:ext cx="883086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−"/>
              <a:defRPr/>
            </a:pP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类型用于表示</a:t>
            </a:r>
            <a:r>
              <a:rPr lang="zh-CN" altLang="zh-CN" sz="2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大文本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数据，例如，文章内容、评论等，它的类型分为四种，具体如表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3-6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所示。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3992210" y="3740723"/>
            <a:ext cx="3090862" cy="277812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anchor="ctr">
            <a:spAutoFit/>
          </a:bodyPr>
          <a:lstStyle/>
          <a:p>
            <a:pPr algn="ctr">
              <a:tabLst>
                <a:tab pos="-1372870" algn="l"/>
                <a:tab pos="228600" algn="l"/>
                <a:tab pos="266700" algn="l"/>
              </a:tabLst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3-6   TEXT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类型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2563460" y="4150298"/>
          <a:ext cx="6303962" cy="1243010"/>
        </p:xfrm>
        <a:graphic>
          <a:graphicData uri="http://schemas.openxmlformats.org/drawingml/2006/table">
            <a:tbl>
              <a:tblPr/>
              <a:tblGrid>
                <a:gridCol w="3504811"/>
                <a:gridCol w="2799151"/>
              </a:tblGrid>
              <a:tr h="248602"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sz="10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数据类型</a:t>
                      </a:r>
                      <a:endParaRPr lang="zh-CN" sz="1000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8" marR="68588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sz="10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存储范围</a:t>
                      </a:r>
                      <a:endParaRPr lang="zh-CN" sz="1000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8" marR="685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4860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TINYTEXT</a:t>
                      </a:r>
                      <a:endParaRPr lang="zh-CN" sz="1000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8" marR="68588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0~255</a:t>
                      </a:r>
                      <a:r>
                        <a:rPr lang="zh-CN" sz="1000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字节</a:t>
                      </a:r>
                      <a:endParaRPr lang="zh-CN" sz="1000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8" marR="685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60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TEXT</a:t>
                      </a:r>
                      <a:endParaRPr lang="zh-CN" sz="1000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8" marR="68588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0~65535</a:t>
                      </a:r>
                      <a:r>
                        <a:rPr lang="zh-CN" sz="1000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字节</a:t>
                      </a:r>
                      <a:endParaRPr lang="zh-CN" sz="1000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8" marR="685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60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MEDIUMTEXT</a:t>
                      </a:r>
                      <a:endParaRPr lang="zh-CN" sz="100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8" marR="68588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0~16777215</a:t>
                      </a:r>
                      <a:r>
                        <a:rPr lang="zh-CN" sz="1000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字节</a:t>
                      </a:r>
                      <a:endParaRPr lang="zh-CN" sz="1000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8" marR="685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60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LONGTEXT</a:t>
                      </a:r>
                      <a:endParaRPr lang="zh-CN" sz="1000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8" marR="68588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0~4294967295</a:t>
                      </a:r>
                      <a:r>
                        <a:rPr lang="zh-CN" sz="1000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字节</a:t>
                      </a:r>
                      <a:endParaRPr lang="zh-CN" sz="1000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8" marR="685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文本框 11"/>
          <p:cNvSpPr txBox="1"/>
          <p:nvPr/>
        </p:nvSpPr>
        <p:spPr>
          <a:xfrm>
            <a:off x="2002111" y="1463405"/>
            <a:ext cx="4211856" cy="5810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lvl="2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四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字符串和二进制类型</a:t>
            </a:r>
            <a:endParaRPr lang="en-US" altLang="zh-CN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idx="4294967295"/>
          </p:nvPr>
        </p:nvSpPr>
        <p:spPr>
          <a:xfrm>
            <a:off x="4425950" y="-882650"/>
            <a:ext cx="7766050" cy="723900"/>
          </a:xfrm>
        </p:spPr>
        <p:txBody>
          <a:bodyPr>
            <a:normAutofit fontScale="90000"/>
          </a:bodyPr>
          <a:lstStyle/>
          <a:p>
            <a:pPr lvl="1" algn="l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br>
              <a:rPr lang="zh-CN" alt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br>
            <a:endParaRPr lang="zh-CN" altLang="en-US" sz="2400" kern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8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649366" y="740311"/>
            <a:ext cx="2160000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705610" y="2044065"/>
            <a:ext cx="9006840" cy="4461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BLOB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ClrTx/>
              <a:buSzTx/>
              <a:buFont typeface="Arial" panose="020B0604020202020204" pitchFamily="34" charset="0"/>
              <a:buChar char="−"/>
              <a:defRPr/>
            </a:pP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BLOB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类型是一种特殊的</a:t>
            </a:r>
            <a:r>
              <a:rPr lang="zh-CN" altLang="zh-CN" sz="2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二进制类型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，它用于表示数据量很大的二进制数据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，支持任何数据，例如文本、声音和图像等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−"/>
              <a:defRPr/>
            </a:pP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−"/>
              <a:defRPr/>
            </a:pP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BLOB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类型分为四种，具体如表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3-7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所示。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−"/>
              <a:defRPr/>
            </a:pP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−"/>
              <a:defRPr/>
            </a:pP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−"/>
              <a:defRPr/>
            </a:pPr>
            <a:endParaRPr lang="zh-CN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−"/>
              <a:defRPr/>
            </a:pP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defRPr/>
            </a:pP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−"/>
              <a:defRPr/>
            </a:pP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需要注意的是，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BLOB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类型与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类型很相似，但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BLOB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类型数据是根据二进制编码进行比较和排序，而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类型数据是根据文本模式进行比较和排序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4581983" y="4071559"/>
            <a:ext cx="3089275" cy="277812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anchor="ctr">
            <a:spAutoFit/>
          </a:bodyPr>
          <a:lstStyle/>
          <a:p>
            <a:pPr algn="ctr">
              <a:tabLst>
                <a:tab pos="-1372870" algn="l"/>
                <a:tab pos="228600" algn="l"/>
                <a:tab pos="266700" algn="l"/>
              </a:tabLst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3-7   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BLOB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类型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2435683" y="4509709"/>
          <a:ext cx="6840538" cy="1081085"/>
        </p:xfrm>
        <a:graphic>
          <a:graphicData uri="http://schemas.openxmlformats.org/drawingml/2006/table">
            <a:tbl>
              <a:tblPr/>
              <a:tblGrid>
                <a:gridCol w="3611929"/>
                <a:gridCol w="3228609"/>
              </a:tblGrid>
              <a:tr h="21590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0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数据类型</a:t>
                      </a:r>
                      <a:endParaRPr lang="zh-CN" sz="1000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79" marR="68579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0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存储范围</a:t>
                      </a:r>
                      <a:endParaRPr lang="zh-CN" sz="100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16217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TINYBLOB</a:t>
                      </a:r>
                      <a:endParaRPr lang="zh-CN" sz="1000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79" marR="68579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0~255</a:t>
                      </a:r>
                      <a:r>
                        <a:rPr lang="zh-CN" sz="1000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字节</a:t>
                      </a:r>
                      <a:endParaRPr lang="zh-CN" sz="1000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217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BLOB</a:t>
                      </a:r>
                      <a:endParaRPr lang="zh-CN" sz="1000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79" marR="68579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0~65535</a:t>
                      </a:r>
                      <a:r>
                        <a:rPr lang="zh-CN" sz="1000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字节</a:t>
                      </a:r>
                      <a:endParaRPr lang="zh-CN" sz="1000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217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MEDIUMBLOB</a:t>
                      </a:r>
                      <a:endParaRPr lang="zh-CN" sz="100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79" marR="68579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0~16777215</a:t>
                      </a:r>
                      <a:r>
                        <a:rPr lang="zh-CN" sz="1000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字节</a:t>
                      </a:r>
                      <a:endParaRPr lang="zh-CN" sz="1000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217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LONGBLOB</a:t>
                      </a:r>
                      <a:endParaRPr lang="zh-CN" sz="1000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79" marR="68579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0~4294967295</a:t>
                      </a:r>
                      <a:r>
                        <a:rPr lang="zh-CN" sz="1000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字节</a:t>
                      </a:r>
                      <a:endParaRPr lang="zh-CN" sz="1000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1980521" y="1398635"/>
            <a:ext cx="4211856" cy="5810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lvl="2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四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字符串和二进制类型</a:t>
            </a:r>
            <a:endParaRPr lang="en-US" altLang="zh-CN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基本语法要素</a:t>
            </a:r>
            <a:endParaRPr lang="zh-CN" alt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649366" y="740311"/>
            <a:ext cx="3341609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672590" y="1615440"/>
            <a:ext cx="9695815" cy="378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l">
              <a:lnSpc>
                <a:spcPct val="200000"/>
              </a:lnSpc>
              <a:buClrTx/>
              <a:buSzTx/>
              <a:buFont typeface="Arial" panose="020B0604020202020204" pitchFamily="34" charset="0"/>
              <a:buChar char="−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MySQL服务器默认的字符集是latin1。MySQL的字符集支持可以细化到4个层次：服务器(Server)、数据库(DataBase)、数据表(Table)和连接层(Connection)。</a:t>
            </a:r>
            <a:endParaRPr lang="zh-CN" alt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l">
              <a:lnSpc>
                <a:spcPct val="200000"/>
              </a:lnSpc>
              <a:buClrTx/>
              <a:buSzTx/>
              <a:buFont typeface="Arial" panose="020B0604020202020204" pitchFamily="34" charset="0"/>
              <a:buChar char="−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如果不进行设置，那么连接层级、客户端级和结果返回级、数据库级、表级、字段级都默认使用latin1字符集。</a:t>
            </a:r>
            <a:endParaRPr lang="zh-CN" alt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Char char="−"/>
            </a:pP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l">
              <a:lnSpc>
                <a:spcPct val="200000"/>
              </a:lnSpc>
              <a:buClrTx/>
              <a:buSzTx/>
              <a:buFont typeface="Arial" panose="020B0604020202020204" pitchFamily="34" charset="0"/>
              <a:buChar char="−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可查看到MySQL的39种字符集</a:t>
            </a:r>
            <a:endParaRPr lang="zh-CN" alt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内容占位符 2"/>
          <p:cNvSpPr txBox="1"/>
          <p:nvPr/>
        </p:nvSpPr>
        <p:spPr bwMode="auto">
          <a:xfrm>
            <a:off x="2767375" y="4202382"/>
            <a:ext cx="7366000" cy="5016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txBody>
          <a:bodyPr/>
          <a:lstStyle>
            <a:lvl1pPr marL="342900" indent="-342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algn="l">
              <a:buClrTx/>
              <a:buSzTx/>
              <a:buFontTx/>
              <a:buNone/>
              <a:defRPr/>
            </a:pP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show character set 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2"/>
          <p:cNvSpPr txBox="1"/>
          <p:nvPr/>
        </p:nvSpPr>
        <p:spPr bwMode="auto">
          <a:xfrm>
            <a:off x="2767375" y="5513657"/>
            <a:ext cx="7366000" cy="5016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txBody>
          <a:bodyPr/>
          <a:lstStyle>
            <a:lvl1pPr marL="342900" indent="-342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algn="l">
              <a:buClrTx/>
              <a:buSzTx/>
              <a:buFontTx/>
              <a:buNone/>
              <a:defRPr/>
            </a:pP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show collation like ‘latin1%’</a:t>
            </a: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; 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文本框 4"/>
          <p:cNvSpPr txBox="1"/>
          <p:nvPr/>
        </p:nvSpPr>
        <p:spPr>
          <a:xfrm>
            <a:off x="4658361" y="1062477"/>
            <a:ext cx="2680335" cy="5530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lvl="2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000" dirty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3.1.1  </a:t>
            </a:r>
            <a:r>
              <a:rPr lang="zh-CN" altLang="en-US" sz="2000" dirty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字符集与标识符</a:t>
            </a:r>
            <a:endParaRPr lang="zh-CN" altLang="en-US" sz="2000" dirty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/>
      <p:bldP spid="13" grpId="0" bldLvl="0" animBg="1"/>
      <p:bldP spid="14" grpId="0" bldLvl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据类型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0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649366" y="740311"/>
            <a:ext cx="2160000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621782" y="2281527"/>
            <a:ext cx="894843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ENUM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−"/>
              <a:defRPr/>
            </a:pP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ENUM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类型又称为枚举类型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−"/>
              <a:defRPr/>
            </a:pP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−"/>
              <a:defRPr/>
            </a:pP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ENUM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类型的数据格式如下所示：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−"/>
              <a:defRPr/>
            </a:pP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−"/>
              <a:defRPr/>
            </a:pPr>
            <a:endParaRPr lang="zh-CN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−"/>
              <a:defRPr/>
            </a:pP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在上述格式中，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('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1', '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2', '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3'……'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n')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称为枚举列表，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ENUM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−"/>
              <a:defRPr/>
            </a:pP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−"/>
              <a:defRPr/>
            </a:pP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的数据只能从枚举列表中取，并且只能取一个。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−"/>
              <a:defRPr/>
            </a:pP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−"/>
              <a:defRPr/>
            </a:pP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需要注意的是，枚举列举中的每个值都有一个顺序编号，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中存入的就是这个顺序编号，而不是列表中的值。</a:t>
            </a:r>
            <a:endParaRPr lang="zh-CN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4376" y="4221085"/>
            <a:ext cx="7458075" cy="3698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ENUM('</a:t>
            </a: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1', '</a:t>
            </a: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2', '</a:t>
            </a: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3'……'</a:t>
            </a: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n')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1"/>
          <p:cNvSpPr txBox="1"/>
          <p:nvPr/>
        </p:nvSpPr>
        <p:spPr>
          <a:xfrm>
            <a:off x="1935565" y="1398795"/>
            <a:ext cx="4211856" cy="5810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lvl="2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四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字符串和二进制类型</a:t>
            </a:r>
            <a:endParaRPr lang="en-US" altLang="zh-CN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据类型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9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649366" y="740311"/>
            <a:ext cx="2160000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689249" y="2423715"/>
            <a:ext cx="881350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endParaRPr lang="zh-CN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Char char="−"/>
              <a:defRPr/>
            </a:pP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类型用于表示</a:t>
            </a:r>
            <a:r>
              <a:rPr lang="zh-CN" altLang="zh-CN" sz="2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字符串对象，它的值可以有零个或多个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类型数据的定义格式与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ENUM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类型类似，具体语法格式如下所示：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Char char="−"/>
              <a:defRPr/>
            </a:pPr>
            <a:endParaRPr lang="zh-CN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Char char="−"/>
              <a:defRPr/>
            </a:pP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ENUM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类型相同，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('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1', '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2', '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3'……'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n')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列表中的每个值都有一个顺序编号，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中存入的也是这个顺序编号，而不是列表中的值。</a:t>
            </a:r>
            <a:endParaRPr lang="zh-CN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2"/>
          <p:cNvSpPr txBox="1"/>
          <p:nvPr/>
        </p:nvSpPr>
        <p:spPr bwMode="auto">
          <a:xfrm>
            <a:off x="2224612" y="4235149"/>
            <a:ext cx="7639050" cy="5016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txBody>
          <a:bodyPr/>
          <a:lstStyle>
            <a:lvl1pPr marL="342900" indent="-342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</a:rPr>
              <a:t>SET('</a:t>
            </a:r>
            <a:r>
              <a:rPr lang="zh-CN" altLang="zh-CN" sz="1800" dirty="0">
                <a:solidFill>
                  <a:srgbClr val="000000"/>
                </a:solidFill>
              </a:rPr>
              <a:t>值</a:t>
            </a:r>
            <a:r>
              <a:rPr lang="en-US" altLang="zh-CN" sz="1800" dirty="0">
                <a:solidFill>
                  <a:srgbClr val="000000"/>
                </a:solidFill>
              </a:rPr>
              <a:t>1', '</a:t>
            </a:r>
            <a:r>
              <a:rPr lang="zh-CN" altLang="zh-CN" sz="1800" dirty="0">
                <a:solidFill>
                  <a:srgbClr val="000000"/>
                </a:solidFill>
              </a:rPr>
              <a:t>值</a:t>
            </a:r>
            <a:r>
              <a:rPr lang="en-US" altLang="zh-CN" sz="1800" dirty="0">
                <a:solidFill>
                  <a:srgbClr val="000000"/>
                </a:solidFill>
              </a:rPr>
              <a:t>2', '</a:t>
            </a:r>
            <a:r>
              <a:rPr lang="zh-CN" altLang="zh-CN" sz="1800" dirty="0">
                <a:solidFill>
                  <a:srgbClr val="000000"/>
                </a:solidFill>
              </a:rPr>
              <a:t>值</a:t>
            </a:r>
            <a:r>
              <a:rPr lang="en-US" altLang="zh-CN" sz="1800" dirty="0">
                <a:solidFill>
                  <a:srgbClr val="000000"/>
                </a:solidFill>
              </a:rPr>
              <a:t>3'……'</a:t>
            </a:r>
            <a:r>
              <a:rPr lang="zh-CN" altLang="zh-CN" sz="1800" dirty="0">
                <a:solidFill>
                  <a:srgbClr val="000000"/>
                </a:solidFill>
              </a:rPr>
              <a:t>值</a:t>
            </a:r>
            <a:r>
              <a:rPr lang="en-US" altLang="zh-CN" sz="1800" dirty="0">
                <a:solidFill>
                  <a:srgbClr val="000000"/>
                </a:solidFill>
              </a:rPr>
              <a:t>n')</a:t>
            </a:r>
            <a:endParaRPr lang="zh-CN" altLang="zh-CN" sz="1800" dirty="0">
              <a:solidFill>
                <a:srgbClr val="000000"/>
              </a:solidFill>
            </a:endParaRPr>
          </a:p>
        </p:txBody>
      </p:sp>
      <p:sp>
        <p:nvSpPr>
          <p:cNvPr id="8" name="文本框 11"/>
          <p:cNvSpPr txBox="1"/>
          <p:nvPr/>
        </p:nvSpPr>
        <p:spPr>
          <a:xfrm>
            <a:off x="2023701" y="1398635"/>
            <a:ext cx="4211856" cy="5810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lvl="2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四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字符串和二进制类型</a:t>
            </a:r>
            <a:endParaRPr lang="en-US" altLang="zh-CN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据类型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1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649366" y="740311"/>
            <a:ext cx="2160000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728206" y="2401679"/>
            <a:ext cx="8735589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BIT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endParaRPr lang="zh-CN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Char char="−"/>
              <a:defRPr/>
            </a:pP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BIT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类型用于表示</a:t>
            </a:r>
            <a:r>
              <a:rPr lang="zh-CN" altLang="zh-CN" sz="2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二进制数据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。定义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BIT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类型的基本语法格式如下所示：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Char char="−"/>
              <a:defRPr/>
            </a:pP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Char char="−"/>
              <a:defRPr/>
            </a:pP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在上述格式中，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用于表示每个值的位数，范围为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1~64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Char char="−"/>
              <a:defRPr/>
            </a:pP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需要注意的是，如果分配的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BIT(M)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类型的数据长度小于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，将在数据的左边用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补齐。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内容占位符 2"/>
          <p:cNvSpPr txBox="1"/>
          <p:nvPr/>
        </p:nvSpPr>
        <p:spPr bwMode="auto">
          <a:xfrm>
            <a:off x="2339092" y="3606963"/>
            <a:ext cx="7639050" cy="5016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txBody>
          <a:bodyPr/>
          <a:lstStyle>
            <a:lvl1pPr marL="342900" indent="-342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BIT(M)</a:t>
            </a:r>
            <a:endParaRPr lang="zh-CN" altLang="zh-CN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文本框 11"/>
          <p:cNvSpPr txBox="1"/>
          <p:nvPr/>
        </p:nvSpPr>
        <p:spPr>
          <a:xfrm>
            <a:off x="1958931" y="1398635"/>
            <a:ext cx="4211856" cy="5810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lvl="2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四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字符串和二进制类型</a:t>
            </a:r>
            <a:endParaRPr lang="en-US" altLang="zh-CN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670611" y="5983600"/>
            <a:ext cx="8064896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593141" y="4097015"/>
            <a:ext cx="8064896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593146" y="1678965"/>
            <a:ext cx="8424936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405">
              <a:lnSpc>
                <a:spcPct val="150000"/>
              </a:lnSpc>
            </a:pP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算术运算符在两个表达式上执行数学运算，这两个表达式可以是任何数字数据类型。算术运算符有：+（加）、</a:t>
            </a: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/>
              </a:rPr>
              <a:t></a:t>
            </a: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（减）、*（乘）、/（除</a:t>
            </a:r>
            <a:r>
              <a:rPr lang="en-US" altLang="x-none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div</a:t>
            </a: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）和%（求模</a:t>
            </a:r>
            <a:r>
              <a:rPr lang="en-US" altLang="x-none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mod</a:t>
            </a: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）5种。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（1）“+”运算符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“+”运算符用于获得一个或多个值的和：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select 1.2+3.09345, 0.00000000001+0.00000000001;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6386" name="图片 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633" y="2940977"/>
            <a:ext cx="3948115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marL="571500" indent="-571500"/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运算符和表达式</a:t>
            </a:r>
            <a:endParaRPr lang="zh-CN" alt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Others_1"/>
          <p:cNvSpPr/>
          <p:nvPr>
            <p:custDataLst>
              <p:tags r:id="rId2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649366" y="740311"/>
            <a:ext cx="3363236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582160" y="1172210"/>
            <a:ext cx="1906270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lvl="2" algn="l" eaLnBrk="0" fontAlgn="base" hangingPunct="0">
              <a:lnSpc>
                <a:spcPct val="150000"/>
              </a:lnSpc>
              <a:spcBef>
                <a:spcPct val="20000"/>
              </a:spcBef>
              <a:buClrTx/>
              <a:buSzTx/>
              <a:buFontTx/>
              <a:defRPr/>
            </a:pPr>
            <a:r>
              <a:rPr lang="en-US" altLang="zh-CN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3.3.1 </a:t>
            </a:r>
            <a:r>
              <a:rPr lang="zh-CN" altLang="en-US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算术运算符</a:t>
            </a:r>
            <a:endParaRPr lang="zh-CN" altLang="en-US" dirty="0" smtClean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93215" y="4457065"/>
            <a:ext cx="10083165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46405"/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（2）“–”运算符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/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“–”运算符用于从一个值中减去另一个值，并可以更改参数符号：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/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/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 </a:t>
            </a:r>
            <a:r>
              <a:rPr lang="x-none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其中</a:t>
            </a: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x-none" altLang="zh-CN" sz="2000" dirty="0" smtClean="0">
                <a:solidFill>
                  <a:srgbClr val="5959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+</a:t>
            </a: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（加）和</a:t>
            </a:r>
            <a:r>
              <a:rPr lang="x-none" altLang="zh-CN" sz="2000" dirty="0" smtClean="0">
                <a:solidFill>
                  <a:srgbClr val="5959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（减）运算符还可用于对日期时间值（如</a:t>
            </a:r>
            <a:r>
              <a:rPr lang="x-none" altLang="zh-CN" sz="2000" dirty="0" smtClean="0">
                <a:solidFill>
                  <a:srgbClr val="5959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DATETIME</a:t>
            </a: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）进行算术运算。例如</a:t>
            </a:r>
            <a:r>
              <a:rPr lang="x-none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/>
            <a:r>
              <a:rPr lang="zh-CN" altLang="zh-CN" sz="2000" dirty="0" smtClean="0">
                <a:solidFill>
                  <a:srgbClr val="5959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select  '2014-01-20'+ INTERVAL 22 DAY;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/>
            <a:r>
              <a:rPr lang="x-none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执行结果如图所示</a:t>
            </a: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x-none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17411" name="图片 5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654" y="5847873"/>
            <a:ext cx="2717279" cy="92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8" grpId="0" animBg="1"/>
      <p:bldP spid="7" grpId="0"/>
      <p:bldP spid="8" grpId="1" animBg="1"/>
      <p:bldP spid="7" grpId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627505" y="4304665"/>
            <a:ext cx="8208645" cy="406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627505" y="2233295"/>
            <a:ext cx="8208645" cy="4076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627818" y="1614195"/>
            <a:ext cx="8496944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405"/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（3）“*”运算符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/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“*”运算符用来获得两个或多个值的乘积：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/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select 5*12,5*0, -11.2*8.2, -19530415* -19540319;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/>
            <a:endParaRPr lang="x-none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/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执行结果为</a:t>
            </a:r>
            <a:r>
              <a:rPr lang="x-none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/>
            <a:endParaRPr lang="en-US" altLang="zh-CN" dirty="0"/>
          </a:p>
          <a:p>
            <a:pPr indent="446405"/>
            <a:endParaRPr lang="zh-CN" altLang="zh-CN" dirty="0"/>
          </a:p>
          <a:p>
            <a:pPr indent="446405"/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（4）“/”运算符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/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“/”运算符用来获得一个值除以另一个值得到的商：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/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select 12/2, 1.6/-0.1, 23/7, 23.00/7.00000,1/0;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/>
            <a:endParaRPr lang="x-none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/>
            <a:r>
              <a:rPr lang="x-none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执行结果为：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/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8434" name="图片 7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281" y="2785373"/>
            <a:ext cx="4248472" cy="967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图片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790" y="4775835"/>
            <a:ext cx="3878580" cy="124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marL="571500" indent="-571500"/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运算符和表达式</a:t>
            </a:r>
            <a:endParaRPr lang="zh-CN" alt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Others_1"/>
          <p:cNvSpPr/>
          <p:nvPr>
            <p:custDataLst>
              <p:tags r:id="rId3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649366" y="740311"/>
            <a:ext cx="3363236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582160" y="1107440"/>
            <a:ext cx="1906270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lvl="2" algn="l" eaLnBrk="0" fontAlgn="base" hangingPunct="0">
              <a:lnSpc>
                <a:spcPct val="150000"/>
              </a:lnSpc>
              <a:spcBef>
                <a:spcPct val="20000"/>
              </a:spcBef>
              <a:buClrTx/>
              <a:buSzTx/>
              <a:buFontTx/>
              <a:defRPr/>
            </a:pPr>
            <a:r>
              <a:rPr lang="en-US" altLang="zh-CN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3.3.1 </a:t>
            </a:r>
            <a:r>
              <a:rPr lang="zh-CN" altLang="en-US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算术运算符</a:t>
            </a:r>
            <a:endParaRPr lang="zh-CN" altLang="en-US" dirty="0" smtClean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76730" y="6196330"/>
            <a:ext cx="51530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446405" algn="l"/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select 12/2, </a:t>
            </a:r>
            <a:r>
              <a:rPr lang="en-US" altLang="x-none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23   div 7 </a:t>
            </a: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, </a:t>
            </a:r>
            <a:r>
              <a:rPr lang="en-US" altLang="x-none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23.00   mod 7.000</a:t>
            </a: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;</a:t>
            </a:r>
            <a:endParaRPr lang="x-none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6690" y="5746750"/>
            <a:ext cx="4032250" cy="1111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8" grpId="0"/>
      <p:bldP spid="8" grpId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611303" y="5391259"/>
            <a:ext cx="8136904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611303" y="2346722"/>
            <a:ext cx="8136904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431603" y="1679218"/>
            <a:ext cx="8496944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405"/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（5）“%”运算符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/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“%”运算符用来获得一个或多个除法运算的余数：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/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select 12%5, -32%7,3%0;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/>
            <a:r>
              <a:rPr lang="x-none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执行结果如图所示。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/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/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/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/>
            <a:r>
              <a:rPr lang="zh-CN" altLang="zh-CN" sz="2000" dirty="0" smtClean="0">
                <a:solidFill>
                  <a:srgbClr val="5959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同“/”运算符一样，“%0”的结果也是NULL。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/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在运算过程中，用字符串表示的数字可以自动地转换为字符串。当执行转换时，如果字符串的第一位是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数字，</a:t>
            </a: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那么它被转换为这个数字的值，否则，它被转换为零。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/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例如：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/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select '80AA'+'1',  'AA80'+1, '10x' * 2 * 'qwe';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/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执行结果为：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/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9458" name="图片 51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020" y="2732544"/>
            <a:ext cx="1931750" cy="938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图片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477" y="5843627"/>
            <a:ext cx="3775542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marL="571500" indent="-571500"/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运算符和表达式</a:t>
            </a:r>
            <a:endParaRPr lang="zh-CN" alt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Others_1"/>
          <p:cNvSpPr/>
          <p:nvPr>
            <p:custDataLst>
              <p:tags r:id="rId3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649366" y="740311"/>
            <a:ext cx="3363236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582160" y="1172210"/>
            <a:ext cx="1906270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lvl="2" algn="l" eaLnBrk="0" fontAlgn="base" hangingPunct="0">
              <a:lnSpc>
                <a:spcPct val="150000"/>
              </a:lnSpc>
              <a:spcBef>
                <a:spcPct val="20000"/>
              </a:spcBef>
              <a:buClrTx/>
              <a:buSzTx/>
              <a:buFontTx/>
              <a:defRPr/>
            </a:pPr>
            <a:r>
              <a:rPr lang="en-US" altLang="zh-CN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3.3.1 </a:t>
            </a:r>
            <a:r>
              <a:rPr lang="zh-CN" altLang="en-US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算术运算符</a:t>
            </a:r>
            <a:endParaRPr lang="zh-CN" altLang="en-US" dirty="0" smtClean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8251" y="1678965"/>
            <a:ext cx="8424936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405"/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比较运算符（又称关系运算符），用于比较两个表达式的值，其运算结果为逻辑值，可以为三种之一：1（真）、0（假）及 NULL（不确定）。表列出了在MySQL中可以使用的各种比较运算符。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788578" y="2809444"/>
          <a:ext cx="6444615" cy="1387475"/>
        </p:xfrm>
        <a:graphic>
          <a:graphicData uri="http://schemas.openxmlformats.org/drawingml/2006/table">
            <a:tbl>
              <a:tblPr/>
              <a:tblGrid>
                <a:gridCol w="1610360"/>
                <a:gridCol w="1611630"/>
                <a:gridCol w="1611630"/>
                <a:gridCol w="1610995"/>
              </a:tblGrid>
              <a:tr h="277495">
                <a:tc>
                  <a:txBody>
                    <a:bodyPr/>
                    <a:lstStyle/>
                    <a:p>
                      <a:pPr indent="2698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Arial" panose="020B0604020202020204"/>
                          <a:ea typeface="黑体" panose="02010609060101010101" pitchFamily="49" charset="-122"/>
                          <a:cs typeface="Arial" panose="020B0604020202020204"/>
                        </a:rPr>
                        <a:t>运</a:t>
                      </a:r>
                      <a:r>
                        <a:rPr lang="en-US" sz="1200" kern="100">
                          <a:effectLst/>
                          <a:latin typeface="Arial" panose="020B0604020202020204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  </a:t>
                      </a:r>
                      <a:r>
                        <a:rPr lang="zh-CN" sz="1200" kern="100">
                          <a:effectLst/>
                          <a:latin typeface="Arial" panose="020B0604020202020204"/>
                          <a:ea typeface="黑体" panose="02010609060101010101" pitchFamily="49" charset="-122"/>
                          <a:cs typeface="Arial" panose="020B0604020202020204"/>
                        </a:rPr>
                        <a:t>算</a:t>
                      </a:r>
                      <a:r>
                        <a:rPr lang="en-US" sz="1200" kern="100">
                          <a:effectLst/>
                          <a:latin typeface="Arial" panose="020B0604020202020204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  </a:t>
                      </a:r>
                      <a:r>
                        <a:rPr lang="zh-CN" sz="1200" kern="100">
                          <a:effectLst/>
                          <a:latin typeface="Arial" panose="020B0604020202020204"/>
                          <a:ea typeface="黑体" panose="02010609060101010101" pitchFamily="49" charset="-122"/>
                          <a:cs typeface="Arial" panose="020B0604020202020204"/>
                        </a:rPr>
                        <a:t>符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>
                          <a:effectLst/>
                          <a:latin typeface="Arial" panose="020B0604020202020204"/>
                          <a:ea typeface="黑体" panose="02010609060101010101" pitchFamily="49" charset="-122"/>
                          <a:cs typeface="Arial" panose="020B0604020202020204"/>
                        </a:rPr>
                        <a:t>含</a:t>
                      </a:r>
                      <a:r>
                        <a:rPr lang="en-US" sz="1200" b="1" kern="100">
                          <a:effectLst/>
                          <a:latin typeface="Arial" panose="020B0604020202020204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    </a:t>
                      </a:r>
                      <a:r>
                        <a:rPr lang="zh-CN" sz="1200" b="1" kern="100">
                          <a:effectLst/>
                          <a:latin typeface="Arial" panose="020B0604020202020204"/>
                          <a:ea typeface="黑体" panose="02010609060101010101" pitchFamily="49" charset="-122"/>
                          <a:cs typeface="Arial" panose="020B0604020202020204"/>
                        </a:rPr>
                        <a:t>义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Arial" panose="020B0604020202020204"/>
                          <a:ea typeface="黑体" panose="02010609060101010101" pitchFamily="49" charset="-122"/>
                          <a:cs typeface="Arial" panose="020B0604020202020204"/>
                        </a:rPr>
                        <a:t>运</a:t>
                      </a:r>
                      <a:r>
                        <a:rPr lang="en-US" sz="1200" kern="100">
                          <a:effectLst/>
                          <a:latin typeface="Arial" panose="020B0604020202020204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  </a:t>
                      </a:r>
                      <a:r>
                        <a:rPr lang="zh-CN" sz="1200" kern="100">
                          <a:effectLst/>
                          <a:latin typeface="Arial" panose="020B0604020202020204"/>
                          <a:ea typeface="黑体" panose="02010609060101010101" pitchFamily="49" charset="-122"/>
                          <a:cs typeface="Arial" panose="020B0604020202020204"/>
                        </a:rPr>
                        <a:t>算</a:t>
                      </a:r>
                      <a:r>
                        <a:rPr lang="en-US" sz="1200" kern="100">
                          <a:effectLst/>
                          <a:latin typeface="Arial" panose="020B0604020202020204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  </a:t>
                      </a:r>
                      <a:r>
                        <a:rPr lang="zh-CN" sz="1200" kern="100">
                          <a:effectLst/>
                          <a:latin typeface="Arial" panose="020B0604020202020204"/>
                          <a:ea typeface="黑体" panose="02010609060101010101" pitchFamily="49" charset="-122"/>
                          <a:cs typeface="Arial" panose="020B0604020202020204"/>
                        </a:rPr>
                        <a:t>符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>
                          <a:effectLst/>
                          <a:latin typeface="Arial" panose="020B0604020202020204"/>
                          <a:ea typeface="黑体" panose="02010609060101010101" pitchFamily="49" charset="-122"/>
                          <a:cs typeface="Arial" panose="020B0604020202020204"/>
                        </a:rPr>
                        <a:t>含</a:t>
                      </a:r>
                      <a:r>
                        <a:rPr lang="en-US" sz="1200" b="1" kern="100">
                          <a:effectLst/>
                          <a:latin typeface="Arial" panose="020B0604020202020204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    </a:t>
                      </a:r>
                      <a:r>
                        <a:rPr lang="zh-CN" sz="1200" b="1" kern="100">
                          <a:effectLst/>
                          <a:latin typeface="Arial" panose="020B0604020202020204"/>
                          <a:ea typeface="黑体" panose="02010609060101010101" pitchFamily="49" charset="-122"/>
                          <a:cs typeface="Arial" panose="020B0604020202020204"/>
                        </a:rPr>
                        <a:t>义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77495">
                <a:tc>
                  <a:txBody>
                    <a:bodyPr/>
                    <a:lstStyle/>
                    <a:p>
                      <a:pPr indent="2698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=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等于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&lt;=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小于等于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495">
                <a:tc>
                  <a:txBody>
                    <a:bodyPr/>
                    <a:lstStyle/>
                    <a:p>
                      <a:pPr indent="2698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&gt; 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大于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&lt;&gt;</a:t>
                      </a:r>
                      <a:r>
                        <a:rPr lang="zh-CN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!=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不等于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495">
                <a:tc>
                  <a:txBody>
                    <a:bodyPr/>
                    <a:lstStyle/>
                    <a:p>
                      <a:pPr indent="2698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&lt; 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小于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&lt;=&gt;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相等或都等于空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495">
                <a:tc>
                  <a:txBody>
                    <a:bodyPr/>
                    <a:lstStyle/>
                    <a:p>
                      <a:pPr indent="2698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&gt;=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大于等于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12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marL="571500" indent="-571500"/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运算符和表达式</a:t>
            </a:r>
            <a:endParaRPr lang="zh-CN" alt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Others_1"/>
          <p:cNvSpPr/>
          <p:nvPr>
            <p:custDataLst>
              <p:tags r:id="rId2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649366" y="740311"/>
            <a:ext cx="3363236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582160" y="1096645"/>
            <a:ext cx="1906270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lvl="2" algn="l" eaLnBrk="0" fontAlgn="base" hangingPunct="0">
              <a:lnSpc>
                <a:spcPct val="150000"/>
              </a:lnSpc>
              <a:spcBef>
                <a:spcPct val="20000"/>
              </a:spcBef>
              <a:buClrTx/>
              <a:buSzTx/>
              <a:buFontTx/>
              <a:defRPr/>
            </a:pPr>
            <a:r>
              <a:rPr lang="en-US" altLang="zh-CN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3.3.2 </a:t>
            </a:r>
            <a:r>
              <a:rPr lang="zh-CN" altLang="en-US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比较</a:t>
            </a:r>
            <a:r>
              <a:rPr lang="zh-CN" altLang="en-US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运算符</a:t>
            </a:r>
            <a:endParaRPr lang="zh-CN" altLang="en-US" dirty="0" smtClean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3071813" y="3710305"/>
          <a:ext cx="5876925" cy="3147971"/>
        </p:xfrm>
        <a:graphic>
          <a:graphicData uri="http://schemas.openxmlformats.org/drawingml/2006/table">
            <a:tbl>
              <a:tblPr/>
              <a:tblGrid>
                <a:gridCol w="1436687"/>
                <a:gridCol w="1600200"/>
                <a:gridCol w="2840038"/>
              </a:tblGrid>
              <a:tr h="390525">
                <a:tc>
                  <a:txBody>
                    <a:bodyPr/>
                    <a:p>
                      <a:pPr marL="17780" marR="0" lvl="0" indent="0" algn="just" defTabSz="914400" rtl="0" eaLnBrk="1" fontAlgn="base" latinLnBrk="0" hangingPunct="1">
                        <a:lnSpc>
                          <a:spcPts val="156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运算符</a:t>
                      </a:r>
                      <a:endParaRPr kumimoji="0" 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7621" marB="0" anchor="ctr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marL="17780" marR="0" lvl="0" indent="0" algn="just" defTabSz="914400" rtl="0" eaLnBrk="1" fontAlgn="base" latinLnBrk="0" hangingPunct="1">
                        <a:lnSpc>
                          <a:spcPts val="156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作用</a:t>
                      </a:r>
                      <a:endParaRPr kumimoji="0" 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7621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marL="17780" marR="0" lvl="0" indent="0" algn="just" defTabSz="914400" rtl="0" eaLnBrk="1" fontAlgn="base" latinLnBrk="0" hangingPunct="1">
                        <a:lnSpc>
                          <a:spcPts val="156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示 例</a:t>
                      </a:r>
                      <a:endParaRPr kumimoji="0" 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7621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390564">
                <a:tc>
                  <a:txBody>
                    <a:bodyPr/>
                    <a:p>
                      <a:pPr marL="17780" marR="0" lvl="0" indent="0" algn="just" defTabSz="914400" rtl="0" eaLnBrk="1" fontAlgn="base" latinLnBrk="0" hangingPunct="1">
                        <a:lnSpc>
                          <a:spcPts val="156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Is not null 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7621" marB="0" anchor="ctr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marL="17780" marR="0" lvl="0" indent="0" algn="just" defTabSz="914400" rtl="0" eaLnBrk="1" fontAlgn="base" latinLnBrk="0" hangingPunct="1">
                        <a:lnSpc>
                          <a:spcPts val="156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非空 </a:t>
                      </a:r>
                      <a:endParaRPr kumimoji="0" 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7621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marL="17780" marR="0" lvl="0" indent="0" algn="just" defTabSz="914400" rtl="0" eaLnBrk="1" fontAlgn="base" latinLnBrk="0" hangingPunct="1">
                        <a:lnSpc>
                          <a:spcPts val="156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Id is not null 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7621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390564">
                <a:tc>
                  <a:txBody>
                    <a:bodyPr/>
                    <a:p>
                      <a:pPr marL="17780" marR="0" lvl="0" indent="0" algn="just" defTabSz="914400" rtl="0" eaLnBrk="1" fontAlgn="base" latinLnBrk="0" hangingPunct="1">
                        <a:lnSpc>
                          <a:spcPts val="156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Between 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7621" marB="0" anchor="ctr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marL="17780" marR="0" lvl="0" indent="0" algn="just" defTabSz="914400" rtl="0" eaLnBrk="1" fontAlgn="base" latinLnBrk="0" hangingPunct="1">
                        <a:lnSpc>
                          <a:spcPts val="156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区间比较 </a:t>
                      </a:r>
                      <a:endParaRPr kumimoji="0" 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762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marL="17780" marR="0" lvl="0" indent="0" algn="just" defTabSz="914400" rtl="0" eaLnBrk="1" fontAlgn="base" latinLnBrk="0" hangingPunct="1">
                        <a:lnSpc>
                          <a:spcPts val="156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Id between1 and 15 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762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390564">
                <a:tc>
                  <a:txBody>
                    <a:bodyPr/>
                    <a:p>
                      <a:pPr marL="17780" marR="0" lvl="0" indent="0" algn="just" defTabSz="914400" rtl="0" eaLnBrk="1" fontAlgn="base" latinLnBrk="0" hangingPunct="1">
                        <a:lnSpc>
                          <a:spcPts val="156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In 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7621" marB="0" anchor="ctr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marL="17780" marR="0" lvl="0" indent="0" algn="just" defTabSz="914400" rtl="0" eaLnBrk="1" fontAlgn="base" latinLnBrk="0" hangingPunct="1">
                        <a:lnSpc>
                          <a:spcPts val="156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属于</a:t>
                      </a:r>
                      <a:endParaRPr kumimoji="0" 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762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marL="17780" marR="0" lvl="0" indent="0" algn="just" defTabSz="914400" rtl="0" eaLnBrk="1" fontAlgn="base" latinLnBrk="0" hangingPunct="1">
                        <a:lnSpc>
                          <a:spcPts val="156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Id in (3,4,5) 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762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390564">
                <a:tc>
                  <a:txBody>
                    <a:bodyPr/>
                    <a:p>
                      <a:pPr marL="17780" marR="0" lvl="0" indent="0" algn="just" defTabSz="914400" rtl="0" eaLnBrk="1" fontAlgn="base" latinLnBrk="0" hangingPunct="1">
                        <a:lnSpc>
                          <a:spcPts val="156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Not in 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7621" marB="0" anchor="ctr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marL="17780" marR="0" lvl="0" indent="0" algn="just" defTabSz="914400" rtl="0" eaLnBrk="1" fontAlgn="base" latinLnBrk="0" hangingPunct="1">
                        <a:lnSpc>
                          <a:spcPts val="156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不属于 </a:t>
                      </a:r>
                      <a:endParaRPr kumimoji="0" 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762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marL="17780" marR="0" lvl="0" indent="0" algn="just" defTabSz="914400" rtl="0" eaLnBrk="1" fontAlgn="base" latinLnBrk="0" hangingPunct="1">
                        <a:lnSpc>
                          <a:spcPts val="156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Name not in (shi,li) 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762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390564">
                <a:tc>
                  <a:txBody>
                    <a:bodyPr/>
                    <a:p>
                      <a:pPr marL="17780" marR="0" lvl="0" indent="0" algn="just" defTabSz="914400" rtl="0" eaLnBrk="1" fontAlgn="base" latinLnBrk="0" hangingPunct="1">
                        <a:lnSpc>
                          <a:spcPts val="156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Like 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7621" marB="0" anchor="ctr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marL="17780" marR="0" lvl="0" indent="0" algn="just" defTabSz="914400" rtl="0" eaLnBrk="1" fontAlgn="base" latinLnBrk="0" hangingPunct="1">
                        <a:lnSpc>
                          <a:spcPts val="156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模式匹配</a:t>
                      </a:r>
                      <a:endParaRPr kumimoji="0" 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762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marL="17780" marR="0" lvl="0" indent="0" algn="just" defTabSz="914400" rtl="0" eaLnBrk="1" fontAlgn="base" latinLnBrk="0" hangingPunct="1">
                        <a:lnSpc>
                          <a:spcPts val="156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Name like (‘shi%’) 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762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414062">
                <a:tc>
                  <a:txBody>
                    <a:bodyPr/>
                    <a:p>
                      <a:pPr marL="17780" marR="0" lvl="0" indent="0" algn="just" defTabSz="914400" rtl="0" eaLnBrk="1" fontAlgn="base" latinLnBrk="0" hangingPunct="1">
                        <a:lnSpc>
                          <a:spcPts val="156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Not like 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7621" marB="0" anchor="ctr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marL="17780" marR="0" lvl="0" indent="0" algn="just" defTabSz="914400" rtl="0" eaLnBrk="1" fontAlgn="base" latinLnBrk="0" hangingPunct="1">
                        <a:lnSpc>
                          <a:spcPts val="156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模式匹配</a:t>
                      </a:r>
                      <a:endParaRPr kumimoji="0" 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762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marL="17780" marR="0" lvl="0" indent="0" algn="just" defTabSz="914400" rtl="0" eaLnBrk="1" fontAlgn="base" latinLnBrk="0" hangingPunct="1">
                        <a:lnSpc>
                          <a:spcPts val="156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Name not like (‘shi%’) 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762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390564">
                <a:tc>
                  <a:txBody>
                    <a:bodyPr/>
                    <a:p>
                      <a:pPr marL="17780" marR="0" lvl="0" indent="0" algn="just" defTabSz="914400" rtl="0" eaLnBrk="1" fontAlgn="base" latinLnBrk="0" hangingPunct="1">
                        <a:lnSpc>
                          <a:spcPts val="156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Regexp 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7621" marB="0" anchor="ctr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marL="17780" marR="0" lvl="0" indent="0" algn="just" defTabSz="914400" rtl="0" eaLnBrk="1" fontAlgn="base" latinLnBrk="0" hangingPunct="1">
                        <a:lnSpc>
                          <a:spcPts val="156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常规表达式</a:t>
                      </a:r>
                      <a:endParaRPr kumimoji="0" 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762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marL="17780" marR="0" lvl="0" indent="0" algn="just" defTabSz="914400" rtl="0" eaLnBrk="1" fontAlgn="base" latinLnBrk="0" hangingPunct="1">
                        <a:lnSpc>
                          <a:spcPts val="156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Name</a:t>
                      </a: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正则表达式</a:t>
                      </a:r>
                      <a:endParaRPr kumimoji="0" 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762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995731" y="4812015"/>
            <a:ext cx="8064896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883336" y="2634000"/>
            <a:ext cx="8064896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883341" y="1679218"/>
            <a:ext cx="8424936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405"/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（1）“=”运算符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/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“=”运算符用于比较表达式的两边是否相等，也可以对字符串进行比较，示例如下：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/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select 3.14=3.142,5.12=5.120, 'a'='A','A'='B','apple'='banana';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/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执行结果为：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1506" name="图片 5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458" y="5672847"/>
            <a:ext cx="3024336" cy="996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图片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518" y="3384193"/>
            <a:ext cx="5112568" cy="854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marL="571500" indent="-571500"/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运算符和表达式</a:t>
            </a:r>
            <a:endParaRPr lang="zh-CN" alt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Others_1"/>
          <p:cNvSpPr/>
          <p:nvPr>
            <p:custDataLst>
              <p:tags r:id="rId3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649366" y="740311"/>
            <a:ext cx="3363236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582160" y="1172210"/>
            <a:ext cx="1906270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lvl="2" algn="l" eaLnBrk="0" fontAlgn="base" hangingPunct="0">
              <a:lnSpc>
                <a:spcPct val="150000"/>
              </a:lnSpc>
              <a:spcBef>
                <a:spcPct val="20000"/>
              </a:spcBef>
              <a:buClrTx/>
              <a:buSzTx/>
              <a:buFontTx/>
              <a:defRPr/>
            </a:pPr>
            <a:r>
              <a:rPr lang="en-US" altLang="zh-CN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3.3.2 </a:t>
            </a:r>
            <a:r>
              <a:rPr lang="zh-CN" altLang="en-US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比较</a:t>
            </a:r>
            <a:r>
              <a:rPr lang="zh-CN" altLang="en-US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运算符</a:t>
            </a:r>
            <a:endParaRPr lang="zh-CN" altLang="en-US" dirty="0" smtClean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83410" y="4441825"/>
            <a:ext cx="4745990" cy="1845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46405"/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【例】执行下列语句：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/>
            <a:r>
              <a:rPr lang="x-none" altLang="zh-CN" sz="2000" dirty="0" smtClean="0">
                <a:solidFill>
                  <a:srgbClr val="5959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select 5 = '5ab','5'='5ab';</a:t>
            </a:r>
            <a:r>
              <a:rPr lang="zh-CN" altLang="zh-CN" sz="2000" dirty="0" smtClean="0">
                <a:solidFill>
                  <a:srgbClr val="5959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endParaRPr lang="en-US" altLang="zh-CN" sz="2000" dirty="0" smtClean="0">
              <a:solidFill>
                <a:srgbClr val="59595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/>
            <a:r>
              <a:rPr lang="x-none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执行结果如图所示</a:t>
            </a:r>
            <a:r>
              <a:rPr lang="x-none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en-US" altLang="zh-CN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/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/>
            <a:endParaRPr lang="en-US" altLang="zh-CN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 bldLvl="0" animBg="1"/>
      <p:bldP spid="2" grpId="0"/>
      <p:bldP spid="6" grpId="1" animBg="1"/>
      <p:bldP spid="2" grpId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83718" y="4108698"/>
            <a:ext cx="8064896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883341" y="1678836"/>
            <a:ext cx="8424936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405"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注意：因为在默认情况下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MySQL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以不区分大小写的方式比较字符串，所以表达式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'a'='A'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的结果为真。如果想执行区分大小写的比较，可以添加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BINARY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关键字，这意味着对字符串以二进制方式处理。当在字符串上执行比较运算时，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MySQL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将区分字符串的大小写。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示例如下：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select 'Apple'='apple' , BINARY 'Apple'='apple';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执行结果为：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2530" name="图片 11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862" y="5140180"/>
            <a:ext cx="4081200" cy="1025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marL="571500" indent="-571500"/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运算符和表达式</a:t>
            </a:r>
            <a:endParaRPr lang="zh-CN" alt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Others_1"/>
          <p:cNvSpPr/>
          <p:nvPr>
            <p:custDataLst>
              <p:tags r:id="rId2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649366" y="740311"/>
            <a:ext cx="3363236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582160" y="1172210"/>
            <a:ext cx="1906270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lvl="2" algn="l" eaLnBrk="0" fontAlgn="base" hangingPunct="0">
              <a:lnSpc>
                <a:spcPct val="150000"/>
              </a:lnSpc>
              <a:spcBef>
                <a:spcPct val="20000"/>
              </a:spcBef>
              <a:buClrTx/>
              <a:buSzTx/>
              <a:buFontTx/>
              <a:defRPr/>
            </a:pPr>
            <a:r>
              <a:rPr lang="en-US" altLang="zh-CN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3.3.2 </a:t>
            </a:r>
            <a:r>
              <a:rPr lang="zh-CN" altLang="en-US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比较</a:t>
            </a:r>
            <a:r>
              <a:rPr lang="zh-CN" altLang="en-US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运算符</a:t>
            </a:r>
            <a:endParaRPr lang="zh-CN" altLang="en-US" dirty="0" smtClean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27863" y="4628882"/>
            <a:ext cx="8136904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883718" y="2811408"/>
            <a:ext cx="8136904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883341" y="1601748"/>
            <a:ext cx="8424936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405"/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（2）“&lt;&gt;”运算符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/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与“=”运算符相对立的是“&lt;&gt;”运算符，它用来检测表达式的两边是否不相等，如果不相等则返回真值，相等则返回假值。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/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示例如下：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/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select 5&lt;&gt;5,5&lt;&gt;6,'a'&lt;&gt;'a','5a'&lt;&gt;'5b'</a:t>
            </a: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,'5a'&lt;&gt;</a:t>
            </a:r>
            <a:r>
              <a:rPr lang="en-US" altLang="x-none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</a:t>
            </a: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;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/>
            <a:endParaRPr lang="x-none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/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执行结果为</a:t>
            </a:r>
            <a:r>
              <a:rPr lang="x-none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/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/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/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/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select NULL&lt;&gt;NULL, 0&lt;&gt;NULL, 0&lt;&gt;0;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/>
            <a:endParaRPr lang="x-none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/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执行结果为：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/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3555" name="图片 1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124" y="5242838"/>
            <a:ext cx="2880320" cy="1035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marL="571500" indent="-571500"/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运算符和表达式</a:t>
            </a:r>
            <a:endParaRPr lang="zh-CN" alt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Others_1"/>
          <p:cNvSpPr/>
          <p:nvPr>
            <p:custDataLst>
              <p:tags r:id="rId2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649366" y="740311"/>
            <a:ext cx="3363236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582160" y="1172210"/>
            <a:ext cx="1906270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lvl="2" algn="l" eaLnBrk="0" fontAlgn="base" hangingPunct="0">
              <a:lnSpc>
                <a:spcPct val="150000"/>
              </a:lnSpc>
              <a:spcBef>
                <a:spcPct val="20000"/>
              </a:spcBef>
              <a:buClrTx/>
              <a:buSzTx/>
              <a:buFontTx/>
              <a:defRPr/>
            </a:pPr>
            <a:r>
              <a:rPr lang="en-US" altLang="zh-CN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3.3.2 </a:t>
            </a:r>
            <a:r>
              <a:rPr lang="zh-CN" altLang="en-US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比较</a:t>
            </a:r>
            <a:r>
              <a:rPr lang="zh-CN" altLang="en-US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运算符</a:t>
            </a:r>
            <a:endParaRPr lang="zh-CN" altLang="en-US" dirty="0" smtClean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7895" y="3226435"/>
            <a:ext cx="4000500" cy="1149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基本语法要素</a:t>
            </a:r>
            <a:endParaRPr lang="zh-CN" alt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649366" y="740311"/>
            <a:ext cx="3341609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150620" y="1819910"/>
            <a:ext cx="9695815" cy="39382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508000" algn="l" fontAlgn="auto">
              <a:lnSpc>
                <a:spcPct val="150000"/>
              </a:lnSpc>
              <a:buClr>
                <a:srgbClr val="FF0000"/>
              </a:buClr>
              <a:buSzTx/>
              <a:buFontTx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标识符。标识符用来命名一些对象，其通用命名规则是: 标识符由以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字母或下划线开头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的字母、数字或下划线（_）序列组成。对于标识符是否区分大小写取决于当前的操作系统， Windows下是不敏感的， 但对于大多数 linux\unix 系统来说， 这些标识符大小写是敏感的。</a:t>
            </a:r>
            <a:endParaRPr lang="zh-CN" altLang="en-US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508000" algn="l" fontAlgn="auto">
              <a:lnSpc>
                <a:spcPct val="150000"/>
              </a:lnSpc>
              <a:buClr>
                <a:srgbClr val="FF0000"/>
              </a:buClr>
              <a:buSzTx/>
              <a:buFontTx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关键字。MySQL的关键字众多，不同版本的MySQL语言关键词也略有变化。MySQL5.7大约有400个左右关键词。所有关键字有自己特定的含义，尽量避免作为标识符。</a:t>
            </a:r>
            <a:endParaRPr lang="zh-CN" altLang="en-US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l">
              <a:lnSpc>
                <a:spcPct val="200000"/>
              </a:lnSpc>
              <a:buClrTx/>
              <a:buSzTx/>
              <a:buFont typeface="Arial" panose="020B0604020202020204" pitchFamily="34" charset="0"/>
              <a:buNone/>
            </a:pPr>
            <a:endParaRPr lang="zh-CN" alt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4"/>
          <p:cNvSpPr txBox="1"/>
          <p:nvPr/>
        </p:nvSpPr>
        <p:spPr>
          <a:xfrm>
            <a:off x="4658361" y="1062477"/>
            <a:ext cx="2680335" cy="5530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lvl="2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000" dirty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3.1.1  </a:t>
            </a:r>
            <a:r>
              <a:rPr lang="zh-CN" altLang="en-US" sz="2000" dirty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字符集与标识符</a:t>
            </a:r>
            <a:endParaRPr lang="zh-CN" altLang="en-US" sz="2000" dirty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87779" y="3096726"/>
            <a:ext cx="7920880" cy="3891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883341" y="1611908"/>
            <a:ext cx="8424936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405">
              <a:lnSpc>
                <a:spcPct val="150000"/>
              </a:lnSpc>
            </a:pP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（3）“&lt;=”，“&gt;=”，“&lt;”和“&gt;”运算符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&lt;=，&gt;=，&lt;和&gt;运算符用来比较表达式的左边是小于或等于、大于或等于、小于还是大于它的右边，示例如下：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select 10&gt;10, 10&gt;9, 10&lt;9, 3.14&gt;3.142;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执行结果为：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4578" name="图片 1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689" y="4561581"/>
            <a:ext cx="3632944" cy="1125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marL="571500" indent="-571500"/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运算符和表达式</a:t>
            </a:r>
            <a:endParaRPr lang="zh-CN" alt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Others_1"/>
          <p:cNvSpPr/>
          <p:nvPr>
            <p:custDataLst>
              <p:tags r:id="rId2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649366" y="740311"/>
            <a:ext cx="3363236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582160" y="1172210"/>
            <a:ext cx="1906270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lvl="2" algn="l" eaLnBrk="0" fontAlgn="base" hangingPunct="0">
              <a:lnSpc>
                <a:spcPct val="150000"/>
              </a:lnSpc>
              <a:spcBef>
                <a:spcPct val="20000"/>
              </a:spcBef>
              <a:buClrTx/>
              <a:buSzTx/>
              <a:buFontTx/>
              <a:defRPr/>
            </a:pPr>
            <a:r>
              <a:rPr lang="en-US" altLang="zh-CN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3.3.2 </a:t>
            </a:r>
            <a:r>
              <a:rPr lang="zh-CN" altLang="en-US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比较</a:t>
            </a:r>
            <a:r>
              <a:rPr lang="zh-CN" altLang="en-US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运算符</a:t>
            </a:r>
            <a:endParaRPr lang="zh-CN" altLang="en-US" dirty="0" smtClean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35684" y="3096726"/>
            <a:ext cx="7920880" cy="3891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883341" y="1611908"/>
            <a:ext cx="8424936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405" algn="l">
              <a:lnSpc>
                <a:spcPct val="150000"/>
              </a:lnSpc>
              <a:buClrTx/>
              <a:buSzTx/>
              <a:buFontTx/>
            </a:pP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（4）</a:t>
            </a: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is null、is not null</a:t>
            </a: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运算符</a:t>
            </a:r>
            <a:endParaRPr lang="x-none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 algn="l">
              <a:lnSpc>
                <a:spcPct val="150000"/>
              </a:lnSpc>
              <a:buClrTx/>
              <a:buSzTx/>
              <a:buFontTx/>
            </a:pP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“is null”用来判断操作数是否为空值（null）。操作数为null时，结果返回1；否则，返回0。is not null刚好与is null相反。</a:t>
            </a: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示例如下：</a:t>
            </a:r>
            <a:endParaRPr lang="x-none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 algn="l">
              <a:lnSpc>
                <a:spcPct val="150000"/>
              </a:lnSpc>
              <a:buClrTx/>
              <a:buSzTx/>
              <a:buFontTx/>
            </a:pP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select  null is not  null,17.3 is null, 11.7 is not null;</a:t>
            </a:r>
            <a:endParaRPr lang="x-none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 algn="l">
              <a:lnSpc>
                <a:spcPct val="150000"/>
              </a:lnSpc>
              <a:buClrTx/>
              <a:buSzTx/>
              <a:buFontTx/>
            </a:pP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执行结果为：</a:t>
            </a:r>
            <a:endParaRPr lang="x-none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marL="571500" indent="-571500"/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运算符和表达式</a:t>
            </a:r>
            <a:endParaRPr lang="zh-CN" alt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649366" y="740311"/>
            <a:ext cx="3363236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582160" y="1172210"/>
            <a:ext cx="1906270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lvl="2" algn="l" eaLnBrk="0" fontAlgn="base" hangingPunct="0">
              <a:lnSpc>
                <a:spcPct val="150000"/>
              </a:lnSpc>
              <a:spcBef>
                <a:spcPct val="20000"/>
              </a:spcBef>
              <a:buClrTx/>
              <a:buSzTx/>
              <a:buFontTx/>
              <a:defRPr/>
            </a:pPr>
            <a:r>
              <a:rPr lang="en-US" altLang="zh-CN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3.3.2 </a:t>
            </a:r>
            <a:r>
              <a:rPr lang="zh-CN" altLang="en-US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比较</a:t>
            </a:r>
            <a:r>
              <a:rPr lang="zh-CN" altLang="en-US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运算符</a:t>
            </a:r>
            <a:endParaRPr lang="zh-CN" altLang="en-US" dirty="0" smtClean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8795" y="4376420"/>
            <a:ext cx="4953000" cy="927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35684" y="3113236"/>
            <a:ext cx="7920880" cy="3891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92536" y="1611908"/>
            <a:ext cx="8424936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446405" algn="l">
              <a:lnSpc>
                <a:spcPct val="150000"/>
              </a:lnSpc>
              <a:buClrTx/>
              <a:buSzTx/>
              <a:buFontTx/>
            </a:pP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x-none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</a:t>
            </a: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between and </a:t>
            </a: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运算符</a:t>
            </a:r>
            <a:endParaRPr lang="x-none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1" indent="446405" algn="l">
              <a:lnSpc>
                <a:spcPct val="150000"/>
              </a:lnSpc>
              <a:buClrTx/>
              <a:buSzTx/>
              <a:buFontTx/>
            </a:pP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“between  and”用于判断数据是否在某个取值范围内。也可以添加not运算符对一个between运算进行取反。其表达式如下：</a:t>
            </a:r>
            <a:endParaRPr lang="x-none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1" indent="446405" algn="l">
              <a:lnSpc>
                <a:spcPct val="150000"/>
              </a:lnSpc>
              <a:buClrTx/>
              <a:buSzTx/>
              <a:buFontTx/>
              <a:buNone/>
            </a:pP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x1 between m and n </a:t>
            </a:r>
            <a:endParaRPr lang="x-none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1" indent="446405" algn="l">
              <a:lnSpc>
                <a:spcPct val="150000"/>
              </a:lnSpc>
              <a:buClrTx/>
              <a:buSzTx/>
              <a:buFontTx/>
              <a:buNone/>
            </a:pP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如果x1大于等于m，且小于等于n，结果将返回1，否则将返回0。</a:t>
            </a:r>
            <a:endParaRPr lang="x-none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1" indent="446405" algn="l">
              <a:lnSpc>
                <a:spcPct val="150000"/>
              </a:lnSpc>
              <a:buClrTx/>
              <a:buSzTx/>
              <a:buFontTx/>
            </a:pPr>
            <a:endParaRPr lang="x-none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1" indent="446405" algn="l">
              <a:lnSpc>
                <a:spcPct val="150000"/>
              </a:lnSpc>
              <a:buClrTx/>
              <a:buSzTx/>
              <a:buFontTx/>
            </a:pP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执行结果为：</a:t>
            </a:r>
            <a:endParaRPr lang="x-none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 algn="l">
              <a:lnSpc>
                <a:spcPct val="150000"/>
              </a:lnSpc>
              <a:buClrTx/>
              <a:buSzTx/>
              <a:buFontTx/>
            </a:pPr>
            <a:endParaRPr lang="x-none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marL="571500" indent="-571500"/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运算符和表达式</a:t>
            </a:r>
            <a:endParaRPr lang="zh-CN" alt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649366" y="740311"/>
            <a:ext cx="3363236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582160" y="1172210"/>
            <a:ext cx="1906270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lvl="2" algn="l" eaLnBrk="0" fontAlgn="base" hangingPunct="0">
              <a:lnSpc>
                <a:spcPct val="150000"/>
              </a:lnSpc>
              <a:spcBef>
                <a:spcPct val="20000"/>
              </a:spcBef>
              <a:buClrTx/>
              <a:buSzTx/>
              <a:buFontTx/>
              <a:defRPr/>
            </a:pPr>
            <a:r>
              <a:rPr lang="en-US" altLang="zh-CN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3.3.2 </a:t>
            </a:r>
            <a:r>
              <a:rPr lang="zh-CN" altLang="en-US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比较</a:t>
            </a:r>
            <a:r>
              <a:rPr lang="zh-CN" altLang="en-US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运算符</a:t>
            </a:r>
            <a:endParaRPr lang="zh-CN" altLang="en-US" dirty="0" smtClean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35684" y="3979376"/>
            <a:ext cx="7920880" cy="3891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select 11.7  not between 0 and 10, 51  between 0 and 70;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295" y="4937125"/>
            <a:ext cx="4851400" cy="939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35684" y="3096091"/>
            <a:ext cx="7920880" cy="3891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883341" y="1611908"/>
            <a:ext cx="8424936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446405" algn="l">
              <a:lnSpc>
                <a:spcPct val="150000"/>
              </a:lnSpc>
              <a:buClrTx/>
              <a:buSzTx/>
              <a:buFontTx/>
            </a:pP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x-none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</a:t>
            </a: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in </a:t>
            </a: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运算符</a:t>
            </a:r>
            <a:endParaRPr lang="x-none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1" indent="446405" algn="l">
              <a:lnSpc>
                <a:spcPct val="150000"/>
              </a:lnSpc>
              <a:buClrTx/>
              <a:buSzTx/>
              <a:buFontTx/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“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in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”用于判断数据是否存在于某个集合中。</a:t>
            </a: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也可以添加not运算符对一个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in</a:t>
            </a: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运算进行取反。其表达式如下：</a:t>
            </a:r>
            <a:endParaRPr lang="x-none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1" indent="446405" algn="l">
              <a:lnSpc>
                <a:spcPct val="150000"/>
              </a:lnSpc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x1 in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（值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，值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…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，值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lvl="1" indent="446405" algn="l">
              <a:lnSpc>
                <a:spcPct val="150000"/>
              </a:lnSpc>
              <a:buClrTx/>
              <a:buSzTx/>
              <a:buFontTx/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如果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x1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等于值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到值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中的任何一个值，结果将返回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。如果不是，结果将返回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0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1" indent="446405" algn="l">
              <a:lnSpc>
                <a:spcPct val="150000"/>
              </a:lnSpc>
              <a:buClrTx/>
              <a:buSzTx/>
              <a:buFontTx/>
            </a:pPr>
            <a:endParaRPr lang="x-none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1" indent="446405" algn="l">
              <a:lnSpc>
                <a:spcPct val="150000"/>
              </a:lnSpc>
              <a:buClrTx/>
              <a:buSzTx/>
              <a:buFontTx/>
            </a:pP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执行结果为：</a:t>
            </a:r>
            <a:endParaRPr lang="x-none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 algn="l">
              <a:lnSpc>
                <a:spcPct val="150000"/>
              </a:lnSpc>
              <a:buClrTx/>
              <a:buSzTx/>
              <a:buFontTx/>
            </a:pPr>
            <a:endParaRPr lang="x-none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marL="571500" indent="-571500"/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运算符和表达式</a:t>
            </a:r>
            <a:endParaRPr lang="zh-CN" alt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649366" y="740311"/>
            <a:ext cx="3363236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582160" y="1172210"/>
            <a:ext cx="1906270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lvl="2" algn="l" eaLnBrk="0" fontAlgn="base" hangingPunct="0">
              <a:lnSpc>
                <a:spcPct val="150000"/>
              </a:lnSpc>
              <a:spcBef>
                <a:spcPct val="20000"/>
              </a:spcBef>
              <a:buClrTx/>
              <a:buSzTx/>
              <a:buFontTx/>
              <a:defRPr/>
            </a:pPr>
            <a:r>
              <a:rPr lang="en-US" altLang="zh-CN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3.3.2 </a:t>
            </a:r>
            <a:r>
              <a:rPr lang="zh-CN" altLang="en-US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比较</a:t>
            </a:r>
            <a:r>
              <a:rPr lang="zh-CN" altLang="en-US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运算符</a:t>
            </a:r>
            <a:endParaRPr lang="zh-CN" altLang="en-US" dirty="0" smtClean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35684" y="4493091"/>
            <a:ext cx="7920880" cy="3891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select 7 in(1,2,5,6,7,8,9), 3 not  in (1,10);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795" y="5358130"/>
            <a:ext cx="4051300" cy="1111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09624" y="3163401"/>
            <a:ext cx="7920880" cy="3891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79270" y="1678940"/>
            <a:ext cx="863409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446405" algn="l">
              <a:lnSpc>
                <a:spcPct val="150000"/>
              </a:lnSpc>
              <a:buClrTx/>
              <a:buSzTx/>
              <a:buFontTx/>
            </a:pPr>
            <a:r>
              <a:rPr lang="en-US" altLang="x-none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（7）</a:t>
            </a:r>
            <a:r>
              <a:rPr lang="en-US" altLang="x-none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like</a:t>
            </a:r>
            <a:r>
              <a:rPr lang="en-US" altLang="x-none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x-none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运算符</a:t>
            </a:r>
            <a:endParaRPr lang="en-US" altLang="x-none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1" indent="446405" algn="l">
              <a:lnSpc>
                <a:spcPct val="150000"/>
              </a:lnSpc>
              <a:buClrTx/>
              <a:buSzTx/>
              <a:buFontTx/>
            </a:pPr>
            <a:r>
              <a:rPr lang="en-US" altLang="x-none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“like”用来匹配字符串。其中，“%”匹配任意个字符，“_”匹配一个字符。</a:t>
            </a:r>
            <a:r>
              <a:rPr lang="en-US" altLang="x-none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也可以添加not运算符对一个like 运算进行取反。其表达式如下：</a:t>
            </a:r>
            <a:endParaRPr lang="en-US" altLang="x-none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lvl="1" indent="446405" algn="l">
              <a:lnSpc>
                <a:spcPct val="150000"/>
              </a:lnSpc>
              <a:buClrTx/>
              <a:buSzTx/>
              <a:buFontTx/>
            </a:pPr>
            <a:r>
              <a:rPr lang="en-US" altLang="x-none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x1 like s1 </a:t>
            </a:r>
            <a:endParaRPr lang="en-US" altLang="x-none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1" indent="446405" algn="l">
              <a:lnSpc>
                <a:spcPct val="150000"/>
              </a:lnSpc>
              <a:buClrTx/>
              <a:buSzTx/>
              <a:buFontTx/>
            </a:pPr>
            <a:r>
              <a:rPr lang="en-US" altLang="x-none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如果x1与字符串s1匹配，结果将返回1。否则返回0。</a:t>
            </a:r>
            <a:endParaRPr lang="en-US" altLang="x-none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1" indent="446405" algn="l">
              <a:lnSpc>
                <a:spcPct val="150000"/>
              </a:lnSpc>
              <a:buClrTx/>
              <a:buSzTx/>
              <a:buFontTx/>
            </a:pPr>
            <a:endParaRPr lang="en-US" altLang="x-none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1" indent="446405" algn="l">
              <a:lnSpc>
                <a:spcPct val="150000"/>
              </a:lnSpc>
              <a:buClrTx/>
              <a:buSzTx/>
              <a:buFontTx/>
            </a:pPr>
            <a:r>
              <a:rPr lang="en-US" altLang="x-none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执行结果为：</a:t>
            </a:r>
            <a:endParaRPr lang="en-US" altLang="x-none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1" indent="446405" algn="l">
              <a:lnSpc>
                <a:spcPct val="150000"/>
              </a:lnSpc>
              <a:buClrTx/>
              <a:buSzTx/>
              <a:buFontTx/>
            </a:pPr>
            <a:endParaRPr lang="en-US" altLang="x-none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marL="571500" indent="-571500"/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运算符和表达式</a:t>
            </a:r>
            <a:endParaRPr lang="zh-CN" alt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649366" y="740311"/>
            <a:ext cx="3363236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582160" y="1172210"/>
            <a:ext cx="1906270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lvl="2" algn="l" eaLnBrk="0" fontAlgn="base" hangingPunct="0">
              <a:lnSpc>
                <a:spcPct val="150000"/>
              </a:lnSpc>
              <a:spcBef>
                <a:spcPct val="20000"/>
              </a:spcBef>
              <a:buClrTx/>
              <a:buSzTx/>
              <a:buFontTx/>
              <a:defRPr/>
            </a:pPr>
            <a:r>
              <a:rPr lang="en-US" altLang="zh-CN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3.3.2 </a:t>
            </a:r>
            <a:r>
              <a:rPr lang="zh-CN" altLang="en-US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比较</a:t>
            </a:r>
            <a:r>
              <a:rPr lang="zh-CN" altLang="en-US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运算符</a:t>
            </a:r>
            <a:endParaRPr lang="zh-CN" altLang="en-US" dirty="0" smtClean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09624" y="3989536"/>
            <a:ext cx="7920880" cy="3891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lvl="1" eaLnBrk="1" hangingPunct="1"/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select  'MySQL' like 'MY%', 'APPLE'  like  'A_';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0465" y="5092065"/>
            <a:ext cx="4298950" cy="1181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35684" y="4898856"/>
            <a:ext cx="7920880" cy="3891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35684" y="3978106"/>
            <a:ext cx="7920880" cy="3891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883341" y="1590318"/>
            <a:ext cx="8424936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446405" algn="l">
              <a:lnSpc>
                <a:spcPct val="150000"/>
              </a:lnSpc>
              <a:buClrTx/>
              <a:buSzTx/>
              <a:buFontTx/>
            </a:pP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（8）</a:t>
            </a: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regexp</a:t>
            </a: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运算符</a:t>
            </a:r>
            <a:endParaRPr lang="x-none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1" indent="446405" algn="l">
              <a:lnSpc>
                <a:spcPct val="150000"/>
              </a:lnSpc>
              <a:buClrTx/>
              <a:buSzTx/>
              <a:buFontTx/>
              <a:buNone/>
            </a:pP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egexp同样用于匹配字符串，但其使用的是正则表达式进行匹配。regexp运算符经常与“^”、“$”和“.”一起使用。“^”用来匹配字符串的开始部分；“$”用来匹配字符串的结尾部分；“.”用来代表字符串中的一个字符。其表达式格式如下：</a:t>
            </a:r>
            <a:endParaRPr lang="x-none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lvl="1" indent="446405" algn="l">
              <a:lnSpc>
                <a:spcPct val="150000"/>
              </a:lnSpc>
              <a:buClrTx/>
              <a:buSzTx/>
              <a:buFontTx/>
              <a:buNone/>
            </a:pP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x1 regexp '匹配方式' </a:t>
            </a:r>
            <a:endParaRPr lang="x-none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1" indent="446405" algn="l">
              <a:lnSpc>
                <a:spcPct val="150000"/>
              </a:lnSpc>
              <a:buClrTx/>
              <a:buSzTx/>
              <a:buFontTx/>
              <a:buNone/>
            </a:pP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如果x1满足匹配方式，结果将返回1；否则将返回0。</a:t>
            </a:r>
            <a:endParaRPr lang="x-none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1" indent="446405" algn="l">
              <a:lnSpc>
                <a:spcPct val="150000"/>
              </a:lnSpc>
              <a:buClrTx/>
              <a:buSzTx/>
              <a:buFontTx/>
              <a:buNone/>
            </a:pP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select  'sdsd' regexp '^s';</a:t>
            </a:r>
            <a:endParaRPr lang="x-none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1" indent="446405" algn="l">
              <a:lnSpc>
                <a:spcPct val="150000"/>
              </a:lnSpc>
              <a:buClrTx/>
              <a:buSzTx/>
              <a:buFontTx/>
              <a:buNone/>
            </a:pP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执行结果为：</a:t>
            </a:r>
            <a:endParaRPr lang="x-none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1" indent="446405" algn="l">
              <a:lnSpc>
                <a:spcPct val="150000"/>
              </a:lnSpc>
              <a:buClrTx/>
              <a:buSzTx/>
              <a:buFontTx/>
            </a:pPr>
            <a:endParaRPr lang="x-none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marL="571500" indent="-571500"/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运算符和表达式</a:t>
            </a:r>
            <a:endParaRPr lang="zh-CN" alt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649366" y="740311"/>
            <a:ext cx="3363236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582160" y="1172210"/>
            <a:ext cx="1906270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lvl="2" algn="l" eaLnBrk="0" fontAlgn="base" hangingPunct="0">
              <a:lnSpc>
                <a:spcPct val="150000"/>
              </a:lnSpc>
              <a:spcBef>
                <a:spcPct val="20000"/>
              </a:spcBef>
              <a:buClrTx/>
              <a:buSzTx/>
              <a:buFontTx/>
              <a:defRPr/>
            </a:pPr>
            <a:r>
              <a:rPr lang="en-US" altLang="zh-CN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3.3.2 </a:t>
            </a:r>
            <a:r>
              <a:rPr lang="zh-CN" altLang="en-US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比较</a:t>
            </a:r>
            <a:r>
              <a:rPr lang="zh-CN" altLang="en-US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运算符</a:t>
            </a:r>
            <a:endParaRPr lang="zh-CN" altLang="en-US" dirty="0" smtClean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965" y="5586730"/>
            <a:ext cx="2762250" cy="952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06144" y="3097535"/>
            <a:ext cx="7920880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58499" y="1613178"/>
            <a:ext cx="8280920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405">
              <a:lnSpc>
                <a:spcPct val="150000"/>
              </a:lnSpc>
            </a:pP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（1）NOT</a:t>
            </a:r>
            <a:r>
              <a:rPr lang="en-US" altLang="x-none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/!</a:t>
            </a: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运算符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 indent="446405"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逻辑运算符中最简单的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NOT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运算符，它对跟在它后面的逻辑测试判断取反，把真变假，假变真。例如：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select NOT 1, NOT 0, NOT(1=1),</a:t>
            </a:r>
            <a:r>
              <a:rPr lang="en-US" altLang="x-none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!</a:t>
            </a: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(10&gt;9);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执行结果如图所示</a:t>
            </a: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r>
              <a:rPr lang="zh-CN" altLang="zh-CN" dirty="0"/>
              <a:t> </a:t>
            </a:r>
            <a:endParaRPr lang="zh-CN" altLang="en-US" dirty="0"/>
          </a:p>
        </p:txBody>
      </p:sp>
      <p:sp>
        <p:nvSpPr>
          <p:cNvPr id="13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marL="571500" indent="-571500"/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运算符和表达式</a:t>
            </a:r>
            <a:endParaRPr lang="zh-CN" alt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649366" y="740311"/>
            <a:ext cx="3363236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582160" y="1172210"/>
            <a:ext cx="1906270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lvl="2" algn="l" eaLnBrk="0" fontAlgn="base" hangingPunct="0">
              <a:lnSpc>
                <a:spcPct val="150000"/>
              </a:lnSpc>
              <a:spcBef>
                <a:spcPct val="20000"/>
              </a:spcBef>
              <a:buClrTx/>
              <a:buSzTx/>
              <a:buFontTx/>
              <a:defRPr/>
            </a:pPr>
            <a:r>
              <a:rPr lang="en-US" altLang="zh-CN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3.3.3 </a:t>
            </a:r>
            <a:r>
              <a:rPr lang="zh-CN" altLang="en-US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逻辑</a:t>
            </a:r>
            <a:r>
              <a:rPr lang="zh-CN" altLang="en-US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运算符</a:t>
            </a:r>
            <a:endParaRPr lang="zh-CN" altLang="en-US" dirty="0" smtClean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9995" y="4082415"/>
            <a:ext cx="3530600" cy="1098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11884" y="3512651"/>
            <a:ext cx="7920880" cy="3891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93875" y="1605915"/>
            <a:ext cx="8409940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405">
              <a:lnSpc>
                <a:spcPct val="150000"/>
              </a:lnSpc>
            </a:pP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（2）AND</a:t>
            </a:r>
            <a:r>
              <a:rPr lang="en-US" altLang="x-none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/&amp;&amp;</a:t>
            </a: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运算符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AND运算符用于测试两个或更多的值（或表达式求值）的有效性，如果它的所有成分为真，并且不是NULL，它返回真值，否则返回假值。例如：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select (1=1) AND (9&gt;10),('a'='a') </a:t>
            </a:r>
            <a:r>
              <a:rPr lang="en-US" altLang="x-none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&amp;&amp;</a:t>
            </a: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('c'&lt;'d');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执行结果为：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marL="571500" indent="-571500"/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运算符和表达式</a:t>
            </a:r>
            <a:endParaRPr lang="zh-CN" alt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649366" y="740311"/>
            <a:ext cx="3363236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582160" y="1172210"/>
            <a:ext cx="1906270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lvl="2" algn="l" eaLnBrk="0" fontAlgn="base" hangingPunct="0">
              <a:lnSpc>
                <a:spcPct val="150000"/>
              </a:lnSpc>
              <a:spcBef>
                <a:spcPct val="20000"/>
              </a:spcBef>
              <a:buClrTx/>
              <a:buSzTx/>
              <a:buFontTx/>
              <a:defRPr/>
            </a:pPr>
            <a:r>
              <a:rPr lang="en-US" altLang="zh-CN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3.3.3 </a:t>
            </a:r>
            <a:r>
              <a:rPr lang="zh-CN" altLang="en-US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逻辑</a:t>
            </a:r>
            <a:r>
              <a:rPr lang="zh-CN" altLang="en-US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运算符</a:t>
            </a:r>
            <a:endParaRPr lang="zh-CN" altLang="en-US" dirty="0" smtClean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870" y="4351655"/>
            <a:ext cx="4152900" cy="971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68146" y="3047578"/>
            <a:ext cx="8064896" cy="3891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847490" y="1562087"/>
            <a:ext cx="8496944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405">
              <a:lnSpc>
                <a:spcPct val="150000"/>
              </a:lnSpc>
            </a:pP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（3）OR</a:t>
            </a:r>
            <a:r>
              <a:rPr lang="en-US" altLang="x-none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lang="en-US" altLang="x-none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||</a:t>
            </a: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运算符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如果包含的值或表达式有一个为真，并且不是NULL（不需要所有成分为真），它返回1，若全为假则返回0。例如：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select (1=1) </a:t>
            </a:r>
            <a:r>
              <a:rPr lang="en-US" altLang="x-none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|| </a:t>
            </a: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(9&gt;10), ('a'='b') OR (1&gt;2)</a:t>
            </a:r>
            <a:r>
              <a:rPr lang="en-US" altLang="x-none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,1 or NULL,</a:t>
            </a:r>
            <a:r>
              <a:rPr lang="en-US" altLang="x-none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NULL || 0</a:t>
            </a: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;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执行结果为：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marL="571500" indent="-571500"/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运算符和表达式</a:t>
            </a:r>
            <a:endParaRPr lang="zh-CN" alt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649366" y="740311"/>
            <a:ext cx="3363236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582160" y="1172210"/>
            <a:ext cx="1906270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lvl="2" algn="l" eaLnBrk="0" fontAlgn="base" hangingPunct="0">
              <a:lnSpc>
                <a:spcPct val="150000"/>
              </a:lnSpc>
              <a:spcBef>
                <a:spcPct val="20000"/>
              </a:spcBef>
              <a:buClrTx/>
              <a:buSzTx/>
              <a:buFontTx/>
              <a:defRPr/>
            </a:pPr>
            <a:r>
              <a:rPr lang="en-US" altLang="zh-CN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3.3.3 </a:t>
            </a:r>
            <a:r>
              <a:rPr lang="zh-CN" altLang="en-US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逻辑</a:t>
            </a:r>
            <a:r>
              <a:rPr lang="zh-CN" altLang="en-US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运算符</a:t>
            </a:r>
            <a:endParaRPr lang="zh-CN" altLang="en-US" dirty="0" smtClean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620" y="4333875"/>
            <a:ext cx="5473700" cy="13550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60169" y="3457401"/>
            <a:ext cx="7848872" cy="4355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883723" y="1538630"/>
            <a:ext cx="8424936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405">
              <a:lnSpc>
                <a:spcPct val="150000"/>
              </a:lnSpc>
            </a:pP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（4）XOR运算符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如果包含的值或表达式一个为真，而另一个为假并且不是NULL，那么它返回真值，否则返回假值。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只要其中任何一个操作数据为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null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时，结果返回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null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；</a:t>
            </a: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例如</a:t>
            </a:r>
            <a:r>
              <a:rPr lang="x-none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select (1=1) XOR (2=3), (1&lt;2) XOR (9&lt;10)</a:t>
            </a:r>
            <a:r>
              <a:rPr lang="en-US" altLang="x-none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 1 XOR NULL</a:t>
            </a: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;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执行结果如右图所示。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marL="571500" indent="-571500"/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运算符和表达式</a:t>
            </a:r>
            <a:endParaRPr lang="zh-CN" alt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649366" y="740311"/>
            <a:ext cx="3363236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582160" y="1172210"/>
            <a:ext cx="1906270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lvl="2" algn="l" eaLnBrk="0" fontAlgn="base" hangingPunct="0">
              <a:lnSpc>
                <a:spcPct val="150000"/>
              </a:lnSpc>
              <a:spcBef>
                <a:spcPct val="20000"/>
              </a:spcBef>
              <a:buClrTx/>
              <a:buSzTx/>
              <a:buFontTx/>
              <a:defRPr/>
            </a:pPr>
            <a:r>
              <a:rPr lang="en-US" altLang="zh-CN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3.3.3 </a:t>
            </a:r>
            <a:r>
              <a:rPr lang="zh-CN" altLang="en-US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逻辑</a:t>
            </a:r>
            <a:r>
              <a:rPr lang="zh-CN" altLang="en-US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运算符</a:t>
            </a:r>
            <a:endParaRPr lang="zh-CN" altLang="en-US" dirty="0" smtClean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220" y="4690110"/>
            <a:ext cx="4718050" cy="1212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基本语法要素</a:t>
            </a:r>
            <a:endParaRPr lang="zh-CN" alt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649366" y="740311"/>
            <a:ext cx="3341609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672590" y="1615440"/>
            <a:ext cx="9695815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l">
              <a:lnSpc>
                <a:spcPct val="100000"/>
              </a:lnSpc>
              <a:buClr>
                <a:srgbClr val="FF0000"/>
              </a:buClr>
              <a:buSzTx/>
              <a:buFontTx/>
            </a:pP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字符集的转换过程</a:t>
            </a:r>
            <a:endParaRPr lang="zh-CN" altLang="en-US" sz="24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l">
              <a:lnSpc>
                <a:spcPct val="200000"/>
              </a:lnSpc>
              <a:buClrTx/>
              <a:buSzTx/>
              <a:buFont typeface="Arial" panose="020B0604020202020204" pitchFamily="34" charset="0"/>
              <a:buChar char="−"/>
            </a:pPr>
            <a:r>
              <a:rPr lang="en-US" altLang="zh-CN" sz="2000" dirty="0">
                <a:sym typeface="+mn-ea"/>
              </a:rPr>
              <a:t>my.ini</a:t>
            </a:r>
            <a:endParaRPr lang="en-US" altLang="zh-CN" sz="2000" dirty="0">
              <a:sym typeface="+mn-ea"/>
            </a:endParaRPr>
          </a:p>
          <a:p>
            <a:pPr marL="0" lvl="1" algn="l">
              <a:lnSpc>
                <a:spcPct val="200000"/>
              </a:lnSpc>
              <a:buClrTx/>
              <a:buSzTx/>
              <a:buFont typeface="Arial" panose="020B0604020202020204" pitchFamily="34" charset="0"/>
              <a:buChar char="−"/>
            </a:pPr>
            <a:r>
              <a:rPr lang="zh-CN" altLang="zh-CN" sz="2000" dirty="0">
                <a:sym typeface="+mn-ea"/>
              </a:rPr>
              <a:t>命令行</a:t>
            </a:r>
            <a:endParaRPr lang="zh-CN" altLang="zh-CN" sz="2000" dirty="0">
              <a:sym typeface="+mn-ea"/>
            </a:endParaRPr>
          </a:p>
          <a:p>
            <a:pPr marL="0" lvl="1" algn="l">
              <a:lnSpc>
                <a:spcPct val="200000"/>
              </a:lnSpc>
              <a:buClrTx/>
              <a:buSzTx/>
              <a:buFont typeface="Arial" panose="020B0604020202020204" pitchFamily="34" charset="0"/>
              <a:buChar char="−"/>
            </a:pPr>
            <a:endParaRPr lang="zh-CN" alt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2"/>
          <p:cNvSpPr txBox="1"/>
          <p:nvPr/>
        </p:nvSpPr>
        <p:spPr bwMode="auto">
          <a:xfrm>
            <a:off x="1823130" y="3790267"/>
            <a:ext cx="7366000" cy="5016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txBody>
          <a:bodyPr/>
          <a:lstStyle>
            <a:lvl1pPr marL="342900" indent="-342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algn="l">
              <a:buClrTx/>
              <a:buSzTx/>
              <a:buFontTx/>
              <a:buNone/>
              <a:defRPr/>
            </a:pP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show variables like 'character%'</a:t>
            </a: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; </a:t>
            </a:r>
            <a:endParaRPr lang="en-US" altLang="zh-CN" sz="1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文本框 4"/>
          <p:cNvSpPr txBox="1"/>
          <p:nvPr/>
        </p:nvSpPr>
        <p:spPr>
          <a:xfrm>
            <a:off x="4658361" y="1062477"/>
            <a:ext cx="2680335" cy="5530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lvl="2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000" dirty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3.1.1  </a:t>
            </a:r>
            <a:r>
              <a:rPr lang="zh-CN" altLang="en-US" sz="2000" dirty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字符集与标识符</a:t>
            </a:r>
            <a:endParaRPr lang="zh-CN" altLang="en-US" sz="2000" dirty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 descr="UR~I7KMPL0)SO1`_V)_D(OH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350" y="1863090"/>
            <a:ext cx="5962650" cy="473837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81405" y="4663440"/>
            <a:ext cx="492950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508000" fontAlgn="auto">
              <a:buNone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如果设置表的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默认字符集为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utf8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，并且通过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UTF-8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编码发送查询，有时存入数据库的仍然是乱码。问题就出在这个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connection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连接层上。解决方法是在发送查询前执行一下下面这个句子。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508000" fontAlgn="auto">
              <a:buNone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set names('UTF8')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/>
      <p:bldP spid="14" grpId="0" bldLvl="0" animBg="1"/>
      <p:bldP spid="4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47528" y="1628800"/>
            <a:ext cx="8496944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位运算符在两个表达式之间执行二进制位操作，这两个表达式的类型可为整型或与整型兼容的数据类型（如字符型，但不能为image</a:t>
            </a:r>
            <a:r>
              <a:rPr lang="x-none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类型。</a:t>
            </a:r>
            <a:r>
              <a:rPr lang="zh-CN" altLang="x-none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zh-CN" altLang="x-none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508000" algn="l" fontAlgn="auto">
              <a:lnSpc>
                <a:spcPct val="150000"/>
              </a:lnSpc>
              <a:buClrTx/>
              <a:buSzTx/>
              <a:buFontTx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位运算会先将操作数变成二进制数，进行位运算。然后再将计算结果从二进制数变回十进制数</a:t>
            </a:r>
            <a:r>
              <a:rPr lang="zh-CN" altLang="x-none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999656" y="4011305"/>
          <a:ext cx="6444615" cy="1440180"/>
        </p:xfrm>
        <a:graphic>
          <a:graphicData uri="http://schemas.openxmlformats.org/drawingml/2006/table">
            <a:tbl>
              <a:tblPr firstRow="1" firstCol="1" bandRow="1" bandCol="1"/>
              <a:tblGrid>
                <a:gridCol w="1610995"/>
                <a:gridCol w="1611630"/>
                <a:gridCol w="1610995"/>
                <a:gridCol w="1610995"/>
              </a:tblGrid>
              <a:tr h="360045">
                <a:tc>
                  <a:txBody>
                    <a:bodyPr/>
                    <a:lstStyle/>
                    <a:p>
                      <a:pPr indent="2698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 panose="02020603050405020304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运</a:t>
                      </a:r>
                      <a:r>
                        <a:rPr lang="en-US" sz="1200" kern="100">
                          <a:effectLst/>
                          <a:latin typeface="Times New Roman" panose="02020603050405020304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  </a:t>
                      </a:r>
                      <a:r>
                        <a:rPr lang="zh-CN" sz="1200" kern="100">
                          <a:effectLst/>
                          <a:latin typeface="Times New Roman" panose="02020603050405020304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算</a:t>
                      </a:r>
                      <a:r>
                        <a:rPr lang="en-US" sz="1200" kern="100">
                          <a:effectLst/>
                          <a:latin typeface="Times New Roman" panose="02020603050405020304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  </a:t>
                      </a:r>
                      <a:r>
                        <a:rPr lang="zh-CN" sz="1200" kern="100">
                          <a:effectLst/>
                          <a:latin typeface="Times New Roman" panose="02020603050405020304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符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 panose="02020603050405020304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运 算 规 则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 panose="02020603050405020304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运</a:t>
                      </a:r>
                      <a:r>
                        <a:rPr lang="en-US" sz="1200" kern="100">
                          <a:effectLst/>
                          <a:latin typeface="Times New Roman" panose="02020603050405020304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  </a:t>
                      </a:r>
                      <a:r>
                        <a:rPr lang="zh-CN" sz="1200" kern="100">
                          <a:effectLst/>
                          <a:latin typeface="Times New Roman" panose="02020603050405020304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算</a:t>
                      </a:r>
                      <a:r>
                        <a:rPr lang="en-US" sz="1200" kern="100">
                          <a:effectLst/>
                          <a:latin typeface="Times New Roman" panose="02020603050405020304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  </a:t>
                      </a:r>
                      <a:r>
                        <a:rPr lang="zh-CN" sz="1200" kern="100">
                          <a:effectLst/>
                          <a:latin typeface="Times New Roman" panose="02020603050405020304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符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 panose="02020603050405020304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运 算 规 则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indent="2698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&amp;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位</a:t>
                      </a:r>
                      <a:r>
                        <a:rPr lang="en-US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AND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~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位取反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indent="2698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|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位</a:t>
                      </a:r>
                      <a:r>
                        <a:rPr lang="en-US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OR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&gt;&gt; 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位右移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indent="2698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^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位</a:t>
                      </a:r>
                      <a:r>
                        <a:rPr lang="en-US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XOR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&lt;&lt; 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位左移</a:t>
                      </a:r>
                      <a:endParaRPr lang="zh-CN" sz="12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marL="571500" indent="-571500"/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运算符和表达式</a:t>
            </a:r>
            <a:endParaRPr lang="zh-CN" alt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Others_1"/>
          <p:cNvSpPr/>
          <p:nvPr>
            <p:custDataLst>
              <p:tags r:id="rId2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649366" y="740311"/>
            <a:ext cx="3363236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582160" y="1172210"/>
            <a:ext cx="1677670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lvl="2" algn="l" eaLnBrk="0" fontAlgn="base" hangingPunct="0">
              <a:lnSpc>
                <a:spcPct val="150000"/>
              </a:lnSpc>
              <a:spcBef>
                <a:spcPct val="20000"/>
              </a:spcBef>
              <a:buClrTx/>
              <a:buSzTx/>
              <a:buFontTx/>
              <a:defRPr/>
            </a:pPr>
            <a:r>
              <a:rPr lang="en-US" altLang="zh-CN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3.3.4 </a:t>
            </a:r>
            <a:r>
              <a:rPr lang="zh-CN" altLang="en-US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位</a:t>
            </a:r>
            <a:r>
              <a:rPr lang="zh-CN" altLang="en-US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运算符</a:t>
            </a:r>
            <a:endParaRPr lang="zh-CN" altLang="en-US" dirty="0" smtClean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4045" y="1598930"/>
            <a:ext cx="8758555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539750">
              <a:lnSpc>
                <a:spcPct val="150000"/>
              </a:lnSpc>
            </a:pP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（1）“|”运算符和“&amp;”运算符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539750">
              <a:lnSpc>
                <a:spcPct val="150000"/>
              </a:lnSpc>
            </a:pP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“|”运算符用于执行一个位的或操作，而“&amp;”用于执行一个位的与操作。例如：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539750">
              <a:lnSpc>
                <a:spcPct val="150000"/>
              </a:lnSpc>
            </a:pP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select 13|28, 3|4,13&amp;28, 3&amp;4;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539750">
              <a:lnSpc>
                <a:spcPct val="150000"/>
              </a:lnSpc>
            </a:pPr>
            <a:r>
              <a:rPr lang="x-none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执行结果如图所示。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539750">
              <a:lnSpc>
                <a:spcPct val="150000"/>
              </a:lnSpc>
            </a:pP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539750">
              <a:lnSpc>
                <a:spcPct val="150000"/>
              </a:lnSpc>
            </a:pP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539750">
              <a:lnSpc>
                <a:spcPct val="150000"/>
              </a:lnSpc>
            </a:pP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539750">
              <a:lnSpc>
                <a:spcPct val="150000"/>
              </a:lnSpc>
            </a:pP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说明：本例中13|28表示按13和28的二进制位按位进行与（OR）操作。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539750">
              <a:lnSpc>
                <a:spcPct val="150000"/>
              </a:lnSpc>
            </a:pP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6146" name="图片 5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288" y="3890878"/>
            <a:ext cx="2808312" cy="108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marL="571500" indent="-571500"/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运算符和表达式</a:t>
            </a:r>
            <a:endParaRPr lang="zh-CN" alt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Others_1"/>
          <p:cNvSpPr/>
          <p:nvPr>
            <p:custDataLst>
              <p:tags r:id="rId2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649366" y="740311"/>
            <a:ext cx="3363236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582160" y="1172210"/>
            <a:ext cx="1677670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lvl="2" algn="l" eaLnBrk="0" fontAlgn="base" hangingPunct="0">
              <a:lnSpc>
                <a:spcPct val="150000"/>
              </a:lnSpc>
              <a:spcBef>
                <a:spcPct val="20000"/>
              </a:spcBef>
              <a:buClrTx/>
              <a:buSzTx/>
              <a:buFontTx/>
              <a:defRPr/>
            </a:pPr>
            <a:r>
              <a:rPr lang="en-US" altLang="zh-CN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3.3.</a:t>
            </a:r>
            <a:r>
              <a:rPr lang="en-US" altLang="zh-CN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 </a:t>
            </a:r>
            <a:r>
              <a:rPr lang="zh-CN" altLang="en-US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位运算符</a:t>
            </a:r>
            <a:endParaRPr lang="zh-CN" altLang="en-US" dirty="0" smtClean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3341" y="1549678"/>
            <a:ext cx="8424936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405">
              <a:lnSpc>
                <a:spcPct val="150000"/>
              </a:lnSpc>
            </a:pPr>
            <a:r>
              <a:rPr lang="x-none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2）&lt;&lt;和&gt;&gt;运算符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&lt;&lt;和&gt;&gt;运算符分别用于向左和向右移动位，例如：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select 1&lt;&lt;7, 64&gt;&gt;1;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执行结果如图所示。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说明：本例中1的二进制位向左移动7位，最后得到的十进制数为128。64的二进制位向右移动1位，最后得到的十进制数为32。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7170" name="图片 56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827" y="3495556"/>
            <a:ext cx="2200823" cy="1073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marL="571500" indent="-571500"/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运算符和表达式</a:t>
            </a:r>
            <a:endParaRPr lang="zh-CN" alt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Others_1"/>
          <p:cNvSpPr/>
          <p:nvPr>
            <p:custDataLst>
              <p:tags r:id="rId2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649366" y="740311"/>
            <a:ext cx="3363236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582160" y="1172210"/>
            <a:ext cx="1677670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lvl="2" algn="l" eaLnBrk="0" fontAlgn="base" hangingPunct="0">
              <a:lnSpc>
                <a:spcPct val="150000"/>
              </a:lnSpc>
              <a:spcBef>
                <a:spcPct val="20000"/>
              </a:spcBef>
              <a:buClrTx/>
              <a:buSzTx/>
              <a:buFontTx/>
              <a:defRPr/>
            </a:pPr>
            <a:r>
              <a:rPr lang="en-US" altLang="zh-CN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3.3.</a:t>
            </a:r>
            <a:r>
              <a:rPr lang="en-US" altLang="zh-CN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 </a:t>
            </a:r>
            <a:r>
              <a:rPr lang="zh-CN" altLang="en-US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位运算符</a:t>
            </a:r>
            <a:endParaRPr lang="zh-CN" altLang="en-US" dirty="0" smtClean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51889" y="2584708"/>
            <a:ext cx="7992888" cy="3726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883341" y="1571268"/>
            <a:ext cx="8424936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405">
              <a:lnSpc>
                <a:spcPct val="150000"/>
              </a:lnSpc>
            </a:pP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（3）“^”运算符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“^”运算符执行位异或（XOR）操作：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select 1^0,12^5,123^23;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执行结果如图所示</a:t>
            </a: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8194" name="图片 57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730" y="3533269"/>
            <a:ext cx="2448272" cy="1190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marL="571500" indent="-571500"/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运算符和表达式</a:t>
            </a:r>
            <a:endParaRPr lang="zh-CN" alt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Others_1"/>
          <p:cNvSpPr/>
          <p:nvPr>
            <p:custDataLst>
              <p:tags r:id="rId2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649366" y="740311"/>
            <a:ext cx="3363236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582160" y="1172210"/>
            <a:ext cx="1677670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lvl="2" algn="l" eaLnBrk="0" fontAlgn="base" hangingPunct="0">
              <a:lnSpc>
                <a:spcPct val="150000"/>
              </a:lnSpc>
              <a:spcBef>
                <a:spcPct val="20000"/>
              </a:spcBef>
              <a:buClrTx/>
              <a:buSzTx/>
              <a:buFontTx/>
              <a:defRPr/>
            </a:pPr>
            <a:r>
              <a:rPr lang="en-US" altLang="zh-CN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3.3.</a:t>
            </a:r>
            <a:r>
              <a:rPr lang="en-US" altLang="zh-CN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 </a:t>
            </a:r>
            <a:r>
              <a:rPr lang="zh-CN" altLang="en-US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位运算符</a:t>
            </a:r>
            <a:endParaRPr lang="zh-CN" altLang="en-US" dirty="0" smtClean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79829" y="2600717"/>
            <a:ext cx="799288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919789" y="1571268"/>
            <a:ext cx="8352928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405">
              <a:lnSpc>
                <a:spcPct val="150000"/>
              </a:lnSpc>
            </a:pP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（4）“～”运算符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“～”运算符执行位取反操作，并返回64位整型结果：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select ~18446744073709551614, ~1;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执行结果为：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9218" name="图片 17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563" y="3614231"/>
            <a:ext cx="4687192" cy="1084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marL="571500" indent="-571500"/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运算符和表达式</a:t>
            </a:r>
            <a:endParaRPr lang="zh-CN" alt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Others_1"/>
          <p:cNvSpPr/>
          <p:nvPr>
            <p:custDataLst>
              <p:tags r:id="rId2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649366" y="740311"/>
            <a:ext cx="3363236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582160" y="1172210"/>
            <a:ext cx="1677670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lvl="2" algn="l" eaLnBrk="0" fontAlgn="base" hangingPunct="0">
              <a:lnSpc>
                <a:spcPct val="150000"/>
              </a:lnSpc>
              <a:spcBef>
                <a:spcPct val="20000"/>
              </a:spcBef>
              <a:buClrTx/>
              <a:buSzTx/>
              <a:buFontTx/>
              <a:defRPr/>
            </a:pPr>
            <a:r>
              <a:rPr lang="en-US" altLang="zh-CN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3.3.</a:t>
            </a:r>
            <a:r>
              <a:rPr lang="en-US" altLang="zh-CN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 </a:t>
            </a:r>
            <a:r>
              <a:rPr lang="zh-CN" altLang="en-US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位运算符</a:t>
            </a:r>
            <a:endParaRPr lang="zh-CN" altLang="en-US" dirty="0" smtClean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19536" y="1628800"/>
            <a:ext cx="842493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405"/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当一个复杂的表达式有多个运算符时，运算符优先级决定执行运算的先后次序。执行的次序有时会影响所得到的运算结果</a:t>
            </a:r>
            <a:r>
              <a:rPr lang="x-none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x-none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marL="571500" indent="-571500"/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运算符和表达式</a:t>
            </a:r>
            <a:endParaRPr lang="zh-CN" alt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649366" y="740311"/>
            <a:ext cx="3363236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582160" y="1172210"/>
            <a:ext cx="2363470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lvl="2" algn="l" eaLnBrk="0" fontAlgn="base" hangingPunct="0">
              <a:lnSpc>
                <a:spcPct val="150000"/>
              </a:lnSpc>
              <a:spcBef>
                <a:spcPct val="20000"/>
              </a:spcBef>
              <a:buClrTx/>
              <a:buSzTx/>
              <a:buFontTx/>
              <a:defRPr/>
            </a:pPr>
            <a:r>
              <a:rPr lang="en-US" altLang="zh-CN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3.3.5 </a:t>
            </a:r>
            <a:r>
              <a:rPr lang="zh-CN" altLang="en-US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运算符的优先级</a:t>
            </a:r>
            <a:endParaRPr lang="zh-CN" altLang="en-US" dirty="0" smtClean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2300923" y="2286000"/>
          <a:ext cx="7215187" cy="4572000"/>
        </p:xfrm>
        <a:graphic>
          <a:graphicData uri="http://schemas.openxmlformats.org/drawingml/2006/table">
            <a:tbl>
              <a:tblPr/>
              <a:tblGrid>
                <a:gridCol w="1457325"/>
                <a:gridCol w="5757862"/>
              </a:tblGrid>
              <a:tr h="304800">
                <a:tc>
                  <a:txBody>
                    <a:bodyPr/>
                    <a:p>
                      <a:pPr marL="17780" marR="0" lvl="0" indent="0" algn="just" defTabSz="914400" rtl="0" eaLnBrk="1" fontAlgn="base" latinLnBrk="0" hangingPunct="1">
                        <a:lnSpc>
                          <a:spcPts val="156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优先级</a:t>
                      </a:r>
                      <a:endParaRPr kumimoji="0" 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762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marL="17780" marR="0" lvl="0" indent="0" algn="just" defTabSz="914400" rtl="0" eaLnBrk="1" fontAlgn="base" latinLnBrk="0" hangingPunct="1">
                        <a:lnSpc>
                          <a:spcPts val="156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运算符</a:t>
                      </a:r>
                      <a:endParaRPr kumimoji="0" 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762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marL="17780" marR="0" lvl="0" indent="0" algn="just" defTabSz="914400" rtl="0" eaLnBrk="1" fontAlgn="base" latinLnBrk="0" hangingPunct="1">
                        <a:lnSpc>
                          <a:spcPts val="156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762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marL="17780" marR="0" lvl="0" indent="0" algn="just" defTabSz="914400" rtl="0" eaLnBrk="1" fontAlgn="base" latinLnBrk="0" hangingPunct="1">
                        <a:lnSpc>
                          <a:spcPts val="156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! 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762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marL="17780" marR="0" lvl="0" indent="0" algn="just" defTabSz="914400" rtl="0" eaLnBrk="1" fontAlgn="base" latinLnBrk="0" hangingPunct="1">
                        <a:lnSpc>
                          <a:spcPts val="156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 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762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marL="17780" marR="0" lvl="0" indent="0" algn="just" defTabSz="914400" rtl="0" eaLnBrk="1" fontAlgn="base" latinLnBrk="0" hangingPunct="1">
                        <a:lnSpc>
                          <a:spcPts val="156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~ ，-（负号）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762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marL="17780" marR="0" lvl="0" indent="0" algn="just" defTabSz="914400" rtl="0" eaLnBrk="1" fontAlgn="base" latinLnBrk="0" hangingPunct="1">
                        <a:lnSpc>
                          <a:spcPts val="156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 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762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marL="17780" marR="0" lvl="0" indent="0" algn="just" defTabSz="914400" rtl="0" eaLnBrk="1" fontAlgn="base" latinLnBrk="0" hangingPunct="1">
                        <a:lnSpc>
                          <a:spcPts val="156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^ 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762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marL="17780" marR="0" lvl="0" indent="0" algn="just" defTabSz="914400" rtl="0" eaLnBrk="1" fontAlgn="base" latinLnBrk="0" hangingPunct="1">
                        <a:lnSpc>
                          <a:spcPts val="156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 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762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marL="17780" marR="0" lvl="0" indent="0" algn="just" defTabSz="914400" rtl="0" eaLnBrk="1" fontAlgn="base" latinLnBrk="0" hangingPunct="1">
                        <a:lnSpc>
                          <a:spcPts val="156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*,/,div,%,mod 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762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marL="17780" marR="0" lvl="0" indent="0" algn="just" defTabSz="914400" rtl="0" eaLnBrk="1" fontAlgn="base" latinLnBrk="0" hangingPunct="1">
                        <a:lnSpc>
                          <a:spcPts val="156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 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762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marL="17780" marR="0" lvl="0" indent="0" algn="just" defTabSz="914400" rtl="0" eaLnBrk="1" fontAlgn="base" latinLnBrk="0" hangingPunct="1">
                        <a:lnSpc>
                          <a:spcPts val="156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+,- 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762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marL="17780" marR="0" lvl="0" indent="0" algn="just" defTabSz="914400" rtl="0" eaLnBrk="1" fontAlgn="base" latinLnBrk="0" hangingPunct="1">
                        <a:lnSpc>
                          <a:spcPts val="156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 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762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marL="17780" marR="0" lvl="0" indent="0" algn="just" defTabSz="914400" rtl="0" eaLnBrk="1" fontAlgn="base" latinLnBrk="0" hangingPunct="1">
                        <a:lnSpc>
                          <a:spcPts val="156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&gt;&gt;,&lt;&lt; 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762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marL="17780" marR="0" lvl="0" indent="0" algn="just" defTabSz="914400" rtl="0" eaLnBrk="1" fontAlgn="base" latinLnBrk="0" hangingPunct="1">
                        <a:lnSpc>
                          <a:spcPts val="156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 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762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marL="17780" marR="0" lvl="0" indent="0" algn="just" defTabSz="914400" rtl="0" eaLnBrk="1" fontAlgn="base" latinLnBrk="0" hangingPunct="1">
                        <a:lnSpc>
                          <a:spcPts val="156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&amp; 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762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marL="17780" marR="0" lvl="0" indent="0" algn="just" defTabSz="914400" rtl="0" eaLnBrk="1" fontAlgn="base" latinLnBrk="0" hangingPunct="1">
                        <a:lnSpc>
                          <a:spcPts val="156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 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762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marL="17780" marR="0" lvl="0" indent="0" algn="just" defTabSz="914400" rtl="0" eaLnBrk="1" fontAlgn="base" latinLnBrk="0" hangingPunct="1">
                        <a:lnSpc>
                          <a:spcPts val="156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| 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762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marL="17780" marR="0" lvl="0" indent="0" algn="just" defTabSz="914400" rtl="0" eaLnBrk="1" fontAlgn="base" latinLnBrk="0" hangingPunct="1">
                        <a:lnSpc>
                          <a:spcPts val="156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 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762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marL="17780" marR="0" lvl="0" indent="0" algn="just" defTabSz="914400" rtl="0" eaLnBrk="1" fontAlgn="base" latinLnBrk="0" hangingPunct="1">
                        <a:lnSpc>
                          <a:spcPts val="156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=,&lt;=&gt;,&lt;,&lt;=,&gt;,&gt;=,!=,&lt;&gt;,in,is,null,like,regexp 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762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marL="17780" marR="0" lvl="0" indent="0" algn="just" defTabSz="914400" rtl="0" eaLnBrk="1" fontAlgn="base" latinLnBrk="0" hangingPunct="1">
                        <a:lnSpc>
                          <a:spcPts val="156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 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762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marL="17780" marR="0" lvl="0" indent="0" algn="just" defTabSz="914400" rtl="0" eaLnBrk="1" fontAlgn="base" latinLnBrk="0" hangingPunct="1">
                        <a:lnSpc>
                          <a:spcPts val="156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between and,case,when,then,else 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762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marL="17780" marR="0" lvl="0" indent="0" algn="just" defTabSz="914400" rtl="0" eaLnBrk="1" fontAlgn="base" latinLnBrk="0" hangingPunct="1">
                        <a:lnSpc>
                          <a:spcPts val="156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 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762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marL="17780" marR="0" lvl="0" indent="0" algn="just" defTabSz="914400" rtl="0" eaLnBrk="1" fontAlgn="base" latinLnBrk="0" hangingPunct="1">
                        <a:lnSpc>
                          <a:spcPts val="156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not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762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marL="17780" marR="0" lvl="0" indent="0" algn="just" defTabSz="914400" rtl="0" eaLnBrk="1" fontAlgn="base" latinLnBrk="0" hangingPunct="1">
                        <a:lnSpc>
                          <a:spcPts val="156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 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762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marL="17780" marR="0" lvl="0" indent="0" algn="just" defTabSz="914400" rtl="0" eaLnBrk="1" fontAlgn="base" latinLnBrk="0" hangingPunct="1">
                        <a:lnSpc>
                          <a:spcPts val="156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&amp;&amp;,and 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762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marL="17780" marR="0" lvl="0" indent="0" algn="just" defTabSz="914400" rtl="0" eaLnBrk="1" fontAlgn="base" latinLnBrk="0" hangingPunct="1">
                        <a:lnSpc>
                          <a:spcPts val="156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 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762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marL="17780" marR="0" lvl="0" indent="0" algn="just" defTabSz="914400" rtl="0" eaLnBrk="1" fontAlgn="base" latinLnBrk="0" hangingPunct="1">
                        <a:lnSpc>
                          <a:spcPts val="156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||,or,xor 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762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marL="17780" marR="0" lvl="0" indent="0" algn="just" defTabSz="914400" rtl="0" eaLnBrk="1" fontAlgn="base" latinLnBrk="0" hangingPunct="1">
                        <a:lnSpc>
                          <a:spcPts val="156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 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762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marL="17780" marR="0" lvl="0" indent="0" algn="just" defTabSz="914400" rtl="0" eaLnBrk="1" fontAlgn="base" latinLnBrk="0" hangingPunct="1">
                        <a:lnSpc>
                          <a:spcPts val="156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:=  </a:t>
                      </a: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（赋值号）</a:t>
                      </a:r>
                      <a:endParaRPr kumimoji="0" 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762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81405" y="1678940"/>
            <a:ext cx="10296525" cy="5405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fontAlgn="auto">
              <a:lnSpc>
                <a:spcPct val="12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语言中，表达式就是常量、变量、列名、复杂计算、运算符和函数的组合。一个表达式通常都有返回值。与常量和变量一样，表达式的值也具有某种数据类型。根据表达式的值的类型，表达式可分为字符型表达式、数值型表达式和日期型表达式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57200" fontAlgn="auto">
              <a:lnSpc>
                <a:spcPct val="12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表达式还可以根据值的复杂性来分类。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57200" fontAlgn="auto">
              <a:lnSpc>
                <a:spcPct val="12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当表达式的结果只是一个值，如一个数值、一个单词或一个日期，这种表达式叫做标量表达式。例如：1+2，'a'&gt;'b'。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57200" fontAlgn="auto">
              <a:lnSpc>
                <a:spcPct val="12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当表达式的结果是由不同类型数据组成的一行值，这种表达式叫作行表达式。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57200" fontAlgn="auto">
              <a:lnSpc>
                <a:spcPct val="12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例如：学号,'王林','计算机',50*10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57200" fontAlgn="auto">
              <a:lnSpc>
                <a:spcPct val="12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当学号列的值为081101时，这个行表达式的值就为：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57200" fontAlgn="auto">
              <a:lnSpc>
                <a:spcPct val="12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'081101','王林','计算机',500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57200" fontAlgn="auto">
              <a:lnSpc>
                <a:spcPct val="12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若是表达式的结果为0个、1个或多个行表达式的集合，那么这个表达式就叫作表表达式。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57200" fontAlgn="auto">
              <a:lnSpc>
                <a:spcPct val="12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表达式按照形式还可分为单一表达式和复合表达式。单一表达式就是一个单一的值，如一个常量或列名。复合表达式是由运算符将多个单一表达式连接而成的表达式，例如：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57200" fontAlgn="auto">
              <a:lnSpc>
                <a:spcPct val="12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1+2+3,a=b+3,'2008-01-20'+ INTERVAL 2 MONTH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57200" fontAlgn="auto">
              <a:lnSpc>
                <a:spcPct val="12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表达式一般用在SELECT及SELECT语句的WHERE子句中。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57200" fontAlgn="auto">
              <a:lnSpc>
                <a:spcPct val="12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marL="571500" indent="-571500"/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运算符和表达式</a:t>
            </a:r>
            <a:endParaRPr lang="zh-CN" alt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649366" y="740311"/>
            <a:ext cx="3363236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582160" y="1172210"/>
            <a:ext cx="1449070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lvl="2" algn="l" eaLnBrk="0" fontAlgn="base" hangingPunct="0">
              <a:lnSpc>
                <a:spcPct val="150000"/>
              </a:lnSpc>
              <a:spcBef>
                <a:spcPct val="20000"/>
              </a:spcBef>
              <a:buClrTx/>
              <a:buSzTx/>
              <a:buFontTx/>
              <a:defRPr/>
            </a:pPr>
            <a:r>
              <a:rPr lang="en-US" altLang="zh-CN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3.3.6 </a:t>
            </a:r>
            <a:r>
              <a:rPr lang="zh-CN" altLang="en-US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表达式</a:t>
            </a:r>
            <a:endParaRPr lang="zh-CN" altLang="en-US" dirty="0" smtClean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79576" y="3284984"/>
            <a:ext cx="8064896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883341" y="1678965"/>
            <a:ext cx="8424936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405"/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数学函数用于执行一些比较复杂的算术操作。数学函数若发生错误，所有的数学函数都会返回NULL。下面对一些常用的数学函数进行举例。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/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（1）GREATEST()和LEAST()函数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/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GREATEST()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LEAST()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的功能是获得一组数中的最大值和最小值。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/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例如：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/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select GREATEST(10,9,128,1),LEAST(1,2,3);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/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执行结果为：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/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825" y="3670617"/>
            <a:ext cx="3740125" cy="106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marL="571500" indent="-571500" algn="l">
              <a:buClrTx/>
              <a:buSzTx/>
              <a:buFontTx/>
            </a:pP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 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MySQL的常用函数</a:t>
            </a:r>
            <a:endParaRPr lang="zh-CN" alt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Others_1"/>
          <p:cNvSpPr/>
          <p:nvPr>
            <p:custDataLst>
              <p:tags r:id="rId2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649366" y="740311"/>
            <a:ext cx="3363236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582160" y="1172210"/>
            <a:ext cx="1681480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lvl="2" algn="l" eaLnBrk="0" fontAlgn="base" hangingPunct="0">
              <a:lnSpc>
                <a:spcPct val="150000"/>
              </a:lnSpc>
              <a:spcBef>
                <a:spcPct val="20000"/>
              </a:spcBef>
              <a:buClrTx/>
              <a:buSzTx/>
              <a:buFontTx/>
              <a:defRPr/>
            </a:pPr>
            <a:r>
              <a:rPr lang="en-US" altLang="zh-CN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en-US" altLang="zh-CN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4.1  数学函数</a:t>
            </a:r>
            <a:endParaRPr lang="en-US" altLang="zh-CN" dirty="0" smtClean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65301" y="5397644"/>
            <a:ext cx="8064896" cy="3474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TextBox 2"/>
          <p:cNvSpPr txBox="1"/>
          <p:nvPr/>
        </p:nvSpPr>
        <p:spPr>
          <a:xfrm>
            <a:off x="2005261" y="4736743"/>
            <a:ext cx="8424936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46405">
              <a:lnSpc>
                <a:spcPct val="150000"/>
              </a:lnSpc>
            </a:pP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数学函数还可以嵌套使用，例如：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select GREATEST(-2,LEAST(0,3)), LEAST(1,GREATEST(1,2));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执行结果为：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2290" name="图片 1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342" y="5836796"/>
            <a:ext cx="5022824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 animBg="1"/>
      <p:bldP spid="7" grpId="0"/>
      <p:bldP spid="6" grpId="1" animBg="1"/>
      <p:bldP spid="7" grpId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79323" y="3052658"/>
            <a:ext cx="8136904" cy="4611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883088" y="1560220"/>
            <a:ext cx="8496944" cy="2814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405">
              <a:lnSpc>
                <a:spcPct val="150000"/>
              </a:lnSpc>
            </a:pP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（2）FLOOR()函数和CEILING()函数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FLOOR()函数用于获得小于一个数的最大整数值，CEILING()函数用于获得大于一个数的最小整数值，例如：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select FLOOR(-1.2), CEILING(-1.2), FLOOR(9.9), CEILING(9.9);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执行结果为：</a:t>
            </a:r>
            <a:endParaRPr lang="zh-CN" altLang="zh-CN" dirty="0"/>
          </a:p>
          <a:p>
            <a:pPr indent="446405">
              <a:lnSpc>
                <a:spcPct val="150000"/>
              </a:lnSpc>
            </a:pPr>
            <a:endParaRPr lang="zh-CN" altLang="en-US" dirty="0"/>
          </a:p>
        </p:txBody>
      </p:sp>
      <p:pic>
        <p:nvPicPr>
          <p:cNvPr id="13314" name="图片 20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879" y="3513222"/>
            <a:ext cx="5766449" cy="1079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marL="571500" indent="-571500" algn="l">
              <a:buClrTx/>
              <a:buSzTx/>
              <a:buFontTx/>
            </a:pP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 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MySQL的常用函数</a:t>
            </a:r>
            <a:endParaRPr lang="zh-CN" alt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Others_1"/>
          <p:cNvSpPr/>
          <p:nvPr>
            <p:custDataLst>
              <p:tags r:id="rId2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649366" y="740311"/>
            <a:ext cx="3363236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582160" y="1172210"/>
            <a:ext cx="1681480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lvl="2" algn="l" eaLnBrk="0" fontAlgn="base" hangingPunct="0">
              <a:lnSpc>
                <a:spcPct val="150000"/>
              </a:lnSpc>
              <a:spcBef>
                <a:spcPct val="20000"/>
              </a:spcBef>
              <a:buClrTx/>
              <a:buSzTx/>
              <a:buFontTx/>
              <a:defRPr/>
            </a:pPr>
            <a:r>
              <a:rPr lang="en-US" altLang="zh-CN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en-US" altLang="zh-CN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4.1  数学函数</a:t>
            </a:r>
            <a:endParaRPr lang="en-US" altLang="zh-CN" dirty="0" smtClean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50696" y="5566296"/>
            <a:ext cx="8064896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TextBox 2"/>
          <p:cNvSpPr txBox="1"/>
          <p:nvPr/>
        </p:nvSpPr>
        <p:spPr>
          <a:xfrm>
            <a:off x="1954461" y="4458107"/>
            <a:ext cx="8424936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46405">
              <a:lnSpc>
                <a:spcPct val="150000"/>
              </a:lnSpc>
            </a:pP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（3）ROUND()函数和TRUNCATE()函数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ROUND()函数用于获得一个数的四舍五入的整数值：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select ROUND(5.1),ROUND(25.501),ROUND(9.8);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执行结果为：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4338" name="图片 2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721" y="5838766"/>
            <a:ext cx="4430135" cy="1148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 animBg="1"/>
      <p:bldP spid="7" grpId="0"/>
      <p:bldP spid="6" grpId="1" animBg="1"/>
      <p:bldP spid="7" grpId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66189" y="2777247"/>
            <a:ext cx="7920880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918901" y="1679218"/>
            <a:ext cx="8352928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405">
              <a:lnSpc>
                <a:spcPct val="150000"/>
              </a:lnSpc>
            </a:pP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TRUNCATE()函数用于把一个数字截取为一个指定小数个数的数字，逗号后面的数字表示指定小数的个数：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select TRUNCATE(1.54578, 2),TRUNCATE(-76.12, 5);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执行结果为：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5362" name="图片 2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089" y="3307844"/>
            <a:ext cx="4722714" cy="1139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marL="571500" indent="-571500" algn="l">
              <a:buClrTx/>
              <a:buSzTx/>
              <a:buFontTx/>
            </a:pP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 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MySQL的常用函数</a:t>
            </a:r>
            <a:endParaRPr lang="zh-CN" alt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Others_1"/>
          <p:cNvSpPr/>
          <p:nvPr>
            <p:custDataLst>
              <p:tags r:id="rId2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649366" y="740311"/>
            <a:ext cx="3363236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582160" y="1172210"/>
            <a:ext cx="1681480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lvl="2" algn="l" eaLnBrk="0" fontAlgn="base" hangingPunct="0">
              <a:lnSpc>
                <a:spcPct val="150000"/>
              </a:lnSpc>
              <a:spcBef>
                <a:spcPct val="20000"/>
              </a:spcBef>
              <a:buClrTx/>
              <a:buSzTx/>
              <a:buFontTx/>
              <a:defRPr/>
            </a:pPr>
            <a:r>
              <a:rPr lang="en-US" altLang="zh-CN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en-US" altLang="zh-CN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4.1  数学函数</a:t>
            </a:r>
            <a:endParaRPr lang="en-US" altLang="zh-CN" dirty="0" smtClean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1847528" y="4381525"/>
            <a:ext cx="8496944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539750">
              <a:lnSpc>
                <a:spcPct val="150000"/>
              </a:lnSpc>
            </a:pP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（4）ABS()函数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539750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ABS()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函数用来获得一个数的绝对值，例如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539750">
              <a:lnSpc>
                <a:spcPct val="150000"/>
              </a:lnSpc>
            </a:pP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select ABS(-878),ABS(-8.345);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539750">
              <a:lnSpc>
                <a:spcPct val="150000"/>
              </a:lnSpc>
            </a:pPr>
            <a:r>
              <a:rPr lang="x-none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执行结果</a:t>
            </a: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为：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6386" name="图片 5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187" y="5751884"/>
            <a:ext cx="2664296" cy="1106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/>
      <p:bldP spid="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基本语法要素</a:t>
            </a:r>
            <a:endParaRPr lang="zh-CN" alt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649366" y="740311"/>
            <a:ext cx="3341609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4"/>
          <p:cNvSpPr txBox="1"/>
          <p:nvPr/>
        </p:nvSpPr>
        <p:spPr>
          <a:xfrm>
            <a:off x="4658361" y="1062477"/>
            <a:ext cx="1410335" cy="5530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lvl="2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000" dirty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3.1.2  </a:t>
            </a:r>
            <a:r>
              <a:rPr lang="zh-CN" altLang="en-US" sz="2000" dirty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常量</a:t>
            </a:r>
            <a:endParaRPr lang="zh-CN" altLang="en-US" sz="2000" dirty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13815" y="1615440"/>
            <a:ext cx="9124950" cy="53232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46405"/>
            <a:r>
              <a:rPr lang="x-none" altLang="zh-CN" sz="20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1．字符串常量</a:t>
            </a:r>
            <a:endParaRPr lang="zh-CN" altLang="zh-CN" sz="20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字符串是指用单引号或双引号括起来的字符序列，分为ASCII字符串常量和Unicode字符串常量。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ASCII字符串常量是用单引号括起来的，由ASCII字符构成的符号串，例如：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‘hello’		‘How are you!’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Unicode 字符串常量与ASCII字符串常量相似，但它前面有一个N标志符（N代表 SQL-92标准中的国际语言（National Language））。N前缀必须为大写。只能用单引号括起字符串，例如：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N‘hello’		N‘How are you!’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Unicode 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数据中的每个字符用两个字节存储，而每个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ASCII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字符用一个字节存储。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/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" grpId="0"/>
      <p:bldP spid="4" grpId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38353" y="3104014"/>
            <a:ext cx="8136904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78313" y="1598955"/>
            <a:ext cx="8496944" cy="2707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405">
              <a:lnSpc>
                <a:spcPct val="150000"/>
              </a:lnSpc>
            </a:pP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（5）SIGN()函数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SIGN()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函数返回数字的符号，返回的结果是正数（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）、负数（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/>
              </a:rPr>
              <a:t>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）或者零（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）：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select SIGN(-2),SIGN(2),SIGN(0);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执行结果</a:t>
            </a: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为：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/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7410" name="图片 59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388" y="3566512"/>
            <a:ext cx="3246198" cy="1135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marL="571500" indent="-571500" algn="l">
              <a:buClrTx/>
              <a:buSzTx/>
              <a:buFontTx/>
            </a:pP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 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MySQL的常用函数</a:t>
            </a:r>
            <a:endParaRPr lang="zh-CN" alt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Others_1"/>
          <p:cNvSpPr/>
          <p:nvPr>
            <p:custDataLst>
              <p:tags r:id="rId2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649366" y="740311"/>
            <a:ext cx="3363236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582160" y="1172210"/>
            <a:ext cx="1681480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lvl="2" algn="l" eaLnBrk="0" fontAlgn="base" hangingPunct="0">
              <a:lnSpc>
                <a:spcPct val="150000"/>
              </a:lnSpc>
              <a:spcBef>
                <a:spcPct val="20000"/>
              </a:spcBef>
              <a:buClrTx/>
              <a:buSzTx/>
              <a:buFontTx/>
              <a:defRPr/>
            </a:pPr>
            <a:r>
              <a:rPr lang="en-US" altLang="zh-CN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en-US" altLang="zh-CN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4.1  数学函数</a:t>
            </a:r>
            <a:endParaRPr lang="en-US" altLang="zh-CN" dirty="0" smtClean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84299" y="5768097"/>
            <a:ext cx="7992888" cy="3524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TextBox 2"/>
          <p:cNvSpPr txBox="1"/>
          <p:nvPr/>
        </p:nvSpPr>
        <p:spPr>
          <a:xfrm>
            <a:off x="2051616" y="4673878"/>
            <a:ext cx="8424936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46405">
              <a:lnSpc>
                <a:spcPct val="150000"/>
              </a:lnSpc>
            </a:pP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（6）SQRT()函数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SQRT()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函数返回一个数的平方根： 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select </a:t>
            </a: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SQRT(25),SQRT(15),SQRT(1);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执行结果</a:t>
            </a: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为：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/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8434" name="图片 6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1650" y="6061153"/>
            <a:ext cx="3824424" cy="1010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590726" y="2612147"/>
            <a:ext cx="8064896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190428" y="1572156"/>
            <a:ext cx="8496944" cy="276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405">
              <a:lnSpc>
                <a:spcPct val="150000"/>
              </a:lnSpc>
            </a:pP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（7）POW()函数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POW()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函数以一个数作为另外一个数的指数，并返回结果：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select POW(2,2),POW(10, -2),POW(0,3);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执行结果</a:t>
            </a: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为：</a:t>
            </a:r>
            <a:endParaRPr lang="en-US" altLang="zh-CN" dirty="0"/>
          </a:p>
          <a:p>
            <a:pPr indent="446405">
              <a:lnSpc>
                <a:spcPct val="150000"/>
              </a:lnSpc>
            </a:pPr>
            <a:endParaRPr lang="en-US" altLang="zh-CN" dirty="0" smtClean="0"/>
          </a:p>
          <a:p>
            <a:pPr indent="446405">
              <a:lnSpc>
                <a:spcPct val="150000"/>
              </a:lnSpc>
            </a:pPr>
            <a:endParaRPr lang="zh-CN" altLang="en-US" dirty="0"/>
          </a:p>
        </p:txBody>
      </p:sp>
      <p:pic>
        <p:nvPicPr>
          <p:cNvPr id="19458" name="图片 61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902" y="3071495"/>
            <a:ext cx="3744416" cy="1125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marL="571500" indent="-571500" algn="l">
              <a:buClrTx/>
              <a:buSzTx/>
              <a:buFontTx/>
            </a:pP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 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MySQL的常用函数</a:t>
            </a:r>
            <a:endParaRPr lang="zh-CN" alt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Others_1"/>
          <p:cNvSpPr/>
          <p:nvPr>
            <p:custDataLst>
              <p:tags r:id="rId2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649366" y="740311"/>
            <a:ext cx="3363236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582160" y="1172210"/>
            <a:ext cx="1681480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lvl="2" algn="l" eaLnBrk="0" fontAlgn="base" hangingPunct="0">
              <a:lnSpc>
                <a:spcPct val="150000"/>
              </a:lnSpc>
              <a:spcBef>
                <a:spcPct val="20000"/>
              </a:spcBef>
              <a:buClrTx/>
              <a:buSzTx/>
              <a:buFontTx/>
              <a:defRPr/>
            </a:pPr>
            <a:r>
              <a:rPr lang="en-US" altLang="zh-CN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en-US" altLang="zh-CN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4.1  数学函数</a:t>
            </a:r>
            <a:endParaRPr lang="en-US" altLang="zh-CN" dirty="0" smtClean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88491" y="5589027"/>
            <a:ext cx="8064896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TextBox 2"/>
          <p:cNvSpPr txBox="1"/>
          <p:nvPr/>
        </p:nvSpPr>
        <p:spPr>
          <a:xfrm>
            <a:off x="2128451" y="4098568"/>
            <a:ext cx="8424936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46405">
              <a:lnSpc>
                <a:spcPct val="150000"/>
              </a:lnSpc>
            </a:pP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（8）SIN()、COS()和TAN()函数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SIN()、COS()和TAN()函数返回一个角度（弧度）的正弦、余弦和正切值：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select SIN(1),COS(1),TAN(RADIANS(45));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执行结果为：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0482" name="图片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8041" y="5959248"/>
            <a:ext cx="5778302" cy="1000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11274" y="3247216"/>
            <a:ext cx="7992888" cy="3635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978591" y="1678965"/>
            <a:ext cx="8424936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405">
              <a:lnSpc>
                <a:spcPct val="150000"/>
              </a:lnSpc>
            </a:pP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x-none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9</a:t>
            </a: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）BIN()、OTC()和HEX()函数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BIN()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OTC()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HEX()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函数分别返回一个数的二进制、八进制和十六进制值，这个值作为字符串返回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select BIN(2),OCT(12),HEX(80);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执行结果</a:t>
            </a:r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为：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2530" name="图片 6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651" y="4192428"/>
            <a:ext cx="2857611" cy="1054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marL="571500" indent="-571500" algn="l">
              <a:buClrTx/>
              <a:buSzTx/>
              <a:buFontTx/>
            </a:pP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 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MySQL的常用函数</a:t>
            </a:r>
            <a:endParaRPr lang="zh-CN" alt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Others_1"/>
          <p:cNvSpPr/>
          <p:nvPr>
            <p:custDataLst>
              <p:tags r:id="rId2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649366" y="740311"/>
            <a:ext cx="3363236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582160" y="1172210"/>
            <a:ext cx="1681480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lvl="2" algn="l" eaLnBrk="0" fontAlgn="base" hangingPunct="0">
              <a:lnSpc>
                <a:spcPct val="150000"/>
              </a:lnSpc>
              <a:spcBef>
                <a:spcPct val="20000"/>
              </a:spcBef>
              <a:buClrTx/>
              <a:buSzTx/>
              <a:buFontTx/>
              <a:defRPr/>
            </a:pPr>
            <a:r>
              <a:rPr lang="en-US" altLang="zh-CN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en-US" altLang="zh-CN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4.1  数学函数</a:t>
            </a:r>
            <a:endParaRPr lang="en-US" altLang="zh-CN" dirty="0" smtClean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19536" y="1700808"/>
            <a:ext cx="8424936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405">
              <a:lnSpc>
                <a:spcPct val="20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聚合函数常常用于对一组值进行计算，然后返回单个值。通过把聚合函数（如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COUNT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SUM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）添加到带有一个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GROUP BY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子句的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SELECT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语句块中，数据就可以聚合。聚合意味着是求一个和、平均、频次及子和，而不是单个的值。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marL="571500" indent="-571500" algn="l">
              <a:buClrTx/>
              <a:buSzTx/>
              <a:buFontTx/>
            </a:pP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 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MySQL的常用函数</a:t>
            </a:r>
            <a:endParaRPr lang="zh-CN" alt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649366" y="740311"/>
            <a:ext cx="3363236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582160" y="1172210"/>
            <a:ext cx="1745615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lvl="2" algn="l" eaLnBrk="0" fontAlgn="base" hangingPunct="0">
              <a:lnSpc>
                <a:spcPct val="150000"/>
              </a:lnSpc>
              <a:spcBef>
                <a:spcPct val="20000"/>
              </a:spcBef>
              <a:buClrTx/>
              <a:buSzTx/>
              <a:buFontTx/>
              <a:defRPr/>
            </a:pPr>
            <a:r>
              <a:rPr lang="en-US" altLang="zh-CN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3.4.2  </a:t>
            </a:r>
            <a:r>
              <a:rPr lang="zh-CN" altLang="en-US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聚合</a:t>
            </a:r>
            <a:r>
              <a:rPr lang="en-US" altLang="zh-CN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</a:t>
            </a:r>
            <a:endParaRPr lang="en-US" altLang="zh-CN" dirty="0" smtClean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207568" y="3690863"/>
            <a:ext cx="8136904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207568" y="2090812"/>
            <a:ext cx="8136904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847528" y="1556028"/>
            <a:ext cx="8496944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405">
              <a:lnSpc>
                <a:spcPct val="150000"/>
              </a:lnSpc>
            </a:pP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（1）ASCII()函数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ASCII (char)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返回字符表达式最左端字符的ASCII值。参数char的类型为字符型的表达式，返回值为整型。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【例】返回字母A的ASCII码值。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select ASCII('A');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执行结果</a:t>
            </a: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为：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3554" name="图片 6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4675" y="4299565"/>
            <a:ext cx="2227250" cy="109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marL="571500" indent="-571500" algn="l">
              <a:buClrTx/>
              <a:buSzTx/>
              <a:buFontTx/>
            </a:pP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 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MySQL的常用函数</a:t>
            </a:r>
            <a:endParaRPr lang="zh-CN" alt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Others_1"/>
          <p:cNvSpPr/>
          <p:nvPr>
            <p:custDataLst>
              <p:tags r:id="rId2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649366" y="740311"/>
            <a:ext cx="3363236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582160" y="1172210"/>
            <a:ext cx="1906270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lvl="2" algn="l" eaLnBrk="0" fontAlgn="base" hangingPunct="0">
              <a:lnSpc>
                <a:spcPct val="150000"/>
              </a:lnSpc>
              <a:spcBef>
                <a:spcPct val="20000"/>
              </a:spcBef>
              <a:buClrTx/>
              <a:buSzTx/>
              <a:buFontTx/>
              <a:defRPr/>
            </a:pPr>
            <a:r>
              <a:rPr lang="en-US" altLang="zh-CN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3.4.3 </a:t>
            </a:r>
            <a:r>
              <a:rPr lang="zh-CN" altLang="en-US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</a:t>
            </a:r>
            <a:r>
              <a:rPr lang="en-US" altLang="zh-CN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</a:t>
            </a:r>
            <a:endParaRPr lang="en-US" altLang="zh-CN" dirty="0" smtClean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207568" y="4077072"/>
            <a:ext cx="8136904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207568" y="2492896"/>
            <a:ext cx="8136904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919536" y="1556792"/>
            <a:ext cx="8424936" cy="3830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405">
              <a:lnSpc>
                <a:spcPct val="150000"/>
              </a:lnSpc>
            </a:pP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（2）CHAR()函数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语法格式：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char (x1,x2,x3,…)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将x1、x2…的ASCII码转换为字符，结果组合成一个字符串。参数x1，x2，x3…为介于0～255之间的整数，返回值为字符型。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【例】返回ASCII码值为65、66、67的字符，组成一个字符串</a:t>
            </a:r>
            <a:r>
              <a:rPr lang="x-none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select CHAR(65,66,67);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执行结果如图所示</a:t>
            </a: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4578" name="图片 6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854" y="4682137"/>
            <a:ext cx="2155242" cy="1046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marL="571500" indent="-571500" algn="l">
              <a:buClrTx/>
              <a:buSzTx/>
              <a:buFontTx/>
            </a:pP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 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MySQL的常用函数</a:t>
            </a:r>
            <a:endParaRPr lang="zh-CN" alt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Others_1"/>
          <p:cNvSpPr/>
          <p:nvPr>
            <p:custDataLst>
              <p:tags r:id="rId2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649366" y="740311"/>
            <a:ext cx="3363236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582160" y="1172210"/>
            <a:ext cx="1906270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lvl="2" algn="l" eaLnBrk="0" fontAlgn="base" hangingPunct="0">
              <a:lnSpc>
                <a:spcPct val="150000"/>
              </a:lnSpc>
              <a:spcBef>
                <a:spcPct val="20000"/>
              </a:spcBef>
              <a:buClrTx/>
              <a:buSzTx/>
              <a:buFontTx/>
              <a:defRPr/>
            </a:pPr>
            <a:r>
              <a:rPr lang="en-US" altLang="zh-CN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3.4.3 </a:t>
            </a:r>
            <a:r>
              <a:rPr lang="zh-CN" altLang="en-US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</a:t>
            </a:r>
            <a:r>
              <a:rPr lang="en-US" altLang="zh-CN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</a:t>
            </a:r>
            <a:endParaRPr lang="en-US" altLang="zh-CN" dirty="0" smtClean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424515" y="3750205"/>
            <a:ext cx="8064896" cy="8010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348791" y="2561099"/>
            <a:ext cx="8064896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052955" y="1614170"/>
            <a:ext cx="7499350" cy="3830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（3）LEFT和RIGHT函数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x-none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语法格式：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LEFT | RIGHT ( str ,x ) 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分别返回从字符串str左边和右边开始指定x个字符。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【例】返回kc表中课程名最左边的3个字符。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use xscj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select LEFT(课程名, 3) from kc;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x-none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执行结果</a:t>
            </a: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为：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5602" name="图片 6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534" y="4669020"/>
            <a:ext cx="2016224" cy="2281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marL="571500" indent="-571500" algn="l">
              <a:buClrTx/>
              <a:buSzTx/>
              <a:buFontTx/>
            </a:pP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 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MySQL的常用函数</a:t>
            </a:r>
            <a:endParaRPr lang="zh-CN" alt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Others_1"/>
          <p:cNvSpPr/>
          <p:nvPr>
            <p:custDataLst>
              <p:tags r:id="rId2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649366" y="740311"/>
            <a:ext cx="3363236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582160" y="1172210"/>
            <a:ext cx="1906270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lvl="2" algn="l" eaLnBrk="0" fontAlgn="base" hangingPunct="0">
              <a:lnSpc>
                <a:spcPct val="150000"/>
              </a:lnSpc>
              <a:spcBef>
                <a:spcPct val="20000"/>
              </a:spcBef>
              <a:buClrTx/>
              <a:buSzTx/>
              <a:buFontTx/>
              <a:defRPr/>
            </a:pPr>
            <a:r>
              <a:rPr lang="en-US" altLang="zh-CN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3.4.3 </a:t>
            </a:r>
            <a:r>
              <a:rPr lang="zh-CN" altLang="en-US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</a:t>
            </a:r>
            <a:r>
              <a:rPr lang="en-US" altLang="zh-CN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</a:t>
            </a:r>
            <a:endParaRPr lang="en-US" altLang="zh-CN" dirty="0" smtClean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351657" y="4581128"/>
            <a:ext cx="799288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351584" y="2564904"/>
            <a:ext cx="799288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919536" y="1628800"/>
            <a:ext cx="8424936" cy="410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539750">
              <a:lnSpc>
                <a:spcPct val="150000"/>
              </a:lnSpc>
            </a:pP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（4）TRIM、LTRIM 和RTRIM函数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539750">
              <a:lnSpc>
                <a:spcPct val="150000"/>
              </a:lnSpc>
            </a:pPr>
            <a:r>
              <a:rPr lang="x-none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语法格式：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539750">
              <a:lnSpc>
                <a:spcPct val="150000"/>
              </a:lnSpc>
            </a:pP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TRIM | LTRIM | RTRIM(str)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539750">
              <a:lnSpc>
                <a:spcPct val="150000"/>
              </a:lnSpc>
            </a:pP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使用LTRIM和RTRIM分别删除字符串中前面的空格和尾部的空格，返回值为字符串。参数str为字符型表达式，返回值类型为varchar。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539750">
              <a:lnSpc>
                <a:spcPct val="150000"/>
              </a:lnSpc>
            </a:pP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TRIM删除字符串首部和尾部的所有空格。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539750">
              <a:lnSpc>
                <a:spcPct val="150000"/>
              </a:lnSpc>
            </a:pP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【例】执行如下语句</a:t>
            </a:r>
            <a:r>
              <a:rPr lang="x-none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en-US" altLang="zh-CN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539750">
              <a:lnSpc>
                <a:spcPct val="150000"/>
              </a:lnSpc>
            </a:pP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select TRIM('  MySQL   ');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539750">
              <a:lnSpc>
                <a:spcPct val="150000"/>
              </a:lnSpc>
            </a:pPr>
            <a:r>
              <a:rPr lang="x-none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执行结果如图所示</a:t>
            </a: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539750"/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6626" name="图片 66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989" y="5165444"/>
            <a:ext cx="2016224" cy="98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marL="571500" indent="-571500" algn="l">
              <a:buClrTx/>
              <a:buSzTx/>
              <a:buFontTx/>
            </a:pP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 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MySQL的常用函数</a:t>
            </a:r>
            <a:endParaRPr lang="zh-CN" alt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Others_1"/>
          <p:cNvSpPr/>
          <p:nvPr>
            <p:custDataLst>
              <p:tags r:id="rId2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649366" y="740311"/>
            <a:ext cx="3363236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582160" y="1172210"/>
            <a:ext cx="1906270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lvl="2" algn="l" eaLnBrk="0" fontAlgn="base" hangingPunct="0">
              <a:lnSpc>
                <a:spcPct val="150000"/>
              </a:lnSpc>
              <a:spcBef>
                <a:spcPct val="20000"/>
              </a:spcBef>
              <a:buClrTx/>
              <a:buSzTx/>
              <a:buFontTx/>
              <a:defRPr/>
            </a:pPr>
            <a:r>
              <a:rPr lang="en-US" altLang="zh-CN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3.4.3 </a:t>
            </a:r>
            <a:r>
              <a:rPr lang="zh-CN" altLang="en-US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</a:t>
            </a:r>
            <a:r>
              <a:rPr lang="en-US" altLang="zh-CN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</a:t>
            </a:r>
            <a:endParaRPr lang="en-US" altLang="zh-CN" dirty="0" smtClean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207568" y="4581128"/>
            <a:ext cx="8136904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207568" y="2564904"/>
            <a:ext cx="8136904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919605" y="1628775"/>
            <a:ext cx="883221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405">
              <a:lnSpc>
                <a:spcPct val="150000"/>
              </a:lnSpc>
            </a:pP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（5）RPAD和LPAD函数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语法格式：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RPAD | LPAD( str, n, pad)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使用RPAD和LPAD分别用字符串pad对字符串str的右边和左边进行填补，直至str中字符数目达到n个，最后返回填补后的字符串。若str中的字符个数大于n，则返回str的前n个字符。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【例】执行如下语句：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select RPAD('中国梦',8, '!'), LPAD('welcome',10, '*')</a:t>
            </a: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, LPAD('welcome',</a:t>
            </a:r>
            <a:r>
              <a:rPr lang="en-US" altLang="x-none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</a:t>
            </a: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, '*')</a:t>
            </a: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执行结果为：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marL="571500" indent="-571500" algn="l">
              <a:buClrTx/>
              <a:buSzTx/>
              <a:buFontTx/>
            </a:pP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 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MySQL的常用函数</a:t>
            </a:r>
            <a:endParaRPr lang="zh-CN" alt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649366" y="740311"/>
            <a:ext cx="3363236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582160" y="1172210"/>
            <a:ext cx="1906270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lvl="2" algn="l" eaLnBrk="0" fontAlgn="base" hangingPunct="0">
              <a:lnSpc>
                <a:spcPct val="150000"/>
              </a:lnSpc>
              <a:spcBef>
                <a:spcPct val="20000"/>
              </a:spcBef>
              <a:buClrTx/>
              <a:buSzTx/>
              <a:buFontTx/>
              <a:defRPr/>
            </a:pPr>
            <a:r>
              <a:rPr lang="en-US" altLang="zh-CN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3.4.3 </a:t>
            </a:r>
            <a:r>
              <a:rPr lang="zh-CN" altLang="en-US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</a:t>
            </a:r>
            <a:r>
              <a:rPr lang="en-US" altLang="zh-CN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</a:t>
            </a:r>
            <a:endParaRPr lang="en-US" altLang="zh-CN" dirty="0" smtClean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515" y="5530850"/>
            <a:ext cx="6610350" cy="1123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207568" y="4149080"/>
            <a:ext cx="8136904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207568" y="2492896"/>
            <a:ext cx="8136904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919536" y="1588160"/>
            <a:ext cx="8424936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405">
              <a:lnSpc>
                <a:spcPct val="150000"/>
              </a:lnSpc>
            </a:pP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（6）REPLACE函数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语法格式：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REPLACE (str1 , str2 , str3 )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REPLACE函数用于用字符串str3替换str1中所有出现的字符串str2，最后返回替换后的字符串。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【例】执行如下语句：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select REPLACE('Welcome to CHINA', 'o', 'K');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lang="en-US" altLang="zh-CN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执行结果</a:t>
            </a: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为：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8674" name="图片 67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856" y="4653136"/>
            <a:ext cx="4253563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marL="571500" indent="-571500" algn="l">
              <a:buClrTx/>
              <a:buSzTx/>
              <a:buFontTx/>
            </a:pP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 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MySQL的常用函数</a:t>
            </a:r>
            <a:endParaRPr lang="zh-CN" alt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Others_1"/>
          <p:cNvSpPr/>
          <p:nvPr>
            <p:custDataLst>
              <p:tags r:id="rId2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649366" y="740311"/>
            <a:ext cx="3363236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582160" y="1172210"/>
            <a:ext cx="1906270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lvl="2" algn="l" eaLnBrk="0" fontAlgn="base" hangingPunct="0">
              <a:lnSpc>
                <a:spcPct val="150000"/>
              </a:lnSpc>
              <a:spcBef>
                <a:spcPct val="20000"/>
              </a:spcBef>
              <a:buClrTx/>
              <a:buSzTx/>
              <a:buFontTx/>
              <a:defRPr/>
            </a:pPr>
            <a:r>
              <a:rPr lang="en-US" altLang="zh-CN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3.4.3 </a:t>
            </a:r>
            <a:r>
              <a:rPr lang="zh-CN" altLang="en-US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</a:t>
            </a:r>
            <a:r>
              <a:rPr lang="en-US" altLang="zh-CN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</a:t>
            </a:r>
            <a:endParaRPr lang="en-US" altLang="zh-CN" dirty="0" smtClean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29698" y="1720493"/>
            <a:ext cx="8424936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405"/>
            <a:r>
              <a:rPr lang="x-none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在字符串中不仅可以使用普通的字符，也可使用几个转义序列，</a:t>
            </a:r>
            <a:r>
              <a:rPr lang="x-none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它们用来表示特殊的字符。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343701" y="2440573"/>
          <a:ext cx="6894195" cy="2952115"/>
        </p:xfrm>
        <a:graphic>
          <a:graphicData uri="http://schemas.openxmlformats.org/drawingml/2006/table">
            <a:tbl>
              <a:tblPr firstRow="1" firstCol="1" bandRow="1" bandCol="1"/>
              <a:tblGrid>
                <a:gridCol w="1409700"/>
                <a:gridCol w="5484495"/>
              </a:tblGrid>
              <a:tr h="211733">
                <a:tc>
                  <a:txBody>
                    <a:bodyPr/>
                    <a:lstStyle/>
                    <a:p>
                      <a:pPr indent="2698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Times New Roman" panose="02020603050405020304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序</a:t>
                      </a:r>
                      <a:r>
                        <a:rPr lang="en-US" sz="1200" kern="100" dirty="0">
                          <a:effectLst/>
                          <a:latin typeface="Times New Roman" panose="02020603050405020304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    </a:t>
                      </a:r>
                      <a:r>
                        <a:rPr lang="zh-CN" sz="1200" kern="100" dirty="0">
                          <a:effectLst/>
                          <a:latin typeface="Times New Roman" panose="02020603050405020304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列</a:t>
                      </a:r>
                      <a:endParaRPr lang="zh-CN" sz="12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Times New Roman" panose="02020603050405020304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含</a:t>
                      </a:r>
                      <a:r>
                        <a:rPr lang="en-US" sz="1200" kern="100" dirty="0">
                          <a:effectLst/>
                          <a:latin typeface="Times New Roman" panose="02020603050405020304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    </a:t>
                      </a:r>
                      <a:r>
                        <a:rPr lang="zh-CN" sz="1200" kern="100" dirty="0">
                          <a:effectLst/>
                          <a:latin typeface="Times New Roman" panose="02020603050405020304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义</a:t>
                      </a:r>
                      <a:endParaRPr lang="zh-CN" sz="12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11733">
                <a:tc>
                  <a:txBody>
                    <a:bodyPr/>
                    <a:lstStyle/>
                    <a:p>
                      <a:pPr indent="2698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\0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一个</a:t>
                      </a:r>
                      <a:r>
                        <a:rPr lang="en-US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ASCII 0 (NUL)</a:t>
                      </a:r>
                      <a:r>
                        <a:rPr lang="zh-CN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字符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733">
                <a:tc>
                  <a:txBody>
                    <a:bodyPr/>
                    <a:lstStyle/>
                    <a:p>
                      <a:pPr indent="2698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\n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一个换行符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733">
                <a:tc>
                  <a:txBody>
                    <a:bodyPr/>
                    <a:lstStyle/>
                    <a:p>
                      <a:pPr indent="2698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\r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一个回车符（</a:t>
                      </a:r>
                      <a:r>
                        <a:rPr lang="en-US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Windows</a:t>
                      </a:r>
                      <a:r>
                        <a:rPr lang="zh-CN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中使用</a:t>
                      </a:r>
                      <a:r>
                        <a:rPr lang="en-US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\r\n</a:t>
                      </a:r>
                      <a:r>
                        <a:rPr lang="zh-CN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作为新行标志）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455">
                <a:tc>
                  <a:txBody>
                    <a:bodyPr/>
                    <a:lstStyle/>
                    <a:p>
                      <a:pPr indent="2698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\t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一个定位符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733">
                <a:tc>
                  <a:txBody>
                    <a:bodyPr/>
                    <a:lstStyle/>
                    <a:p>
                      <a:pPr indent="2698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\b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一个退格符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733">
                <a:tc>
                  <a:txBody>
                    <a:bodyPr/>
                    <a:lstStyle/>
                    <a:p>
                      <a:pPr indent="2698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\Z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一个</a:t>
                      </a:r>
                      <a:r>
                        <a:rPr lang="en-US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ASCII 26</a:t>
                      </a:r>
                      <a:r>
                        <a:rPr lang="zh-CN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字符（</a:t>
                      </a:r>
                      <a:r>
                        <a:rPr lang="en-US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CTRL+Z</a:t>
                      </a:r>
                      <a:r>
                        <a:rPr lang="zh-CN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）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733">
                <a:tc>
                  <a:txBody>
                    <a:bodyPr/>
                    <a:lstStyle/>
                    <a:p>
                      <a:pPr indent="2698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\'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一个单引号（“</a:t>
                      </a:r>
                      <a:r>
                        <a:rPr lang="en-US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'</a:t>
                      </a:r>
                      <a:r>
                        <a:rPr lang="zh-CN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”）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733">
                <a:tc>
                  <a:txBody>
                    <a:bodyPr/>
                    <a:lstStyle/>
                    <a:p>
                      <a:pPr indent="2698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\"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一个双引号</a:t>
                      </a:r>
                      <a:r>
                        <a:rPr lang="en-US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</a:t>
                      </a:r>
                      <a:r>
                        <a:rPr lang="zh-CN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“</a:t>
                      </a:r>
                      <a:r>
                        <a:rPr lang="en-US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"</a:t>
                      </a:r>
                      <a:r>
                        <a:rPr lang="zh-CN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”</a:t>
                      </a:r>
                      <a:r>
                        <a:rPr lang="en-US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)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733">
                <a:tc>
                  <a:txBody>
                    <a:bodyPr/>
                    <a:lstStyle/>
                    <a:p>
                      <a:pPr indent="2698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\\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一个反斜线（“</a:t>
                      </a:r>
                      <a:r>
                        <a:rPr lang="en-US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\</a:t>
                      </a:r>
                      <a:r>
                        <a:rPr lang="zh-CN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”）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501">
                <a:tc>
                  <a:txBody>
                    <a:bodyPr/>
                    <a:lstStyle/>
                    <a:p>
                      <a:pPr indent="2698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\%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一个“</a:t>
                      </a:r>
                      <a:r>
                        <a:rPr lang="en-US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%</a:t>
                      </a:r>
                      <a:r>
                        <a:rPr lang="zh-CN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”符。它用于在正文中搜索“</a:t>
                      </a:r>
                      <a:r>
                        <a:rPr lang="en-US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%</a:t>
                      </a:r>
                      <a:r>
                        <a:rPr lang="zh-CN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”的文字实例，否则这里“</a:t>
                      </a:r>
                      <a:r>
                        <a:rPr lang="en-US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%</a:t>
                      </a:r>
                      <a:r>
                        <a:rPr lang="zh-CN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”将解释为一个通配符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501">
                <a:tc>
                  <a:txBody>
                    <a:bodyPr/>
                    <a:lstStyle/>
                    <a:p>
                      <a:pPr indent="2698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\_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一个“</a:t>
                      </a:r>
                      <a:r>
                        <a:rPr lang="en-US" sz="1200" kern="10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</a:t>
                      </a:r>
                      <a:r>
                        <a:rPr lang="zh-CN" sz="1200" kern="10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”符。它用于在正文中搜索“</a:t>
                      </a:r>
                      <a:r>
                        <a:rPr lang="en-US" sz="1200" kern="10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</a:t>
                      </a:r>
                      <a:r>
                        <a:rPr lang="zh-CN" sz="1200" kern="10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”的文字实例，否则这里“</a:t>
                      </a:r>
                      <a:r>
                        <a:rPr lang="en-US" sz="1200" kern="10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</a:t>
                      </a:r>
                      <a:r>
                        <a:rPr lang="zh-CN" sz="1200" kern="10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”将解释为一个通配符</a:t>
                      </a:r>
                      <a:endParaRPr lang="zh-CN" sz="12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861746" y="5680933"/>
            <a:ext cx="7704856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8000" fontAlgn="auto"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x-none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每个转义序列以一个反斜杠（“\”）开始，指出后面的字符使用转义字符来解释，而不是普通字符。注意 NUL 字节与 NULL 值不同，NUL 为一个零值字节，而 NULL 代表没有值。</a:t>
            </a:r>
            <a:endParaRPr lang="x-none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marL="571500" indent="-571500"/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基本语法要素</a:t>
            </a:r>
            <a:endParaRPr lang="zh-CN" alt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MH_Others_1"/>
          <p:cNvSpPr/>
          <p:nvPr>
            <p:custDataLst>
              <p:tags r:id="rId2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649366" y="740311"/>
            <a:ext cx="3341609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4"/>
          <p:cNvSpPr txBox="1"/>
          <p:nvPr/>
        </p:nvSpPr>
        <p:spPr>
          <a:xfrm>
            <a:off x="4658361" y="1062477"/>
            <a:ext cx="1410335" cy="5530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lvl="2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000" dirty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3.1.2  </a:t>
            </a:r>
            <a:r>
              <a:rPr lang="zh-CN" altLang="en-US" sz="2000" dirty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常量</a:t>
            </a:r>
            <a:endParaRPr lang="zh-CN" altLang="en-US" sz="2000" dirty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351584" y="3717032"/>
            <a:ext cx="799288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351584" y="2492896"/>
            <a:ext cx="799288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991544" y="1590700"/>
            <a:ext cx="8352928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405">
              <a:lnSpc>
                <a:spcPct val="150000"/>
              </a:lnSpc>
            </a:pP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（7）CONCAT函数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语法格式：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CONCAT(s1,s2,…sn)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CONCAT函数用于连接指定的几个字符串。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【例5.22】执行如下语句</a:t>
            </a:r>
            <a:r>
              <a:rPr lang="x-none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en-US" altLang="zh-CN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select CONCAT('中国梦', '我的梦');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执行结果</a:t>
            </a: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为：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9698" name="图片 68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888" y="4464095"/>
            <a:ext cx="2664296" cy="993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marL="571500" indent="-571500" algn="l">
              <a:buClrTx/>
              <a:buSzTx/>
              <a:buFontTx/>
            </a:pP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 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MySQL的常用函数</a:t>
            </a:r>
            <a:endParaRPr lang="zh-CN" alt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Others_1"/>
          <p:cNvSpPr/>
          <p:nvPr>
            <p:custDataLst>
              <p:tags r:id="rId2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649366" y="740311"/>
            <a:ext cx="3363236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582160" y="1172210"/>
            <a:ext cx="1906270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lvl="2" algn="l" eaLnBrk="0" fontAlgn="base" hangingPunct="0">
              <a:lnSpc>
                <a:spcPct val="150000"/>
              </a:lnSpc>
              <a:spcBef>
                <a:spcPct val="20000"/>
              </a:spcBef>
              <a:buClrTx/>
              <a:buSzTx/>
              <a:buFontTx/>
              <a:defRPr/>
            </a:pPr>
            <a:r>
              <a:rPr lang="en-US" altLang="zh-CN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3.4.3 </a:t>
            </a:r>
            <a:r>
              <a:rPr lang="zh-CN" altLang="en-US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</a:t>
            </a:r>
            <a:r>
              <a:rPr lang="en-US" altLang="zh-CN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</a:t>
            </a:r>
            <a:endParaRPr lang="en-US" altLang="zh-CN" dirty="0" smtClean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79226" y="2522999"/>
            <a:ext cx="8424936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051616" y="4802237"/>
            <a:ext cx="8352928" cy="12241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32280" y="1539240"/>
            <a:ext cx="899160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405" fontAlgn="auto">
              <a:lnSpc>
                <a:spcPct val="150000"/>
              </a:lnSpc>
            </a:pP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（8）SUBSTRING函数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 fontAlgn="auto">
              <a:lnSpc>
                <a:spcPct val="150000"/>
              </a:lnSpc>
            </a:pPr>
            <a:r>
              <a:rPr lang="x-none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语法格式：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 fontAlgn="auto">
              <a:lnSpc>
                <a:spcPct val="150000"/>
              </a:lnSpc>
            </a:pP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SUBSTRING (expression , Start, Length ) 返回expression中指定的部分数据</a:t>
            </a:r>
            <a:r>
              <a:rPr lang="x-none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 fontAlgn="auto">
              <a:lnSpc>
                <a:spcPct val="150000"/>
              </a:lnSpc>
            </a:pPr>
            <a:r>
              <a:rPr lang="x-none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参数</a:t>
            </a: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expression可为字符串、二进制串、text、image字段或表达式。Start、Length均为整型，前者指定子串的开始位置，后者指定子串的长度（要返回字节数）。如果 expression 是字符类型和二进制类型，则返回值类型与expression的类型相同。如果为text类型，返回的是varchar类型。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 fontAlgn="auto">
              <a:lnSpc>
                <a:spcPct val="150000"/>
              </a:lnSpc>
            </a:pP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【例】如下程序在一列中返回xs表中所有女同学的姓氏，在另一列中返回名字。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 fontAlgn="auto">
              <a:lnSpc>
                <a:spcPct val="150000"/>
              </a:lnSpc>
            </a:pP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select SUBSTRING(姓名, 1,1) as 姓, SUBSTRING(姓名,2, length(姓名)- 1) as 名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 fontAlgn="auto">
              <a:lnSpc>
                <a:spcPct val="150000"/>
              </a:lnSpc>
            </a:pP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   from xs    where 性别=0    order by 姓名;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 fontAlgn="auto">
              <a:lnSpc>
                <a:spcPct val="150000"/>
              </a:lnSpc>
            </a:pPr>
            <a:endParaRPr lang="x-none" altLang="zh-CN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 fontAlgn="auto">
              <a:lnSpc>
                <a:spcPct val="150000"/>
              </a:lnSpc>
            </a:pPr>
            <a:r>
              <a:rPr lang="x-none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执行结果</a:t>
            </a: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为：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0722" name="图片 69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5030" y="5341722"/>
            <a:ext cx="1440160" cy="1516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marL="571500" indent="-571500" algn="l">
              <a:buClrTx/>
              <a:buSzTx/>
              <a:buFontTx/>
            </a:pP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 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MySQL的常用函数</a:t>
            </a:r>
            <a:endParaRPr lang="zh-CN" alt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Others_1"/>
          <p:cNvSpPr/>
          <p:nvPr>
            <p:custDataLst>
              <p:tags r:id="rId2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649366" y="740311"/>
            <a:ext cx="3363236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582160" y="1172210"/>
            <a:ext cx="1906270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lvl="2" algn="l" eaLnBrk="0" fontAlgn="base" hangingPunct="0">
              <a:lnSpc>
                <a:spcPct val="150000"/>
              </a:lnSpc>
              <a:spcBef>
                <a:spcPct val="20000"/>
              </a:spcBef>
              <a:buClrTx/>
              <a:buSzTx/>
              <a:buFontTx/>
              <a:defRPr/>
            </a:pPr>
            <a:r>
              <a:rPr lang="en-US" altLang="zh-CN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3.4.3 </a:t>
            </a:r>
            <a:r>
              <a:rPr lang="zh-CN" altLang="en-US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</a:t>
            </a:r>
            <a:r>
              <a:rPr lang="en-US" altLang="zh-CN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</a:t>
            </a:r>
            <a:endParaRPr lang="en-US" altLang="zh-CN" dirty="0" smtClean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371873" y="4105900"/>
            <a:ext cx="799288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371904" y="2414409"/>
            <a:ext cx="799288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918970" y="1513840"/>
            <a:ext cx="7789545" cy="3830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405">
              <a:lnSpc>
                <a:spcPct val="150000"/>
              </a:lnSpc>
            </a:pP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（9）STRCMP函数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语法格式：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STRCMP(s1,s2)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STRCMP函数用于比较两个字符串，相等返回0，s1大于s2返回1，s1小于s2返回-1。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【例】执行如下语句：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select STRCMP('A', 'A'), STRCMP('ABC', 'OPQ'),STRCMP('T', 'B');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执行结果为：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1746" name="图片 26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792" y="4725144"/>
            <a:ext cx="5194030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marL="571500" indent="-571500" algn="l">
              <a:buClrTx/>
              <a:buSzTx/>
              <a:buFontTx/>
            </a:pP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 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MySQL的常用函数</a:t>
            </a:r>
            <a:endParaRPr lang="zh-CN" alt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Others_1"/>
          <p:cNvSpPr/>
          <p:nvPr>
            <p:custDataLst>
              <p:tags r:id="rId2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649366" y="740311"/>
            <a:ext cx="3363236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582160" y="1172210"/>
            <a:ext cx="1906270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lvl="2" algn="l" eaLnBrk="0" fontAlgn="base" hangingPunct="0">
              <a:lnSpc>
                <a:spcPct val="150000"/>
              </a:lnSpc>
              <a:spcBef>
                <a:spcPct val="20000"/>
              </a:spcBef>
              <a:buClrTx/>
              <a:buSzTx/>
              <a:buFontTx/>
              <a:defRPr/>
            </a:pPr>
            <a:r>
              <a:rPr lang="en-US" altLang="zh-CN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3.4.3 </a:t>
            </a:r>
            <a:r>
              <a:rPr lang="zh-CN" altLang="en-US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</a:t>
            </a:r>
            <a:r>
              <a:rPr lang="en-US" altLang="zh-CN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</a:t>
            </a:r>
            <a:endParaRPr lang="en-US" altLang="zh-CN" dirty="0" smtClean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207568" y="5085184"/>
            <a:ext cx="8136904" cy="3234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207568" y="3501008"/>
            <a:ext cx="8136904" cy="3234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847528" y="1700808"/>
            <a:ext cx="8496944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405">
              <a:lnSpc>
                <a:spcPct val="150000"/>
              </a:lnSpc>
            </a:pP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MySQL有很多日期和时间数据类型，所以有相当多的操作日期和时间的函数</a:t>
            </a:r>
            <a:r>
              <a:rPr lang="x-none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lang="en-US" altLang="zh-CN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1）NOW()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NOW()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函数可以获得当前的日期和时间，它以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YYYY-MM-DD HH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∶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MM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∶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的格式返回当前的日期和时间：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select NOW();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（2）CURTIME()和CURDATE()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CURTIME()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CURDATE()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函数比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NOW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更为具体化，它们分别返回的是当前的时间和日期，没有参数：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select CURTIME(),CURDATE();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marL="571500" indent="-571500" algn="l">
              <a:buClrTx/>
              <a:buSzTx/>
              <a:buFontTx/>
            </a:pP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 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MySQL的常用函数</a:t>
            </a:r>
            <a:endParaRPr lang="zh-CN" alt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649366" y="740311"/>
            <a:ext cx="3363236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582160" y="1172210"/>
            <a:ext cx="2431415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lvl="2" algn="l" eaLnBrk="0" fontAlgn="base" hangingPunct="0">
              <a:lnSpc>
                <a:spcPct val="150000"/>
              </a:lnSpc>
              <a:spcBef>
                <a:spcPct val="20000"/>
              </a:spcBef>
              <a:buClrTx/>
              <a:buSzTx/>
              <a:buFontTx/>
              <a:defRPr/>
            </a:pPr>
            <a:r>
              <a:rPr lang="en-US" altLang="zh-CN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3.4.4 </a:t>
            </a:r>
            <a:r>
              <a:rPr lang="en-US" altLang="zh-CN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日期和时间函数</a:t>
            </a:r>
            <a:endParaRPr lang="en-US" altLang="zh-CN" dirty="0" smtClean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51584" y="2636912"/>
            <a:ext cx="799288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919536" y="1700808"/>
            <a:ext cx="8424936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405">
              <a:lnSpc>
                <a:spcPct val="150000"/>
              </a:lnSpc>
            </a:pP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（3）YEAR()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YEAR()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函数分析一个日期值并返回其中关于年的部分：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select YEAR(20080512142800),YEAR('1982-11-02');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执行结果为：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2770" name="图片 27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295" y="3086705"/>
            <a:ext cx="4274790" cy="1057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marL="571500" indent="-571500" algn="l">
              <a:buClrTx/>
              <a:buSzTx/>
              <a:buFontTx/>
            </a:pP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 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MySQL的常用函数</a:t>
            </a:r>
            <a:endParaRPr lang="zh-CN" alt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Others_1"/>
          <p:cNvSpPr/>
          <p:nvPr>
            <p:custDataLst>
              <p:tags r:id="rId2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649366" y="740311"/>
            <a:ext cx="3363236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582160" y="1172210"/>
            <a:ext cx="2431415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lvl="2" algn="l" eaLnBrk="0" fontAlgn="base" hangingPunct="0">
              <a:lnSpc>
                <a:spcPct val="150000"/>
              </a:lnSpc>
              <a:spcBef>
                <a:spcPct val="20000"/>
              </a:spcBef>
              <a:buClrTx/>
              <a:buSzTx/>
              <a:buFontTx/>
              <a:defRPr/>
            </a:pPr>
            <a:r>
              <a:rPr lang="en-US" altLang="zh-CN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3.4.4 </a:t>
            </a:r>
            <a:r>
              <a:rPr lang="en-US" altLang="zh-CN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日期和时间函数</a:t>
            </a:r>
            <a:endParaRPr lang="en-US" altLang="zh-CN" dirty="0" smtClean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07568" y="4972442"/>
            <a:ext cx="813690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TextBox 2"/>
          <p:cNvSpPr txBox="1"/>
          <p:nvPr/>
        </p:nvSpPr>
        <p:spPr>
          <a:xfrm>
            <a:off x="1847528" y="4036338"/>
            <a:ext cx="8496944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46405">
              <a:lnSpc>
                <a:spcPct val="150000"/>
              </a:lnSpc>
            </a:pP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（4）MOTNTH()和MONTHNAME()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MOTNTH()和MONTHNAME()函数分别以数值和字符串的格式返回月的部分：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select MONTH(20080512142800), MONTHNAME('1982-11-02');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执行结果为：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3794" name="图片 2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768" y="5692522"/>
            <a:ext cx="5236440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 animBg="1"/>
      <p:bldP spid="7" grpId="0"/>
      <p:bldP spid="6" grpId="1" animBg="1"/>
      <p:bldP spid="7" grpId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279576" y="5085184"/>
            <a:ext cx="8064896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279576" y="2996952"/>
            <a:ext cx="8064896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919536" y="1700808"/>
            <a:ext cx="8424936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405">
              <a:lnSpc>
                <a:spcPct val="150000"/>
              </a:lnSpc>
            </a:pP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（5）DAYOFYEAR()，DAYOFWEEK()和DAYOFMONTH()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DAYOFYEAR()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DAYOFWEEK()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DAYOFMONTH()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函数分别返回这一天在一年、一星期及一个月中的序数：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select DAYOFYEAR(20080512),DAYOFMONTH('2008-05-12</a:t>
            </a:r>
            <a:r>
              <a:rPr lang="x-none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');</a:t>
            </a:r>
            <a:endParaRPr lang="en-US" altLang="zh-CN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endParaRPr lang="en-US" altLang="zh-CN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执行结果为：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select DAYOFWEEK(20080512);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lang="en-US" altLang="zh-CN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执行结果</a:t>
            </a: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为：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4818" name="图片 29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732" y="3419687"/>
            <a:ext cx="4896544" cy="108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19" name="图片 7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888" y="5452973"/>
            <a:ext cx="2232248" cy="1074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marL="571500" indent="-571500" algn="l">
              <a:buClrTx/>
              <a:buSzTx/>
              <a:buFontTx/>
            </a:pP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 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MySQL的常用函数</a:t>
            </a:r>
            <a:endParaRPr lang="zh-CN" alt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Others_1"/>
          <p:cNvSpPr/>
          <p:nvPr>
            <p:custDataLst>
              <p:tags r:id="rId3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649366" y="740311"/>
            <a:ext cx="3363236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582160" y="1172210"/>
            <a:ext cx="2431415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lvl="2" algn="l" eaLnBrk="0" fontAlgn="base" hangingPunct="0">
              <a:lnSpc>
                <a:spcPct val="150000"/>
              </a:lnSpc>
              <a:spcBef>
                <a:spcPct val="20000"/>
              </a:spcBef>
              <a:buClrTx/>
              <a:buSzTx/>
              <a:buFontTx/>
              <a:defRPr/>
            </a:pPr>
            <a:r>
              <a:rPr lang="en-US" altLang="zh-CN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3.4.4 </a:t>
            </a:r>
            <a:r>
              <a:rPr lang="en-US" altLang="zh-CN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日期和时间函数</a:t>
            </a:r>
            <a:endParaRPr lang="en-US" altLang="zh-CN" dirty="0" smtClean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51584" y="2564904"/>
            <a:ext cx="7920880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919536" y="1539265"/>
            <a:ext cx="8352928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405">
              <a:lnSpc>
                <a:spcPct val="150000"/>
              </a:lnSpc>
            </a:pP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（6）DAYNAME()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MONTHNAME()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相似，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DAYNAME()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以字符串形式返回星期名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en-US" altLang="zh-CN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select DAYNAME('2008-06-01');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执行结果</a:t>
            </a: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为：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5842" name="图片 71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064" y="2830706"/>
            <a:ext cx="2664296" cy="1196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marL="571500" indent="-571500" algn="l">
              <a:buClrTx/>
              <a:buSzTx/>
              <a:buFontTx/>
            </a:pP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 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MySQL的常用函数</a:t>
            </a:r>
            <a:endParaRPr lang="zh-CN" alt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Others_1"/>
          <p:cNvSpPr/>
          <p:nvPr>
            <p:custDataLst>
              <p:tags r:id="rId2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649366" y="740311"/>
            <a:ext cx="3363236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582160" y="1172210"/>
            <a:ext cx="2431415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lvl="2" algn="l" eaLnBrk="0" fontAlgn="base" hangingPunct="0">
              <a:lnSpc>
                <a:spcPct val="150000"/>
              </a:lnSpc>
              <a:spcBef>
                <a:spcPct val="20000"/>
              </a:spcBef>
              <a:buClrTx/>
              <a:buSzTx/>
              <a:buFontTx/>
              <a:defRPr/>
            </a:pPr>
            <a:r>
              <a:rPr lang="en-US" altLang="zh-CN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3.4.4 </a:t>
            </a:r>
            <a:r>
              <a:rPr lang="en-US" altLang="zh-CN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日期和时间函数</a:t>
            </a:r>
            <a:endParaRPr lang="en-US" altLang="zh-CN" dirty="0" smtClean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41196" y="5266060"/>
            <a:ext cx="8064896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TextBox 2"/>
          <p:cNvSpPr txBox="1"/>
          <p:nvPr/>
        </p:nvSpPr>
        <p:spPr>
          <a:xfrm>
            <a:off x="2033201" y="3922673"/>
            <a:ext cx="8424936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46405">
              <a:lnSpc>
                <a:spcPct val="150000"/>
              </a:lnSpc>
            </a:pP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（7）WEEK()和YEARWEEK()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WEEK()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函数返回指定的日期是一年的第几个星期，而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YEARWEEK()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函数返回指定的日期是哪一年的哪一个星期：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select WEEK('2008-05-01'),YEARWEEK(20080501);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执行结果为：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6866" name="图片 3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492" y="5699487"/>
            <a:ext cx="4474260" cy="1158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 animBg="1"/>
      <p:bldP spid="7" grpId="0"/>
      <p:bldP spid="6" grpId="1" animBg="1"/>
      <p:bldP spid="7" grpId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07568" y="3068960"/>
            <a:ext cx="8136904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919536" y="1700808"/>
            <a:ext cx="8424936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405">
              <a:lnSpc>
                <a:spcPct val="150000"/>
              </a:lnSpc>
            </a:pP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（8）HOUR()、MINUTE()和SECOND()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HOUR()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MINUTE()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SECOND()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函数分别返回时间值的小时、分钟和秒的部分：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select HOUR(155300),MINUTE('15:53:00'),SECOND(143415);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执行结果为：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7890" name="图片 31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744" y="3960196"/>
            <a:ext cx="4536504" cy="944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marL="571500" indent="-571500" algn="l">
              <a:buClrTx/>
              <a:buSzTx/>
              <a:buFontTx/>
            </a:pP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 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MySQL的常用函数</a:t>
            </a:r>
            <a:endParaRPr lang="zh-CN" alt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Others_1"/>
          <p:cNvSpPr/>
          <p:nvPr>
            <p:custDataLst>
              <p:tags r:id="rId2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649366" y="740311"/>
            <a:ext cx="3363236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582160" y="1172210"/>
            <a:ext cx="2363470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lvl="2" algn="l" eaLnBrk="0" fontAlgn="base" hangingPunct="0">
              <a:lnSpc>
                <a:spcPct val="150000"/>
              </a:lnSpc>
              <a:spcBef>
                <a:spcPct val="20000"/>
              </a:spcBef>
              <a:buClrTx/>
              <a:buSzTx/>
              <a:buFontTx/>
              <a:defRPr/>
            </a:pPr>
            <a:r>
              <a:rPr lang="en-US" altLang="zh-CN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3.4.4 日期和时间函数</a:t>
            </a:r>
            <a:endParaRPr lang="en-US" altLang="zh-CN" dirty="0" smtClean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19536" y="1628800"/>
            <a:ext cx="8424936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405"/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（9）DATE_ADD()和DATE_SUB()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/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DATE_ADD()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DATE_SUB()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函数可以对日期和时间进行算术操作，它们分别用来增加和减少日期值，其使用的关键字如下表所示。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/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207566" y="2708920"/>
          <a:ext cx="8136890" cy="2319024"/>
        </p:xfrm>
        <a:graphic>
          <a:graphicData uri="http://schemas.openxmlformats.org/drawingml/2006/table">
            <a:tbl>
              <a:tblPr firstRow="1" firstCol="1" bandRow="1" bandCol="1"/>
              <a:tblGrid>
                <a:gridCol w="2033270"/>
                <a:gridCol w="2034540"/>
                <a:gridCol w="2034540"/>
                <a:gridCol w="2034540"/>
              </a:tblGrid>
              <a:tr h="289878">
                <a:tc>
                  <a:txBody>
                    <a:bodyPr/>
                    <a:lstStyle/>
                    <a:p>
                      <a:pPr indent="2698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 panose="02020603050405020304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关</a:t>
                      </a:r>
                      <a:r>
                        <a:rPr lang="en-US" sz="1200" kern="100">
                          <a:effectLst/>
                          <a:latin typeface="Times New Roman" panose="02020603050405020304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  </a:t>
                      </a:r>
                      <a:r>
                        <a:rPr lang="zh-CN" sz="1200" kern="100">
                          <a:effectLst/>
                          <a:latin typeface="Times New Roman" panose="02020603050405020304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键</a:t>
                      </a:r>
                      <a:r>
                        <a:rPr lang="en-US" sz="1200" kern="100">
                          <a:effectLst/>
                          <a:latin typeface="Times New Roman" panose="02020603050405020304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  </a:t>
                      </a:r>
                      <a:r>
                        <a:rPr lang="zh-CN" sz="1200" kern="100">
                          <a:effectLst/>
                          <a:latin typeface="Times New Roman" panose="02020603050405020304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字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 panose="02020603050405020304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间隔值的格式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 panose="02020603050405020304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关</a:t>
                      </a:r>
                      <a:r>
                        <a:rPr lang="en-US" sz="1200" kern="100">
                          <a:effectLst/>
                          <a:latin typeface="Times New Roman" panose="02020603050405020304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  </a:t>
                      </a:r>
                      <a:r>
                        <a:rPr lang="zh-CN" sz="1200" kern="100">
                          <a:effectLst/>
                          <a:latin typeface="Times New Roman" panose="02020603050405020304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键</a:t>
                      </a:r>
                      <a:r>
                        <a:rPr lang="en-US" sz="1200" kern="100">
                          <a:effectLst/>
                          <a:latin typeface="Times New Roman" panose="02020603050405020304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  </a:t>
                      </a:r>
                      <a:r>
                        <a:rPr lang="zh-CN" sz="1200" kern="100">
                          <a:effectLst/>
                          <a:latin typeface="Times New Roman" panose="02020603050405020304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字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 panose="02020603050405020304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间隔值的格式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89878">
                <a:tc>
                  <a:txBody>
                    <a:bodyPr/>
                    <a:lstStyle/>
                    <a:p>
                      <a:pPr indent="2698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DAY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日期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MINUTE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分钟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878">
                <a:tc>
                  <a:txBody>
                    <a:bodyPr/>
                    <a:lstStyle/>
                    <a:p>
                      <a:pPr indent="2698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DAY_HOUR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日期∶小时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MINUTE_ SECOND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分钟∶秒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878">
                <a:tc>
                  <a:txBody>
                    <a:bodyPr/>
                    <a:lstStyle/>
                    <a:p>
                      <a:pPr indent="2698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DAY_MINUTE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日期∶小时∶分钟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MONTH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月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878">
                <a:tc>
                  <a:txBody>
                    <a:bodyPr/>
                    <a:lstStyle/>
                    <a:p>
                      <a:pPr indent="2698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DAY_SECOND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日期∶小时∶分钟∶秒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SECOND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秒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878">
                <a:tc>
                  <a:txBody>
                    <a:bodyPr/>
                    <a:lstStyle/>
                    <a:p>
                      <a:pPr indent="2698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HOUR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小时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YEAR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年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878">
                <a:tc>
                  <a:txBody>
                    <a:bodyPr/>
                    <a:lstStyle/>
                    <a:p>
                      <a:pPr indent="2698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HOUR_MINUTE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小时∶分钟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YEAR_MONTH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年</a:t>
                      </a:r>
                      <a:r>
                        <a:rPr lang="en-US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-</a:t>
                      </a:r>
                      <a:r>
                        <a:rPr lang="zh-CN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月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878">
                <a:tc>
                  <a:txBody>
                    <a:bodyPr/>
                    <a:lstStyle/>
                    <a:p>
                      <a:pPr indent="2698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HOUR_ SECOND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小时∶分钟∶秒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12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marL="571500" indent="-571500" algn="l">
              <a:buClrTx/>
              <a:buSzTx/>
              <a:buFontTx/>
            </a:pP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 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MySQL的常用函数</a:t>
            </a:r>
            <a:endParaRPr lang="zh-CN" alt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649366" y="740311"/>
            <a:ext cx="3363236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582160" y="1172210"/>
            <a:ext cx="2431415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lvl="2" algn="l" eaLnBrk="0" fontAlgn="base" hangingPunct="0">
              <a:lnSpc>
                <a:spcPct val="150000"/>
              </a:lnSpc>
              <a:spcBef>
                <a:spcPct val="20000"/>
              </a:spcBef>
              <a:buClrTx/>
              <a:buSzTx/>
              <a:buFontTx/>
              <a:defRPr/>
            </a:pPr>
            <a:r>
              <a:rPr lang="en-US" altLang="zh-CN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3.4.4 </a:t>
            </a:r>
            <a:r>
              <a:rPr lang="en-US" altLang="zh-CN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日期和时间函数</a:t>
            </a:r>
            <a:endParaRPr lang="en-US" altLang="zh-CN" dirty="0" smtClean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207260" y="5308600"/>
            <a:ext cx="8136890" cy="426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087880" y="4114800"/>
            <a:ext cx="8136890" cy="3975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207260" y="2057400"/>
            <a:ext cx="8136890" cy="387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847528" y="1521738"/>
            <a:ext cx="8496944" cy="4939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DATE_ADD()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DATE_SUB()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函数的语法格式为：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DATE_ADD | DATE_SUB(date, INTERVAL int keyword)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date是需要的日期和时间，INTERVAL关键字表示一个时间间隔。int表示需要计算的时间值，keyword已经在表中列出。DATE_ADD函数是计算date加上间隔时间后的值，DATE_SUB则是计算date减去时间间隔后的值。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举例：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select DATE_ADD('2014-08-08', INTERVAL 17 DAY);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执行结果为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en-US" altLang="zh-CN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select DATE_SUB('2014-08-20 10:25:35', INTERVAL 20 MINUTE);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执行结果为：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/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9938" name="图片 3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783" y="4512557"/>
            <a:ext cx="3071353" cy="796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39" name="图片 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5562" y="5955005"/>
            <a:ext cx="3900693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marL="571500" indent="-571500" algn="l">
              <a:buClrTx/>
              <a:buSzTx/>
              <a:buFontTx/>
            </a:pP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 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MySQL的常用函数</a:t>
            </a:r>
            <a:endParaRPr lang="zh-CN" alt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Others_1"/>
          <p:cNvSpPr/>
          <p:nvPr>
            <p:custDataLst>
              <p:tags r:id="rId3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649366" y="740311"/>
            <a:ext cx="3363236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582160" y="1172210"/>
            <a:ext cx="2431415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lvl="2" algn="l" eaLnBrk="0" fontAlgn="base" hangingPunct="0">
              <a:lnSpc>
                <a:spcPct val="150000"/>
              </a:lnSpc>
              <a:spcBef>
                <a:spcPct val="20000"/>
              </a:spcBef>
              <a:buClrTx/>
              <a:buSzTx/>
              <a:buFontTx/>
              <a:defRPr/>
            </a:pPr>
            <a:r>
              <a:rPr lang="en-US" altLang="zh-CN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3.4.4 </a:t>
            </a:r>
            <a:r>
              <a:rPr lang="en-US" altLang="zh-CN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日期和时间函数</a:t>
            </a:r>
            <a:endParaRPr lang="en-US" altLang="zh-CN" dirty="0" smtClean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63423" y="2389143"/>
            <a:ext cx="8064896" cy="3121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03001" y="1752496"/>
            <a:ext cx="8424936" cy="1783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执行如下语句：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x-none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select  'This\nis\nfour\nlines';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执行结果为：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/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6146" name="图片 1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160" y="3337560"/>
            <a:ext cx="2303388" cy="2328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基本语法要素</a:t>
            </a:r>
            <a:endParaRPr lang="zh-CN" alt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MH_Others_1"/>
          <p:cNvSpPr/>
          <p:nvPr>
            <p:custDataLst>
              <p:tags r:id="rId2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649366" y="740311"/>
            <a:ext cx="3341609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4"/>
          <p:cNvSpPr txBox="1"/>
          <p:nvPr/>
        </p:nvSpPr>
        <p:spPr>
          <a:xfrm>
            <a:off x="4658361" y="1062477"/>
            <a:ext cx="1410335" cy="5530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lvl="2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000" dirty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3.1.2  </a:t>
            </a:r>
            <a:r>
              <a:rPr lang="zh-CN" altLang="en-US" sz="2000" dirty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常量</a:t>
            </a:r>
            <a:endParaRPr lang="zh-CN" altLang="en-US" sz="2000" dirty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51584" y="2060848"/>
            <a:ext cx="7992888" cy="792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919536" y="1700808"/>
            <a:ext cx="8424936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405"/>
            <a:r>
              <a:rPr lang="x-none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【</a:t>
            </a: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例】求xs表中所有女学生的年龄。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use xscj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/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select 学号,姓名, YEAR(NOW())-YEAR(出生日期) as 年龄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/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from xs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/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where 性别=0;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/>
            <a:r>
              <a:rPr lang="x-none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执行结果</a:t>
            </a:r>
            <a:r>
              <a:rPr lang="zh-CN" altLang="x-none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为：</a:t>
            </a:r>
            <a:endParaRPr lang="zh-CN" altLang="x-none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0962" name="图片 7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880" y="3085306"/>
            <a:ext cx="2232248" cy="2144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marL="571500" indent="-571500" algn="l">
              <a:buClrTx/>
              <a:buSzTx/>
              <a:buFontTx/>
            </a:pP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 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MySQL的常用函数</a:t>
            </a:r>
            <a:endParaRPr lang="zh-CN" alt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Others_1"/>
          <p:cNvSpPr/>
          <p:nvPr>
            <p:custDataLst>
              <p:tags r:id="rId2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649366" y="740311"/>
            <a:ext cx="3363236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582160" y="1172210"/>
            <a:ext cx="2431415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lvl="2" algn="l" eaLnBrk="0" fontAlgn="base" hangingPunct="0">
              <a:lnSpc>
                <a:spcPct val="150000"/>
              </a:lnSpc>
              <a:spcBef>
                <a:spcPct val="20000"/>
              </a:spcBef>
              <a:buClrTx/>
              <a:buSzTx/>
              <a:buFontTx/>
              <a:defRPr/>
            </a:pPr>
            <a:r>
              <a:rPr lang="en-US" altLang="zh-CN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3.4.4 </a:t>
            </a:r>
            <a:r>
              <a:rPr lang="en-US" altLang="zh-CN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日期和时间函数</a:t>
            </a:r>
            <a:endParaRPr lang="en-US" altLang="zh-CN" dirty="0" smtClean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79576" y="2924944"/>
            <a:ext cx="8064896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919536" y="1628800"/>
            <a:ext cx="8424936" cy="4661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405">
              <a:lnSpc>
                <a:spcPct val="150000"/>
              </a:lnSpc>
            </a:pP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MySQL特意设计了一些函数对数据进行加密。这里简单介绍如下几个函数。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（1）AES_ENCRYPT和AES_DECRYPT函数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语法格式：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AES_ENCRYPT | AES_DECRYPT(str,key)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AES_ENCRYPT和AES_DECRYPT函数可以被看作MySQL中普遍使用的最安全的加密函数。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AES_ENCRYPT函数返回的是密钥key对字符串str利用高级加密标准（AES）算法加密后的结果，结果是一个二进制的字符串，以BLOB类型存储。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AES_DECRYPT函数用于对用高级加密方法加密的数据进行解密。若检测到无效数据或不正确的填充，函数会返回NULL。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marL="571500" indent="-571500" algn="l">
              <a:buClrTx/>
              <a:buSzTx/>
              <a:buFontTx/>
            </a:pP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 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MySQL的常用函数</a:t>
            </a:r>
            <a:endParaRPr lang="zh-CN" alt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649366" y="740311"/>
            <a:ext cx="3363236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582160" y="1172210"/>
            <a:ext cx="1745615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lvl="2" algn="l" eaLnBrk="0" fontAlgn="base" hangingPunct="0">
              <a:lnSpc>
                <a:spcPct val="150000"/>
              </a:lnSpc>
              <a:spcBef>
                <a:spcPct val="20000"/>
              </a:spcBef>
              <a:buClrTx/>
              <a:buSzTx/>
              <a:buFontTx/>
              <a:defRPr/>
            </a:pPr>
            <a:r>
              <a:rPr lang="en-US" altLang="zh-CN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3.4.5  </a:t>
            </a:r>
            <a:r>
              <a:rPr lang="en-US" altLang="zh-CN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加密函数</a:t>
            </a:r>
            <a:endParaRPr lang="en-US" altLang="zh-CN" dirty="0" smtClean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42870" y="6037580"/>
            <a:ext cx="612013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SELECT AES_ENCRYPT('root','key');</a:t>
            </a:r>
            <a:endParaRPr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/>
            <a:r>
              <a:rPr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SELECT AES_DECRYPT(AES_ENCRYPT('root','key'),'key');</a:t>
            </a:r>
            <a:endParaRPr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07568" y="2636912"/>
            <a:ext cx="8136904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919536" y="1700808"/>
            <a:ext cx="8424936" cy="3830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405">
              <a:lnSpc>
                <a:spcPct val="150000"/>
              </a:lnSpc>
            </a:pP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（2）ENCODE和DECODE函数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语法格式：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ENCODE | DECODE(str,key)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ENCODE函数用来对一个字符串str进行加密，返回的结果是一个二进制字符串，以BLOB类型存储。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DECODE函数使用正确的密钥对加密后的值进行解密。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与上面的AES_ENCRYPT和AES_DECRYPT函数相比，这两个函数加密程度相对较弱。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marL="571500" indent="-571500" algn="l">
              <a:buClrTx/>
              <a:buSzTx/>
              <a:buFontTx/>
            </a:pP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 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MySQL的常用函数</a:t>
            </a:r>
            <a:endParaRPr lang="zh-CN" alt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649366" y="740311"/>
            <a:ext cx="3363236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582160" y="1172210"/>
            <a:ext cx="1745615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lvl="2" algn="l" eaLnBrk="0" fontAlgn="base" hangingPunct="0">
              <a:lnSpc>
                <a:spcPct val="150000"/>
              </a:lnSpc>
              <a:spcBef>
                <a:spcPct val="20000"/>
              </a:spcBef>
              <a:buClrTx/>
              <a:buSzTx/>
              <a:buFontTx/>
              <a:defRPr/>
            </a:pPr>
            <a:r>
              <a:rPr lang="en-US" altLang="zh-CN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3.4.5  </a:t>
            </a:r>
            <a:r>
              <a:rPr lang="en-US" altLang="zh-CN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加密函数</a:t>
            </a:r>
            <a:endParaRPr lang="en-US" altLang="zh-CN" dirty="0" smtClean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54860" y="5257800"/>
            <a:ext cx="815467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test_log_1 VALUES (30,ENCODE("30","passwd"));</a:t>
            </a:r>
            <a:endParaRPr lang="zh-CN" altLang="en-US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id,DECODE(name_id,"passwd") from test_log_1 where id=30;</a:t>
            </a:r>
            <a:endParaRPr lang="zh-CN" altLang="en-US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35560" y="4509120"/>
            <a:ext cx="8208912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135560" y="2492896"/>
            <a:ext cx="8208912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847528" y="1556792"/>
            <a:ext cx="8496944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405">
              <a:lnSpc>
                <a:spcPct val="150000"/>
              </a:lnSpc>
            </a:pP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x-none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）PASSWORD函数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语法格式：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PASSWORD(str)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返回字符串str加密后的密码字符串，适合于插入到MySQL的安全系统。该加密过程不可逆，和UNIX密码加密过程使用不同的算法。主要用于MySQL的认证系统。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【例】返回字符串“MySQL”的加密版本。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select PASSWORD('MySQL');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执行结果为：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1986" name="图片 3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565" y="5171926"/>
            <a:ext cx="4027016" cy="1004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marL="571500" indent="-571500" algn="l">
              <a:buClrTx/>
              <a:buSzTx/>
              <a:buFontTx/>
            </a:pP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 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MySQL的常用函数</a:t>
            </a:r>
            <a:endParaRPr lang="zh-CN" alt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Others_1"/>
          <p:cNvSpPr/>
          <p:nvPr>
            <p:custDataLst>
              <p:tags r:id="rId2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649366" y="740311"/>
            <a:ext cx="3363236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582160" y="1172210"/>
            <a:ext cx="1745615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lvl="2" algn="l" eaLnBrk="0" fontAlgn="base" hangingPunct="0">
              <a:lnSpc>
                <a:spcPct val="150000"/>
              </a:lnSpc>
              <a:spcBef>
                <a:spcPct val="20000"/>
              </a:spcBef>
              <a:buClrTx/>
              <a:buSzTx/>
              <a:buFontTx/>
              <a:defRPr/>
            </a:pPr>
            <a:r>
              <a:rPr lang="en-US" altLang="zh-CN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3.4.5  </a:t>
            </a:r>
            <a:r>
              <a:rPr lang="en-US" altLang="zh-CN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加密函数</a:t>
            </a:r>
            <a:endParaRPr lang="en-US" altLang="zh-CN" dirty="0" smtClean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266696" y="4275688"/>
            <a:ext cx="8136904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267258" y="2632219"/>
            <a:ext cx="8136904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978591" y="1628800"/>
            <a:ext cx="8424936" cy="4939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（1）IFNULL和NULLIF函数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IFNULL函数的语法格式为：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IFNULL(expr1,expr2)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此函数的作用是：判断参数expr1是否为NULL，当参数expr1为NULL时返回expr2，不为NULL时返回expr1。IFNULL的返回值是数字或字符串。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【例】执行如下语句：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select IFNULL(1,2), IFNULL(NULL, 'MySQL'), IFNULL(1/0, 10);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执行结果为</a:t>
            </a:r>
            <a:r>
              <a:rPr lang="x-none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en-US" altLang="zh-CN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/>
            <a:endParaRPr lang="en-US" altLang="zh-CN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/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/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/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3010" name="图片 3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834" y="5312023"/>
            <a:ext cx="4837368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marL="571500" indent="-571500" algn="l">
              <a:buClrTx/>
              <a:buSzTx/>
              <a:buFontTx/>
            </a:pP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 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MySQL的常用函数</a:t>
            </a:r>
            <a:endParaRPr lang="zh-CN" alt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Others_1"/>
          <p:cNvSpPr/>
          <p:nvPr>
            <p:custDataLst>
              <p:tags r:id="rId2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649366" y="740311"/>
            <a:ext cx="3363236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582160" y="1172210"/>
            <a:ext cx="1974215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lvl="2" algn="l" eaLnBrk="0" fontAlgn="base" hangingPunct="0">
              <a:lnSpc>
                <a:spcPct val="150000"/>
              </a:lnSpc>
              <a:spcBef>
                <a:spcPct val="20000"/>
              </a:spcBef>
              <a:buClrTx/>
              <a:buSzTx/>
              <a:buFontTx/>
              <a:defRPr/>
            </a:pPr>
            <a:r>
              <a:rPr lang="en-US" altLang="zh-CN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3.4.6  </a:t>
            </a:r>
            <a:r>
              <a:rPr lang="en-US" altLang="zh-CN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控制流函数</a:t>
            </a:r>
            <a:endParaRPr lang="en-US" altLang="zh-CN" dirty="0" smtClean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207079" y="3827120"/>
            <a:ext cx="8136904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351584" y="2132856"/>
            <a:ext cx="7992888" cy="3474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918901" y="1580540"/>
            <a:ext cx="8424936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NULLIF函数的语法格式为：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NULLIF(expr1,expr2)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NULLIF函数用于检验提供的两个参数是否相等，如果</a:t>
            </a:r>
            <a:r>
              <a:rPr lang="x-none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相等</a:t>
            </a: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，则返回</a:t>
            </a:r>
            <a:r>
              <a:rPr lang="x-none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NULL</a:t>
            </a: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，如果不相等就返回第一个参数</a:t>
            </a:r>
            <a:r>
              <a:rPr lang="zh-CN" altLang="x-none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【例】执行如下语句：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select NULLIF(1,1), NULLIF('A', 'B'), NULLIF(2+3, 3+4);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执行结果为：</a:t>
            </a:r>
            <a:endParaRPr lang="zh-CN" altLang="zh-CN" dirty="0"/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endParaRPr lang="zh-CN" altLang="en-US" dirty="0"/>
          </a:p>
        </p:txBody>
      </p:sp>
      <p:pic>
        <p:nvPicPr>
          <p:cNvPr id="44034" name="图片 36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233" y="4681999"/>
            <a:ext cx="5192758" cy="1088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marL="571500" indent="-571500" algn="l">
              <a:buClrTx/>
              <a:buSzTx/>
              <a:buFontTx/>
            </a:pP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 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MySQL的常用函数</a:t>
            </a:r>
            <a:endParaRPr lang="zh-CN" alt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Others_1"/>
          <p:cNvSpPr/>
          <p:nvPr>
            <p:custDataLst>
              <p:tags r:id="rId2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649366" y="740311"/>
            <a:ext cx="3363236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582160" y="1172210"/>
            <a:ext cx="1974215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lvl="2" algn="l" eaLnBrk="0" fontAlgn="base" hangingPunct="0">
              <a:lnSpc>
                <a:spcPct val="150000"/>
              </a:lnSpc>
              <a:spcBef>
                <a:spcPct val="20000"/>
              </a:spcBef>
              <a:buClrTx/>
              <a:buSzTx/>
              <a:buFontTx/>
              <a:defRPr/>
            </a:pPr>
            <a:r>
              <a:rPr lang="en-US" altLang="zh-CN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3.4.6  </a:t>
            </a:r>
            <a:r>
              <a:rPr lang="en-US" altLang="zh-CN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控制流函数</a:t>
            </a:r>
            <a:endParaRPr lang="en-US" altLang="zh-CN" dirty="0" smtClean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207568" y="3140968"/>
            <a:ext cx="8064896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207568" y="4797152"/>
            <a:ext cx="8064896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847528" y="1412776"/>
            <a:ext cx="8496944" cy="4661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405">
              <a:lnSpc>
                <a:spcPct val="150000"/>
              </a:lnSpc>
            </a:pP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（2）IF函数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和许多脚本语言提供的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IF()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函数一样，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MySQL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IF()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函数也可以建立一个简单的条件测试。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语法格式：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IF(expr1,expr2,expr3)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这个函数有3个参数，第一个是要被判断的表达式，如果表达式为真，IF()将会返回第二个参数；如果为假，IF()将会返回第三个参数。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【例】判断2*4是否大于9-5，是则返回“是”，否则返回“否”。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select IF(2*4&gt;9-5, '是', '否');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lang="en-US" altLang="zh-CN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执行结果如图所示</a:t>
            </a: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5058" name="图片 7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585" y="5229200"/>
            <a:ext cx="2394136" cy="990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marL="571500" indent="-571500" algn="l">
              <a:buClrTx/>
              <a:buSzTx/>
              <a:buFontTx/>
            </a:pP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 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MySQL的常用函数</a:t>
            </a:r>
            <a:endParaRPr lang="zh-CN" alt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Others_1"/>
          <p:cNvSpPr/>
          <p:nvPr>
            <p:custDataLst>
              <p:tags r:id="rId2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649366" y="740311"/>
            <a:ext cx="3363236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582160" y="1172210"/>
            <a:ext cx="1974215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lvl="2" algn="l" eaLnBrk="0" fontAlgn="base" hangingPunct="0">
              <a:lnSpc>
                <a:spcPct val="150000"/>
              </a:lnSpc>
              <a:spcBef>
                <a:spcPct val="20000"/>
              </a:spcBef>
              <a:buClrTx/>
              <a:buSzTx/>
              <a:buFontTx/>
              <a:defRPr/>
            </a:pPr>
            <a:r>
              <a:rPr lang="en-US" altLang="zh-CN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3.4.6  </a:t>
            </a:r>
            <a:r>
              <a:rPr lang="en-US" altLang="zh-CN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控制流函数</a:t>
            </a:r>
            <a:endParaRPr lang="en-US" altLang="zh-CN" dirty="0" smtClean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67305" y="2592070"/>
            <a:ext cx="7776845" cy="7645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990021" y="1678965"/>
            <a:ext cx="8424936" cy="4661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x-none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【</a:t>
            </a: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例】返回xs表名字为两个字的学生姓名、性别和专业名。性别值如为0显示“女”，为1则显示“男”。</a:t>
            </a:r>
            <a:endParaRPr lang="x-none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select 姓名, IF(性别=0, '女', '男')  as 性别, 专业名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from  xs      where 姓名 like '__';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x-none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执行结果如图所示。</a:t>
            </a:r>
            <a:endParaRPr lang="en-US" altLang="zh-CN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endParaRPr lang="en-US" altLang="zh-CN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endParaRPr lang="en-US" altLang="zh-CN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注意：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IF()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函数在只有两种可能结果时才适合使用。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6082" name="图片 7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9595" y="3469706"/>
            <a:ext cx="1692188" cy="202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marL="571500" indent="-571500" algn="l">
              <a:buClrTx/>
              <a:buSzTx/>
              <a:buFontTx/>
            </a:pP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 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MySQL的常用函数</a:t>
            </a:r>
            <a:endParaRPr lang="zh-CN" alt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Others_1"/>
          <p:cNvSpPr/>
          <p:nvPr>
            <p:custDataLst>
              <p:tags r:id="rId2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649366" y="740311"/>
            <a:ext cx="3363236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582160" y="1172210"/>
            <a:ext cx="1974215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lvl="2" algn="l" eaLnBrk="0" fontAlgn="base" hangingPunct="0">
              <a:lnSpc>
                <a:spcPct val="150000"/>
              </a:lnSpc>
              <a:spcBef>
                <a:spcPct val="20000"/>
              </a:spcBef>
              <a:buClrTx/>
              <a:buSzTx/>
              <a:buFontTx/>
              <a:defRPr/>
            </a:pPr>
            <a:r>
              <a:rPr lang="en-US" altLang="zh-CN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3.4.6  </a:t>
            </a:r>
            <a:r>
              <a:rPr lang="en-US" altLang="zh-CN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控制流函数</a:t>
            </a:r>
            <a:endParaRPr lang="en-US" altLang="zh-CN" dirty="0" smtClean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207568" y="4653136"/>
            <a:ext cx="8136904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207568" y="2996952"/>
            <a:ext cx="8136904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919536" y="1700808"/>
            <a:ext cx="8424936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405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MySQL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还有一些函数是特意为格式化数据设计的。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（1）FORMAT()函数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语法格式：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FORMAT(x, y)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FORMAT()函数把数值格式化为以逗号间隔的数字序列。FORMAT()的第一个参数x是被格式化的数据，第二个参数y是结果的小数位数。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例如：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select FORMAT(11111111111.23654,2), FORMAT(-5468,4);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执行结果为：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7106" name="图片 37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768" y="5248579"/>
            <a:ext cx="3960440" cy="901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marL="571500" indent="-571500" algn="l">
              <a:buClrTx/>
              <a:buSzTx/>
              <a:buFontTx/>
            </a:pP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 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MySQL的常用函数</a:t>
            </a:r>
            <a:endParaRPr lang="zh-CN" alt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Others_1"/>
          <p:cNvSpPr/>
          <p:nvPr>
            <p:custDataLst>
              <p:tags r:id="rId2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649366" y="740311"/>
            <a:ext cx="3363236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582160" y="1172210"/>
            <a:ext cx="1922780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lvl="2" algn="l" eaLnBrk="0" fontAlgn="base" hangingPunct="0">
              <a:lnSpc>
                <a:spcPct val="150000"/>
              </a:lnSpc>
              <a:spcBef>
                <a:spcPct val="20000"/>
              </a:spcBef>
              <a:buClrTx/>
              <a:buSzTx/>
              <a:buFontTx/>
              <a:defRPr/>
            </a:pPr>
            <a:r>
              <a:rPr lang="en-US" altLang="zh-CN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3.4.</a:t>
            </a:r>
            <a:r>
              <a:rPr lang="en-US" altLang="zh-CN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  格式化函数</a:t>
            </a:r>
            <a:endParaRPr lang="en-US" altLang="zh-CN" dirty="0" smtClean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59256" y="2990101"/>
            <a:ext cx="8064896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883341" y="1569745"/>
            <a:ext cx="8424936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（2）DATE_FORMAT()和TIME_FORMAT()函数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DATE_FORMAT()和TIME_FORMAT()函数可以用来格式化日期和时间值。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x-none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语法格式：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DATE_FORMAT/ TIME_FORMAT(date | time, fmt)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x-none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其中，date和time是需要格式化的日期和时间值，fmt</a:t>
            </a:r>
            <a:r>
              <a:rPr lang="x-none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是日期和时间值格式化的形式。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46405"/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423845" y="4121785"/>
          <a:ext cx="7344410" cy="2736308"/>
        </p:xfrm>
        <a:graphic>
          <a:graphicData uri="http://schemas.openxmlformats.org/drawingml/2006/table">
            <a:tbl>
              <a:tblPr firstRow="1" firstCol="1" bandRow="1" bandCol="1"/>
              <a:tblGrid>
                <a:gridCol w="1035685"/>
                <a:gridCol w="2636520"/>
                <a:gridCol w="1110615"/>
                <a:gridCol w="2561590"/>
              </a:tblGrid>
              <a:tr h="250036">
                <a:tc>
                  <a:txBody>
                    <a:bodyPr/>
                    <a:lstStyle/>
                    <a:p>
                      <a:pPr indent="2698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 panose="02020603050405020304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关</a:t>
                      </a:r>
                      <a:r>
                        <a:rPr lang="en-US" sz="1200" kern="100">
                          <a:effectLst/>
                          <a:latin typeface="Times New Roman" panose="02020603050405020304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  </a:t>
                      </a:r>
                      <a:r>
                        <a:rPr lang="zh-CN" sz="1200" kern="100">
                          <a:effectLst/>
                          <a:latin typeface="Times New Roman" panose="02020603050405020304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键</a:t>
                      </a:r>
                      <a:r>
                        <a:rPr lang="en-US" sz="1200" kern="100">
                          <a:effectLst/>
                          <a:latin typeface="Times New Roman" panose="02020603050405020304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  </a:t>
                      </a:r>
                      <a:r>
                        <a:rPr lang="zh-CN" sz="1200" kern="100">
                          <a:effectLst/>
                          <a:latin typeface="Times New Roman" panose="02020603050405020304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字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 panose="02020603050405020304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间隔值的格式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 panose="02020603050405020304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关</a:t>
                      </a:r>
                      <a:r>
                        <a:rPr lang="en-US" sz="1200" kern="100">
                          <a:effectLst/>
                          <a:latin typeface="Times New Roman" panose="02020603050405020304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  </a:t>
                      </a:r>
                      <a:r>
                        <a:rPr lang="zh-CN" sz="1200" kern="100">
                          <a:effectLst/>
                          <a:latin typeface="Times New Roman" panose="02020603050405020304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键</a:t>
                      </a:r>
                      <a:r>
                        <a:rPr lang="en-US" sz="1200" kern="100">
                          <a:effectLst/>
                          <a:latin typeface="Times New Roman" panose="02020603050405020304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  </a:t>
                      </a:r>
                      <a:r>
                        <a:rPr lang="zh-CN" sz="1200" kern="100">
                          <a:effectLst/>
                          <a:latin typeface="Times New Roman" panose="02020603050405020304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字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 panose="02020603050405020304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间隔值的格式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50036">
                <a:tc>
                  <a:txBody>
                    <a:bodyPr/>
                    <a:lstStyle/>
                    <a:p>
                      <a:pPr indent="2698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%a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缩写的星期名（</a:t>
                      </a:r>
                      <a:r>
                        <a:rPr lang="en-US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Sun</a:t>
                      </a:r>
                      <a:r>
                        <a:rPr lang="zh-CN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</a:t>
                      </a:r>
                      <a:r>
                        <a:rPr lang="en-US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Mon…</a:t>
                      </a:r>
                      <a:r>
                        <a:rPr lang="zh-CN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）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%p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AM</a:t>
                      </a:r>
                      <a:r>
                        <a:rPr lang="zh-CN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或</a:t>
                      </a:r>
                      <a:r>
                        <a:rPr lang="en-US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PM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036">
                <a:tc>
                  <a:txBody>
                    <a:bodyPr/>
                    <a:lstStyle/>
                    <a:p>
                      <a:pPr indent="2698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%b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缩写的月份名（</a:t>
                      </a:r>
                      <a:r>
                        <a:rPr lang="en-US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Jan</a:t>
                      </a:r>
                      <a:r>
                        <a:rPr lang="zh-CN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</a:t>
                      </a:r>
                      <a:r>
                        <a:rPr lang="en-US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Feb…</a:t>
                      </a:r>
                      <a:r>
                        <a:rPr lang="zh-CN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）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%r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时间，</a:t>
                      </a:r>
                      <a:r>
                        <a:rPr lang="en-US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12</a:t>
                      </a:r>
                      <a:r>
                        <a:rPr lang="zh-CN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小时的格式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036">
                <a:tc>
                  <a:txBody>
                    <a:bodyPr/>
                    <a:lstStyle/>
                    <a:p>
                      <a:pPr indent="2698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%d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月份中的天数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%S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秒（</a:t>
                      </a:r>
                      <a:r>
                        <a:rPr lang="en-US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00</a:t>
                      </a:r>
                      <a:r>
                        <a:rPr lang="zh-CN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</a:t>
                      </a:r>
                      <a:r>
                        <a:rPr lang="en-US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01</a:t>
                      </a:r>
                      <a:r>
                        <a:rPr lang="zh-CN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）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036">
                <a:tc>
                  <a:txBody>
                    <a:bodyPr/>
                    <a:lstStyle/>
                    <a:p>
                      <a:pPr indent="2698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%H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小时（</a:t>
                      </a:r>
                      <a:r>
                        <a:rPr lang="en-US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01</a:t>
                      </a:r>
                      <a:r>
                        <a:rPr lang="zh-CN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</a:t>
                      </a:r>
                      <a:r>
                        <a:rPr lang="en-US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02…</a:t>
                      </a:r>
                      <a:r>
                        <a:rPr lang="zh-CN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）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%T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时间，</a:t>
                      </a:r>
                      <a:r>
                        <a:rPr lang="en-US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24</a:t>
                      </a:r>
                      <a:r>
                        <a:rPr lang="zh-CN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小时的格式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036">
                <a:tc>
                  <a:txBody>
                    <a:bodyPr/>
                    <a:lstStyle/>
                    <a:p>
                      <a:pPr indent="2698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%I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分钟（</a:t>
                      </a:r>
                      <a:r>
                        <a:rPr lang="en-US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00</a:t>
                      </a:r>
                      <a:r>
                        <a:rPr lang="zh-CN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</a:t>
                      </a:r>
                      <a:r>
                        <a:rPr lang="en-US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01…</a:t>
                      </a:r>
                      <a:r>
                        <a:rPr lang="zh-CN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）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%w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一周中的天数（</a:t>
                      </a:r>
                      <a:r>
                        <a:rPr lang="en-US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r>
                        <a:rPr lang="zh-CN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</a:t>
                      </a:r>
                      <a:r>
                        <a:rPr lang="en-US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zh-CN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）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3028">
                <a:tc>
                  <a:txBody>
                    <a:bodyPr/>
                    <a:lstStyle/>
                    <a:p>
                      <a:pPr indent="2698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%j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一年中的天数（</a:t>
                      </a:r>
                      <a:r>
                        <a:rPr lang="en-US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001</a:t>
                      </a:r>
                      <a:r>
                        <a:rPr lang="zh-CN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</a:t>
                      </a:r>
                      <a:r>
                        <a:rPr lang="en-US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002…</a:t>
                      </a:r>
                      <a:r>
                        <a:rPr lang="zh-CN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）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%W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长型星期的名字（</a:t>
                      </a:r>
                      <a:r>
                        <a:rPr lang="en-US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Sunday</a:t>
                      </a:r>
                      <a:r>
                        <a:rPr lang="zh-CN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</a:t>
                      </a:r>
                      <a:r>
                        <a:rPr lang="en-US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Monday…</a:t>
                      </a:r>
                      <a:r>
                        <a:rPr lang="zh-CN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）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036">
                <a:tc>
                  <a:txBody>
                    <a:bodyPr/>
                    <a:lstStyle/>
                    <a:p>
                      <a:pPr indent="2698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%m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月份，</a:t>
                      </a:r>
                      <a:r>
                        <a:rPr lang="en-US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r>
                        <a:rPr lang="zh-CN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位（</a:t>
                      </a:r>
                      <a:r>
                        <a:rPr lang="en-US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00,01…</a:t>
                      </a:r>
                      <a:r>
                        <a:rPr lang="zh-CN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）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%Y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年份，</a:t>
                      </a:r>
                      <a:r>
                        <a:rPr lang="en-US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r>
                        <a:rPr lang="zh-CN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位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3028">
                <a:tc>
                  <a:txBody>
                    <a:bodyPr/>
                    <a:lstStyle/>
                    <a:p>
                      <a:pPr indent="2698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%M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长型月份的名字（</a:t>
                      </a:r>
                      <a:r>
                        <a:rPr lang="en-US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January</a:t>
                      </a:r>
                      <a:r>
                        <a:rPr lang="zh-CN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</a:t>
                      </a:r>
                      <a:r>
                        <a:rPr lang="en-US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February</a:t>
                      </a:r>
                      <a:r>
                        <a:rPr lang="zh-CN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）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12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marL="571500" indent="-571500" algn="l">
              <a:buClrTx/>
              <a:buSzTx/>
              <a:buFontTx/>
            </a:pP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 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MySQL的常用函数</a:t>
            </a:r>
            <a:endParaRPr lang="zh-CN" alt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Others_1"/>
          <p:cNvSpPr/>
          <p:nvPr>
            <p:custDataLst>
              <p:tags r:id="rId2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649366" y="740311"/>
            <a:ext cx="3363236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582160" y="1172210"/>
            <a:ext cx="1922780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lvl="2" algn="l" eaLnBrk="0" fontAlgn="base" hangingPunct="0">
              <a:lnSpc>
                <a:spcPct val="150000"/>
              </a:lnSpc>
              <a:spcBef>
                <a:spcPct val="20000"/>
              </a:spcBef>
              <a:buClrTx/>
              <a:buSzTx/>
              <a:buFontTx/>
              <a:defRPr/>
            </a:pPr>
            <a:r>
              <a:rPr lang="en-US" altLang="zh-CN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3.4.</a:t>
            </a:r>
            <a:r>
              <a:rPr lang="en-US" altLang="zh-CN" dirty="0" smtClean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  格式化函数</a:t>
            </a:r>
            <a:endParaRPr lang="en-US" altLang="zh-CN" dirty="0" smtClean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ags/tag1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10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100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101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102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103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104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105.xml><?xml version="1.0" encoding="utf-8"?>
<p:tagLst xmlns:p="http://schemas.openxmlformats.org/presentationml/2006/main">
  <p:tag name="KSO_WM_UNIT_TABLE_BEAUTIFY" val="smartTable{628b20c0-0346-4d88-ba2e-a741c848e7f9}"/>
</p:tagLst>
</file>

<file path=ppt/tags/tag106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107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108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109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11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110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111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112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113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114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115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116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12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13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14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15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16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17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18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19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2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20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21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22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23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24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25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26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27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28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29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3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30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31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32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33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34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35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36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37.xml><?xml version="1.0" encoding="utf-8"?>
<p:tagLst xmlns:p="http://schemas.openxmlformats.org/presentationml/2006/main">
  <p:tag name="KSO_WM_UNIT_TABLE_BEAUTIFY" val="smartTable{46c22ef8-0f4f-4aee-adcc-35e2960d5b96}"/>
</p:tagLst>
</file>

<file path=ppt/tags/tag38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39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4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40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41.xml><?xml version="1.0" encoding="utf-8"?>
<p:tagLst xmlns:p="http://schemas.openxmlformats.org/presentationml/2006/main">
  <p:tag name="KSO_WM_UNIT_TABLE_BEAUTIFY" val="smartTable{c75295cd-d725-4ce8-9af9-395d78369712}"/>
</p:tagLst>
</file>

<file path=ppt/tags/tag42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43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44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45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46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47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48.xml><?xml version="1.0" encoding="utf-8"?>
<p:tagLst xmlns:p="http://schemas.openxmlformats.org/presentationml/2006/main">
  <p:tag name="KSO_WM_UNIT_TABLE_BEAUTIFY" val="smartTable{ea1605bd-ec04-4a80-8e57-c6be63d3e507}"/>
</p:tagLst>
</file>

<file path=ppt/tags/tag49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5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50.xml><?xml version="1.0" encoding="utf-8"?>
<p:tagLst xmlns:p="http://schemas.openxmlformats.org/presentationml/2006/main">
  <p:tag name="KSO_WM_UNIT_TABLE_BEAUTIFY" val="smartTable{cdc12df0-b1ae-473c-8508-fdad4204184f}"/>
</p:tagLst>
</file>

<file path=ppt/tags/tag51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52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53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54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55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56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57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58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59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6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60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61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62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63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64.xml><?xml version="1.0" encoding="utf-8"?>
<p:tagLst xmlns:p="http://schemas.openxmlformats.org/presentationml/2006/main">
  <p:tag name="KSO_WM_UNIT_TABLE_BEAUTIFY" val="smartTable{c92b882a-ddf1-48b6-9604-a6ab3206e91d}"/>
</p:tagLst>
</file>

<file path=ppt/tags/tag65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66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67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68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69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7.xml><?xml version="1.0" encoding="utf-8"?>
<p:tagLst xmlns:p="http://schemas.openxmlformats.org/presentationml/2006/main">
  <p:tag name="KSO_WM_UNIT_TABLE_BEAUTIFY" val="smartTable{5c56d0f4-bfec-4f26-9f4d-32a466cc8547}"/>
</p:tagLst>
</file>

<file path=ppt/tags/tag70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71.xml><?xml version="1.0" encoding="utf-8"?>
<p:tagLst xmlns:p="http://schemas.openxmlformats.org/presentationml/2006/main">
  <p:tag name="KSO_WM_UNIT_TABLE_BEAUTIFY" val="smartTable{1053a385-baf0-4da3-9b7b-5ce83b1030bd}"/>
</p:tagLst>
</file>

<file path=ppt/tags/tag72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73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74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75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76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77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78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79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8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80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81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82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83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84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85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86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87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88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89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9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90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91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92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93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94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95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96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97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98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99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24541</Words>
  <Application>WPS 演示</Application>
  <PresentationFormat>自定义</PresentationFormat>
  <Paragraphs>1993</Paragraphs>
  <Slides>109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109</vt:i4>
      </vt:variant>
    </vt:vector>
  </HeadingPairs>
  <TitlesOfParts>
    <vt:vector size="131" baseType="lpstr">
      <vt:lpstr>Arial</vt:lpstr>
      <vt:lpstr>宋体</vt:lpstr>
      <vt:lpstr>Wingdings</vt:lpstr>
      <vt:lpstr>微软雅黑</vt:lpstr>
      <vt:lpstr>Calibri</vt:lpstr>
      <vt:lpstr>楷体_GB2312</vt:lpstr>
      <vt:lpstr>新宋体</vt:lpstr>
      <vt:lpstr>Times New Roman</vt:lpstr>
      <vt:lpstr>Cambria Math</vt:lpstr>
      <vt:lpstr>汉仪综艺体简</vt:lpstr>
      <vt:lpstr>Times New Roman</vt:lpstr>
      <vt:lpstr>黑体</vt:lpstr>
      <vt:lpstr>Arial Unicode MS</vt:lpstr>
      <vt:lpstr>等线 Light</vt:lpstr>
      <vt:lpstr>Calibri Light</vt:lpstr>
      <vt:lpstr>等线</vt:lpstr>
      <vt:lpstr>Symbol</vt:lpstr>
      <vt:lpstr>Arial</vt:lpstr>
      <vt:lpstr>Office 主题</vt:lpstr>
      <vt:lpstr>Word.Document.12</vt:lpstr>
      <vt:lpstr>Word.Document.12</vt:lpstr>
      <vt:lpstr>Excel.Sheet.8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</vt:lpstr>
      <vt:lpstr>PowerPoint 演示文稿</vt:lpstr>
      <vt:lpstr>PowerPoint 演示文稿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lenovo</cp:lastModifiedBy>
  <cp:revision>286</cp:revision>
  <dcterms:created xsi:type="dcterms:W3CDTF">2018-02-07T05:27:00Z</dcterms:created>
  <dcterms:modified xsi:type="dcterms:W3CDTF">2020-02-07T06:13:44Z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