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61" r:id="rId7"/>
    <p:sldId id="483" r:id="rId8"/>
    <p:sldId id="484" r:id="rId9"/>
    <p:sldId id="485" r:id="rId10"/>
    <p:sldId id="340" r:id="rId11"/>
    <p:sldId id="488" r:id="rId12"/>
    <p:sldId id="489" r:id="rId13"/>
    <p:sldId id="490" r:id="rId14"/>
    <p:sldId id="491" r:id="rId15"/>
    <p:sldId id="492" r:id="rId16"/>
    <p:sldId id="493" r:id="rId17"/>
    <p:sldId id="494" r:id="rId18"/>
    <p:sldId id="508" r:id="rId19"/>
    <p:sldId id="495" r:id="rId20"/>
    <p:sldId id="509" r:id="rId21"/>
    <p:sldId id="510" r:id="rId22"/>
    <p:sldId id="511" r:id="rId23"/>
    <p:sldId id="513" r:id="rId24"/>
    <p:sldId id="512" r:id="rId25"/>
    <p:sldId id="496" r:id="rId26"/>
    <p:sldId id="497" r:id="rId27"/>
    <p:sldId id="514" r:id="rId28"/>
    <p:sldId id="498" r:id="rId29"/>
    <p:sldId id="500" r:id="rId30"/>
    <p:sldId id="501" r:id="rId31"/>
    <p:sldId id="502" r:id="rId32"/>
    <p:sldId id="503" r:id="rId33"/>
    <p:sldId id="504" r:id="rId34"/>
    <p:sldId id="515" r:id="rId35"/>
    <p:sldId id="505" r:id="rId36"/>
    <p:sldId id="516" r:id="rId37"/>
    <p:sldId id="517" r:id="rId38"/>
    <p:sldId id="518" r:id="rId39"/>
    <p:sldId id="519" r:id="rId40"/>
    <p:sldId id="506" r:id="rId41"/>
    <p:sldId id="507" r:id="rId42"/>
    <p:sldId id="408" r:id="rId43"/>
    <p:sldId id="341" r:id="rId44"/>
    <p:sldId id="342" r:id="rId45"/>
    <p:sldId id="265" r:id="rId46"/>
    <p:sldId id="266" r:id="rId47"/>
    <p:sldId id="267" r:id="rId48"/>
    <p:sldId id="268" r:id="rId49"/>
    <p:sldId id="343" r:id="rId50"/>
    <p:sldId id="364" r:id="rId51"/>
    <p:sldId id="632" r:id="rId52"/>
    <p:sldId id="521" r:id="rId53"/>
    <p:sldId id="522" r:id="rId54"/>
    <p:sldId id="523" r:id="rId55"/>
    <p:sldId id="524" r:id="rId56"/>
    <p:sldId id="704" r:id="rId57"/>
    <p:sldId id="705" r:id="rId58"/>
    <p:sldId id="706" r:id="rId59"/>
    <p:sldId id="707" r:id="rId60"/>
    <p:sldId id="708" r:id="rId61"/>
    <p:sldId id="709" r:id="rId62"/>
    <p:sldId id="710" r:id="rId63"/>
    <p:sldId id="520" r:id="rId64"/>
    <p:sldId id="365" r:id="rId65"/>
    <p:sldId id="367" r:id="rId66"/>
    <p:sldId id="368" r:id="rId67"/>
    <p:sldId id="525" r:id="rId68"/>
    <p:sldId id="526" r:id="rId69"/>
    <p:sldId id="369" r:id="rId70"/>
    <p:sldId id="371" r:id="rId71"/>
    <p:sldId id="384" r:id="rId72"/>
    <p:sldId id="381" r:id="rId73"/>
    <p:sldId id="380" r:id="rId74"/>
    <p:sldId id="529" r:id="rId75"/>
    <p:sldId id="377" r:id="rId76"/>
    <p:sldId id="375" r:id="rId77"/>
    <p:sldId id="373" r:id="rId78"/>
    <p:sldId id="372" r:id="rId79"/>
    <p:sldId id="385" r:id="rId80"/>
    <p:sldId id="386" r:id="rId81"/>
    <p:sldId id="388" r:id="rId82"/>
    <p:sldId id="389" r:id="rId83"/>
    <p:sldId id="390" r:id="rId84"/>
    <p:sldId id="391" r:id="rId85"/>
    <p:sldId id="392" r:id="rId86"/>
    <p:sldId id="393" r:id="rId87"/>
    <p:sldId id="394" r:id="rId88"/>
    <p:sldId id="395" r:id="rId89"/>
    <p:sldId id="585" r:id="rId90"/>
    <p:sldId id="396" r:id="rId91"/>
    <p:sldId id="397" r:id="rId92"/>
    <p:sldId id="586" r:id="rId93"/>
    <p:sldId id="711" r:id="rId94"/>
    <p:sldId id="587" r:id="rId95"/>
    <p:sldId id="588" r:id="rId96"/>
    <p:sldId id="589" r:id="rId97"/>
    <p:sldId id="712" r:id="rId98"/>
    <p:sldId id="415" r:id="rId99"/>
    <p:sldId id="399" r:id="rId100"/>
    <p:sldId id="590" r:id="rId101"/>
    <p:sldId id="401" r:id="rId102"/>
    <p:sldId id="592" r:id="rId103"/>
    <p:sldId id="591" r:id="rId104"/>
    <p:sldId id="402" r:id="rId105"/>
    <p:sldId id="593" r:id="rId106"/>
    <p:sldId id="594" r:id="rId107"/>
    <p:sldId id="596" r:id="rId108"/>
    <p:sldId id="597" r:id="rId109"/>
    <p:sldId id="598" r:id="rId110"/>
    <p:sldId id="599" r:id="rId111"/>
    <p:sldId id="600" r:id="rId112"/>
    <p:sldId id="601" r:id="rId113"/>
    <p:sldId id="602" r:id="rId114"/>
    <p:sldId id="603" r:id="rId115"/>
    <p:sldId id="604" r:id="rId116"/>
    <p:sldId id="605" r:id="rId117"/>
    <p:sldId id="617" r:id="rId118"/>
    <p:sldId id="618" r:id="rId119"/>
    <p:sldId id="606" r:id="rId120"/>
    <p:sldId id="607" r:id="rId121"/>
    <p:sldId id="608" r:id="rId122"/>
    <p:sldId id="609" r:id="rId123"/>
    <p:sldId id="610" r:id="rId124"/>
    <p:sldId id="612" r:id="rId125"/>
    <p:sldId id="611" r:id="rId126"/>
    <p:sldId id="613" r:id="rId127"/>
    <p:sldId id="615" r:id="rId128"/>
    <p:sldId id="619" r:id="rId129"/>
    <p:sldId id="622" r:id="rId130"/>
    <p:sldId id="623" r:id="rId131"/>
    <p:sldId id="407" r:id="rId132"/>
  </p:sldIdLst>
  <p:sldSz cx="12192000" cy="6858000"/>
  <p:notesSz cx="7103745"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82E"/>
    <a:srgbClr val="595959"/>
    <a:srgbClr val="265AA7"/>
    <a:srgbClr val="FFFFFF"/>
    <a:srgbClr val="E8766F"/>
    <a:srgbClr val="5BC5F1"/>
    <a:srgbClr val="49C0F6"/>
    <a:srgbClr val="48AC92"/>
    <a:srgbClr val="2B5CA9"/>
    <a:srgbClr val="3DB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01" autoAdjust="0"/>
    <p:restoredTop sz="94660" autoAdjust="0"/>
  </p:normalViewPr>
  <p:slideViewPr>
    <p:cSldViewPr snapToGrid="0">
      <p:cViewPr varScale="1">
        <p:scale>
          <a:sx n="68" d="100"/>
          <a:sy n="68" d="100"/>
        </p:scale>
        <p:origin x="-648" y="-64"/>
      </p:cViewPr>
      <p:guideLst>
        <p:guide orient="horz" pos="2160"/>
        <p:guide pos="371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r>
              <a:rPr lang="zh-CN" altLang="en-US">
                <a:sym typeface="+mn-ea"/>
              </a:rPr>
              <a:t>各个局部应用所面向的问题不同，由不同的设计人员进行设计</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r>
              <a:rPr lang="zh-CN" altLang="en-US">
                <a:sym typeface="+mn-ea"/>
              </a:rPr>
              <a:t>各个局部应用所面向的问题不同，由不同的设计人员进行设计</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ea typeface="宋体" panose="02010600030101010101" pitchFamily="2" charset="-122"/>
                <a:sym typeface="+mn-ea"/>
              </a:rPr>
              <a:t>E-R</a:t>
            </a:r>
            <a:r>
              <a:rPr lang="zh-CN" altLang="en-US" dirty="0">
                <a:ea typeface="宋体" panose="02010600030101010101" pitchFamily="2" charset="-122"/>
                <a:sym typeface="+mn-ea"/>
              </a:rPr>
              <a:t>图向关系模型的转换要解决的问题 </a:t>
            </a:r>
            <a:endParaRPr lang="zh-CN" altLang="en-US" dirty="0">
              <a:ea typeface="宋体" panose="02010600030101010101" pitchFamily="2" charset="-122"/>
            </a:endParaRPr>
          </a:p>
          <a:p>
            <a:pPr lvl="1">
              <a:lnSpc>
                <a:spcPct val="120000"/>
              </a:lnSpc>
              <a:spcBef>
                <a:spcPct val="60000"/>
              </a:spcBef>
            </a:pPr>
            <a:r>
              <a:rPr lang="zh-CN" altLang="en-US" dirty="0">
                <a:ea typeface="宋体" panose="02010600030101010101" pitchFamily="2" charset="-122"/>
                <a:sym typeface="+mn-ea"/>
              </a:rPr>
              <a:t>如何将实体型和实体间的联系转换为关系模式</a:t>
            </a:r>
            <a:endParaRPr lang="zh-CN" altLang="en-US" dirty="0">
              <a:ea typeface="宋体" panose="02010600030101010101" pitchFamily="2" charset="-122"/>
            </a:endParaRPr>
          </a:p>
          <a:p>
            <a:pPr lvl="1">
              <a:lnSpc>
                <a:spcPct val="120000"/>
              </a:lnSpc>
              <a:spcBef>
                <a:spcPct val="60000"/>
              </a:spcBef>
            </a:pPr>
            <a:r>
              <a:rPr lang="zh-CN" altLang="en-US" dirty="0">
                <a:ea typeface="宋体" panose="02010600030101010101" pitchFamily="2" charset="-122"/>
                <a:sym typeface="+mn-ea"/>
              </a:rPr>
              <a:t>如何确定这些关系模式的属性和码 </a:t>
            </a:r>
            <a:endParaRPr lang="zh-CN" altLang="en-US" dirty="0">
              <a:ea typeface="宋体" panose="02010600030101010101" pitchFamily="2" charset="-122"/>
            </a:endParaRPr>
          </a:p>
          <a:p>
            <a:r>
              <a:rPr lang="zh-CN" altLang="en-US" dirty="0">
                <a:ea typeface="宋体" panose="02010600030101010101" pitchFamily="2" charset="-122"/>
                <a:sym typeface="+mn-ea"/>
              </a:rPr>
              <a:t>转换内容</a:t>
            </a:r>
            <a:endParaRPr lang="zh-CN" altLang="en-US" dirty="0">
              <a:ea typeface="宋体" panose="02010600030101010101" pitchFamily="2" charset="-122"/>
            </a:endParaRPr>
          </a:p>
          <a:p>
            <a:pPr lvl="1">
              <a:lnSpc>
                <a:spcPct val="120000"/>
              </a:lnSpc>
              <a:spcBef>
                <a:spcPct val="60000"/>
              </a:spcBef>
            </a:pPr>
            <a:r>
              <a:rPr lang="zh-CN" altLang="en-US" dirty="0">
                <a:ea typeface="宋体" panose="02010600030101010101" pitchFamily="2" charset="-122"/>
                <a:sym typeface="+mn-ea"/>
              </a:rPr>
              <a:t>将</a:t>
            </a:r>
            <a:r>
              <a:rPr lang="en-US" altLang="zh-CN" dirty="0">
                <a:ea typeface="宋体" panose="02010600030101010101" pitchFamily="2" charset="-122"/>
                <a:sym typeface="+mn-ea"/>
              </a:rPr>
              <a:t>E-R</a:t>
            </a:r>
            <a:r>
              <a:rPr lang="zh-CN" altLang="en-US" dirty="0">
                <a:ea typeface="宋体" panose="02010600030101010101" pitchFamily="2" charset="-122"/>
                <a:sym typeface="+mn-ea"/>
              </a:rPr>
              <a:t>图转换为关系模型：将实体、实体的属性和实体之间的联系转换为关系模式。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a:p>
            <a:r>
              <a:rPr lang="zh-CN" altLang="en-US"/>
              <a:t>存取方法是快速存取数据库中数据的技术。数据库管理系统一般提供索引方法和聚簇方法。</a:t>
            </a:r>
            <a:endParaRPr lang="zh-CN" altLang="en-US"/>
          </a:p>
          <a:p>
            <a:endParaRPr lang="zh-CN" altLang="en-US"/>
          </a:p>
          <a:p>
            <a:r>
              <a:rPr lang="zh-CN" altLang="en-US"/>
              <a:t>1. B+树索引和hash索引</a:t>
            </a:r>
            <a:endParaRPr lang="zh-CN" altLang="en-US"/>
          </a:p>
          <a:p>
            <a:r>
              <a:rPr lang="zh-CN" altLang="en-US"/>
              <a:t>https://blog.csdn.net/lxw983520/article/details/80890419</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ym typeface="+mn-ea"/>
              </a:rPr>
              <a:t>修改表包括修改表名、修改字段数据类型、修改字段名、增加字段、删除字段、修改字段的排列位置、更改默认存储引擎和删除表的外键约束等。</a:t>
            </a:r>
            <a:endParaRPr lang="zh-CN" altLang="zh-CN" dirty="0"/>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r>
              <a:rPr lang="en-US" altLang="zh-CN" dirty="0">
                <a:solidFill>
                  <a:schemeClr val="tx1">
                    <a:lumMod val="65000"/>
                    <a:lumOff val="35000"/>
                  </a:schemeClr>
                </a:solidFill>
                <a:ea typeface="宋体" panose="02010600030101010101" pitchFamily="2" charset="-122"/>
                <a:sym typeface="+mn-ea"/>
              </a:rPr>
              <a:t> ALTER TABLE </a:t>
            </a:r>
            <a:r>
              <a:rPr lang="en-US" altLang="zh-CN" dirty="0" err="1">
                <a:solidFill>
                  <a:schemeClr val="tx1">
                    <a:lumMod val="65000"/>
                    <a:lumOff val="35000"/>
                  </a:schemeClr>
                </a:solidFill>
                <a:ea typeface="宋体" panose="02010600030101010101" pitchFamily="2" charset="-122"/>
                <a:sym typeface="+mn-ea"/>
              </a:rPr>
              <a:t>teacher</a:t>
            </a:r>
            <a:r>
              <a:rPr lang="en-US" altLang="zh-CN" dirty="0">
                <a:solidFill>
                  <a:schemeClr val="tx1">
                    <a:lumMod val="65000"/>
                    <a:lumOff val="35000"/>
                  </a:schemeClr>
                </a:solidFill>
                <a:ea typeface="宋体" panose="02010600030101010101" pitchFamily="2" charset="-122"/>
                <a:sym typeface="+mn-ea"/>
              </a:rPr>
              <a:t> CHANGE  id </a:t>
            </a:r>
            <a:r>
              <a:rPr lang="en-US" altLang="zh-CN" dirty="0" err="1">
                <a:solidFill>
                  <a:schemeClr val="tx1">
                    <a:lumMod val="65000"/>
                    <a:lumOff val="35000"/>
                  </a:schemeClr>
                </a:solidFill>
                <a:ea typeface="宋体" panose="02010600030101010101" pitchFamily="2" charset="-122"/>
                <a:sym typeface="+mn-ea"/>
              </a:rPr>
              <a:t>workid</a:t>
            </a:r>
            <a:r>
              <a:rPr lang="en-US" altLang="zh-CN" dirty="0">
                <a:solidFill>
                  <a:schemeClr val="tx1">
                    <a:lumMod val="65000"/>
                    <a:lumOff val="35000"/>
                  </a:schemeClr>
                </a:solidFill>
                <a:ea typeface="宋体" panose="02010600030101010101" pitchFamily="2" charset="-122"/>
                <a:sym typeface="+mn-ea"/>
              </a:rPr>
              <a:t> INT(5);</a:t>
            </a:r>
            <a:endParaRPr lang="zh-CN" altLang="zh-CN" dirty="0">
              <a:solidFill>
                <a:schemeClr val="tx1">
                  <a:lumMod val="65000"/>
                  <a:lumOff val="35000"/>
                </a:schemeClr>
              </a:solidFill>
              <a:ea typeface="宋体" panose="02010600030101010101" pitchFamily="2" charset="-122"/>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第一种方法就是自顶而下的方法，首先要认定用户关心的实体以及实体间的联系，然后建立一个初步的概念模型框架，就是说全局了ER模型，然后再逐步的细化，加上必要的描述属性，然后得到了局部的ER模型。</a:t>
            </a:r>
            <a:endParaRPr lang="zh-CN" altLang="en-US"/>
          </a:p>
          <a:p>
            <a:r>
              <a:rPr lang="zh-CN" altLang="en-US"/>
              <a:t>第二种，自底而上的方法，这个又称为属性综合法，就是先把需求分析说明书中的数据元素作为基本的输入，然后通过这些被数据的分析，把它们中行成为相应的实体和联系，得到了局部的ER模型，然后在这个基础上再进一步综合成为全局的ER模型。</a:t>
            </a:r>
            <a:endParaRPr lang="zh-CN" altLang="en-US"/>
          </a:p>
          <a:p>
            <a:r>
              <a:rPr lang="zh-CN" altLang="en-US"/>
              <a:t>第三种方法就是逐步扩张，这是说，先定义好最重要的核心概念ER模型，然后向外扩充，以滚雪球的方式逐步地称产出一些全局概念的ER模型。</a:t>
            </a:r>
            <a:endParaRPr lang="zh-CN" altLang="en-US"/>
          </a:p>
          <a:p>
            <a:r>
              <a:rPr lang="zh-CN" altLang="en-US"/>
              <a:t>第四种方法就是混合策略，首先我们要将单位应用划分为不同的功能，了解好每一种功能的需求，因为每一种功能都是相对的独立的，针对好各个功能设计相应的局部ER模型，最后我们通过归纳合并，消除多余的和不一致的，这样就能够形成了全局了ER模型。</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2">
              <a:buFont typeface="Arial" panose="020B0604020202020204" pitchFamily="34" charset="0"/>
              <a:buChar cha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、单字段主键</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（可做列级约束，也可做表级约束）</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2">
              <a:buFont typeface="Arial" panose="020B0604020202020204" pitchFamily="34" charset="0"/>
              <a:buChar cha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、多字段主键</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（只可做表级约束）</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en-US" altLang="zh-CN" dirty="0" err="1">
                <a:solidFill>
                  <a:schemeClr val="tx1">
                    <a:lumMod val="65000"/>
                    <a:lumOff val="35000"/>
                  </a:schemeClr>
                </a:solidFill>
                <a:ea typeface="宋体" panose="02010600030101010101" pitchFamily="2" charset="-122"/>
                <a:sym typeface="+mn-ea"/>
              </a:rPr>
              <a:t>alter table student add unique (Email);</a:t>
            </a:r>
            <a:endParaRPr lang="en-US" altLang="zh-CN" dirty="0" err="1">
              <a:solidFill>
                <a:schemeClr val="tx1">
                  <a:lumMod val="65000"/>
                  <a:lumOff val="35000"/>
                </a:schemeClr>
              </a:solidFill>
              <a:ea typeface="宋体" panose="02010600030101010101" pitchFamily="2" charset="-122"/>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CHECKMySQL不支持约束。您可以定义它们，但是它们什么也不做（从MySQL 5.7开始）。</a:t>
            </a:r>
            <a:endParaRPr lang="zh-CN" altLang="en-US"/>
          </a:p>
          <a:p>
            <a:r>
              <a:rPr lang="zh-CN" altLang="en-US"/>
              <a:t>从手册：</a:t>
            </a:r>
            <a:endParaRPr lang="zh-CN" altLang="en-US"/>
          </a:p>
          <a:p>
            <a:r>
              <a:rPr lang="zh-CN" altLang="en-US"/>
              <a:t>该CHECK子句已解析，但被所有存储引擎忽略。</a:t>
            </a:r>
            <a:endParaRPr lang="zh-CN" altLang="en-US"/>
          </a:p>
          <a:p>
            <a:r>
              <a:rPr lang="zh-CN" altLang="en-US"/>
              <a:t>解决方法是创建触发器，但并不是最容易使用的触发器。</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r>
              <a:rPr lang="zh-CN" altLang="en-US"/>
              <a:t>load data local infile "d:\\score.txt" into table score;</a:t>
            </a:r>
            <a:endParaRPr lang="zh-CN" altLang="en-US"/>
          </a:p>
          <a:p>
            <a:r>
              <a:rPr lang="zh-CN" altLang="en-US"/>
              <a:t>load data local infile "d:\\teacher.txt" into table teacher character set utf8;</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buNone/>
            </a:pPr>
            <a:r>
              <a:rPr lang="zh-CN" altLang="en-US">
                <a:solidFill>
                  <a:schemeClr val="accent2"/>
                </a:solidFill>
                <a:sym typeface="+mn-ea"/>
              </a:rPr>
              <a:t>实体与属性是相对而言的</a:t>
            </a:r>
            <a:r>
              <a:rPr lang="zh-CN" altLang="en-US">
                <a:sym typeface="+mn-ea"/>
              </a:rPr>
              <a:t>。</a:t>
            </a:r>
            <a:endParaRPr lang="zh-CN" altLang="en-US">
              <a:sym typeface="+mn-ea"/>
            </a:endParaRPr>
          </a:p>
          <a:p>
            <a:pPr marL="0" lvl="1">
              <a:buNone/>
            </a:pPr>
            <a:r>
              <a:rPr lang="zh-CN" altLang="en-US">
                <a:sym typeface="+mn-ea"/>
              </a:rPr>
              <a:t>职称通常作为教师实体的属性，但在涉及住房分配时，由于分房与职称有关，也就是说职称与住房实体之间有联系，根据准则２，这时把职称作为实体来处理会更合适些。</a:t>
            </a:r>
            <a:endParaRPr lang="zh-CN" altLang="en-US">
              <a:sym typeface="+mn-ea"/>
            </a:endParaRPr>
          </a:p>
          <a:p>
            <a:pPr marL="0" lvl="1">
              <a:buNone/>
            </a:pPr>
            <a:r>
              <a:rPr lang="zh-CN" altLang="en-US">
                <a:sym typeface="+mn-ea"/>
              </a:rPr>
              <a:t>分类（</a:t>
            </a:r>
            <a:r>
              <a:rPr lang="en-US" altLang="zh-CN">
                <a:sym typeface="+mn-ea"/>
              </a:rPr>
              <a:t>Classification</a:t>
            </a:r>
            <a:r>
              <a:rPr lang="zh-CN" altLang="en-US">
                <a:sym typeface="+mn-ea"/>
              </a:rPr>
              <a:t>）抽象了对象</a:t>
            </a:r>
            <a:r>
              <a:rPr lang="zh-CN" altLang="en-US">
                <a:solidFill>
                  <a:schemeClr val="accent2"/>
                </a:solidFill>
                <a:sym typeface="+mn-ea"/>
              </a:rPr>
              <a:t>值和型</a:t>
            </a:r>
            <a:r>
              <a:rPr lang="zh-CN" altLang="en-US">
                <a:sym typeface="+mn-ea"/>
              </a:rPr>
              <a:t>之间的“</a:t>
            </a:r>
            <a:r>
              <a:rPr lang="en-US" altLang="zh-CN">
                <a:sym typeface="+mn-ea"/>
              </a:rPr>
              <a:t>is member of”</a:t>
            </a:r>
            <a:r>
              <a:rPr lang="zh-CN" altLang="en-US">
                <a:sym typeface="+mn-ea"/>
              </a:rPr>
              <a:t>的语义 实体型就是这种抽象</a:t>
            </a:r>
            <a:endParaRPr lang="zh-CN" altLang="en-US">
              <a:sym typeface="+mn-ea"/>
            </a:endParaRPr>
          </a:p>
          <a:p>
            <a:pPr>
              <a:lnSpc>
                <a:spcPct val="110000"/>
              </a:lnSpc>
              <a:buNone/>
            </a:pPr>
            <a:r>
              <a:rPr lang="zh-CN" altLang="en-US">
                <a:sym typeface="+mn-ea"/>
              </a:rPr>
              <a:t>聚集（</a:t>
            </a:r>
            <a:r>
              <a:rPr lang="en-US" altLang="zh-CN">
                <a:sym typeface="+mn-ea"/>
              </a:rPr>
              <a:t>Aggregation</a:t>
            </a:r>
            <a:r>
              <a:rPr lang="zh-CN" altLang="en-US">
                <a:sym typeface="+mn-ea"/>
              </a:rPr>
              <a:t>）抽象了对象内部类型和成分之间“</a:t>
            </a:r>
            <a:r>
              <a:rPr lang="en-US" altLang="zh-CN">
                <a:sym typeface="+mn-ea"/>
              </a:rPr>
              <a:t>is part of”</a:t>
            </a:r>
            <a:r>
              <a:rPr lang="zh-CN" altLang="en-US">
                <a:sym typeface="+mn-ea"/>
              </a:rPr>
              <a:t>的语义 在</a:t>
            </a:r>
            <a:r>
              <a:rPr lang="en-US" altLang="zh-CN">
                <a:sym typeface="+mn-ea"/>
              </a:rPr>
              <a:t>E-R</a:t>
            </a:r>
            <a:r>
              <a:rPr lang="zh-CN" altLang="en-US">
                <a:sym typeface="+mn-ea"/>
              </a:rPr>
              <a:t>模型中若干属性的聚集组成了实体型，就是这种抽象</a:t>
            </a:r>
            <a:endParaRPr lang="zh-CN" altLang="en-US"/>
          </a:p>
          <a:p>
            <a:pPr>
              <a:buNone/>
            </a:pP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r>
              <a:rPr lang="zh-CN" altLang="en-US">
                <a:sym typeface="+mn-ea"/>
              </a:rPr>
              <a:t>各个局部应用所面向的问题不同，由不同的设计人员进行设计</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r>
              <a:rPr lang="zh-CN" altLang="en-US">
                <a:sym typeface="+mn-ea"/>
              </a:rPr>
              <a:t>各个局部应用所面向的问题不同，由不同的设计人员进行设计</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r>
              <a:rPr lang="zh-CN" altLang="en-US">
                <a:sym typeface="+mn-ea"/>
              </a:rPr>
              <a:t>各个局部应用所面向的问题不同，由不同的设计人员进行设计</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r>
              <a:rPr lang="zh-CN" altLang="en-US">
                <a:sym typeface="+mn-ea"/>
              </a:rPr>
              <a:t>各个局部应用所面向的问题不同，由不同的设计人员进行设计</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143934" y="114300"/>
            <a:ext cx="10354733"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066801"/>
            <a:ext cx="109728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箭头: V 形 1">
            <a:hlinkClick r:id="rId2" action="ppaction://hlinksldjump"/>
          </p:cNvPr>
          <p:cNvSpPr/>
          <p:nvPr userDrawn="1"/>
        </p:nvSpPr>
        <p:spPr>
          <a:xfrm>
            <a:off x="9354588" y="5271310"/>
            <a:ext cx="997528" cy="382385"/>
          </a:xfrm>
          <a:prstGeom prst="chevron">
            <a:avLst/>
          </a:prstGeom>
          <a:solidFill>
            <a:srgbClr val="F08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返回</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0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tags" Target="../tags/tag11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tags" Target="../tags/tag11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3.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tags" Target="../tags/tag1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6.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8.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tags" Target="../tags/tag11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0.xml"/></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tags" Target="../tags/tag121.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3.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tags" Target="../tags/tag126.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tags" Target="../tags/tag128.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4.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4.emf"/><Relationship Id="rId1" Type="http://schemas.openxmlformats.org/officeDocument/2006/relationships/oleObject" Target="../embeddings/Workbook1.xls"/></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54.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slide" Target="slide8.xml"/><Relationship Id="rId2" Type="http://schemas.openxmlformats.org/officeDocument/2006/relationships/image" Target="../media/image5.png"/><Relationship Id="rId1" Type="http://schemas.openxmlformats.org/officeDocument/2006/relationships/slide" Target="slide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7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tags" Target="../tags/tag8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6.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7.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tags" Target="../tags/tag89.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slide" Target="slide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9"/>
          <p:cNvSpPr>
            <a:spLocks noChangeArrowheads="1"/>
          </p:cNvSpPr>
          <p:nvPr/>
        </p:nvSpPr>
        <p:spPr bwMode="auto">
          <a:xfrm>
            <a:off x="0" y="4849653"/>
            <a:ext cx="12192000" cy="125029"/>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p>
        </p:txBody>
      </p:sp>
      <p:grpSp>
        <p:nvGrpSpPr>
          <p:cNvPr id="81" name="组合 80"/>
          <p:cNvGrpSpPr/>
          <p:nvPr/>
        </p:nvGrpSpPr>
        <p:grpSpPr>
          <a:xfrm>
            <a:off x="1614616" y="2645439"/>
            <a:ext cx="3608894" cy="2283194"/>
            <a:chOff x="1890695" y="2725829"/>
            <a:chExt cx="2992477" cy="1893213"/>
          </a:xfrm>
        </p:grpSpPr>
        <p:pic>
          <p:nvPicPr>
            <p:cNvPr id="71" name="图片 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90695" y="2916555"/>
              <a:ext cx="2992477" cy="1702487"/>
            </a:xfrm>
            <a:prstGeom prst="rect">
              <a:avLst/>
            </a:prstGeom>
          </p:spPr>
        </p:pic>
        <p:sp>
          <p:nvSpPr>
            <p:cNvPr id="72" name="椭圆 71"/>
            <p:cNvSpPr/>
            <p:nvPr/>
          </p:nvSpPr>
          <p:spPr>
            <a:xfrm>
              <a:off x="4144791" y="2725829"/>
              <a:ext cx="310052" cy="310052"/>
            </a:xfrm>
            <a:prstGeom prst="ellipse">
              <a:avLst/>
            </a:prstGeom>
            <a:solidFill>
              <a:srgbClr val="49C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3114829" y="3466896"/>
              <a:ext cx="528102" cy="565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4020481" y="4038527"/>
              <a:ext cx="528102"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252138" y="3965179"/>
              <a:ext cx="300358"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Freeform 16"/>
          <p:cNvSpPr>
            <a:spLocks noEditPoints="1"/>
          </p:cNvSpPr>
          <p:nvPr/>
        </p:nvSpPr>
        <p:spPr bwMode="auto">
          <a:xfrm flipV="1">
            <a:off x="6933976" y="2394109"/>
            <a:ext cx="5268913" cy="2466974"/>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dirty="0"/>
          </a:p>
        </p:txBody>
      </p:sp>
      <p:sp>
        <p:nvSpPr>
          <p:cNvPr id="73" name="Freeform 16"/>
          <p:cNvSpPr>
            <a:spLocks noEditPoints="1"/>
          </p:cNvSpPr>
          <p:nvPr/>
        </p:nvSpPr>
        <p:spPr bwMode="auto">
          <a:xfrm>
            <a:off x="6923087" y="743056"/>
            <a:ext cx="5268913" cy="2466975"/>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dirty="0"/>
          </a:p>
        </p:txBody>
      </p:sp>
      <p:sp>
        <p:nvSpPr>
          <p:cNvPr id="10" name="TextBox 5"/>
          <p:cNvSpPr txBox="1"/>
          <p:nvPr/>
        </p:nvSpPr>
        <p:spPr>
          <a:xfrm>
            <a:off x="4810126" y="1782186"/>
            <a:ext cx="5419724" cy="1938964"/>
          </a:xfrm>
          <a:prstGeom prst="rect">
            <a:avLst/>
          </a:prstGeom>
          <a:noFill/>
        </p:spPr>
        <p:txBody>
          <a:bodyPr wrap="square" lIns="91412" tIns="45706" rIns="91412" bIns="45706">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nSpc>
                <a:spcPct val="150000"/>
              </a:lnSpc>
            </a:pPr>
            <a:r>
              <a:rPr lang="zh-CN" altLang="en-US" sz="4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第四章  </a:t>
            </a:r>
            <a:r>
              <a:rPr lang="zh-CN" altLang="en-US" sz="4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数据库和表的</a:t>
            </a:r>
            <a:endParaRPr lang="en-US" altLang="zh-CN" sz="4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a:p>
            <a:pPr>
              <a:lnSpc>
                <a:spcPct val="150000"/>
              </a:lnSpc>
            </a:pPr>
            <a:r>
              <a:rPr lang="zh-CN" altLang="en-US" sz="4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             基本操作</a:t>
            </a:r>
            <a:endParaRPr lang="en-US" altLang="zh-CN"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89" y="82063"/>
            <a:ext cx="4056509" cy="3241566"/>
          </a:xfrm>
          <a:prstGeom prst="rect">
            <a:avLst/>
          </a:prstGeom>
        </p:spPr>
      </p:pic>
      <p:sp>
        <p:nvSpPr>
          <p:cNvPr id="92" name="Rectangle 9"/>
          <p:cNvSpPr>
            <a:spLocks noChangeArrowheads="1"/>
          </p:cNvSpPr>
          <p:nvPr/>
        </p:nvSpPr>
        <p:spPr bwMode="auto">
          <a:xfrm>
            <a:off x="0" y="5026433"/>
            <a:ext cx="12192000" cy="72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p>
        </p:txBody>
      </p:sp>
      <p:sp>
        <p:nvSpPr>
          <p:cNvPr id="93" name="Rectangle 9"/>
          <p:cNvSpPr>
            <a:spLocks noChangeArrowheads="1"/>
          </p:cNvSpPr>
          <p:nvPr/>
        </p:nvSpPr>
        <p:spPr bwMode="auto">
          <a:xfrm>
            <a:off x="0" y="5133659"/>
            <a:ext cx="12192000" cy="36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p>
        </p:txBody>
      </p:sp>
      <p:sp>
        <p:nvSpPr>
          <p:cNvPr id="15" name="副标题 3"/>
          <p:cNvSpPr txBox="1"/>
          <p:nvPr/>
        </p:nvSpPr>
        <p:spPr bwMode="auto">
          <a:xfrm>
            <a:off x="4686300" y="4974682"/>
            <a:ext cx="3816350" cy="1058863"/>
          </a:xfrm>
          <a:prstGeom prst="rect">
            <a:avLst/>
          </a:prstGeom>
          <a:noFill/>
          <a:ln w="9525">
            <a:noFill/>
            <a:miter lim="800000"/>
          </a:ln>
        </p:spPr>
        <p:txBody>
          <a:bodyPr/>
          <a:lstStyle/>
          <a:p>
            <a:pPr indent="-342900">
              <a:lnSpc>
                <a:spcPct val="150000"/>
              </a:lnSpc>
              <a:spcBef>
                <a:spcPct val="20000"/>
              </a:spcBef>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设置</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表的字段值自动</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增加</a:t>
            </a:r>
            <a:endParaRPr lang="en-US" altLang="zh-CN"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a:p>
            <a:pPr indent="-342900">
              <a:lnSpc>
                <a:spcPct val="150000"/>
              </a:lnSpc>
              <a:spcBef>
                <a:spcPct val="20000"/>
              </a:spcBef>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rPr>
              <a:t>数据表记录的插入</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indent="-342900">
              <a:lnSpc>
                <a:spcPct val="150000"/>
              </a:lnSpc>
              <a:spcBef>
                <a:spcPct val="20000"/>
              </a:spcBef>
              <a:buFont typeface="Arial" panose="020B0604020202020204" pitchFamily="34" charset="0"/>
              <a:buChar char="•"/>
            </a:pPr>
            <a:endParaRPr lang="en-US" altLang="zh-CN"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6" name="副标题 3"/>
          <p:cNvSpPr txBox="1"/>
          <p:nvPr/>
        </p:nvSpPr>
        <p:spPr bwMode="auto">
          <a:xfrm>
            <a:off x="4686300" y="3800475"/>
            <a:ext cx="2700338" cy="1254125"/>
          </a:xfrm>
          <a:prstGeom prst="rect">
            <a:avLst/>
          </a:prstGeom>
          <a:noFill/>
          <a:ln w="9525">
            <a:noFill/>
            <a:miter lim="800000"/>
          </a:ln>
        </p:spPr>
        <p:txBody>
          <a:bodyPr/>
          <a:lstStyle/>
          <a:p>
            <a:pPr indent="-342900">
              <a:lnSpc>
                <a:spcPct val="150000"/>
              </a:lnSpc>
              <a:spcBef>
                <a:spcPct val="20000"/>
              </a:spcBef>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数据库的设计</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过程</a:t>
            </a:r>
            <a:endParaRPr lang="en-US" altLang="zh-CN"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a:p>
            <a:pPr indent="-342900">
              <a:lnSpc>
                <a:spcPct val="150000"/>
              </a:lnSpc>
              <a:spcBef>
                <a:spcPct val="20000"/>
              </a:spcBef>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数据表</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的</a:t>
            </a: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基本</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操作</a:t>
            </a:r>
            <a:endPar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7" name="副标题 3"/>
          <p:cNvSpPr txBox="1"/>
          <p:nvPr/>
        </p:nvSpPr>
        <p:spPr bwMode="auto">
          <a:xfrm>
            <a:off x="7966662" y="4974681"/>
            <a:ext cx="3816350" cy="1058863"/>
          </a:xfrm>
          <a:prstGeom prst="rect">
            <a:avLst/>
          </a:prstGeom>
          <a:noFill/>
          <a:ln w="9525">
            <a:noFill/>
            <a:miter lim="800000"/>
          </a:ln>
        </p:spPr>
        <p:txBody>
          <a:bodyPr/>
          <a:lstStyle/>
          <a:p>
            <a:pPr indent="-342900">
              <a:lnSpc>
                <a:spcPct val="150000"/>
              </a:lnSpc>
              <a:spcBef>
                <a:spcPct val="20000"/>
              </a:spcBef>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rPr>
              <a:t>数据表</a:t>
            </a: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rPr>
              <a:t>记录的修改及</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rPr>
              <a:t>删除</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
        <p:nvSpPr>
          <p:cNvPr id="18" name="副标题 3"/>
          <p:cNvSpPr txBox="1"/>
          <p:nvPr/>
        </p:nvSpPr>
        <p:spPr bwMode="auto">
          <a:xfrm>
            <a:off x="7966662" y="3858197"/>
            <a:ext cx="3816350" cy="1058863"/>
          </a:xfrm>
          <a:prstGeom prst="rect">
            <a:avLst/>
          </a:prstGeom>
          <a:noFill/>
          <a:ln w="9525">
            <a:noFill/>
            <a:miter lim="800000"/>
          </a:ln>
        </p:spPr>
        <p:txBody>
          <a:bodyPr/>
          <a:lstStyle/>
          <a:p>
            <a:pPr indent="-342900">
              <a:lnSpc>
                <a:spcPct val="150000"/>
              </a:lnSpc>
              <a:spcBef>
                <a:spcPct val="20000"/>
              </a:spcBef>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rPr>
              <a:t>数据库</a:t>
            </a: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rPr>
              <a:t>的基本</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rPr>
              <a:t>操作</a:t>
            </a:r>
            <a:endParaRPr lang="en-US" altLang="zh-CN"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a:p>
            <a:pPr indent="-342900">
              <a:lnSpc>
                <a:spcPct val="150000"/>
              </a:lnSpc>
              <a:spcBef>
                <a:spcPct val="20000"/>
              </a:spcBef>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sym typeface="微软雅黑" panose="020B0503020204020204" pitchFamily="34" charset="-122"/>
              </a:rPr>
              <a:t>数据表的约束</a:t>
            </a:r>
            <a:endParaRPr lang="en-US" altLang="zh-CN"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4098132" y="1858010"/>
            <a:ext cx="3995736" cy="352901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调</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查方法：</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）开调查会。</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）设计调查表请用户填写。</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）查阅记录。</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）询问。</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）请专人介绍。</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）跟班作业。</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.1.2  </a:t>
            </a:r>
            <a:r>
              <a:rPr lang="zh-CN" altLang="en-US" sz="2000" dirty="0">
                <a:solidFill>
                  <a:srgbClr val="F0882E"/>
                </a:solidFill>
                <a:latin typeface="微软雅黑" panose="020B0503020204020204" pitchFamily="34" charset="-122"/>
                <a:ea typeface="微软雅黑" panose="020B0503020204020204" pitchFamily="34" charset="-122"/>
                <a:sym typeface="+mn-ea"/>
              </a:rPr>
              <a:t>需求分析</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4294967295"/>
          </p:nvPr>
        </p:nvSpPr>
        <p:spPr bwMode="auto">
          <a:xfrm>
            <a:off x="1689100" y="1972380"/>
            <a:ext cx="8813800" cy="4621212"/>
          </a:xfrm>
        </p:spPr>
        <p:txBody>
          <a:bodyPr vert="horz" wrap="square" lIns="91440" tIns="45720" rIns="91440" bIns="45720" numCol="1" anchor="t" anchorCtr="0" compatLnSpc="1"/>
          <a:lstStyle/>
          <a:p>
            <a:pPr>
              <a:buFont typeface="Arial" panose="020B0604020202020204" pitchFamily="34" charset="0"/>
              <a:buChar char="−"/>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修改默认约束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基本的语法格式如下所示：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None/>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endParaRPr lang="en-US" altLang="zh-CN" sz="2400" dirty="0" smtClean="0">
              <a:latin typeface="微软雅黑" panose="020B0503020204020204" pitchFamily="34" charset="-122"/>
              <a:ea typeface="微软雅黑" panose="020B0503020204020204" pitchFamily="34" charset="-122"/>
            </a:endParaRPr>
          </a:p>
          <a:p>
            <a:pPr algn="l">
              <a:buClrTx/>
              <a:buSzTx/>
              <a:buChar char="−"/>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删除默认约束基本的语法格式如下所示：</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endParaRPr lang="zh-CN" altLang="zh-CN" sz="2400" dirty="0" smtClean="0">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2436495" y="2445385"/>
            <a:ext cx="8375015" cy="97726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altLang="zh-CN" dirty="0">
                <a:solidFill>
                  <a:schemeClr val="tx1">
                    <a:lumMod val="65000"/>
                    <a:lumOff val="35000"/>
                  </a:schemeClr>
                </a:solidFill>
              </a:rPr>
              <a:t>ALTER TABLE &lt;数据表名&gt;</a:t>
            </a:r>
            <a:endParaRPr altLang="zh-CN" dirty="0">
              <a:solidFill>
                <a:schemeClr val="tx1">
                  <a:lumMod val="65000"/>
                  <a:lumOff val="35000"/>
                </a:schemeClr>
              </a:solidFill>
            </a:endParaRPr>
          </a:p>
          <a:p>
            <a:pPr marL="0" indent="0">
              <a:lnSpc>
                <a:spcPct val="100000"/>
              </a:lnSpc>
              <a:buFontTx/>
              <a:buNone/>
              <a:defRPr/>
            </a:pPr>
            <a:r>
              <a:rPr altLang="zh-CN" dirty="0">
                <a:solidFill>
                  <a:schemeClr val="tx1">
                    <a:lumMod val="65000"/>
                    <a:lumOff val="35000"/>
                  </a:schemeClr>
                </a:solidFill>
              </a:rPr>
              <a:t>CHANGE COLUMN &lt;字段名&gt; &lt;数据类型&gt; DEFAULT &lt;默认值&gt;;</a:t>
            </a:r>
            <a:endParaRPr altLang="zh-CN" dirty="0">
              <a:solidFill>
                <a:schemeClr val="tx1">
                  <a:lumMod val="65000"/>
                  <a:lumOff val="35000"/>
                </a:schemeClr>
              </a:solidFill>
            </a:endParaRPr>
          </a:p>
        </p:txBody>
      </p:sp>
      <p:sp>
        <p:nvSpPr>
          <p:cNvPr id="10" name="文本框 6"/>
          <p:cNvSpPr txBox="1"/>
          <p:nvPr/>
        </p:nvSpPr>
        <p:spPr>
          <a:xfrm>
            <a:off x="3437256" y="1172332"/>
            <a:ext cx="480631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4.4.5DEFAULT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默认约束</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内容占位符 2"/>
          <p:cNvSpPr txBox="1"/>
          <p:nvPr/>
        </p:nvSpPr>
        <p:spPr bwMode="auto">
          <a:xfrm>
            <a:off x="2436495" y="4243705"/>
            <a:ext cx="7766050" cy="155321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buClrTx/>
              <a:buSzTx/>
              <a:buFontTx/>
              <a:buNone/>
              <a:defRPr/>
            </a:pPr>
            <a:r>
              <a:rPr altLang="zh-CN" dirty="0">
                <a:solidFill>
                  <a:schemeClr val="tx1">
                    <a:lumMod val="65000"/>
                    <a:lumOff val="35000"/>
                  </a:schemeClr>
                </a:solidFill>
                <a:sym typeface="+mn-ea"/>
              </a:rPr>
              <a:t>ALTER TABLE &lt;数据表名&gt;</a:t>
            </a:r>
            <a:endParaRPr altLang="zh-CN" dirty="0">
              <a:solidFill>
                <a:schemeClr val="tx1">
                  <a:lumMod val="65000"/>
                  <a:lumOff val="35000"/>
                </a:schemeClr>
              </a:solidFill>
            </a:endParaRPr>
          </a:p>
          <a:p>
            <a:pPr marL="0" algn="l">
              <a:lnSpc>
                <a:spcPct val="100000"/>
              </a:lnSpc>
              <a:buClrTx/>
              <a:buSzTx/>
              <a:buFontTx/>
              <a:buNone/>
              <a:defRPr/>
            </a:pPr>
            <a:r>
              <a:rPr altLang="zh-CN" dirty="0">
                <a:solidFill>
                  <a:schemeClr val="tx1">
                    <a:lumMod val="65000"/>
                    <a:lumOff val="35000"/>
                  </a:schemeClr>
                </a:solidFill>
                <a:sym typeface="+mn-ea"/>
              </a:rPr>
              <a:t>CHANGE COLUMN &lt;字段名&gt; &lt;字段名&gt; &lt;数据类型&gt; DEFAULT NULL;</a:t>
            </a:r>
            <a:endParaRPr altLang="zh-CN" dirty="0">
              <a:solidFill>
                <a:schemeClr val="tx1">
                  <a:lumMod val="65000"/>
                  <a:lumOff val="35000"/>
                </a:schemeClr>
              </a:solidFill>
            </a:endParaRPr>
          </a:p>
          <a:p>
            <a:pPr marL="0" indent="0">
              <a:lnSpc>
                <a:spcPct val="100000"/>
              </a:lnSpc>
              <a:buFontTx/>
              <a:buNone/>
              <a:defRPr/>
            </a:pPr>
            <a:endParaRPr altLang="zh-CN"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6" presetClass="emph" presetSubtype="0" fill="hold" grpId="0" nodeType="withEffect">
                                  <p:stCondLst>
                                    <p:cond delay="0"/>
                                  </p:stCondLst>
                                  <p:childTnLst>
                                    <p:animEffect transition="out" filter="fade">
                                      <p:cBhvr>
                                        <p:cTn id="11" dur="500" tmFilter="0, 0; .2, .5; .8, .5; 1, 0"/>
                                        <p:tgtEl>
                                          <p:spTgt spid="12"/>
                                        </p:tgtEl>
                                      </p:cBhvr>
                                    </p:animEffect>
                                    <p:animScale>
                                      <p:cBhvr>
                                        <p:cTn id="12" dur="250" autoRev="1" fill="hold"/>
                                        <p:tgtEl>
                                          <p:spTgt spid="1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p:bldP spid="2"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4294967295"/>
          </p:nvPr>
        </p:nvSpPr>
        <p:spPr bwMode="auto">
          <a:xfrm>
            <a:off x="1689100" y="1972380"/>
            <a:ext cx="8813800" cy="4621212"/>
          </a:xfrm>
        </p:spPr>
        <p:txBody>
          <a:bodyPr vert="horz" wrap="square" lIns="91440" tIns="45720" rIns="91440" bIns="45720" numCol="1" anchor="t" anchorCtr="0" compatLnSpc="1"/>
          <a:lstStyle/>
          <a:p>
            <a:pPr algn="l">
              <a:buClrTx/>
              <a:buSzTx/>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针对数据表的列进行限制数值范围的约束。使用check完整性约束来指定</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基本的语法格式如下所示：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None/>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endParaRPr lang="en-US" altLang="zh-CN" sz="2400" dirty="0" smtClean="0">
              <a:latin typeface="微软雅黑" panose="020B0503020204020204" pitchFamily="34" charset="-122"/>
              <a:ea typeface="微软雅黑" panose="020B0503020204020204" pitchFamily="34" charset="-122"/>
            </a:endParaRPr>
          </a:p>
          <a:p>
            <a:pPr marL="0" algn="l">
              <a:buClrTx/>
              <a:buSzTx/>
              <a:buFontTx/>
              <a:buNone/>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对student表的birthdate列添加check约束，要求出生日期必须大于1999年12月31日，</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语句如下：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algn="l">
              <a:buClrTx/>
              <a:buSzTx/>
              <a:buFontTx/>
              <a:buNone/>
              <a:defRPr/>
            </a:pPr>
            <a:endParaRPr lang="en-US" altLang="zh-CN" sz="2000" dirty="0" smtClean="0">
              <a:latin typeface="微软雅黑" panose="020B0503020204020204" pitchFamily="34" charset="-122"/>
              <a:ea typeface="微软雅黑" panose="020B0503020204020204" pitchFamily="34" charset="-122"/>
            </a:endParaRPr>
          </a:p>
          <a:p>
            <a:pPr marL="0" indent="0">
              <a:buFontTx/>
              <a:buNone/>
              <a:defRPr/>
            </a:pPr>
            <a:endParaRPr lang="zh-CN" altLang="zh-CN" sz="2000" dirty="0" smtClean="0">
              <a:latin typeface="微软雅黑" panose="020B0503020204020204" pitchFamily="34" charset="-122"/>
              <a:ea typeface="微软雅黑" panose="020B0503020204020204" pitchFamily="34" charset="-122"/>
            </a:endParaRPr>
          </a:p>
        </p:txBody>
      </p:sp>
      <p:sp>
        <p:nvSpPr>
          <p:cNvPr id="9" name="TextBox 8"/>
          <p:cNvSpPr txBox="1"/>
          <p:nvPr/>
        </p:nvSpPr>
        <p:spPr>
          <a:xfrm>
            <a:off x="3002832" y="4912878"/>
            <a:ext cx="6051091" cy="829945"/>
          </a:xfrm>
          <a:prstGeom prst="rect">
            <a:avLst/>
          </a:prstGeom>
          <a:solidFill>
            <a:schemeClr val="bg1">
              <a:lumMod val="85000"/>
            </a:schemeClr>
          </a:solidFill>
        </p:spPr>
        <p:txBody>
          <a:bodyPr wrap="square">
            <a:spAutoFit/>
          </a:bodyPr>
          <a:lstStyle/>
          <a:p>
            <a:pPr marL="0" lvl="1" algn="l" eaLnBrk="1" hangingPunct="1">
              <a:buClrTx/>
              <a:buSzTx/>
              <a:buFontTx/>
              <a:defRPr/>
            </a:pPr>
            <a:r>
              <a:rPr lang="en-US" sz="2400" dirty="0">
                <a:solidFill>
                  <a:schemeClr val="tx1">
                    <a:lumMod val="65000"/>
                    <a:lumOff val="35000"/>
                  </a:schemeClr>
                </a:solidFill>
                <a:ea typeface="宋体" panose="02010600030101010101" pitchFamily="2" charset="-122"/>
                <a:sym typeface="+mn-ea"/>
              </a:rPr>
              <a:t>alter table student  add constraint ch_stu_birth check(birthdate&gt;'1999-12-31' );</a:t>
            </a:r>
            <a:endParaRPr lang="en-US" sz="2400" dirty="0">
              <a:solidFill>
                <a:schemeClr val="tx1">
                  <a:lumMod val="65000"/>
                  <a:lumOff val="35000"/>
                </a:schemeClr>
              </a:solidFill>
              <a:ea typeface="宋体" panose="02010600030101010101" pitchFamily="2" charset="-122"/>
            </a:endParaRPr>
          </a:p>
        </p:txBody>
      </p:sp>
      <p:sp>
        <p:nvSpPr>
          <p:cNvPr id="10" name="文本框 6"/>
          <p:cNvSpPr txBox="1"/>
          <p:nvPr/>
        </p:nvSpPr>
        <p:spPr>
          <a:xfrm>
            <a:off x="3437256" y="1172332"/>
            <a:ext cx="464375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4.4.6 CHECK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检查约束</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694305" y="5912485"/>
            <a:ext cx="6804025" cy="829945"/>
          </a:xfrm>
          <a:prstGeom prst="rect">
            <a:avLst/>
          </a:prstGeom>
          <a:noFill/>
        </p:spPr>
        <p:txBody>
          <a:bodyPr wrap="square" rtlCol="0" anchor="t">
            <a:spAutoFit/>
          </a:bodyPr>
          <a:lstStyle/>
          <a:p>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ALTER TABLE &lt;数据表名&gt; DROP CONSTRAINT &lt;检查约束名&gt;;</a:t>
            </a:r>
            <a:endPar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内容占位符 2"/>
          <p:cNvSpPr txBox="1"/>
          <p:nvPr/>
        </p:nvSpPr>
        <p:spPr bwMode="auto">
          <a:xfrm>
            <a:off x="2403475" y="3204845"/>
            <a:ext cx="7766050" cy="83883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zh-CN" altLang="en-US">
                <a:solidFill>
                  <a:srgbClr val="595959"/>
                </a:solidFill>
                <a:sym typeface="+mn-ea"/>
              </a:rPr>
              <a:t>ALTER TABLE  &lt;数据表名&gt; ADD CONSTRAINT &lt;检查约束名&gt; CHECK(&lt;检查约束&gt;)</a:t>
            </a:r>
            <a:endParaRPr lang="zh-CN" altLang="en-US" dirty="0">
              <a:solidFill>
                <a:srgbClr val="595959"/>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标题 1"/>
          <p:cNvSpPr/>
          <p:nvPr/>
        </p:nvSpPr>
        <p:spPr>
          <a:xfrm>
            <a:off x="1102428" y="787707"/>
            <a:ext cx="4361938" cy="677536"/>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设置表的字段值自动增加</a:t>
            </a:r>
            <a:b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b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5" name="直接连接符 24"/>
          <p:cNvCxnSpPr/>
          <p:nvPr/>
        </p:nvCxnSpPr>
        <p:spPr>
          <a:xfrm>
            <a:off x="649366" y="740311"/>
            <a:ext cx="442941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内容占位符 2"/>
          <p:cNvSpPr>
            <a:spLocks noGrp="1"/>
          </p:cNvSpPr>
          <p:nvPr>
            <p:ph idx="4294967295"/>
          </p:nvPr>
        </p:nvSpPr>
        <p:spPr bwMode="auto">
          <a:xfrm>
            <a:off x="1574165" y="1464945"/>
            <a:ext cx="9732010" cy="5393055"/>
          </a:xfrm>
        </p:spPr>
        <p:txBody>
          <a:bodyPr vert="horz" wrap="square" lIns="91440" tIns="45720" rIns="91440" bIns="45720" numCol="1" anchor="t" anchorCtr="0" compatLnSpc="1">
            <a:normAutofit fontScale="90000"/>
          </a:bodyPr>
          <a:lstStyle/>
          <a:p>
            <a:pPr marL="0" indent="0" fontAlgn="auto">
              <a:lnSpc>
                <a:spcPct val="130000"/>
              </a:lnSpc>
              <a:buFontTx/>
              <a:buNone/>
              <a:defRPr/>
            </a:pP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在数据表中，若想为表中插入的新记录自动生成唯一的</a:t>
            </a:r>
            <a:r>
              <a:rPr lang="en-US"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ID</a:t>
            </a: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，可以使用</a:t>
            </a:r>
            <a:r>
              <a:rPr lang="en-US" altLang="zh-CN" sz="2665" dirty="0" smtClean="0">
                <a:solidFill>
                  <a:schemeClr val="accent2"/>
                </a:solidFill>
                <a:latin typeface="微软雅黑" panose="020B0503020204020204" pitchFamily="34" charset="-122"/>
                <a:ea typeface="微软雅黑" panose="020B0503020204020204" pitchFamily="34" charset="-122"/>
              </a:rPr>
              <a:t>AUTO_INCREMENT</a:t>
            </a: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约束来实现。</a:t>
            </a:r>
            <a:endParaRPr lang="en-US"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fontAlgn="auto">
              <a:lnSpc>
                <a:spcPct val="130000"/>
              </a:lnSpc>
              <a:buFont typeface="Arial" panose="020B0604020202020204" pitchFamily="34" charset="0"/>
              <a:buChar char="−"/>
              <a:defRPr/>
            </a:pPr>
            <a:r>
              <a:rPr lang="en-US"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AUTO_INCREMENT</a:t>
            </a: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约束的字段可以是任何</a:t>
            </a:r>
            <a:r>
              <a:rPr lang="zh-CN" altLang="zh-CN" sz="2665" dirty="0" smtClean="0">
                <a:solidFill>
                  <a:schemeClr val="accent2"/>
                </a:solidFill>
                <a:latin typeface="微软雅黑" panose="020B0503020204020204" pitchFamily="34" charset="-122"/>
                <a:ea typeface="微软雅黑" panose="020B0503020204020204" pitchFamily="34" charset="-122"/>
              </a:rPr>
              <a:t>整数类型</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tinyint</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samllint</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int</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bigint</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fontAlgn="auto">
              <a:lnSpc>
                <a:spcPct val="130000"/>
              </a:lnSpc>
              <a:buFont typeface="Arial" panose="020B0604020202020204" pitchFamily="34" charset="0"/>
              <a:buChar char="−"/>
              <a:defRPr/>
            </a:pP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默认情况下，该字段的值是</a:t>
            </a:r>
            <a:r>
              <a:rPr lang="zh-CN" altLang="zh-CN" sz="2665" dirty="0" smtClean="0">
                <a:solidFill>
                  <a:schemeClr val="accent2"/>
                </a:solidFill>
                <a:latin typeface="微软雅黑" panose="020B0503020204020204" pitchFamily="34" charset="-122"/>
                <a:ea typeface="微软雅黑" panose="020B0503020204020204" pitchFamily="34" charset="-122"/>
              </a:rPr>
              <a:t>从</a:t>
            </a:r>
            <a:r>
              <a:rPr lang="en-US" altLang="zh-CN" sz="2665" dirty="0" smtClean="0">
                <a:solidFill>
                  <a:schemeClr val="accent2"/>
                </a:solidFill>
                <a:latin typeface="微软雅黑" panose="020B0503020204020204" pitchFamily="34" charset="-122"/>
                <a:ea typeface="微软雅黑" panose="020B0503020204020204" pitchFamily="34" charset="-122"/>
              </a:rPr>
              <a:t>1</a:t>
            </a:r>
            <a:r>
              <a:rPr lang="zh-CN" altLang="zh-CN" sz="2665" dirty="0" smtClean="0">
                <a:solidFill>
                  <a:schemeClr val="accent2"/>
                </a:solidFill>
                <a:latin typeface="微软雅黑" panose="020B0503020204020204" pitchFamily="34" charset="-122"/>
                <a:ea typeface="微软雅黑" panose="020B0503020204020204" pitchFamily="34" charset="-122"/>
              </a:rPr>
              <a:t>开始自增</a:t>
            </a: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也可自定义开始值。</a:t>
            </a:r>
            <a:endPar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indent="0" fontAlgn="auto">
              <a:lnSpc>
                <a:spcPct val="130000"/>
              </a:lnSpc>
              <a:buFont typeface="Arial" panose="020B0604020202020204" pitchFamily="34" charset="0"/>
              <a:buChar char="−"/>
              <a:defRPr/>
            </a:pP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一个数据表</a:t>
            </a:r>
            <a:r>
              <a:rPr lang="zh-CN" altLang="zh-CN" sz="266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只能</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有一个字段使用</a:t>
            </a:r>
            <a:r>
              <a:rPr lang="en-US"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auto_increment</a:t>
            </a:r>
            <a:r>
              <a:rPr lang="zh-CN" altLang="zh-CN" sz="266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约束，且该字段必须为主键的一部分。</a:t>
            </a:r>
            <a:endParaRPr lang="en-US"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fontAlgn="auto">
              <a:lnSpc>
                <a:spcPct val="130000"/>
              </a:lnSpc>
              <a:buFont typeface="Arial" panose="020B0604020202020204" pitchFamily="34" charset="0"/>
              <a:buChar char="−"/>
              <a:defRPr/>
            </a:pP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AUTO_INCREMENT</a:t>
            </a:r>
            <a:r>
              <a:rPr lang="zh-CN" altLang="zh-CN" sz="2665" dirty="0" smtClean="0">
                <a:solidFill>
                  <a:schemeClr val="tx1">
                    <a:lumMod val="65000"/>
                    <a:lumOff val="35000"/>
                  </a:schemeClr>
                </a:solidFill>
                <a:latin typeface="微软雅黑" panose="020B0503020204020204" pitchFamily="34" charset="-122"/>
                <a:ea typeface="微软雅黑" panose="020B0503020204020204" pitchFamily="34" charset="-122"/>
              </a:rPr>
              <a:t>设置表字段值自动增加的基本语法格式如下所示：</a:t>
            </a:r>
            <a:endParaRPr lang="en-US" altLang="zh-CN" sz="2000" dirty="0" smtClean="0">
              <a:latin typeface="微软雅黑" panose="020B0503020204020204" pitchFamily="34" charset="-122"/>
              <a:ea typeface="微软雅黑" panose="020B0503020204020204" pitchFamily="34" charset="-122"/>
            </a:endParaRPr>
          </a:p>
          <a:p>
            <a:pPr marL="0" indent="0" fontAlgn="auto">
              <a:lnSpc>
                <a:spcPct val="130000"/>
              </a:lnSpc>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2527431" y="6021622"/>
            <a:ext cx="7593013" cy="414338"/>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zh-CN" altLang="zh-CN" dirty="0">
                <a:solidFill>
                  <a:schemeClr val="tx1">
                    <a:lumMod val="65000"/>
                    <a:lumOff val="35000"/>
                  </a:schemeClr>
                </a:solidFill>
              </a:rPr>
              <a:t>字段名 数据类型</a:t>
            </a:r>
            <a:r>
              <a:rPr lang="en-US" altLang="zh-CN" dirty="0">
                <a:solidFill>
                  <a:schemeClr val="tx1">
                    <a:lumMod val="65000"/>
                    <a:lumOff val="35000"/>
                  </a:schemeClr>
                </a:solidFill>
              </a:rPr>
              <a:t> AUTO_INCREMENT;</a:t>
            </a:r>
            <a:endParaRPr lang="zh-CN" altLang="zh-CN"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标题 1"/>
          <p:cNvSpPr/>
          <p:nvPr/>
        </p:nvSpPr>
        <p:spPr>
          <a:xfrm>
            <a:off x="1102428" y="787707"/>
            <a:ext cx="4361938" cy="677536"/>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设置表的字段值自动增加</a:t>
            </a:r>
            <a:b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b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5" name="直接连接符 24"/>
          <p:cNvCxnSpPr/>
          <p:nvPr/>
        </p:nvCxnSpPr>
        <p:spPr>
          <a:xfrm>
            <a:off x="649366" y="740311"/>
            <a:ext cx="442941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12035" y="1691005"/>
            <a:ext cx="7568565" cy="4154170"/>
          </a:xfrm>
          <a:prstGeom prst="rect">
            <a:avLst/>
          </a:prstGeom>
          <a:noFill/>
        </p:spPr>
        <p:txBody>
          <a:bodyPr wrap="square" rtlCol="0" anchor="t">
            <a:spAutoFit/>
          </a:bodyPr>
          <a:lstStyle/>
          <a:p>
            <a:pPr>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 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teaching</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库中，创建选课表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，选课号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sc_no</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是自动增量，选课时间默认为当前时间，其他字段分别是学号、课程号和教师号。</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create table sc</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3">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(sc_no int(6) not null auto_increment,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3">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  char(11) not null,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3">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courseno  char(6) not null,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3">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teacherno char(6) not null,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3">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sc_time timestamp not null default now(),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3">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primary key (sc_no)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759525" y="633470"/>
            <a:ext cx="3498150"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32654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451894" y="2063558"/>
            <a:ext cx="7288213" cy="1753235"/>
          </a:xfrm>
          <a:prstGeom prst="rect">
            <a:avLst/>
          </a:prstGeom>
        </p:spPr>
        <p:txBody>
          <a:bodyPr>
            <a:spAutoFit/>
          </a:bodyPr>
          <a:lstStyle/>
          <a:p>
            <a:pPr lvl="0" eaLnBrk="0" fontAlgn="base" hangingPunct="0">
              <a:lnSpc>
                <a:spcPct val="150000"/>
              </a:lnSpc>
              <a:spcBef>
                <a:spcPct val="0"/>
              </a:spcBef>
              <a:spcAft>
                <a:spcPct val="0"/>
              </a:spcAft>
              <a:defRPr/>
            </a:pPr>
            <a:r>
              <a:rPr kumimoji="0" lang="en-US" altLang="zh-CN" sz="2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通常情况下，向数据表中添加的新记录应该包含表所有字段，即为该表中的所有字段添加数据。为表中所有字段添加数据的</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INSERT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语句有两种。</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17"/>
          <p:cNvSpPr txBox="1"/>
          <p:nvPr/>
        </p:nvSpPr>
        <p:spPr>
          <a:xfrm>
            <a:off x="4285616" y="1399027"/>
            <a:ext cx="362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4.6.1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向数据表中插入单条记录</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grpSp>
        <p:nvGrpSpPr>
          <p:cNvPr id="17" name="组合 26"/>
          <p:cNvGrpSpPr/>
          <p:nvPr/>
        </p:nvGrpSpPr>
        <p:grpSpPr>
          <a:xfrm>
            <a:off x="4167111" y="4604910"/>
            <a:ext cx="4581919" cy="430887"/>
            <a:chOff x="1219943" y="2311189"/>
            <a:chExt cx="4581408" cy="574286"/>
          </a:xfrm>
        </p:grpSpPr>
        <p:sp>
          <p:nvSpPr>
            <p:cNvPr id="18" name="Text Box 3">
              <a:hlinkClick r:id="rId2" action="ppaction://hlinksldjump"/>
            </p:cNvPr>
            <p:cNvSpPr txBox="1">
              <a:spLocks noChangeArrowheads="1"/>
            </p:cNvSpPr>
            <p:nvPr/>
          </p:nvSpPr>
          <p:spPr bwMode="auto">
            <a:xfrm>
              <a:off x="1635822" y="2311189"/>
              <a:ext cx="4165529" cy="574286"/>
            </a:xfrm>
            <a:prstGeom prst="rect">
              <a:avLst/>
            </a:prstGeom>
            <a:noFill/>
            <a:ln w="9525">
              <a:noFill/>
              <a:miter lim="800000"/>
            </a:ln>
          </p:spPr>
          <p:txBody>
            <a:bodyPr wrap="square">
              <a:spAutoFit/>
            </a:bodyPr>
            <a:p>
              <a:pPr>
                <a:spcBef>
                  <a:spcPct val="50000"/>
                </a:spcBef>
                <a:defRPr/>
              </a:pPr>
              <a:r>
                <a:rPr lang="en-US" altLang="zh-CN" sz="2200" dirty="0" smtClean="0">
                  <a:solidFill>
                    <a:srgbClr val="0070C0"/>
                  </a:solidFill>
                  <a:latin typeface="微软雅黑" panose="020B0503020204020204" pitchFamily="34" charset="-122"/>
                  <a:ea typeface="微软雅黑" panose="020B0503020204020204" pitchFamily="34" charset="-122"/>
                  <a:hlinkClick r:id="rId3" action="ppaction://hlinksldjump"/>
                </a:rPr>
                <a:t>INSERT</a:t>
              </a:r>
              <a:r>
                <a:rPr lang="zh-CN" altLang="en-US" sz="2200" dirty="0" smtClean="0">
                  <a:solidFill>
                    <a:srgbClr val="0070C0"/>
                  </a:solidFill>
                  <a:latin typeface="微软雅黑" panose="020B0503020204020204" pitchFamily="34" charset="-122"/>
                  <a:ea typeface="微软雅黑" panose="020B0503020204020204" pitchFamily="34" charset="-122"/>
                  <a:hlinkClick r:id="rId3" action="ppaction://hlinksldjump"/>
                </a:rPr>
                <a:t>语句中指定所有字段名</a:t>
              </a:r>
              <a:endParaRPr lang="zh-CN" altLang="en-US" sz="2200" dirty="0">
                <a:solidFill>
                  <a:srgbClr val="0070C0"/>
                </a:solidFill>
                <a:latin typeface="微软雅黑" panose="020B0503020204020204" pitchFamily="34" charset="-122"/>
                <a:ea typeface="微软雅黑" panose="020B0503020204020204" pitchFamily="34" charset="-122"/>
                <a:hlinkClick r:id="rId3" action="ppaction://hlinksldjump"/>
              </a:endParaRPr>
            </a:p>
          </p:txBody>
        </p:sp>
        <p:pic>
          <p:nvPicPr>
            <p:cNvPr id="19" name="图片 32" descr="按扭-14.png"/>
            <p:cNvPicPr>
              <a:picLocks noChangeAspect="1"/>
            </p:cNvPicPr>
            <p:nvPr/>
          </p:nvPicPr>
          <p:blipFill>
            <a:blip r:embed="rId4" cstate="print"/>
            <a:stretch>
              <a:fillRect/>
            </a:stretch>
          </p:blipFill>
          <p:spPr>
            <a:xfrm>
              <a:off x="1219943" y="2317526"/>
              <a:ext cx="402819" cy="536579"/>
            </a:xfrm>
            <a:prstGeom prst="rect">
              <a:avLst/>
            </a:prstGeom>
            <a:noFill/>
            <a:ln w="9525">
              <a:noFill/>
            </a:ln>
          </p:spPr>
        </p:pic>
      </p:grpSp>
      <p:grpSp>
        <p:nvGrpSpPr>
          <p:cNvPr id="23" name="组合 26"/>
          <p:cNvGrpSpPr/>
          <p:nvPr/>
        </p:nvGrpSpPr>
        <p:grpSpPr>
          <a:xfrm>
            <a:off x="4167111" y="5471685"/>
            <a:ext cx="4258069" cy="430887"/>
            <a:chOff x="1210418" y="2298523"/>
            <a:chExt cx="4257593" cy="574289"/>
          </a:xfrm>
        </p:grpSpPr>
        <p:sp>
          <p:nvSpPr>
            <p:cNvPr id="24" name="Text Box 3">
              <a:hlinkClick r:id="rId3" action="ppaction://hlinksldjump"/>
            </p:cNvPr>
            <p:cNvSpPr txBox="1">
              <a:spLocks noChangeArrowheads="1"/>
            </p:cNvSpPr>
            <p:nvPr/>
          </p:nvSpPr>
          <p:spPr bwMode="auto">
            <a:xfrm>
              <a:off x="1635821" y="2298523"/>
              <a:ext cx="3832190" cy="574289"/>
            </a:xfrm>
            <a:prstGeom prst="rect">
              <a:avLst/>
            </a:prstGeom>
            <a:noFill/>
            <a:ln w="9525">
              <a:noFill/>
              <a:miter lim="800000"/>
            </a:ln>
          </p:spPr>
          <p:txBody>
            <a:bodyPr wrap="square">
              <a:spAutoFit/>
            </a:bodyPr>
            <a:p>
              <a:pPr>
                <a:spcBef>
                  <a:spcPct val="50000"/>
                </a:spcBef>
                <a:defRPr/>
              </a:pPr>
              <a:r>
                <a:rPr lang="en-US" altLang="zh-CN" sz="2200" dirty="0" smtClean="0">
                  <a:solidFill>
                    <a:srgbClr val="0070C0"/>
                  </a:solidFill>
                  <a:latin typeface="微软雅黑" panose="020B0503020204020204" pitchFamily="34" charset="-122"/>
                  <a:ea typeface="微软雅黑" panose="020B0503020204020204" pitchFamily="34" charset="-122"/>
                  <a:hlinkClick r:id="rId3" action="ppaction://hlinksldjump"/>
                </a:rPr>
                <a:t>INSERT</a:t>
              </a:r>
              <a:r>
                <a:rPr lang="zh-CN" altLang="en-US" sz="2200" dirty="0" smtClean="0">
                  <a:solidFill>
                    <a:srgbClr val="0070C0"/>
                  </a:solidFill>
                  <a:latin typeface="微软雅黑" panose="020B0503020204020204" pitchFamily="34" charset="-122"/>
                  <a:ea typeface="微软雅黑" panose="020B0503020204020204" pitchFamily="34" charset="-122"/>
                  <a:hlinkClick r:id="rId3" action="ppaction://hlinksldjump"/>
                </a:rPr>
                <a:t>语句中不指定字段名</a:t>
              </a:r>
              <a:endParaRPr lang="zh-CN" altLang="en-US" sz="2200" dirty="0">
                <a:solidFill>
                  <a:srgbClr val="0070C0"/>
                </a:solidFill>
                <a:latin typeface="微软雅黑" panose="020B0503020204020204" pitchFamily="34" charset="-122"/>
                <a:ea typeface="微软雅黑" panose="020B0503020204020204" pitchFamily="34" charset="-122"/>
                <a:hlinkClick r:id="rId3" action="ppaction://hlinksldjump"/>
              </a:endParaRPr>
            </a:p>
          </p:txBody>
        </p:sp>
        <p:pic>
          <p:nvPicPr>
            <p:cNvPr id="25" name="图片 32" descr="按扭-14.png"/>
            <p:cNvPicPr>
              <a:picLocks noChangeAspect="1"/>
            </p:cNvPicPr>
            <p:nvPr/>
          </p:nvPicPr>
          <p:blipFill>
            <a:blip r:embed="rId4" cstate="print"/>
            <a:stretch>
              <a:fillRect/>
            </a:stretch>
          </p:blipFill>
          <p:spPr>
            <a:xfrm>
              <a:off x="1210418" y="2317532"/>
              <a:ext cx="402819" cy="536579"/>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598063" y="2434318"/>
            <a:ext cx="7719524" cy="963100"/>
          </a:xfrm>
          <a:prstGeom prst="rect">
            <a:avLst/>
          </a:prstGeom>
        </p:spPr>
        <p:txBody>
          <a:bodyPr wrap="square">
            <a:noAutofit/>
          </a:bodyPr>
          <a:lstStyle/>
          <a:p>
            <a:pPr lvl="1">
              <a:spcBef>
                <a:spcPct val="0"/>
              </a:spcBef>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向表中添加新记录时，可以在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语句中列出表的所有字段名，其语法格式如下所示：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2786108" y="3509645"/>
            <a:ext cx="6618514" cy="812283"/>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eaLnBrk="0" fontAlgn="base" hangingPunct="0">
              <a:spcBef>
                <a:spcPct val="0"/>
              </a:spcBef>
              <a:spcAft>
                <a:spcPct val="0"/>
              </a:spcAft>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INSERT INTO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表名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VALUES(</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marR="0" lvl="1" indent="-285750"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lang="zh-CN" altLang="zh-CN" sz="3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marR="0" lvl="1" indent="-285750"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41" name="文本框 4"/>
          <p:cNvSpPr txBox="1"/>
          <p:nvPr/>
        </p:nvSpPr>
        <p:spPr>
          <a:xfrm>
            <a:off x="2030730" y="4321610"/>
            <a:ext cx="8130540" cy="1753235"/>
          </a:xfrm>
          <a:prstGeom prst="rect">
            <a:avLst/>
          </a:prstGeom>
          <a:noFill/>
        </p:spPr>
        <p:txBody>
          <a:bodyPr wrap="square" rtlCol="0" anchor="t">
            <a:spAutoFit/>
          </a:bodyPr>
          <a:lstStyle/>
          <a:p>
            <a:pPr marL="0" lvl="1">
              <a:lnSpc>
                <a:spcPct val="150000"/>
              </a:lnSpc>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”表示数据表中的字段名称，此处必须列出表所有字段的名称；“值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”表示每个字段的值，每个值的顺序、类型必须与对应的字段相匹配。</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525" y="633470"/>
            <a:ext cx="3498150"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32654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82787" y="1819275"/>
            <a:ext cx="3997376" cy="677108"/>
          </a:xfrm>
          <a:prstGeom prst="rect">
            <a:avLst/>
          </a:prstGeom>
          <a:noFill/>
        </p:spPr>
        <p:txBody>
          <a:bodyPr wrap="none" rtlCol="0">
            <a:spAutoFit/>
          </a:bodyPr>
          <a:lstStyle/>
          <a:p>
            <a:pPr marL="0" lvl="1"/>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1. INSERT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语句中指定所有字段名</a:t>
            </a:r>
            <a:endPar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ppt_w*0.70"/>
                                          </p:val>
                                        </p:tav>
                                        <p:tav tm="100000">
                                          <p:val>
                                            <p:strVal val="#ppt_w"/>
                                          </p:val>
                                        </p:tav>
                                      </p:tavLst>
                                    </p:anim>
                                    <p:anim calcmode="lin" valueType="num">
                                      <p:cBhvr>
                                        <p:cTn id="8" dur="500" fill="hold"/>
                                        <p:tgtEl>
                                          <p:spTgt spid="38"/>
                                        </p:tgtEl>
                                        <p:attrNameLst>
                                          <p:attrName>ppt_h</p:attrName>
                                        </p:attrNameLst>
                                      </p:cBhvr>
                                      <p:tavLst>
                                        <p:tav tm="0">
                                          <p:val>
                                            <p:strVal val="#ppt_h"/>
                                          </p:val>
                                        </p:tav>
                                        <p:tav tm="100000">
                                          <p:val>
                                            <p:strVal val="#ppt_h"/>
                                          </p:val>
                                        </p:tav>
                                      </p:tavLst>
                                    </p:anim>
                                    <p:animEffect transition="in" filter="fade">
                                      <p:cBhvr>
                                        <p:cTn id="9" dur="500"/>
                                        <p:tgtEl>
                                          <p:spTgt spid="3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1+#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6" presetClass="emph" presetSubtype="0" fill="hold" grpId="0" nodeType="withEffect">
                                  <p:stCondLst>
                                    <p:cond delay="0"/>
                                  </p:stCondLst>
                                  <p:childTnLst>
                                    <p:animEffect transition="out" filter="fade">
                                      <p:cBhvr>
                                        <p:cTn id="22" dur="500" tmFilter="0, 0; .2, .5; .8, .5; 1, 0"/>
                                        <p:tgtEl>
                                          <p:spTgt spid="11"/>
                                        </p:tgtEl>
                                      </p:cBhvr>
                                    </p:animEffect>
                                    <p:animScale>
                                      <p:cBhvr>
                                        <p:cTn id="2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bldLvl="0" animBg="1"/>
      <p:bldP spid="41" grpId="0"/>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2060" y="2596515"/>
            <a:ext cx="6848475" cy="142811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eaLnBrk="0" fontAlgn="base" hangingPunct="0">
              <a:spcBef>
                <a:spcPct val="0"/>
              </a:spcBef>
              <a:spcAft>
                <a:spcPct val="0"/>
              </a:spcAft>
              <a:defRPr/>
            </a:pPr>
            <a:r>
              <a:rPr lang="en-US" altLang="zh-CN"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insert into student  (studentno,sname,sex,birthdate,entrance,phone,Email) values ('18122210009','许东山','男','1999/11/5',789,</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'13623456778','qwe@163.com');</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eaLnBrk="0" fontAlgn="base" hangingPunct="0">
              <a:spcBef>
                <a:spcPct val="0"/>
              </a:spcBef>
              <a:spcAft>
                <a:spcPct val="0"/>
              </a:spcAft>
              <a:defRPr/>
            </a:pPr>
            <a:endParaRPr lang="zh-CN" altLang="en-US"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ctr" defTabSz="914400" rtl="0" eaLnBrk="0" fontAlgn="base" latinLnBrk="0" hangingPunct="0">
              <a:lnSpc>
                <a:spcPct val="150000"/>
              </a:lnSpc>
              <a:spcBef>
                <a:spcPct val="20000"/>
              </a:spcBef>
              <a:spcAft>
                <a:spcPct val="0"/>
              </a:spcAft>
              <a:buClrTx/>
              <a:buSzTx/>
              <a:buFontTx/>
              <a:buNone/>
              <a:defRPr/>
            </a:pPr>
            <a:endPar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矩形 13"/>
          <p:cNvSpPr/>
          <p:nvPr/>
        </p:nvSpPr>
        <p:spPr>
          <a:xfrm>
            <a:off x="2615724" y="1515040"/>
            <a:ext cx="7349331" cy="706755"/>
          </a:xfrm>
          <a:prstGeom prst="rect">
            <a:avLst/>
          </a:prstGeom>
        </p:spPr>
        <p:txBody>
          <a:bodyPr wrap="square">
            <a:spAutoFit/>
          </a:bodyPr>
          <a:lstStyle/>
          <a:p>
            <a:pPr marL="0" lvl="1" algn="l">
              <a:buClrTx/>
              <a:buSzTx/>
              <a:buFontTx/>
              <a:buNone/>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利用insert表student中插入1行数据。</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下箭头 14"/>
          <p:cNvSpPr/>
          <p:nvPr/>
        </p:nvSpPr>
        <p:spPr>
          <a:xfrm>
            <a:off x="6061673" y="4177700"/>
            <a:ext cx="457200" cy="35922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12059" y="4177937"/>
            <a:ext cx="3625623" cy="342901"/>
          </a:xfrm>
          <a:prstGeom prst="rect">
            <a:avLst/>
          </a:prstGeom>
        </p:spPr>
        <p:txBody>
          <a:bodyPr>
            <a:noAutofit/>
          </a:bodyPr>
          <a:lstStyle/>
          <a:p>
            <a:pPr>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执行结果如下图所示：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2615292" y="2115214"/>
            <a:ext cx="2852737" cy="334736"/>
          </a:xfrm>
          <a:prstGeom prst="rect">
            <a:avLst/>
          </a:prstGeom>
        </p:spPr>
        <p:txBody>
          <a:bodyPr>
            <a:noAutofit/>
          </a:bodyPr>
          <a:lstStyle/>
          <a:p>
            <a:pPr>
              <a:spcBef>
                <a:spcPct val="0"/>
              </a:spcBef>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标题 1"/>
          <p:cNvSpPr/>
          <p:nvPr/>
        </p:nvSpPr>
        <p:spPr>
          <a:xfrm>
            <a:off x="759525" y="633470"/>
            <a:ext cx="3498150"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2" name="直接连接符 21"/>
          <p:cNvCxnSpPr/>
          <p:nvPr/>
        </p:nvCxnSpPr>
        <p:spPr>
          <a:xfrm>
            <a:off x="649366" y="740311"/>
            <a:ext cx="32654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流程图: 延期 11"/>
          <p:cNvSpPr/>
          <p:nvPr/>
        </p:nvSpPr>
        <p:spPr>
          <a:xfrm rot="16200000">
            <a:off x="1624330" y="14681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9"/>
          <p:cNvSpPr txBox="1"/>
          <p:nvPr/>
        </p:nvSpPr>
        <p:spPr>
          <a:xfrm>
            <a:off x="1586867" y="167323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90850" y="4736465"/>
            <a:ext cx="6210300" cy="647700"/>
          </a:xfrm>
          <a:prstGeom prst="rect">
            <a:avLst/>
          </a:prstGeom>
        </p:spPr>
      </p:pic>
      <p:pic>
        <p:nvPicPr>
          <p:cNvPr id="3" name="图片 2"/>
          <p:cNvPicPr>
            <a:picLocks noChangeAspect="1"/>
          </p:cNvPicPr>
          <p:nvPr/>
        </p:nvPicPr>
        <p:blipFill>
          <a:blip r:embed="rId3"/>
          <a:stretch>
            <a:fillRect/>
          </a:stretch>
        </p:blipFill>
        <p:spPr>
          <a:xfrm>
            <a:off x="2857500" y="5619750"/>
            <a:ext cx="6477000" cy="123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2"/>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5" dur="500"/>
                                        <p:tgtEl>
                                          <p:spTgt spid="17"/>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par>
                                <p:cTn id="20" presetID="26" presetClass="emph" presetSubtype="0" fill="hold" grpId="0" nodeType="withEffect">
                                  <p:stCondLst>
                                    <p:cond delay="0"/>
                                  </p:stCondLst>
                                  <p:childTnLst>
                                    <p:animEffect transition="out" filter="fade">
                                      <p:cBhvr>
                                        <p:cTn id="21" dur="500" tmFilter="0, 0; .2, .5; .8, .5; 1, 0"/>
                                        <p:tgtEl>
                                          <p:spTgt spid="20"/>
                                        </p:tgtEl>
                                      </p:cBhvr>
                                    </p:animEffect>
                                    <p:animScale>
                                      <p:cBhvr>
                                        <p:cTn id="22" dur="250" autoRev="1" fill="hold"/>
                                        <p:tgtEl>
                                          <p:spTgt spid="2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bldLvl="0" animBg="1"/>
      <p:bldP spid="17" grpId="0"/>
      <p:bldP spid="2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1200" y="2417989"/>
            <a:ext cx="7693480" cy="800101"/>
          </a:xfrm>
          <a:prstGeom prst="rect">
            <a:avLst/>
          </a:prstGeom>
        </p:spPr>
        <p:txBody>
          <a:bodyPr wrap="square">
            <a:noAutofit/>
          </a:bodyPr>
          <a:lstStyle/>
          <a:p>
            <a:pPr lvl="1">
              <a:spcBef>
                <a:spcPct val="0"/>
              </a:spcBef>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当为数据表的所有列都指定了数据值时，可以省略字段名。其语法格式如下所示：</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spcBef>
                <a:spcPct val="0"/>
              </a:spcBef>
              <a:buFontTx/>
              <a:buNone/>
            </a:pPr>
            <a:endPar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950845" y="3361055"/>
            <a:ext cx="4975860" cy="82296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INSERT INTO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表名</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VALUES(</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160814" y="4184196"/>
            <a:ext cx="6346372" cy="432708"/>
          </a:xfrm>
          <a:prstGeom prst="rect">
            <a:avLst/>
          </a:prstGeom>
        </p:spPr>
        <p:txBody>
          <a:bodyPr wrap="square">
            <a:noAutofit/>
          </a:bodyPr>
          <a:lstStyle/>
          <a:p>
            <a:pPr lvl="1">
              <a:spcBef>
                <a:spcPct val="0"/>
              </a:spcBef>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所以上例可以简写为如下语句</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762250" y="4839335"/>
            <a:ext cx="7851140" cy="123253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indent="0">
              <a:spcBef>
                <a:spcPct val="0"/>
              </a:spcBef>
              <a:buFontTx/>
              <a:buNone/>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INSERT INTO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studentinfo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0">
              <a:spcBef>
                <a:spcPct val="0"/>
              </a:spcBef>
              <a:buFontTx/>
              <a:buNone/>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VALUES</a:t>
            </a:r>
            <a:r>
              <a:rPr lang="en-US" altLang="zh-CN"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('18122210009','许东山','男','1999/11/5',789,</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'13623456778','qwe@163.com');</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a:spcBef>
                <a:spcPct val="0"/>
              </a:spcBef>
              <a:buFontTx/>
              <a:buNone/>
              <a:defRPr/>
            </a:pPr>
            <a:endParaRPr lang="zh-CN" altLang="zh-CN" sz="2400" b="1" dirty="0" smtClean="0">
              <a:solidFill>
                <a:schemeClr val="bg1"/>
              </a:solidFill>
              <a:latin typeface="微软雅黑" panose="020B0503020204020204" pitchFamily="34" charset="-122"/>
              <a:ea typeface="微软雅黑" panose="020B0503020204020204" pitchFamily="34" charset="-122"/>
            </a:endParaRPr>
          </a:p>
          <a:p>
            <a:pPr marL="742950" marR="0" lvl="1" indent="-28575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标题 1"/>
          <p:cNvSpPr/>
          <p:nvPr/>
        </p:nvSpPr>
        <p:spPr>
          <a:xfrm>
            <a:off x="759525" y="633470"/>
            <a:ext cx="3498150"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32654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86025" y="1866900"/>
            <a:ext cx="3740896" cy="677108"/>
          </a:xfrm>
          <a:prstGeom prst="rect">
            <a:avLst/>
          </a:prstGeom>
          <a:noFill/>
        </p:spPr>
        <p:txBody>
          <a:bodyPr wrap="none" rtlCol="0">
            <a:spAutoFit/>
          </a:bodyPr>
          <a:lstStyle/>
          <a:p>
            <a:pPr marL="0" lvl="1"/>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2. INSERT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语句中不指定字段名</a:t>
            </a:r>
            <a:endPar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strVal val="#ppt_w*0.7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animEffect transition="in" filter="fade">
                                      <p:cBhvr>
                                        <p:cTn id="18" dur="500"/>
                                        <p:tgtEl>
                                          <p:spTgt spid="9"/>
                                        </p:tgtEl>
                                      </p:cBhvr>
                                    </p:animEffect>
                                  </p:childTnLst>
                                </p:cTn>
                              </p:par>
                              <p:par>
                                <p:cTn id="19" presetID="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P spid="10"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67303" y="2545897"/>
            <a:ext cx="7457395" cy="1686583"/>
          </a:xfrm>
          <a:prstGeom prst="rect">
            <a:avLst/>
          </a:prstGeom>
        </p:spPr>
        <p:txBody>
          <a:bodyPr wrap="square">
            <a:noAutofit/>
          </a:bodyPr>
          <a:lstStyle/>
          <a:p>
            <a:pPr lvl="1">
              <a:lnSpc>
                <a:spcPct val="150000"/>
              </a:lnSpc>
              <a:spcBef>
                <a:spcPct val="0"/>
              </a:spcBef>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有的时候，我们在插入新记录时，只能确定部分字段的值，这时只能为部分字段插入数据。</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spcBef>
                <a:spcPct val="0"/>
              </a:spcBef>
              <a:buFontTx/>
              <a:buNone/>
            </a:pPr>
            <a:endPar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p:nvPr/>
        </p:nvSpPr>
        <p:spPr>
          <a:xfrm>
            <a:off x="759525" y="633470"/>
            <a:ext cx="3498150"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32654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0250" y="1866900"/>
            <a:ext cx="3702685" cy="675640"/>
          </a:xfrm>
          <a:prstGeom prst="rect">
            <a:avLst/>
          </a:prstGeom>
          <a:noFill/>
        </p:spPr>
        <p:txBody>
          <a:bodyPr wrap="none" rtlCol="0">
            <a:spAutoFit/>
          </a:bodyPr>
          <a:lstStyle/>
          <a:p>
            <a:pPr marL="0" lvl="1"/>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3. INSERT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语句中不指定字段名</a:t>
            </a:r>
            <a:endPar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603500" y="2830195"/>
            <a:ext cx="7905115" cy="119824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marL="0" lvl="1" algn="l" eaLnBrk="0" fontAlgn="base" hangingPunct="0">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insert into student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eaLnBrk="0" fontAlgn="base" hangingPunct="0">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(studentno,sname,sex,birthdate,phone,Email)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eaLnBrk="0" fontAlgn="base" hangingPunct="0">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values ('18122210111','何小丽','女','1999/11/5','13623456711','hxl@163.com');</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2449967" y="4306839"/>
            <a:ext cx="3625623" cy="342901"/>
          </a:xfrm>
          <a:prstGeom prst="rect">
            <a:avLst/>
          </a:prstGeom>
        </p:spPr>
        <p:txBody>
          <a:bodyPr>
            <a:noAutofit/>
          </a:bodyPr>
          <a:lstStyle/>
          <a:p>
            <a:pPr>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执行结果如下图所示：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2450058" y="2366370"/>
            <a:ext cx="2852737" cy="334736"/>
          </a:xfrm>
          <a:prstGeom prst="rect">
            <a:avLst/>
          </a:prstGeom>
        </p:spPr>
        <p:txBody>
          <a:bodyPr>
            <a:noAutofit/>
          </a:bodyPr>
          <a:lstStyle/>
          <a:p>
            <a:pPr>
              <a:spcBef>
                <a:spcPct val="0"/>
              </a:spcBef>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流程图: 延期 18"/>
          <p:cNvSpPr/>
          <p:nvPr/>
        </p:nvSpPr>
        <p:spPr>
          <a:xfrm rot="16200000">
            <a:off x="1736090" y="14173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1755777" y="173483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2795429" y="1464240"/>
            <a:ext cx="7349331" cy="706755"/>
          </a:xfrm>
          <a:prstGeom prst="rect">
            <a:avLst/>
          </a:prstGeom>
        </p:spPr>
        <p:txBody>
          <a:bodyPr wrap="square">
            <a:spAutoFit/>
          </a:bodyPr>
          <a:lstStyle/>
          <a:p>
            <a:pPr>
              <a:spcBef>
                <a:spcPct val="0"/>
              </a:spcBef>
              <a:buFontTx/>
              <a:buNone/>
            </a:pPr>
            <a:r>
              <a:rPr lang="en-US" altLang="zh-CN" sz="2000" dirty="0" smtClean="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向</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表添加另一条记录。学号是</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'18122210111'</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，姓名是何小丽，性别是女。</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819400" y="4737100"/>
            <a:ext cx="6553200" cy="2120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ppt_x</p:attrName>
                                        </p:attrNameLst>
                                      </p:cBhvr>
                                      <p:tavLst>
                                        <p:tav tm="0">
                                          <p:val>
                                            <p:strVal val="#ppt_x-.2"/>
                                          </p:val>
                                        </p:tav>
                                        <p:tav tm="100000">
                                          <p:val>
                                            <p:strVal val="#ppt_x"/>
                                          </p:val>
                                        </p:tav>
                                      </p:tavLst>
                                    </p:anim>
                                    <p:anim calcmode="lin" valueType="num">
                                      <p:cBhvr>
                                        <p:cTn id="19"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0" dur="500"/>
                                        <p:tgtEl>
                                          <p:spTgt spid="13"/>
                                        </p:tgtEl>
                                      </p:cBhvr>
                                    </p:animEffect>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bldLvl="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1787525" y="1821815"/>
            <a:ext cx="9036050" cy="35864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57200">
              <a:buNone/>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调</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查过程中的重点在于“数据”与“处理”。通过调查、收集与分析，获得用户对数据库的如下要求 ：</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）信息需求。</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）处理要求。</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）安全性和完整性要求。</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457200">
              <a:buNone/>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调查了解了用户的实际需求以后，还需要进一步分析和表达用户的需求。经过需求分析阶段最后会形成系统需求说明书。</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.1.2  </a:t>
            </a:r>
            <a:r>
              <a:rPr lang="zh-CN" altLang="en-US" sz="2000" dirty="0">
                <a:solidFill>
                  <a:srgbClr val="F0882E"/>
                </a:solidFill>
                <a:latin typeface="微软雅黑" panose="020B0503020204020204" pitchFamily="34" charset="-122"/>
                <a:ea typeface="微软雅黑" panose="020B0503020204020204" pitchFamily="34" charset="-122"/>
                <a:sym typeface="+mn-ea"/>
              </a:rPr>
              <a:t>需求分析</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ppt_x</p:attrName>
                                        </p:attrNameLst>
                                      </p:cBhvr>
                                      <p:tavLst>
                                        <p:tav tm="0">
                                          <p:val>
                                            <p:strVal val="#ppt_x-.2"/>
                                          </p:val>
                                        </p:tav>
                                        <p:tav tm="100000">
                                          <p:val>
                                            <p:strVal val="#ppt_x"/>
                                          </p:val>
                                        </p:tav>
                                      </p:tavLst>
                                    </p:anim>
                                    <p:anim calcmode="lin" valueType="num">
                                      <p:cBhvr>
                                        <p:cTn id="8" dur="1000" fill="hold"/>
                                        <p:tgtEl>
                                          <p:spTgt spid="153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2"/>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205355" y="2403475"/>
            <a:ext cx="7288530" cy="1369060"/>
          </a:xfrm>
          <a:prstGeom prst="rect">
            <a:avLst/>
          </a:prstGeom>
        </p:spPr>
        <p:txBody>
          <a:bodyPr>
            <a:noAutofit/>
          </a:bodyPr>
          <a:lstStyle/>
          <a:p>
            <a:pPr fontAlgn="auto">
              <a:lnSpc>
                <a:spcPct val="15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语句为部分字段添加值时，</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必须要</a:t>
            </a:r>
            <a:r>
              <a:rPr lang="zh-CN" altLang="en-US" sz="2400" dirty="0" smtClean="0">
                <a:solidFill>
                  <a:schemeClr val="accent2"/>
                </a:solidFill>
                <a:latin typeface="微软雅黑" panose="020B0503020204020204" pitchFamily="34" charset="-122"/>
                <a:ea typeface="微软雅黑" panose="020B0503020204020204" pitchFamily="34" charset="-122"/>
              </a:rPr>
              <a:t>在表名的后面写明</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为哪些字段添加数据。</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205355" y="3772535"/>
            <a:ext cx="8202295" cy="1348740"/>
          </a:xfrm>
          <a:prstGeom prst="rect">
            <a:avLst/>
          </a:prstGeom>
        </p:spPr>
        <p:txBody>
          <a:bodyPr>
            <a:noAutofit/>
          </a:bodyPr>
          <a:lstStyle/>
          <a:p>
            <a:pPr fontAlgn="auto">
              <a:lnSpc>
                <a:spcPct val="15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表名后的字段名顺序可以与其在表中定义的顺序不一致，它们只需要</a:t>
            </a:r>
            <a:r>
              <a:rPr lang="zh-CN" altLang="zh-CN" sz="2400" dirty="0" smtClean="0">
                <a:solidFill>
                  <a:schemeClr val="accent2"/>
                </a:solidFill>
                <a:latin typeface="微软雅黑" panose="020B0503020204020204" pitchFamily="34" charset="-122"/>
                <a:ea typeface="微软雅黑" panose="020B0503020204020204" pitchFamily="34" charset="-122"/>
              </a:rPr>
              <a:t>与</a:t>
            </a:r>
            <a:r>
              <a:rPr lang="en-US" altLang="zh-CN" sz="2400" dirty="0" smtClean="0">
                <a:solidFill>
                  <a:schemeClr val="accent2"/>
                </a:solidFill>
                <a:latin typeface="微软雅黑" panose="020B0503020204020204" pitchFamily="34" charset="-122"/>
                <a:ea typeface="微软雅黑" panose="020B0503020204020204" pitchFamily="34" charset="-122"/>
              </a:rPr>
              <a:t>VALUES</a:t>
            </a:r>
            <a:r>
              <a:rPr lang="zh-CN" altLang="zh-CN" sz="2400" dirty="0" smtClean="0">
                <a:solidFill>
                  <a:schemeClr val="accent2"/>
                </a:solidFill>
                <a:latin typeface="微软雅黑" panose="020B0503020204020204" pitchFamily="34" charset="-122"/>
                <a:ea typeface="微软雅黑" panose="020B0503020204020204" pitchFamily="34" charset="-122"/>
              </a:rPr>
              <a:t>中值的顺序</a:t>
            </a:r>
            <a:r>
              <a:rPr lang="zh-CN" altLang="en-US" sz="2400" dirty="0" smtClean="0">
                <a:solidFill>
                  <a:schemeClr val="accent2"/>
                </a:solidFill>
                <a:latin typeface="微软雅黑" panose="020B0503020204020204" pitchFamily="34" charset="-122"/>
                <a:ea typeface="微软雅黑" panose="020B0503020204020204" pitchFamily="34" charset="-122"/>
              </a:rPr>
              <a:t>保持</a:t>
            </a:r>
            <a:r>
              <a:rPr lang="zh-CN" altLang="zh-CN" sz="2400" dirty="0" smtClean="0">
                <a:solidFill>
                  <a:schemeClr val="accent2"/>
                </a:solidFill>
                <a:latin typeface="微软雅黑" panose="020B0503020204020204" pitchFamily="34" charset="-122"/>
                <a:ea typeface="微软雅黑" panose="020B0503020204020204" pitchFamily="34" charset="-122"/>
              </a:rPr>
              <a:t>一致</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即可。</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2205095" y="2000250"/>
            <a:ext cx="1107996" cy="738664"/>
          </a:xfrm>
          <a:prstGeom prst="rect">
            <a:avLst/>
          </a:prstGeom>
          <a:noFill/>
        </p:spPr>
        <p:txBody>
          <a:bodyPr wrap="non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sym typeface="+mn-ea"/>
              </a:rPr>
              <a:t>注意：</a:t>
            </a:r>
            <a:endParaRPr lang="zh-CN" altLang="zh-CN" sz="2400" b="1"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029076" y="1172332"/>
            <a:ext cx="3875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4.6.2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同时为数据表添加多条记录</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1872003" y="2325626"/>
            <a:ext cx="8447995" cy="1257301"/>
          </a:xfrm>
          <a:prstGeom prst="rect">
            <a:avLst/>
          </a:prstGeom>
        </p:spPr>
        <p:txBody>
          <a:bodyPr wrap="square">
            <a:noAutofit/>
          </a:bodyPr>
          <a:lstStyle/>
          <a:p>
            <a:pPr lvl="1">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中提供了使用一条</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语句同时添加多条记录的功能，其语法格式如下所示：</a:t>
            </a:r>
            <a:endParaRPr lang="zh-CN"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459990" y="3393440"/>
            <a:ext cx="7859395" cy="205105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INSERT INTO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VALUES(</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      </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a:t>
            </a:r>
            <a:endParaRPr lang="zh-CN" altLang="zh-CN" sz="3200" b="1" dirty="0" smtClean="0">
              <a:solidFill>
                <a:schemeClr val="bg1"/>
              </a:solidFill>
              <a:latin typeface="微软雅黑" panose="020B0503020204020204" pitchFamily="34" charset="-122"/>
              <a:ea typeface="微软雅黑" panose="020B0503020204020204" pitchFamily="34" charset="-122"/>
            </a:endParaRPr>
          </a:p>
          <a:p>
            <a:pPr marL="742950" marR="0" lvl="1" indent="-28575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par>
                                <p:cTn id="14" presetID="26" presetClass="emph" presetSubtype="0" fill="hold" grpId="0" nodeType="with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81250" y="1990725"/>
            <a:ext cx="1031051" cy="400110"/>
          </a:xfrm>
          <a:prstGeom prst="rect">
            <a:avLst/>
          </a:prstGeom>
          <a:solidFill>
            <a:schemeClr val="accent2"/>
          </a:solidFill>
        </p:spPr>
        <p:txBody>
          <a:bodyPr wrap="none" rtlCol="0">
            <a:spAutoFit/>
          </a:bodyPr>
          <a:lstStyle/>
          <a:p>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说明：</a:t>
            </a:r>
            <a:endParaRPr lang="zh-CN" altLang="en-US" sz="2000" b="1" dirty="0">
              <a:solidFill>
                <a:schemeClr val="bg1"/>
              </a:solidFill>
            </a:endParaRPr>
          </a:p>
        </p:txBody>
      </p:sp>
      <p:sp>
        <p:nvSpPr>
          <p:cNvPr id="21" name="TextBox 3"/>
          <p:cNvSpPr txBox="1"/>
          <p:nvPr/>
        </p:nvSpPr>
        <p:spPr>
          <a:xfrm>
            <a:off x="3009718" y="2815483"/>
            <a:ext cx="1804736" cy="646331"/>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zh-CN" dirty="0" smtClean="0">
                <a:solidFill>
                  <a:schemeClr val="bg1"/>
                </a:solidFill>
                <a:latin typeface="微软雅黑" panose="020B0503020204020204" pitchFamily="34" charset="-122"/>
                <a:ea typeface="微软雅黑" panose="020B0503020204020204" pitchFamily="34" charset="-122"/>
                <a:sym typeface="+mn-ea"/>
              </a:rPr>
              <a:t>字段名</a:t>
            </a:r>
            <a:r>
              <a:rPr lang="en-US" altLang="zh-CN" dirty="0" smtClean="0">
                <a:solidFill>
                  <a:schemeClr val="bg1"/>
                </a:solidFill>
                <a:latin typeface="微软雅黑" panose="020B0503020204020204" pitchFamily="34" charset="-122"/>
                <a:ea typeface="微软雅黑" panose="020B0503020204020204" pitchFamily="34" charset="-122"/>
                <a:sym typeface="+mn-ea"/>
              </a:rPr>
              <a:t>1</a:t>
            </a:r>
            <a:r>
              <a:rPr lang="zh-CN" altLang="zh-CN" dirty="0" smtClean="0">
                <a:solidFill>
                  <a:schemeClr val="bg1"/>
                </a:solidFill>
                <a:latin typeface="微软雅黑" panose="020B0503020204020204" pitchFamily="34" charset="-122"/>
                <a:ea typeface="微软雅黑" panose="020B0503020204020204" pitchFamily="34" charset="-122"/>
                <a:sym typeface="+mn-ea"/>
              </a:rPr>
              <a:t>，字段名</a:t>
            </a:r>
            <a:r>
              <a:rPr lang="en-US" altLang="zh-CN" dirty="0" smtClean="0">
                <a:solidFill>
                  <a:schemeClr val="bg1"/>
                </a:solidFill>
                <a:latin typeface="微软雅黑" panose="020B0503020204020204" pitchFamily="34" charset="-122"/>
                <a:ea typeface="微软雅黑" panose="020B0503020204020204" pitchFamily="34" charset="-122"/>
                <a:sym typeface="+mn-ea"/>
              </a:rPr>
              <a:t>2</a:t>
            </a:r>
            <a:r>
              <a:rPr lang="zh-CN" altLang="zh-CN" dirty="0" smtClean="0">
                <a:solidFill>
                  <a:schemeClr val="bg1"/>
                </a:solidFill>
                <a:latin typeface="微软雅黑" panose="020B0503020204020204" pitchFamily="34" charset="-122"/>
                <a:ea typeface="微软雅黑" panose="020B0503020204020204" pitchFamily="34" charset="-122"/>
                <a:sym typeface="+mn-ea"/>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en-US" dirty="0" smtClean="0">
                <a:solidFill>
                  <a:schemeClr val="bg1"/>
                </a:solidFill>
                <a:latin typeface="微软雅黑" panose="020B0503020204020204" pitchFamily="34" charset="-122"/>
                <a:ea typeface="微软雅黑" panose="020B0503020204020204" pitchFamily="34" charset="-122"/>
                <a:sym typeface="+mn-ea"/>
              </a:rPr>
              <a:t>字段名</a:t>
            </a:r>
            <a:r>
              <a:rPr lang="en-US" altLang="zh-CN" dirty="0" smtClean="0">
                <a:solidFill>
                  <a:schemeClr val="bg1"/>
                </a:solidFill>
                <a:latin typeface="微软雅黑" panose="020B0503020204020204" pitchFamily="34" charset="-122"/>
                <a:ea typeface="微软雅黑" panose="020B0503020204020204" pitchFamily="34" charset="-122"/>
                <a:sym typeface="+mn-ea"/>
              </a:rPr>
              <a:t>n)</a:t>
            </a:r>
            <a:endParaRPr lang="zh-CN" altLang="zh-CN" dirty="0">
              <a:solidFill>
                <a:schemeClr val="bg1"/>
              </a:solidFill>
              <a:latin typeface="微软雅黑" panose="020B0503020204020204" pitchFamily="34" charset="-122"/>
              <a:ea typeface="微软雅黑" panose="020B0503020204020204" pitchFamily="34" charset="-122"/>
              <a:sym typeface="+mn-ea"/>
            </a:endParaRPr>
          </a:p>
        </p:txBody>
      </p:sp>
      <p:sp>
        <p:nvSpPr>
          <p:cNvPr id="22" name="矩形 21"/>
          <p:cNvSpPr/>
          <p:nvPr/>
        </p:nvSpPr>
        <p:spPr>
          <a:xfrm>
            <a:off x="5602491" y="2479135"/>
            <a:ext cx="2455660" cy="787523"/>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lvl="0" eaLnBrk="0" fontAlgn="base" hangingPunct="0">
              <a:lnSpc>
                <a:spcPct val="150000"/>
              </a:lnSpc>
              <a:spcBef>
                <a:spcPct val="0"/>
              </a:spcBef>
              <a:spcAft>
                <a:spcPct val="0"/>
              </a:spcAft>
              <a:defRPr/>
            </a:pPr>
            <a:r>
              <a:rPr lang="zh-CN" altLang="en-US" sz="1600" dirty="0" smtClean="0">
                <a:solidFill>
                  <a:schemeClr val="bg1"/>
                </a:solidFill>
                <a:latin typeface="微软雅黑" panose="020B0503020204020204" pitchFamily="34" charset="-122"/>
                <a:ea typeface="微软雅黑" panose="020B0503020204020204" pitchFamily="34" charset="-122"/>
              </a:rPr>
              <a:t>是可选的</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r>
              <a:rPr lang="zh-CN" altLang="en-US" sz="1600" dirty="0" smtClean="0">
                <a:solidFill>
                  <a:schemeClr val="bg1"/>
                </a:solidFill>
                <a:latin typeface="微软雅黑" panose="020B0503020204020204" pitchFamily="34" charset="-122"/>
                <a:ea typeface="微软雅黑" panose="020B0503020204020204" pitchFamily="34" charset="-122"/>
              </a:rPr>
              <a:t>用于指定插入的字段名</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5602489" y="4390399"/>
            <a:ext cx="4189212" cy="830997"/>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lvl="0" eaLnBrk="0" fontAlgn="base" hangingPunct="0">
              <a:lnSpc>
                <a:spcPct val="150000"/>
              </a:lnSpc>
              <a:spcBef>
                <a:spcPct val="0"/>
              </a:spcBef>
              <a:spcAft>
                <a:spcPct val="0"/>
              </a:spcAft>
              <a:defRPr/>
            </a:pPr>
            <a:r>
              <a:rPr lang="zh-CN" altLang="zh-CN" sz="1600" dirty="0" smtClean="0">
                <a:solidFill>
                  <a:schemeClr val="bg1"/>
                </a:solidFill>
                <a:latin typeface="微软雅黑" panose="020B0503020204020204" pitchFamily="34" charset="-122"/>
                <a:ea typeface="微软雅黑" panose="020B0503020204020204" pitchFamily="34" charset="-122"/>
              </a:rPr>
              <a:t>表示要插入的记录，该记录可以有多条，并且每条记录之间用逗号隔开。</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29" name="下箭头 14"/>
          <p:cNvSpPr/>
          <p:nvPr/>
        </p:nvSpPr>
        <p:spPr>
          <a:xfrm rot="4115915" flipV="1">
            <a:off x="5022402" y="2930371"/>
            <a:ext cx="290513" cy="428625"/>
          </a:xfrm>
          <a:prstGeom prst="downArrow">
            <a:avLst>
              <a:gd name="adj1" fmla="val 50000"/>
              <a:gd name="adj2" fmla="val 49999"/>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30" name="右箭头 15"/>
          <p:cNvSpPr/>
          <p:nvPr/>
        </p:nvSpPr>
        <p:spPr>
          <a:xfrm rot="1695399">
            <a:off x="5044861" y="4334941"/>
            <a:ext cx="447675" cy="333375"/>
          </a:xfrm>
          <a:prstGeom prst="rightArrow">
            <a:avLst>
              <a:gd name="adj1" fmla="val 50000"/>
              <a:gd name="adj2" fmla="val 50002"/>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31" name="TextBox 3"/>
          <p:cNvSpPr txBox="1"/>
          <p:nvPr/>
        </p:nvSpPr>
        <p:spPr>
          <a:xfrm>
            <a:off x="3028768" y="3901333"/>
            <a:ext cx="1804736" cy="646331"/>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zh-CN" dirty="0" smtClean="0">
                <a:solidFill>
                  <a:schemeClr val="bg1"/>
                </a:solidFill>
                <a:latin typeface="微软雅黑" panose="020B0503020204020204" pitchFamily="34" charset="-122"/>
                <a:ea typeface="微软雅黑" panose="020B0503020204020204" pitchFamily="34" charset="-122"/>
                <a:sym typeface="+mn-ea"/>
              </a:rPr>
              <a:t>值</a:t>
            </a:r>
            <a:r>
              <a:rPr lang="en-US" altLang="zh-CN" dirty="0" smtClean="0">
                <a:solidFill>
                  <a:schemeClr val="bg1"/>
                </a:solidFill>
                <a:latin typeface="微软雅黑" panose="020B0503020204020204" pitchFamily="34" charset="-122"/>
                <a:ea typeface="微软雅黑" panose="020B0503020204020204" pitchFamily="34" charset="-122"/>
                <a:sym typeface="+mn-ea"/>
              </a:rPr>
              <a:t>1</a:t>
            </a:r>
            <a:r>
              <a:rPr lang="zh-CN" altLang="zh-CN" dirty="0" smtClean="0">
                <a:solidFill>
                  <a:schemeClr val="bg1"/>
                </a:solidFill>
                <a:latin typeface="微软雅黑" panose="020B0503020204020204" pitchFamily="34" charset="-122"/>
                <a:ea typeface="微软雅黑" panose="020B0503020204020204" pitchFamily="34" charset="-122"/>
                <a:sym typeface="+mn-ea"/>
              </a:rPr>
              <a:t>，值</a:t>
            </a:r>
            <a:r>
              <a:rPr lang="en-US" altLang="zh-CN" dirty="0" smtClean="0">
                <a:solidFill>
                  <a:schemeClr val="bg1"/>
                </a:solidFill>
                <a:latin typeface="微软雅黑" panose="020B0503020204020204" pitchFamily="34" charset="-122"/>
                <a:ea typeface="微软雅黑" panose="020B0503020204020204" pitchFamily="34" charset="-122"/>
                <a:sym typeface="+mn-ea"/>
              </a:rPr>
              <a:t>2</a:t>
            </a:r>
            <a:r>
              <a:rPr lang="zh-CN" altLang="zh-CN" dirty="0" smtClean="0">
                <a:solidFill>
                  <a:schemeClr val="bg1"/>
                </a:solidFill>
                <a:latin typeface="微软雅黑" panose="020B0503020204020204" pitchFamily="34" charset="-122"/>
                <a:ea typeface="微软雅黑" panose="020B0503020204020204" pitchFamily="34" charset="-122"/>
                <a:sym typeface="+mn-ea"/>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en-US" dirty="0" smtClean="0">
                <a:solidFill>
                  <a:schemeClr val="bg1"/>
                </a:solidFill>
                <a:latin typeface="微软雅黑" panose="020B0503020204020204" pitchFamily="34" charset="-122"/>
                <a:ea typeface="微软雅黑" panose="020B0503020204020204" pitchFamily="34" charset="-122"/>
                <a:sym typeface="+mn-ea"/>
              </a:rPr>
              <a:t>值</a:t>
            </a:r>
            <a:r>
              <a:rPr lang="en-US" altLang="zh-CN" dirty="0" smtClean="0">
                <a:solidFill>
                  <a:schemeClr val="bg1"/>
                </a:solidFill>
                <a:latin typeface="微软雅黑" panose="020B0503020204020204" pitchFamily="34" charset="-122"/>
                <a:ea typeface="微软雅黑" panose="020B0503020204020204" pitchFamily="34" charset="-122"/>
                <a:sym typeface="+mn-ea"/>
              </a:rPr>
              <a:t>n)</a:t>
            </a:r>
            <a:endParaRPr lang="zh-CN" altLang="zh-CN"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ppt_x</p:attrName>
                                        </p:attrNameLst>
                                      </p:cBhvr>
                                      <p:tavLst>
                                        <p:tav tm="0">
                                          <p:val>
                                            <p:strVal val="#ppt_x-.2"/>
                                          </p:val>
                                        </p:tav>
                                        <p:tav tm="100000">
                                          <p:val>
                                            <p:strVal val="#ppt_x"/>
                                          </p:val>
                                        </p:tav>
                                      </p:tavLst>
                                    </p:anim>
                                    <p:anim calcmode="lin" valueType="num">
                                      <p:cBhvr>
                                        <p:cTn id="12"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1"/>
                                        </p:tgtEl>
                                      </p:cBhvr>
                                    </p:animEffect>
                                  </p:childTnLst>
                                </p:cTn>
                              </p:par>
                            </p:childTnLst>
                          </p:cTn>
                        </p:par>
                        <p:par>
                          <p:cTn id="14" fill="hold">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ppt_x</p:attrName>
                                        </p:attrNameLst>
                                      </p:cBhvr>
                                      <p:tavLst>
                                        <p:tav tm="0">
                                          <p:val>
                                            <p:strVal val="#ppt_x-.2"/>
                                          </p:val>
                                        </p:tav>
                                        <p:tav tm="100000">
                                          <p:val>
                                            <p:strVal val="#ppt_x"/>
                                          </p:val>
                                        </p:tav>
                                      </p:tavLst>
                                    </p:anim>
                                    <p:anim calcmode="lin" valueType="num">
                                      <p:cBhvr>
                                        <p:cTn id="1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9"/>
                                        </p:tgtEl>
                                      </p:cBhvr>
                                    </p:animEffect>
                                  </p:childTnLst>
                                </p:cTn>
                              </p:par>
                            </p:childTnLst>
                          </p:cTn>
                        </p:par>
                        <p:par>
                          <p:cTn id="20" fill="hold">
                            <p:stCondLst>
                              <p:cond delay="2500"/>
                            </p:stCondLst>
                            <p:childTnLst>
                              <p:par>
                                <p:cTn id="21" presetID="29"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ppt_x</p:attrName>
                                        </p:attrNameLst>
                                      </p:cBhvr>
                                      <p:tavLst>
                                        <p:tav tm="0">
                                          <p:val>
                                            <p:strVal val="#ppt_x-.2"/>
                                          </p:val>
                                        </p:tav>
                                        <p:tav tm="100000">
                                          <p:val>
                                            <p:strVal val="#ppt_x"/>
                                          </p:val>
                                        </p:tav>
                                      </p:tavLst>
                                    </p:anim>
                                    <p:anim calcmode="lin" valueType="num">
                                      <p:cBhvr>
                                        <p:cTn id="24"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2"/>
                                        </p:tgtEl>
                                      </p:cBhvr>
                                    </p:animEffect>
                                  </p:childTnLst>
                                </p:cTn>
                              </p:par>
                            </p:childTnLst>
                          </p:cTn>
                        </p:par>
                        <p:par>
                          <p:cTn id="26" fill="hold">
                            <p:stCondLst>
                              <p:cond delay="3500"/>
                            </p:stCondLst>
                            <p:childTnLst>
                              <p:par>
                                <p:cTn id="27" presetID="29"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1000" fill="hold"/>
                                        <p:tgtEl>
                                          <p:spTgt spid="30"/>
                                        </p:tgtEl>
                                        <p:attrNameLst>
                                          <p:attrName>ppt_x</p:attrName>
                                        </p:attrNameLst>
                                      </p:cBhvr>
                                      <p:tavLst>
                                        <p:tav tm="0">
                                          <p:val>
                                            <p:strVal val="#ppt_x-.2"/>
                                          </p:val>
                                        </p:tav>
                                        <p:tav tm="100000">
                                          <p:val>
                                            <p:strVal val="#ppt_x"/>
                                          </p:val>
                                        </p:tav>
                                      </p:tavLst>
                                    </p:anim>
                                    <p:anim calcmode="lin" valueType="num">
                                      <p:cBhvr>
                                        <p:cTn id="30"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0"/>
                                        </p:tgtEl>
                                      </p:cBhvr>
                                    </p:animEffect>
                                  </p:childTnLst>
                                </p:cTn>
                              </p:par>
                            </p:childTnLst>
                          </p:cTn>
                        </p:par>
                        <p:par>
                          <p:cTn id="32" fill="hold">
                            <p:stCondLst>
                              <p:cond delay="4500"/>
                            </p:stCondLst>
                            <p:childTnLst>
                              <p:par>
                                <p:cTn id="33" presetID="29"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ppt_x</p:attrName>
                                        </p:attrNameLst>
                                      </p:cBhvr>
                                      <p:tavLst>
                                        <p:tav tm="0">
                                          <p:val>
                                            <p:strVal val="#ppt_x-.2"/>
                                          </p:val>
                                        </p:tav>
                                        <p:tav tm="100000">
                                          <p:val>
                                            <p:strVal val="#ppt_x"/>
                                          </p:val>
                                        </p:tav>
                                      </p:tavLst>
                                    </p:anim>
                                    <p:anim calcmode="lin" valueType="num">
                                      <p:cBhvr>
                                        <p:cTn id="36"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3"/>
                                        </p:tgtEl>
                                      </p:cBhvr>
                                    </p:animEffect>
                                  </p:childTnLst>
                                </p:cTn>
                              </p:par>
                            </p:childTnLst>
                          </p:cTn>
                        </p:par>
                        <p:par>
                          <p:cTn id="38" fill="hold">
                            <p:stCondLst>
                              <p:cond delay="5500"/>
                            </p:stCondLst>
                            <p:childTnLst>
                              <p:par>
                                <p:cTn id="39" presetID="29"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1000" fill="hold"/>
                                        <p:tgtEl>
                                          <p:spTgt spid="31"/>
                                        </p:tgtEl>
                                        <p:attrNameLst>
                                          <p:attrName>ppt_x</p:attrName>
                                        </p:attrNameLst>
                                      </p:cBhvr>
                                      <p:tavLst>
                                        <p:tav tm="0">
                                          <p:val>
                                            <p:strVal val="#ppt_x-.2"/>
                                          </p:val>
                                        </p:tav>
                                        <p:tav tm="100000">
                                          <p:val>
                                            <p:strVal val="#ppt_x"/>
                                          </p:val>
                                        </p:tav>
                                      </p:tavLst>
                                    </p:anim>
                                    <p:anim calcmode="lin" valueType="num">
                                      <p:cBhvr>
                                        <p:cTn id="4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bldLvl="0" animBg="1"/>
      <p:bldP spid="22" grpId="0" bldLvl="0" animBg="1"/>
      <p:bldP spid="23" grpId="0" bldLvl="0" animBg="1"/>
      <p:bldP spid="29" grpId="0" bldLvl="0" animBg="1"/>
      <p:bldP spid="30" grpId="0" bldLvl="0" animBg="1"/>
      <p:bldP spid="31"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016760" y="2113915"/>
            <a:ext cx="8980805" cy="345249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insert into student values</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('18122221324','何白露',</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'女','2000/12/4','879','1317897899','heyy@sina.com '),</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('18125111109','敬横江','男','2000/3/1','789','1567894562','jing@sina.com '),</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('18125121107','梁一苇', '女','1999/9/3','777','  1314567821','bing@126.com '),</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('18135222201','凌浩风', '女','2001/10/6','867','1597894545','tang@163.com '),</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('18137221508','赵临江', '男','2000/2/13','789','1236782353','ping@163.com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('19111133071','崔依歌', '女','2001/6/6','787','1555684565','cui@126.com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('19112100072','宿沧海','男','2002/2/4','658','  1254567898','su12@163.com'),</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('19112111208','韩山川', '男','2001/2/14','666','1587894512','han@163.com '),</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('19122203567','封月明','女','2002/9/9','898','  1324567454','jiao@126.com'),</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('19123567897','赵既白','女','2002/8/4','999','  1317568945','pingan@163.com'),</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('19126113307','梅惟江', '女','2003/9/7','787','  1324567843','zhu@163.com');</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fontAlgn="base" hangingPunct="0">
              <a:buClrTx/>
              <a:buSzTx/>
              <a:buFontTx/>
              <a:defRPr/>
            </a:pP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1734957" y="5830113"/>
            <a:ext cx="3625623" cy="342901"/>
          </a:xfrm>
          <a:prstGeom prst="rect">
            <a:avLst/>
          </a:prstGeom>
        </p:spPr>
        <p:txBody>
          <a:bodyPr>
            <a:noAutofit/>
          </a:bodyPr>
          <a:lstStyle/>
          <a:p>
            <a:pPr>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执行结果如下图所示：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508387" y="1702451"/>
            <a:ext cx="2852737" cy="334736"/>
          </a:xfrm>
          <a:prstGeom prst="rect">
            <a:avLst/>
          </a:prstGeom>
        </p:spPr>
        <p:txBody>
          <a:bodyPr>
            <a:noAutofit/>
          </a:bodyPr>
          <a:lstStyle/>
          <a:p>
            <a:pPr>
              <a:spcBef>
                <a:spcPct val="0"/>
              </a:spcBef>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2" name="直接连接符 21"/>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3" name="流程图: 延期 22"/>
          <p:cNvSpPr/>
          <p:nvPr/>
        </p:nvSpPr>
        <p:spPr>
          <a:xfrm rot="16200000">
            <a:off x="1776730" y="130557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9"/>
          <p:cNvSpPr txBox="1"/>
          <p:nvPr/>
        </p:nvSpPr>
        <p:spPr>
          <a:xfrm>
            <a:off x="1800862" y="158687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24"/>
          <p:cNvSpPr/>
          <p:nvPr/>
        </p:nvSpPr>
        <p:spPr>
          <a:xfrm>
            <a:off x="3107849" y="1265485"/>
            <a:ext cx="7349331" cy="706755"/>
          </a:xfrm>
          <a:prstGeom prst="rect">
            <a:avLst/>
          </a:prstGeom>
        </p:spPr>
        <p:txBody>
          <a:bodyPr wrap="square">
            <a:spAutoFit/>
          </a:bodyPr>
          <a:lstStyle/>
          <a:p>
            <a:pPr algn="l">
              <a:buClrTx/>
              <a:buSzTx/>
              <a:buFontTx/>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利用insert into命令向表student中插入多行数据。</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buNone/>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582160" y="4673600"/>
            <a:ext cx="6673850" cy="218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ppt_x</p:attrName>
                                        </p:attrNameLst>
                                      </p:cBhvr>
                                      <p:tavLst>
                                        <p:tav tm="0">
                                          <p:val>
                                            <p:strVal val="#ppt_x-.2"/>
                                          </p:val>
                                        </p:tav>
                                        <p:tav tm="100000">
                                          <p:val>
                                            <p:strVal val="#ppt_x"/>
                                          </p:val>
                                        </p:tav>
                                      </p:tavLst>
                                    </p:anim>
                                    <p:anim calcmode="lin" valueType="num">
                                      <p:cBhvr>
                                        <p:cTn id="14"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5" dur="500"/>
                                        <p:tgtEl>
                                          <p:spTgt spid="14"/>
                                        </p:tgtEl>
                                      </p:cBhvr>
                                    </p:animEffect>
                                  </p:childTnLst>
                                </p:cTn>
                              </p:par>
                              <p:par>
                                <p:cTn id="16" presetID="26" presetClass="emph" presetSubtype="0" fill="hold" grpId="0" nodeType="withEffect">
                                  <p:stCondLst>
                                    <p:cond delay="0"/>
                                  </p:stCondLst>
                                  <p:childTnLst>
                                    <p:animEffect transition="out" filter="fade">
                                      <p:cBhvr>
                                        <p:cTn id="17" dur="500" tmFilter="0, 0; .2, .5; .8, .5; 1, 0"/>
                                        <p:tgtEl>
                                          <p:spTgt spid="20"/>
                                        </p:tgtEl>
                                      </p:cBhvr>
                                    </p:animEffect>
                                    <p:animScale>
                                      <p:cBhvr>
                                        <p:cTn id="18" dur="250" autoRev="1" fill="hold"/>
                                        <p:tgtEl>
                                          <p:spTgt spid="20"/>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4" grpId="0"/>
      <p:bldP spid="2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05280" y="2024380"/>
            <a:ext cx="8980805" cy="3535045"/>
          </a:xfrm>
          <a:prstGeom prst="rect">
            <a:avLst/>
          </a:prstGeom>
        </p:spPr>
        <p:txBody>
          <a:bodyPr>
            <a:noAutofit/>
          </a:bodyPr>
          <a:lstStyle/>
          <a:p>
            <a:pPr indent="508000" fontAlgn="auto">
              <a:lnSpc>
                <a:spcPct val="150000"/>
              </a:lnSpc>
              <a:defRPr/>
              <a:extLst>
                <a:ext uri="{35155182-B16C-46BC-9424-99874614C6A1}">
                  <wpsdc:indentchars xmlns:wpsdc="http://www.wps.cn/officeDocument/2017/drawingmlCustomData" val="200" checksum="282533468"/>
                </a:ext>
              </a:extLst>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语句成功执行</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后，可以</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zh-CN" sz="2400" dirty="0" smtClean="0">
                <a:solidFill>
                  <a:schemeClr val="accent2"/>
                </a:solidFill>
                <a:latin typeface="微软雅黑" panose="020B0503020204020204" pitchFamily="34" charset="-122"/>
                <a:ea typeface="微软雅黑" panose="020B0503020204020204" pitchFamily="34" charset="-122"/>
              </a:rPr>
              <a:t>查询语句</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查看数据是否添加成功</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609600" fontAlgn="auto">
              <a:lnSpc>
                <a:spcPct val="150000"/>
              </a:lnSpc>
              <a:defRPr/>
              <a:extLst>
                <a:ext uri="{35155182-B16C-46BC-9424-99874614C6A1}">
                  <wpsdc:indentchars xmlns:wpsdc="http://www.wps.cn/officeDocument/2017/drawingmlCustomData" val="200" checksum="4158780845"/>
                </a:ext>
              </a:extLst>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在添加多条记录时，可以不指定字段列表，只需要</a:t>
            </a:r>
            <a:r>
              <a:rPr lang="zh-CN" altLang="zh-CN" sz="2400" dirty="0" smtClean="0">
                <a:solidFill>
                  <a:schemeClr val="accent2"/>
                </a:solidFill>
                <a:latin typeface="微软雅黑" panose="020B0503020204020204" pitchFamily="34" charset="-122"/>
                <a:ea typeface="微软雅黑" panose="020B0503020204020204" pitchFamily="34" charset="-122"/>
                <a:sym typeface="+mn-ea"/>
              </a:rPr>
              <a:t>保证</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VALUES</a:t>
            </a:r>
            <a:r>
              <a:rPr lang="zh-CN" altLang="zh-CN" sz="2400" dirty="0" smtClean="0">
                <a:solidFill>
                  <a:schemeClr val="accent2"/>
                </a:solidFill>
                <a:latin typeface="微软雅黑" panose="020B0503020204020204" pitchFamily="34" charset="-122"/>
                <a:ea typeface="微软雅黑" panose="020B0503020204020204" pitchFamily="34" charset="-122"/>
                <a:sym typeface="+mn-ea"/>
              </a:rPr>
              <a:t>后面跟随的值列表依照字段在表中定义的顺序</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即可。</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indent="609600" fontAlgn="auto">
              <a:lnSpc>
                <a:spcPct val="150000"/>
              </a:lnSpc>
              <a:defRPr/>
              <a:extLst>
                <a:ext uri="{35155182-B16C-46BC-9424-99874614C6A1}">
                  <wpsdc:indentchars xmlns:wpsdc="http://www.wps.cn/officeDocument/2017/drawingmlCustomData" val="200" checksum="4158780845"/>
                </a:ext>
              </a:extLst>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和添加单条记录一样，如果不指定字段名，</a:t>
            </a:r>
            <a:r>
              <a:rPr lang="zh-CN" altLang="zh-CN" sz="2400" dirty="0" smtClean="0">
                <a:solidFill>
                  <a:schemeClr val="accent2"/>
                </a:solidFill>
                <a:latin typeface="微软雅黑" panose="020B0503020204020204" pitchFamily="34" charset="-122"/>
                <a:ea typeface="微软雅黑" panose="020B0503020204020204" pitchFamily="34" charset="-122"/>
                <a:sym typeface="+mn-ea"/>
              </a:rPr>
              <a:t>必须为每个字段添加数据</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，如果指定了字段名，就只需要</a:t>
            </a:r>
            <a:r>
              <a:rPr lang="zh-CN" altLang="zh-CN" sz="2400" dirty="0" smtClean="0">
                <a:solidFill>
                  <a:schemeClr val="accent2"/>
                </a:solidFill>
                <a:latin typeface="微软雅黑" panose="020B0503020204020204" pitchFamily="34" charset="-122"/>
                <a:ea typeface="微软雅黑" panose="020B0503020204020204" pitchFamily="34" charset="-122"/>
                <a:sym typeface="+mn-ea"/>
              </a:rPr>
              <a:t>为指定的字段添加数据</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3960" y="1499235"/>
            <a:ext cx="1107996" cy="738664"/>
          </a:xfrm>
          <a:prstGeom prst="rect">
            <a:avLst/>
          </a:prstGeom>
          <a:noFill/>
        </p:spPr>
        <p:txBody>
          <a:bodyPr wrap="non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sym typeface="+mn-ea"/>
              </a:rPr>
              <a:t>注意：</a:t>
            </a:r>
            <a:endParaRPr lang="zh-CN" altLang="zh-CN" sz="2400" b="1"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130676" y="1172332"/>
            <a:ext cx="424624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4.6.2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replace语句为数据表添加记录</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2029460" y="1922780"/>
            <a:ext cx="8448040" cy="578485"/>
          </a:xfrm>
          <a:prstGeom prst="rect">
            <a:avLst/>
          </a:prstGeom>
        </p:spPr>
        <p:txBody>
          <a:bodyPr wrap="square">
            <a:noAutofit/>
          </a:bodyPr>
          <a:lstStyle/>
          <a:p>
            <a:pPr lvl="1">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中还可以使用一条</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replace into</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语句添加记录的功能。</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defRPr/>
            </a:pPr>
            <a:endParaRPr 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460625" y="3016885"/>
            <a:ext cx="7271385" cy="322516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replace into course values</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('c05103','电子技术','必修','64','16','2'),</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('c05109','C语言','必修','48','16','2'),</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('c05127','数据结构','必修','64','16','2'),</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('c05138','软件工程','选修','48','8','5'),</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('c06108','机械制图','必修','60','8','2'),</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('c06127','机械设计','必修','64','8','3'),</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('c06172','铸造工艺','选修','42', '16','6'),</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('c08106','经济法','必修','48','0','7'),</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('c08123','金融学','必修','40','0','5'),</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lvl="1" algn="l">
              <a:buClrTx/>
              <a:buSzTx/>
              <a:buFontTx/>
              <a:buNone/>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('c08171','会计软件','选修','32','8','8');</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a:buClrTx/>
              <a:buSzTx/>
              <a:buFontTx/>
            </a:pP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R="0" lvl="1" algn="l" defTabSz="457200" rtl="0" eaLnBrk="1" latinLnBrk="0" hangingPunct="1">
              <a:lnSpc>
                <a:spcPct val="100000"/>
              </a:lnSpc>
              <a:spcBef>
                <a:spcPct val="20000"/>
              </a:spcBef>
              <a:buClrTx/>
              <a:buSzTx/>
              <a:buFontTx/>
              <a:buNone/>
            </a:pPr>
            <a:endParaRPr kumimoji="0" lang="en-US" altLang="zh-CN" i="0" u="none" strike="noStrike" kern="1200" cap="none" spc="0" normalizeH="0" baseline="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259330" y="2501265"/>
            <a:ext cx="6711315" cy="398780"/>
          </a:xfrm>
          <a:prstGeom prst="rect">
            <a:avLst/>
          </a:prstGeom>
          <a:noFill/>
        </p:spPr>
        <p:txBody>
          <a:bodyPr wrap="none" rtlCol="0" anchor="t">
            <a:spAutoFit/>
          </a:bodyPr>
          <a:lstStyle/>
          <a:p>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【例】利用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replace into</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命令向表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course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中插入多行数据</a:t>
            </a:r>
            <a:r>
              <a:rPr lang="zh-CN" altLang="zh-CN" dirty="0">
                <a:solidFill>
                  <a:srgbClr val="0000FF"/>
                </a:solidFill>
                <a:sym typeface="+mn-ea"/>
              </a:rPr>
              <a:t>。</a:t>
            </a:r>
            <a:endParaRPr lang="zh-CN" altLang="en-US"/>
          </a:p>
        </p:txBody>
      </p:sp>
      <p:pic>
        <p:nvPicPr>
          <p:cNvPr id="3" name="图片 2"/>
          <p:cNvPicPr>
            <a:picLocks noChangeAspect="1"/>
          </p:cNvPicPr>
          <p:nvPr/>
        </p:nvPicPr>
        <p:blipFill>
          <a:blip r:embed="rId2"/>
          <a:stretch>
            <a:fillRect/>
          </a:stretch>
        </p:blipFill>
        <p:spPr>
          <a:xfrm>
            <a:off x="4073525" y="2413000"/>
            <a:ext cx="4044950" cy="443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13"/>
                                        </p:tgtEl>
                                      </p:cBhvr>
                                    </p:animEffect>
                                    <p:animScale>
                                      <p:cBhvr>
                                        <p:cTn id="11" dur="250" autoRev="1" fill="hold"/>
                                        <p:tgtEl>
                                          <p:spTgt spid="1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68400" y="1276985"/>
            <a:ext cx="9545320" cy="5581015"/>
          </a:xfrm>
          <a:prstGeom prst="rect">
            <a:avLst/>
          </a:prstGeom>
        </p:spPr>
        <p:txBody>
          <a:bodyPr wrap="square">
            <a:noAutofit/>
          </a:bodyPr>
          <a:lstStyle/>
          <a:p>
            <a:pPr lvl="1" algn="l" fontAlgn="auto">
              <a:lnSpc>
                <a:spcPct val="120000"/>
              </a:lnSpc>
              <a:buClrTx/>
              <a:buSzTx/>
              <a:buFontTx/>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b="1" dirty="0" err="1" smtClean="0">
                <a:solidFill>
                  <a:srgbClr val="F0882E"/>
                </a:solidFill>
                <a:latin typeface="微软雅黑" panose="020B0503020204020204" pitchFamily="34" charset="-122"/>
                <a:ea typeface="微软雅黑" panose="020B0503020204020204" pitchFamily="34" charset="-122"/>
              </a:rPr>
              <a:t> </a:t>
            </a:r>
            <a:r>
              <a:rPr lang="en-US" altLang="zh-CN" sz="2400" b="1" dirty="0" err="1" smtClean="0">
                <a:solidFill>
                  <a:srgbClr val="F0882E"/>
                </a:solidFill>
                <a:latin typeface="微软雅黑" panose="020B0503020204020204" pitchFamily="34" charset="-122"/>
                <a:ea typeface="微软雅黑" panose="020B0503020204020204" pitchFamily="34" charset="-122"/>
                <a:sym typeface="+mn-ea"/>
              </a:rPr>
              <a:t>说明：</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buNone/>
              <a:defRPr/>
            </a:pP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（1）使用insert语句可以向表中插入一行数据，也可以插入多行数据，最好一次插入多行数据，各行数据之间用“，”分隔。</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buNone/>
              <a:defRPr/>
            </a:pP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（2）values子句：包含各列需要插入的数据清单，数据的顺序要与列的顺序相对应。若表名后不给出列名，则在values子句中要给出每一列（除identity和 timestamp类型的列）的值，如果列值为空，则值必须置为null，否则会出错。</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defRPr/>
            </a:pP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（3）如果向表中添加已经存在的学号（已经设为主键主键）的记录，因此将出现主键冲突错误。例如，插入已经存在的学号19112111208记录，结果如下。</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defRPr/>
            </a:pP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ERROR 1062 (23000): Duplicate entry '19112111208' for key 'primary</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buNone/>
              <a:defRPr/>
            </a:pP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（4）replace into向表中插入数据时，首先尝试插入数据到表中，如果发现表中已经有此行数据（根据主键或者唯一索引判断），则</a:t>
            </a:r>
            <a:r>
              <a:rPr lang="en-US" altLang="zh-CN" sz="2000" dirty="0" err="1" smtClean="0">
                <a:solidFill>
                  <a:srgbClr val="F0882E"/>
                </a:solidFill>
                <a:latin typeface="微软雅黑" panose="020B0503020204020204" pitchFamily="34" charset="-122"/>
                <a:ea typeface="微软雅黑" panose="020B0503020204020204" pitchFamily="34" charset="-122"/>
                <a:sym typeface="+mn-ea"/>
              </a:rPr>
              <a:t>先删除</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此行数据，然后</a:t>
            </a:r>
            <a:r>
              <a:rPr lang="en-US" altLang="zh-CN" sz="2000" dirty="0" err="1" smtClean="0">
                <a:solidFill>
                  <a:srgbClr val="F0882E"/>
                </a:solidFill>
                <a:latin typeface="微软雅黑" panose="020B0503020204020204" pitchFamily="34" charset="-122"/>
                <a:ea typeface="微软雅黑" panose="020B0503020204020204" pitchFamily="34" charset="-122"/>
                <a:sym typeface="+mn-ea"/>
              </a:rPr>
              <a:t>插入</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新的数据，否则，直接插入新数据。</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buNone/>
              <a:defRPr/>
            </a:pP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（5）还可以向表中插入其他表的数据，这也是成批插入数据的一种方式。但要求两个表要有相同的结构。具体操作将在以后介绍。其语法格式如下，：</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buNone/>
              <a:defRPr/>
            </a:pP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    insert into  table name1 select  * from table name2; </a:t>
            </a:r>
            <a:endPar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fontAlgn="auto">
              <a:lnSpc>
                <a:spcPct val="120000"/>
              </a:lnSpc>
              <a:buClrTx/>
              <a:buSzTx/>
              <a:buFontTx/>
              <a:defRPr/>
            </a:pPr>
            <a:endPar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797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9103" y="1851659"/>
            <a:ext cx="8447995" cy="1257301"/>
          </a:xfrm>
          <a:prstGeom prst="rect">
            <a:avLst/>
          </a:prstGeom>
        </p:spPr>
        <p:txBody>
          <a:bodyPr wrap="square">
            <a:noAutofit/>
          </a:bodyPr>
          <a:lstStyle/>
          <a:p>
            <a:pPr lvl="1">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中使用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UPDATE</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语句来更新表中的记录，其语法格式如下所示：</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defRPr/>
            </a:pPr>
            <a:endParaRPr lang="en-US" altLang="zh-CN" sz="3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298190" y="2679700"/>
            <a:ext cx="6018530" cy="121031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UPDATE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表名</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SET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新值</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[WHERE condition ]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marR="0" lvl="1" indent="-28575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9"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16125" y="3971925"/>
            <a:ext cx="8417560" cy="1938020"/>
          </a:xfrm>
          <a:prstGeom prst="rect">
            <a:avLst/>
          </a:prstGeom>
          <a:noFill/>
        </p:spPr>
        <p:txBody>
          <a:bodyPr wrap="square" rtlCol="0" anchor="t">
            <a:spAutoFit/>
          </a:bodyPr>
          <a:lstStyle/>
          <a:p>
            <a:pPr lvl="1">
              <a:buNone/>
            </a:pPr>
            <a:r>
              <a:rPr lang="zh-CN" altLang="zh-CN" sz="2400"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说明：</a:t>
            </a:r>
            <a:endParaRPr lang="zh-CN" altLang="zh-CN" sz="2400"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子句：根据</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子句中指定的条件，对符合条件的数据行进行修改。若语句中不设定</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子句，则更新所有行</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新值</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可以是常量、变量或表达式。可以同时修改所在数据行的多个列值，中间用逗号隔开。</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par>
                                <p:cTn id="14" presetID="26" presetClass="emph" presetSubtype="0" fill="hold" grpId="0" nodeType="with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3"/>
          <p:cNvSpPr txBox="1"/>
          <p:nvPr/>
        </p:nvSpPr>
        <p:spPr>
          <a:xfrm>
            <a:off x="3365952" y="2342948"/>
            <a:ext cx="1804736" cy="369332"/>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sym typeface="+mn-ea"/>
              </a:rPr>
              <a:t>字段名</a:t>
            </a:r>
            <a:endParaRPr lang="zh-CN" altLang="zh-CN"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6225425" y="2216150"/>
            <a:ext cx="2455660" cy="787523"/>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eaLnBrk="0" fontAlgn="base" hangingPunct="0">
              <a:lnSpc>
                <a:spcPct val="150000"/>
              </a:lnSpc>
              <a:spcBef>
                <a:spcPct val="0"/>
              </a:spcBef>
              <a:spcAft>
                <a:spcPct val="0"/>
              </a:spcAft>
              <a:defRPr/>
            </a:pPr>
            <a:r>
              <a:rPr lang="zh-CN" altLang="zh-CN" sz="1600" dirty="0" smtClean="0">
                <a:solidFill>
                  <a:schemeClr val="bg1"/>
                </a:solidFill>
                <a:latin typeface="微软雅黑" panose="020B0503020204020204" pitchFamily="34" charset="-122"/>
                <a:ea typeface="微软雅黑" panose="020B0503020204020204" pitchFamily="34" charset="-122"/>
              </a:rPr>
              <a:t>用于指定要更新</a:t>
            </a:r>
            <a:r>
              <a:rPr lang="zh-CN" altLang="en-US" sz="1600" dirty="0" smtClean="0">
                <a:solidFill>
                  <a:schemeClr val="bg1"/>
                </a:solidFill>
                <a:latin typeface="微软雅黑" panose="020B0503020204020204" pitchFamily="34" charset="-122"/>
                <a:ea typeface="微软雅黑" panose="020B0503020204020204" pitchFamily="34" charset="-122"/>
              </a:rPr>
              <a:t>数据值</a:t>
            </a:r>
            <a:r>
              <a:rPr lang="zh-CN" altLang="zh-CN" sz="1600" dirty="0" smtClean="0">
                <a:solidFill>
                  <a:schemeClr val="bg1"/>
                </a:solidFill>
                <a:latin typeface="微软雅黑" panose="020B0503020204020204" pitchFamily="34" charset="-122"/>
                <a:ea typeface="微软雅黑" panose="020B0503020204020204" pitchFamily="34" charset="-122"/>
              </a:rPr>
              <a:t>的字段名称</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6225423" y="3632114"/>
            <a:ext cx="4189212" cy="830997"/>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eaLnBrk="0" fontAlgn="base" hangingPunct="0">
              <a:lnSpc>
                <a:spcPct val="150000"/>
              </a:lnSpc>
              <a:spcBef>
                <a:spcPct val="0"/>
              </a:spcBef>
              <a:spcAft>
                <a:spcPct val="0"/>
              </a:spcAft>
              <a:defRPr/>
            </a:pPr>
            <a:r>
              <a:rPr lang="zh-CN" altLang="zh-CN" sz="1600" dirty="0" smtClean="0">
                <a:solidFill>
                  <a:schemeClr val="bg1"/>
                </a:solidFill>
                <a:latin typeface="微软雅黑" panose="020B0503020204020204" pitchFamily="34" charset="-122"/>
                <a:ea typeface="微软雅黑" panose="020B0503020204020204" pitchFamily="34" charset="-122"/>
              </a:rPr>
              <a:t>用于表示</a:t>
            </a:r>
            <a:r>
              <a:rPr lang="zh-CN" altLang="en-US" sz="1600" dirty="0" smtClean="0">
                <a:solidFill>
                  <a:schemeClr val="bg1"/>
                </a:solidFill>
                <a:latin typeface="微软雅黑" panose="020B0503020204020204" pitchFamily="34" charset="-122"/>
                <a:ea typeface="微软雅黑" panose="020B0503020204020204" pitchFamily="34" charset="-122"/>
              </a:rPr>
              <a:t>该</a:t>
            </a:r>
            <a:r>
              <a:rPr lang="zh-CN" altLang="zh-CN" sz="1600" dirty="0" smtClean="0">
                <a:solidFill>
                  <a:schemeClr val="bg1"/>
                </a:solidFill>
                <a:latin typeface="微软雅黑" panose="020B0503020204020204" pitchFamily="34" charset="-122"/>
                <a:ea typeface="微软雅黑" panose="020B0503020204020204" pitchFamily="34" charset="-122"/>
              </a:rPr>
              <a:t>字段的新</a:t>
            </a:r>
            <a:r>
              <a:rPr lang="zh-CN" altLang="en-US" sz="1600" dirty="0" smtClean="0">
                <a:solidFill>
                  <a:schemeClr val="bg1"/>
                </a:solidFill>
                <a:latin typeface="微软雅黑" panose="020B0503020204020204" pitchFamily="34" charset="-122"/>
                <a:ea typeface="微软雅黑" panose="020B0503020204020204" pitchFamily="34" charset="-122"/>
              </a:rPr>
              <a:t>值</a:t>
            </a:r>
            <a:r>
              <a:rPr lang="zh-CN" altLang="zh-CN"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eaLnBrk="0" fontAlgn="base" hangingPunct="0">
              <a:lnSpc>
                <a:spcPct val="150000"/>
              </a:lnSpc>
              <a:spcBef>
                <a:spcPct val="0"/>
              </a:spcBef>
              <a:spcAft>
                <a:spcPct val="0"/>
              </a:spcAft>
              <a:defRPr/>
            </a:pPr>
            <a:r>
              <a:rPr lang="zh-CN" altLang="en-US" sz="1600" dirty="0" smtClean="0">
                <a:solidFill>
                  <a:schemeClr val="bg1"/>
                </a:solidFill>
                <a:latin typeface="微软雅黑" panose="020B0503020204020204" pitchFamily="34" charset="-122"/>
                <a:ea typeface="微软雅黑" panose="020B0503020204020204" pitchFamily="34" charset="-122"/>
              </a:rPr>
              <a:t>新值可以是数据也可以是表达式。</a:t>
            </a:r>
            <a:endParaRPr lang="zh-CN"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19" name="下箭头 14"/>
          <p:cNvSpPr/>
          <p:nvPr/>
        </p:nvSpPr>
        <p:spPr>
          <a:xfrm rot="5400000" flipV="1">
            <a:off x="5557605" y="2226442"/>
            <a:ext cx="261230" cy="684000"/>
          </a:xfrm>
          <a:prstGeom prst="downArrow">
            <a:avLst>
              <a:gd name="adj1" fmla="val 50000"/>
              <a:gd name="adj2" fmla="val 49999"/>
            </a:avLst>
          </a:prstGeom>
          <a:solidFill>
            <a:srgbClr val="3DBCC7"/>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22" name="矩形 21"/>
          <p:cNvSpPr/>
          <p:nvPr/>
        </p:nvSpPr>
        <p:spPr>
          <a:xfrm>
            <a:off x="6225423" y="5213264"/>
            <a:ext cx="4189212" cy="830997"/>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eaLnBrk="0" fontAlgn="base" hangingPunct="0">
              <a:lnSpc>
                <a:spcPct val="150000"/>
              </a:lnSpc>
              <a:spcBef>
                <a:spcPct val="0"/>
              </a:spcBef>
              <a:spcAft>
                <a:spcPct val="0"/>
              </a:spcAft>
              <a:defRPr/>
            </a:pPr>
            <a:r>
              <a:rPr lang="zh-CN" altLang="zh-CN" sz="1600" dirty="0" smtClean="0">
                <a:solidFill>
                  <a:schemeClr val="bg1"/>
                </a:solidFill>
                <a:latin typeface="微软雅黑" panose="020B0503020204020204" pitchFamily="34" charset="-122"/>
                <a:ea typeface="微软雅黑" panose="020B0503020204020204" pitchFamily="34" charset="-122"/>
              </a:rPr>
              <a:t>用于表示</a:t>
            </a:r>
            <a:r>
              <a:rPr lang="zh-CN" altLang="en-US" sz="1600" dirty="0" smtClean="0">
                <a:solidFill>
                  <a:schemeClr val="bg1"/>
                </a:solidFill>
                <a:latin typeface="微软雅黑" panose="020B0503020204020204" pitchFamily="34" charset="-122"/>
                <a:ea typeface="微软雅黑" panose="020B0503020204020204" pitchFamily="34" charset="-122"/>
              </a:rPr>
              <a:t>该</a:t>
            </a:r>
            <a:r>
              <a:rPr lang="zh-CN" altLang="zh-CN" sz="1600" dirty="0" smtClean="0">
                <a:solidFill>
                  <a:schemeClr val="bg1"/>
                </a:solidFill>
                <a:latin typeface="微软雅黑" panose="020B0503020204020204" pitchFamily="34" charset="-122"/>
                <a:ea typeface="微软雅黑" panose="020B0503020204020204" pitchFamily="34" charset="-122"/>
              </a:rPr>
              <a:t>字段的新</a:t>
            </a:r>
            <a:r>
              <a:rPr lang="zh-CN" altLang="en-US" sz="1600" dirty="0" smtClean="0">
                <a:solidFill>
                  <a:schemeClr val="bg1"/>
                </a:solidFill>
                <a:latin typeface="微软雅黑" panose="020B0503020204020204" pitchFamily="34" charset="-122"/>
                <a:ea typeface="微软雅黑" panose="020B0503020204020204" pitchFamily="34" charset="-122"/>
              </a:rPr>
              <a:t>值</a:t>
            </a:r>
            <a:r>
              <a:rPr lang="zh-CN" altLang="zh-CN"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eaLnBrk="0" fontAlgn="base" hangingPunct="0">
              <a:lnSpc>
                <a:spcPct val="150000"/>
              </a:lnSpc>
              <a:spcBef>
                <a:spcPct val="0"/>
              </a:spcBef>
              <a:spcAft>
                <a:spcPct val="0"/>
              </a:spcAft>
              <a:defRPr/>
            </a:pPr>
            <a:r>
              <a:rPr lang="zh-CN" altLang="en-US" sz="1600" dirty="0" smtClean="0">
                <a:solidFill>
                  <a:schemeClr val="bg1"/>
                </a:solidFill>
                <a:latin typeface="微软雅黑" panose="020B0503020204020204" pitchFamily="34" charset="-122"/>
                <a:ea typeface="微软雅黑" panose="020B0503020204020204" pitchFamily="34" charset="-122"/>
              </a:rPr>
              <a:t>新值可以是数据也可以是表达式。</a:t>
            </a:r>
            <a:endParaRPr lang="zh-CN"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23" name="TextBox 3"/>
          <p:cNvSpPr txBox="1"/>
          <p:nvPr/>
        </p:nvSpPr>
        <p:spPr>
          <a:xfrm>
            <a:off x="3394527" y="3685973"/>
            <a:ext cx="1804736" cy="369332"/>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sym typeface="+mn-ea"/>
              </a:rPr>
              <a:t>新值</a:t>
            </a:r>
            <a:endParaRPr lang="zh-CN" altLang="zh-CN"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4" name="TextBox 3"/>
          <p:cNvSpPr txBox="1"/>
          <p:nvPr/>
        </p:nvSpPr>
        <p:spPr>
          <a:xfrm>
            <a:off x="3394527" y="5305223"/>
            <a:ext cx="1804736" cy="646331"/>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sym typeface="+mn-ea"/>
              </a:rPr>
              <a:t>WHERE condition</a:t>
            </a:r>
            <a:endParaRPr lang="zh-CN" altLang="zh-CN"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6" name="下箭头 14"/>
          <p:cNvSpPr/>
          <p:nvPr/>
        </p:nvSpPr>
        <p:spPr>
          <a:xfrm rot="5400000" flipV="1">
            <a:off x="5595705" y="3531367"/>
            <a:ext cx="261230" cy="684000"/>
          </a:xfrm>
          <a:prstGeom prst="downArrow">
            <a:avLst>
              <a:gd name="adj1" fmla="val 50000"/>
              <a:gd name="adj2" fmla="val 49999"/>
            </a:avLst>
          </a:prstGeom>
          <a:solidFill>
            <a:srgbClr val="3DBCC7"/>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27" name="下箭头 14"/>
          <p:cNvSpPr/>
          <p:nvPr/>
        </p:nvSpPr>
        <p:spPr>
          <a:xfrm rot="5400000" flipV="1">
            <a:off x="5605230" y="5274442"/>
            <a:ext cx="261230" cy="684000"/>
          </a:xfrm>
          <a:prstGeom prst="downArrow">
            <a:avLst>
              <a:gd name="adj1" fmla="val 50000"/>
              <a:gd name="adj2" fmla="val 49999"/>
            </a:avLst>
          </a:prstGeom>
          <a:solidFill>
            <a:srgbClr val="3DBCC7"/>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28" name="TextBox 27"/>
          <p:cNvSpPr txBox="1"/>
          <p:nvPr/>
        </p:nvSpPr>
        <p:spPr>
          <a:xfrm>
            <a:off x="3023235" y="1720850"/>
            <a:ext cx="1031051" cy="400110"/>
          </a:xfrm>
          <a:prstGeom prst="rect">
            <a:avLst/>
          </a:prstGeom>
          <a:solidFill>
            <a:schemeClr val="accent2"/>
          </a:solidFill>
        </p:spPr>
        <p:txBody>
          <a:bodyPr wrap="none" rtlCol="0">
            <a:spAutoFit/>
          </a:bodyPr>
          <a:lstStyle/>
          <a:p>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说明：</a:t>
            </a:r>
            <a:endParaRPr lang="zh-CN" altLang="en-US" sz="2000" b="1" dirty="0">
              <a:solidFill>
                <a:schemeClr val="bg1"/>
              </a:solidFill>
            </a:endParaRPr>
          </a:p>
        </p:txBody>
      </p:sp>
      <p:sp>
        <p:nvSpPr>
          <p:cNvPr id="3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5" name="直接连接符 34"/>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000" fill="hold"/>
                                        <p:tgtEl>
                                          <p:spTgt spid="16"/>
                                        </p:tgtEl>
                                        <p:attrNameLst>
                                          <p:attrName>ppt_x</p:attrName>
                                        </p:attrNameLst>
                                      </p:cBhvr>
                                      <p:tavLst>
                                        <p:tav tm="0">
                                          <p:val>
                                            <p:strVal val="#ppt_x-.2"/>
                                          </p:val>
                                        </p:tav>
                                        <p:tav tm="100000">
                                          <p:val>
                                            <p:strVal val="#ppt_x"/>
                                          </p:val>
                                        </p:tav>
                                      </p:tavLst>
                                    </p:anim>
                                    <p:anim calcmode="lin" valueType="num">
                                      <p:cBhvr>
                                        <p:cTn id="12"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6"/>
                                        </p:tgtEl>
                                      </p:cBhvr>
                                    </p:animEffect>
                                  </p:childTnLst>
                                </p:cTn>
                              </p:par>
                            </p:childTnLst>
                          </p:cTn>
                        </p:par>
                        <p:par>
                          <p:cTn id="14" fill="hold">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ppt_x</p:attrName>
                                        </p:attrNameLst>
                                      </p:cBhvr>
                                      <p:tavLst>
                                        <p:tav tm="0">
                                          <p:val>
                                            <p:strVal val="#ppt_x-.2"/>
                                          </p:val>
                                        </p:tav>
                                        <p:tav tm="100000">
                                          <p:val>
                                            <p:strVal val="#ppt_x"/>
                                          </p:val>
                                        </p:tav>
                                      </p:tavLst>
                                    </p:anim>
                                    <p:anim calcmode="lin" valueType="num">
                                      <p:cBhvr>
                                        <p:cTn id="18"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9"/>
                                        </p:tgtEl>
                                      </p:cBhvr>
                                    </p:animEffect>
                                  </p:childTnLst>
                                </p:cTn>
                              </p:par>
                            </p:childTnLst>
                          </p:cTn>
                        </p:par>
                        <p:par>
                          <p:cTn id="20" fill="hold">
                            <p:stCondLst>
                              <p:cond delay="2500"/>
                            </p:stCondLst>
                            <p:childTnLst>
                              <p:par>
                                <p:cTn id="21" presetID="29"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ppt_x</p:attrName>
                                        </p:attrNameLst>
                                      </p:cBhvr>
                                      <p:tavLst>
                                        <p:tav tm="0">
                                          <p:val>
                                            <p:strVal val="#ppt_x-.2"/>
                                          </p:val>
                                        </p:tav>
                                        <p:tav tm="100000">
                                          <p:val>
                                            <p:strVal val="#ppt_x"/>
                                          </p:val>
                                        </p:tav>
                                      </p:tavLst>
                                    </p:anim>
                                    <p:anim calcmode="lin" valueType="num">
                                      <p:cBhvr>
                                        <p:cTn id="24"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7"/>
                                        </p:tgtEl>
                                      </p:cBhvr>
                                    </p:animEffect>
                                  </p:childTnLst>
                                </p:cTn>
                              </p:par>
                            </p:childTnLst>
                          </p:cTn>
                        </p:par>
                        <p:par>
                          <p:cTn id="26" fill="hold">
                            <p:stCondLst>
                              <p:cond delay="3500"/>
                            </p:stCondLst>
                            <p:childTnLst>
                              <p:par>
                                <p:cTn id="27" presetID="29"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1000" fill="hold"/>
                                        <p:tgtEl>
                                          <p:spTgt spid="18"/>
                                        </p:tgtEl>
                                        <p:attrNameLst>
                                          <p:attrName>ppt_x</p:attrName>
                                        </p:attrNameLst>
                                      </p:cBhvr>
                                      <p:tavLst>
                                        <p:tav tm="0">
                                          <p:val>
                                            <p:strVal val="#ppt_x-.2"/>
                                          </p:val>
                                        </p:tav>
                                        <p:tav tm="100000">
                                          <p:val>
                                            <p:strVal val="#ppt_x"/>
                                          </p:val>
                                        </p:tav>
                                      </p:tavLst>
                                    </p:anim>
                                    <p:anim calcmode="lin" valueType="num">
                                      <p:cBhvr>
                                        <p:cTn id="30"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8"/>
                                        </p:tgtEl>
                                      </p:cBhvr>
                                    </p:animEffect>
                                  </p:childTnLst>
                                </p:cTn>
                              </p:par>
                            </p:childTnLst>
                          </p:cTn>
                        </p:par>
                        <p:par>
                          <p:cTn id="32" fill="hold">
                            <p:stCondLst>
                              <p:cond delay="4500"/>
                            </p:stCondLst>
                            <p:childTnLst>
                              <p:par>
                                <p:cTn id="33" presetID="29"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ppt_x</p:attrName>
                                        </p:attrNameLst>
                                      </p:cBhvr>
                                      <p:tavLst>
                                        <p:tav tm="0">
                                          <p:val>
                                            <p:strVal val="#ppt_x-.2"/>
                                          </p:val>
                                        </p:tav>
                                        <p:tav tm="100000">
                                          <p:val>
                                            <p:strVal val="#ppt_x"/>
                                          </p:val>
                                        </p:tav>
                                      </p:tavLst>
                                    </p:anim>
                                    <p:anim calcmode="lin" valueType="num">
                                      <p:cBhvr>
                                        <p:cTn id="36"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2"/>
                                        </p:tgtEl>
                                      </p:cBhvr>
                                    </p:animEffect>
                                  </p:childTnLst>
                                </p:cTn>
                              </p:par>
                            </p:childTnLst>
                          </p:cTn>
                        </p:par>
                        <p:par>
                          <p:cTn id="38" fill="hold">
                            <p:stCondLst>
                              <p:cond delay="5500"/>
                            </p:stCondLst>
                            <p:childTnLst>
                              <p:par>
                                <p:cTn id="39" presetID="29"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1000" fill="hold"/>
                                        <p:tgtEl>
                                          <p:spTgt spid="23"/>
                                        </p:tgtEl>
                                        <p:attrNameLst>
                                          <p:attrName>ppt_x</p:attrName>
                                        </p:attrNameLst>
                                      </p:cBhvr>
                                      <p:tavLst>
                                        <p:tav tm="0">
                                          <p:val>
                                            <p:strVal val="#ppt_x-.2"/>
                                          </p:val>
                                        </p:tav>
                                        <p:tav tm="100000">
                                          <p:val>
                                            <p:strVal val="#ppt_x"/>
                                          </p:val>
                                        </p:tav>
                                      </p:tavLst>
                                    </p:anim>
                                    <p:anim calcmode="lin" valueType="num">
                                      <p:cBhvr>
                                        <p:cTn id="42"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3"/>
                                        </p:tgtEl>
                                      </p:cBhvr>
                                    </p:animEffect>
                                  </p:childTnLst>
                                </p:cTn>
                              </p:par>
                            </p:childTnLst>
                          </p:cTn>
                        </p:par>
                        <p:par>
                          <p:cTn id="44" fill="hold">
                            <p:stCondLst>
                              <p:cond delay="6500"/>
                            </p:stCondLst>
                            <p:childTnLst>
                              <p:par>
                                <p:cTn id="45" presetID="29"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ppt_x</p:attrName>
                                        </p:attrNameLst>
                                      </p:cBhvr>
                                      <p:tavLst>
                                        <p:tav tm="0">
                                          <p:val>
                                            <p:strVal val="#ppt_x-.2"/>
                                          </p:val>
                                        </p:tav>
                                        <p:tav tm="100000">
                                          <p:val>
                                            <p:strVal val="#ppt_x"/>
                                          </p:val>
                                        </p:tav>
                                      </p:tavLst>
                                    </p:anim>
                                    <p:anim calcmode="lin" valueType="num">
                                      <p:cBhvr>
                                        <p:cTn id="4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4"/>
                                        </p:tgtEl>
                                      </p:cBhvr>
                                    </p:animEffect>
                                  </p:childTnLst>
                                </p:cTn>
                              </p:par>
                            </p:childTnLst>
                          </p:cTn>
                        </p:par>
                        <p:par>
                          <p:cTn id="50" fill="hold">
                            <p:stCondLst>
                              <p:cond delay="7500"/>
                            </p:stCondLst>
                            <p:childTnLst>
                              <p:par>
                                <p:cTn id="51" presetID="29"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1000" fill="hold"/>
                                        <p:tgtEl>
                                          <p:spTgt spid="26"/>
                                        </p:tgtEl>
                                        <p:attrNameLst>
                                          <p:attrName>ppt_x</p:attrName>
                                        </p:attrNameLst>
                                      </p:cBhvr>
                                      <p:tavLst>
                                        <p:tav tm="0">
                                          <p:val>
                                            <p:strVal val="#ppt_x-.2"/>
                                          </p:val>
                                        </p:tav>
                                        <p:tav tm="100000">
                                          <p:val>
                                            <p:strVal val="#ppt_x"/>
                                          </p:val>
                                        </p:tav>
                                      </p:tavLst>
                                    </p:anim>
                                    <p:anim calcmode="lin" valueType="num">
                                      <p:cBhvr>
                                        <p:cTn id="54"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6"/>
                                        </p:tgtEl>
                                      </p:cBhvr>
                                    </p:animEffect>
                                  </p:childTnLst>
                                </p:cTn>
                              </p:par>
                            </p:childTnLst>
                          </p:cTn>
                        </p:par>
                        <p:par>
                          <p:cTn id="56" fill="hold">
                            <p:stCondLst>
                              <p:cond delay="8500"/>
                            </p:stCondLst>
                            <p:childTnLst>
                              <p:par>
                                <p:cTn id="57" presetID="29"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1000" fill="hold"/>
                                        <p:tgtEl>
                                          <p:spTgt spid="27"/>
                                        </p:tgtEl>
                                        <p:attrNameLst>
                                          <p:attrName>ppt_x</p:attrName>
                                        </p:attrNameLst>
                                      </p:cBhvr>
                                      <p:tavLst>
                                        <p:tav tm="0">
                                          <p:val>
                                            <p:strVal val="#ppt_x-.2"/>
                                          </p:val>
                                        </p:tav>
                                        <p:tav tm="100000">
                                          <p:val>
                                            <p:strVal val="#ppt_x"/>
                                          </p:val>
                                        </p:tav>
                                      </p:tavLst>
                                    </p:anim>
                                    <p:anim calcmode="lin" valueType="num">
                                      <p:cBhvr>
                                        <p:cTn id="60"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ldLvl="0" animBg="1"/>
      <p:bldP spid="17" grpId="0" bldLvl="0" animBg="1"/>
      <p:bldP spid="18" grpId="0" bldLvl="0" animBg="1"/>
      <p:bldP spid="19" grpId="0" bldLvl="0" animBg="1"/>
      <p:bldP spid="22" grpId="0" bldLvl="0" animBg="1"/>
      <p:bldP spid="23" grpId="0" bldLvl="0" animBg="1"/>
      <p:bldP spid="24" grpId="0" bldLvl="0" animBg="1"/>
      <p:bldP spid="26" grpId="0" bldLvl="0" animBg="1"/>
      <p:bldP spid="27"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3820" y="2237740"/>
            <a:ext cx="6630670" cy="63881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lgn="l" eaLnBrk="0" fontAlgn="base" hangingPunct="0">
              <a:buClrTx/>
              <a:buSzTx/>
              <a:buFontTx/>
              <a:defRPr/>
            </a:pP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update score SET daily=80 where studentno='18122210009' &amp;&amp; courseno='c05103';</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2989739" y="1349629"/>
            <a:ext cx="7288213" cy="706755"/>
          </a:xfrm>
          <a:prstGeom prst="rect">
            <a:avLst/>
          </a:prstGeom>
        </p:spPr>
        <p:txBody>
          <a:bodyPr>
            <a:spAutoFit/>
          </a:bodyPr>
          <a:lstStyle/>
          <a:p>
            <a:pPr>
              <a:buNone/>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将学号为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18137221508</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学生的课程号为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c08106</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的平时成绩</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daily</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修改为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80</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下箭头 4"/>
          <p:cNvSpPr/>
          <p:nvPr/>
        </p:nvSpPr>
        <p:spPr>
          <a:xfrm>
            <a:off x="5912973" y="3490847"/>
            <a:ext cx="457200" cy="35922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8069" y="3517854"/>
            <a:ext cx="3625623" cy="342901"/>
          </a:xfrm>
          <a:prstGeom prst="rect">
            <a:avLst/>
          </a:prstGeom>
        </p:spPr>
        <p:txBody>
          <a:bodyPr>
            <a:noAutofit/>
          </a:bodyPr>
          <a:lstStyle/>
          <a:p>
            <a:pPr>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执行结果如下图所示：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流程图: 延期 12"/>
          <p:cNvSpPr/>
          <p:nvPr/>
        </p:nvSpPr>
        <p:spPr>
          <a:xfrm rot="16200000">
            <a:off x="1756410" y="123445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9"/>
          <p:cNvSpPr txBox="1"/>
          <p:nvPr/>
        </p:nvSpPr>
        <p:spPr>
          <a:xfrm>
            <a:off x="1776097" y="151829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870200" y="4133850"/>
            <a:ext cx="6451600" cy="571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2"/>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500"/>
                                        <p:tgtEl>
                                          <p:spTgt spid="6"/>
                                        </p:tgtEl>
                                      </p:cBhvr>
                                    </p:animEffect>
                                  </p:childTnLst>
                                </p:cTn>
                              </p:par>
                              <p:par>
                                <p:cTn id="20" presetID="26" presetClass="emph" presetSubtype="0" fill="hold" grpId="0" nodeType="withEffect">
                                  <p:stCondLst>
                                    <p:cond delay="0"/>
                                  </p:stCondLst>
                                  <p:childTnLst>
                                    <p:animEffect transition="out" filter="fade">
                                      <p:cBhvr>
                                        <p:cTn id="21" dur="500" tmFilter="0, 0; .2, .5; .8, .5; 1, 0"/>
                                        <p:tgtEl>
                                          <p:spTgt spid="10"/>
                                        </p:tgtEl>
                                      </p:cBhvr>
                                    </p:animEffect>
                                    <p:animScale>
                                      <p:cBhvr>
                                        <p:cTn id="22" dur="250" autoRev="1" fill="hold"/>
                                        <p:tgtEl>
                                          <p:spTgt spid="1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ppt_y</p:attrName>
                                        </p:attrNameLst>
                                      </p:cBhvr>
                                      <p:tavLst>
                                        <p:tav tm="0">
                                          <p:val>
                                            <p:strVal val="#ppt_y+#ppt_h*1.125000"/>
                                          </p:val>
                                        </p:tav>
                                        <p:tav tm="100000">
                                          <p:val>
                                            <p:strVal val="#ppt_y"/>
                                          </p:val>
                                        </p:tav>
                                      </p:tavLst>
                                    </p:anim>
                                    <p:animEffect transition="in" filter="wipe(up)">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762125" y="1750060"/>
            <a:ext cx="8667750" cy="36147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indent="457200" algn="l">
              <a:buClrTx/>
              <a:buSzTx/>
              <a:buFontTx/>
              <a:buNone/>
              <a:defRPr/>
            </a:pPr>
            <a:r>
              <a:rPr lang="zh-CN" altLang="zh-CN" kern="0" dirty="0" smtClean="0">
                <a:solidFill>
                  <a:schemeClr val="tx1">
                    <a:lumMod val="65000"/>
                    <a:lumOff val="35000"/>
                  </a:schemeClr>
                </a:solidFill>
                <a:latin typeface="微软雅黑" panose="020B0503020204020204" pitchFamily="34" charset="-122"/>
                <a:ea typeface="微软雅黑" panose="020B0503020204020204" pitchFamily="34" charset="-122"/>
              </a:rPr>
              <a:t>概</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念结构设计是将需求分析阶段得到的用户需求进行综合、归纳与抽象成信息结构即概念模型的过程。</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概念结构是对现实世界的一种抽象。</a:t>
            </a: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自顶向下。</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）自底向上。</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）逐步扩张。</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）混合策略。</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r>
              <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在设计过程中通常是先自顶向下进行需求分析，然后再自底向上地设计概念结构。</a:t>
            </a: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42608" y="1670178"/>
            <a:ext cx="6005811" cy="77402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marL="0" lvl="1" algn="l">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update student set entrance=entrance*1.08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lvl="1" algn="l">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entrance&lt;700;</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endParaRPr lang="zh-CN" altLang="zh-CN" sz="2400" b="1" dirty="0" smtClean="0">
              <a:solidFill>
                <a:schemeClr val="tx1">
                  <a:lumMod val="65000"/>
                  <a:lumOff val="35000"/>
                </a:schemeClr>
              </a:solidFill>
              <a:sym typeface="+mn-ea"/>
            </a:endParaRPr>
          </a:p>
        </p:txBody>
      </p:sp>
      <p:sp>
        <p:nvSpPr>
          <p:cNvPr id="4" name="矩形 3"/>
          <p:cNvSpPr/>
          <p:nvPr/>
        </p:nvSpPr>
        <p:spPr>
          <a:xfrm>
            <a:off x="2785569" y="1265411"/>
            <a:ext cx="7288213" cy="706755"/>
          </a:xfrm>
          <a:prstGeom prst="rect">
            <a:avLst/>
          </a:prstGeom>
        </p:spPr>
        <p:txBody>
          <a:bodyPr>
            <a:spAutoFit/>
          </a:bodyPr>
          <a:lstStyle/>
          <a:p>
            <a:pPr algn="just">
              <a:buClrTx/>
              <a:buSzTx/>
              <a:buFontTx/>
              <a:defRPr/>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将课程student表中低于700分的入学成绩增加8%。</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just">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37441" y="2444186"/>
            <a:ext cx="3625623" cy="342901"/>
          </a:xfrm>
          <a:prstGeom prst="rect">
            <a:avLst/>
          </a:prstGeom>
        </p:spPr>
        <p:txBody>
          <a:bodyPr>
            <a:noAutofit/>
          </a:bodyPr>
          <a:lstStyle/>
          <a:p>
            <a:pPr>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执行结果如下图所示：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TextBox 9"/>
          <p:cNvSpPr txBox="1"/>
          <p:nvPr/>
        </p:nvSpPr>
        <p:spPr>
          <a:xfrm>
            <a:off x="2058035" y="6102271"/>
            <a:ext cx="8743950" cy="1045210"/>
          </a:xfrm>
          <a:prstGeom prst="rect">
            <a:avLst/>
          </a:prstGeom>
          <a:noFill/>
        </p:spPr>
        <p:txBody>
          <a:bodyPr wrap="squar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注意：</a:t>
            </a:r>
            <a:r>
              <a:rPr lang="en-US" altLang="zh-CN" sz="2000" dirty="0" smtClean="0">
                <a:solidFill>
                  <a:schemeClr val="accent2"/>
                </a:solidFill>
                <a:latin typeface="微软雅黑" panose="020B0503020204020204" pitchFamily="34" charset="-122"/>
                <a:ea typeface="微软雅黑" panose="020B0503020204020204" pitchFamily="34" charset="-122"/>
              </a:rPr>
              <a:t>2</a:t>
            </a:r>
            <a:r>
              <a:rPr lang="zh-CN" altLang="en-US" sz="2000" dirty="0" smtClean="0">
                <a:solidFill>
                  <a:schemeClr val="accent2"/>
                </a:solidFill>
                <a:latin typeface="微软雅黑" panose="020B0503020204020204" pitchFamily="34" charset="-122"/>
                <a:ea typeface="微软雅黑" panose="020B0503020204020204" pitchFamily="34" charset="-122"/>
              </a:rPr>
              <a:t>行数据受影响</a:t>
            </a:r>
            <a:r>
              <a:rPr lang="zh-CN" altLang="zh-CN" sz="2000" dirty="0" smtClean="0">
                <a:solidFill>
                  <a:schemeClr val="accent2"/>
                </a:solidFill>
                <a:latin typeface="微软雅黑" panose="020B0503020204020204" pitchFamily="34" charset="-122"/>
                <a:ea typeface="微软雅黑" panose="020B0503020204020204" pitchFamily="34" charset="-122"/>
              </a:rPr>
              <a:t>说明</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entrance</a:t>
            </a:r>
            <a:r>
              <a:rPr lang="zh-CN" altLang="zh-CN" sz="2000" dirty="0" smtClean="0">
                <a:solidFill>
                  <a:schemeClr val="accent2"/>
                </a:solidFill>
                <a:latin typeface="微软雅黑" panose="020B0503020204020204" pitchFamily="34" charset="-122"/>
                <a:ea typeface="微软雅黑" panose="020B0503020204020204" pitchFamily="34" charset="-122"/>
              </a:rPr>
              <a:t>列下有两条数据满足</a:t>
            </a:r>
            <a:r>
              <a:rPr lang="en-US" altLang="zh-CN" sz="2000" dirty="0" smtClean="0">
                <a:solidFill>
                  <a:schemeClr val="accent2"/>
                </a:solidFill>
                <a:latin typeface="微软雅黑" panose="020B0503020204020204" pitchFamily="34" charset="-122"/>
                <a:ea typeface="微软雅黑" panose="020B0503020204020204" pitchFamily="34" charset="-122"/>
              </a:rPr>
              <a:t>where</a:t>
            </a:r>
            <a:r>
              <a:rPr lang="zh-CN" altLang="en-US" sz="2000" dirty="0" smtClean="0">
                <a:solidFill>
                  <a:schemeClr val="accent2"/>
                </a:solidFill>
                <a:latin typeface="微软雅黑" panose="020B0503020204020204" pitchFamily="34" charset="-122"/>
                <a:ea typeface="微软雅黑" panose="020B0503020204020204" pitchFamily="34" charset="-122"/>
              </a:rPr>
              <a:t>条件，所以修改了这</a:t>
            </a:r>
            <a:r>
              <a:rPr lang="en-US" altLang="zh-CN" sz="2000" dirty="0" smtClean="0">
                <a:solidFill>
                  <a:schemeClr val="accent2"/>
                </a:solidFill>
                <a:latin typeface="微软雅黑" panose="020B0503020204020204" pitchFamily="34" charset="-122"/>
                <a:ea typeface="微软雅黑" panose="020B0503020204020204" pitchFamily="34" charset="-122"/>
              </a:rPr>
              <a:t>2</a:t>
            </a:r>
            <a:r>
              <a:rPr lang="zh-CN" altLang="en-US" sz="2000" dirty="0" smtClean="0">
                <a:solidFill>
                  <a:schemeClr val="accent2"/>
                </a:solidFill>
                <a:latin typeface="微软雅黑" panose="020B0503020204020204" pitchFamily="34" charset="-122"/>
                <a:ea typeface="微软雅黑" panose="020B0503020204020204" pitchFamily="34" charset="-122"/>
              </a:rPr>
              <a:t>行数据的值。</a:t>
            </a:r>
            <a:endParaRPr lang="en-US" altLang="zh-CN" sz="2000" dirty="0" smtClean="0">
              <a:solidFill>
                <a:schemeClr val="accent2"/>
              </a:solidFill>
              <a:latin typeface="微软雅黑" panose="020B0503020204020204" pitchFamily="34" charset="-122"/>
              <a:ea typeface="微软雅黑" panose="020B0503020204020204" pitchFamily="34" charset="-122"/>
            </a:endParaRPr>
          </a:p>
          <a:p>
            <a:endParaRPr lang="zh-CN" altLang="en-US" dirty="0"/>
          </a:p>
        </p:txBody>
      </p:sp>
      <p:sp>
        <p:nvSpPr>
          <p:cNvPr id="11" name="流程图: 延期 10"/>
          <p:cNvSpPr/>
          <p:nvPr/>
        </p:nvSpPr>
        <p:spPr>
          <a:xfrm rot="16200000">
            <a:off x="1736090" y="12141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9"/>
          <p:cNvSpPr txBox="1"/>
          <p:nvPr/>
        </p:nvSpPr>
        <p:spPr>
          <a:xfrm>
            <a:off x="1739902" y="150623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785745" y="2908300"/>
            <a:ext cx="6320155" cy="3194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2"/>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5" dur="500"/>
                                        <p:tgtEl>
                                          <p:spTgt spid="5"/>
                                        </p:tgtEl>
                                      </p:cBhvr>
                                    </p:animEffect>
                                  </p:childTnLst>
                                </p:cTn>
                              </p:par>
                              <p:par>
                                <p:cTn id="16" presetID="26" presetClass="emph" presetSubtype="0" fill="hold" grpId="0" nodeType="withEffect">
                                  <p:stCondLst>
                                    <p:cond delay="0"/>
                                  </p:stCondLst>
                                  <p:childTnLst>
                                    <p:animEffect transition="out" filter="fade">
                                      <p:cBhvr>
                                        <p:cTn id="17" dur="500" tmFilter="0, 0; .2, .5; .8, .5; 1, 0"/>
                                        <p:tgtEl>
                                          <p:spTgt spid="9"/>
                                        </p:tgtEl>
                                      </p:cBhvr>
                                    </p:animEffect>
                                    <p:animScale>
                                      <p:cBhvr>
                                        <p:cTn id="18" dur="250" autoRev="1" fill="hold"/>
                                        <p:tgtEl>
                                          <p:spTgt spid="9"/>
                                        </p:tgtEl>
                                      </p:cBhvr>
                                      <p:by x="105000" y="105000"/>
                                    </p:animScale>
                                  </p:childTnLst>
                                </p:cTn>
                              </p:par>
                              <p:par>
                                <p:cTn id="19" presetID="1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up)">
                                      <p:cBhvr>
                                        <p:cTn id="22" dur="500"/>
                                        <p:tgtEl>
                                          <p:spTgt spid="3"/>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strVal val="#ppt_w*0.70"/>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9" grpId="0"/>
      <p:bldP spid="10" grpId="0"/>
      <p:bldP spid="10"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72003" y="1398904"/>
            <a:ext cx="8447995" cy="958612"/>
          </a:xfrm>
          <a:prstGeom prst="rect">
            <a:avLst/>
          </a:prstGeom>
        </p:spPr>
        <p:txBody>
          <a:bodyPr wrap="square">
            <a:noAutofit/>
          </a:bodyPr>
          <a:lstStyle/>
          <a:p>
            <a:pPr lvl="1">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中一般使用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DELETE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语句来删除表中的记录，语法格式如下所示：</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defRPr/>
            </a:pPr>
            <a:endParaRPr lang="en-US" altLang="zh-CN" sz="3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528060" y="2057400"/>
            <a:ext cx="5735320" cy="11715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a:noAutofit/>
          </a:bodyPr>
          <a:lstStyle/>
          <a:p>
            <a:pPr marL="0" lvl="1" algn="l">
              <a:buClrTx/>
              <a:buSzTx/>
              <a:buFontTx/>
              <a:buNone/>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delete[low_priority] [quick] [ignore]  from tbl_name  [where子句]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[order by子句]  [limit row_count] </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12"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51355" y="3228975"/>
            <a:ext cx="1031051" cy="400110"/>
          </a:xfrm>
          <a:prstGeom prst="rect">
            <a:avLst/>
          </a:prstGeom>
          <a:solidFill>
            <a:schemeClr val="accent2"/>
          </a:solidFill>
        </p:spPr>
        <p:txBody>
          <a:bodyPr wrap="none" rtlCol="0">
            <a:spAutoFit/>
          </a:bodyPr>
          <a:lstStyle/>
          <a:p>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说明：</a:t>
            </a:r>
            <a:endParaRPr lang="zh-CN" altLang="en-US" sz="2000" b="1" dirty="0">
              <a:solidFill>
                <a:schemeClr val="bg1"/>
              </a:solidFill>
            </a:endParaRPr>
          </a:p>
        </p:txBody>
      </p:sp>
      <p:sp>
        <p:nvSpPr>
          <p:cNvPr id="16" name="TextBox 15"/>
          <p:cNvSpPr txBox="1"/>
          <p:nvPr/>
        </p:nvSpPr>
        <p:spPr>
          <a:xfrm>
            <a:off x="1871980" y="3742055"/>
            <a:ext cx="9215755" cy="2861310"/>
          </a:xfrm>
          <a:prstGeom prst="rect">
            <a:avLst/>
          </a:prstGeom>
          <a:noFill/>
        </p:spPr>
        <p:txBody>
          <a:bodyPr wrap="square" rtlCol="0">
            <a:spAutoFit/>
          </a:bodyPr>
          <a:lstStyle/>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quick</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修饰符：可以加快部分种类的删除操作的速度。</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ignore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修饰符：忽略删除错误，提高运行速度。</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from</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子句：用于指定从何处删除数据。</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子句指定的删除条件。如果省略</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子句则删除该表的所有行。</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order by</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子句：各行按照子句中指定的顺序进行删除，此子句只在与</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limit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联用时才起作用。</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limit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子句：用于告知服务器在控制命令被返回到客户端前被删除的行的最大值。</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）数据删除后将不能恢复，因此，在执行删除之前一定要对数据做好备份。</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bldLst>
      <p:bldP spid="16"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81123" y="2627101"/>
            <a:ext cx="3647019" cy="32760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 FROM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3200248" y="1398973"/>
            <a:ext cx="6738571" cy="398780"/>
          </a:xfrm>
          <a:prstGeom prst="rect">
            <a:avLst/>
          </a:prstGeom>
        </p:spPr>
        <p:txBody>
          <a:bodyPr wrap="square">
            <a:spAutoFit/>
          </a:bodyPr>
          <a:lstStyle/>
          <a:p>
            <a:pPr algn="just">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删除数据表</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中的所有记录。</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下箭头 8"/>
          <p:cNvSpPr/>
          <p:nvPr/>
        </p:nvSpPr>
        <p:spPr>
          <a:xfrm>
            <a:off x="5076043" y="3332453"/>
            <a:ext cx="457200" cy="35922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112801" y="3863721"/>
            <a:ext cx="3625623" cy="342901"/>
          </a:xfrm>
          <a:prstGeom prst="rect">
            <a:avLst/>
          </a:prstGeom>
        </p:spPr>
        <p:txBody>
          <a:bodyPr>
            <a:noAutofit/>
          </a:bodyPr>
          <a:lstStyle/>
          <a:p>
            <a:pPr>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执行结果如下图所示：</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845602" y="1925193"/>
            <a:ext cx="2852737" cy="334736"/>
          </a:xfrm>
          <a:prstGeom prst="rect">
            <a:avLst/>
          </a:prstGeom>
        </p:spPr>
        <p:txBody>
          <a:bodyPr>
            <a:noAutofit/>
          </a:bodyPr>
          <a:lstStyle/>
          <a:p>
            <a:pPr>
              <a:spcBef>
                <a:spcPct val="0"/>
              </a:spcBef>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4355" y="5812790"/>
            <a:ext cx="8543290" cy="1045210"/>
          </a:xfrm>
          <a:prstGeom prst="rect">
            <a:avLst/>
          </a:prstGeom>
          <a:noFill/>
        </p:spPr>
        <p:txBody>
          <a:bodyPr wrap="square" rtlCol="0">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注意：</a:t>
            </a:r>
            <a:r>
              <a:rPr lang="en-US" altLang="zh-CN" sz="2400" b="1" dirty="0" smtClean="0">
                <a:solidFill>
                  <a:schemeClr val="accent2"/>
                </a:solidFill>
                <a:latin typeface="微软雅黑" panose="020B0503020204020204" pitchFamily="34" charset="-122"/>
                <a:ea typeface="微软雅黑" panose="020B0503020204020204" pitchFamily="34" charset="-122"/>
              </a:rPr>
              <a:t> </a:t>
            </a:r>
            <a:r>
              <a:rPr lang="en-US" altLang="zh-CN" sz="2000" dirty="0" smtClean="0">
                <a:solidFill>
                  <a:schemeClr val="accent2"/>
                </a:solidFill>
                <a:latin typeface="微软雅黑" panose="020B0503020204020204" pitchFamily="34" charset="-122"/>
                <a:ea typeface="微软雅黑" panose="020B0503020204020204" pitchFamily="34" charset="-122"/>
              </a:rPr>
              <a:t>9</a:t>
            </a:r>
            <a:r>
              <a:rPr lang="zh-CN" altLang="zh-CN" sz="2000" dirty="0" smtClean="0">
                <a:solidFill>
                  <a:schemeClr val="accent2"/>
                </a:solidFill>
                <a:latin typeface="微软雅黑" panose="020B0503020204020204" pitchFamily="34" charset="-122"/>
                <a:ea typeface="微软雅黑" panose="020B0503020204020204" pitchFamily="34" charset="-122"/>
              </a:rPr>
              <a:t>行数据被影响，说明</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r>
              <a:rPr lang="zh-CN" altLang="zh-CN" sz="2000" dirty="0" smtClean="0">
                <a:solidFill>
                  <a:schemeClr val="accent2"/>
                </a:solidFill>
                <a:latin typeface="微软雅黑" panose="020B0503020204020204" pitchFamily="34" charset="-122"/>
                <a:ea typeface="微软雅黑" panose="020B0503020204020204" pitchFamily="34" charset="-122"/>
              </a:rPr>
              <a:t>表中所有数据都被删除了，现在的</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r>
              <a:rPr lang="zh-CN" altLang="zh-CN" sz="2000" dirty="0" smtClean="0">
                <a:solidFill>
                  <a:schemeClr val="accent2"/>
                </a:solidFill>
                <a:latin typeface="微软雅黑" panose="020B0503020204020204" pitchFamily="34" charset="-122"/>
                <a:ea typeface="微软雅黑" panose="020B0503020204020204" pitchFamily="34" charset="-122"/>
              </a:rPr>
              <a:t>表就是一张空表。</a:t>
            </a:r>
            <a:endParaRPr lang="en-US" altLang="zh-CN" sz="2000" dirty="0" smtClean="0">
              <a:solidFill>
                <a:schemeClr val="accent2"/>
              </a:solidFill>
              <a:latin typeface="微软雅黑" panose="020B0503020204020204" pitchFamily="34" charset="-122"/>
              <a:ea typeface="微软雅黑" panose="020B0503020204020204" pitchFamily="34" charset="-122"/>
            </a:endParaRPr>
          </a:p>
          <a:p>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流程图: 延期 17"/>
          <p:cNvSpPr/>
          <p:nvPr/>
        </p:nvSpPr>
        <p:spPr>
          <a:xfrm rot="16200000">
            <a:off x="1685290" y="119381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9"/>
          <p:cNvSpPr txBox="1"/>
          <p:nvPr/>
        </p:nvSpPr>
        <p:spPr>
          <a:xfrm>
            <a:off x="1685927" y="142939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717925" y="4553585"/>
            <a:ext cx="3409950" cy="76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strVal val="#ppt_w*0.70"/>
                                          </p:val>
                                        </p:tav>
                                        <p:tav tm="100000">
                                          <p:val>
                                            <p:strVal val="#ppt_w"/>
                                          </p:val>
                                        </p:tav>
                                      </p:tavLst>
                                    </p:anim>
                                    <p:anim calcmode="lin" valueType="num">
                                      <p:cBhvr>
                                        <p:cTn id="24" dur="1000" fill="hold"/>
                                        <p:tgtEl>
                                          <p:spTgt spid="14"/>
                                        </p:tgtEl>
                                        <p:attrNameLst>
                                          <p:attrName>ppt_h</p:attrName>
                                        </p:attrNameLst>
                                      </p:cBhvr>
                                      <p:tavLst>
                                        <p:tav tm="0">
                                          <p:val>
                                            <p:strVal val="#ppt_h"/>
                                          </p:val>
                                        </p:tav>
                                        <p:tav tm="100000">
                                          <p:val>
                                            <p:strVal val="#ppt_h"/>
                                          </p:val>
                                        </p:tav>
                                      </p:tavLst>
                                    </p:anim>
                                    <p:animEffect transition="in" filter="fade">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9" grpId="1" animBg="1"/>
      <p:bldP spid="10" grpId="1"/>
      <p:bldP spid="14" grpId="0"/>
      <p:bldP spid="14" grpId="1"/>
      <p:bldP spid="6" grpId="0" animBg="1"/>
      <p:bldP spid="6" grpId="1"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13735" y="2326640"/>
            <a:ext cx="5659120" cy="37782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lgn="l">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 FROM student where entrance &lt;750;</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395220" y="1352550"/>
            <a:ext cx="6636385" cy="398780"/>
          </a:xfrm>
          <a:prstGeom prst="rect">
            <a:avLst/>
          </a:prstGeom>
        </p:spPr>
        <p:txBody>
          <a:bodyPr wrap="square">
            <a:spAutoFit/>
          </a:bodyPr>
          <a:lstStyle/>
          <a:p>
            <a:pPr lvl="3" algn="l">
              <a:buClrTx/>
              <a:buSzTx/>
              <a:buFontTx/>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删除student表中入学成绩低于750分记录。</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8" name="直接连接符 17"/>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流程图: 延期 18"/>
          <p:cNvSpPr/>
          <p:nvPr/>
        </p:nvSpPr>
        <p:spPr>
          <a:xfrm rot="16200000">
            <a:off x="1827530" y="130557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1841502" y="163831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2968157" y="1751637"/>
            <a:ext cx="2852737" cy="334736"/>
          </a:xfrm>
          <a:prstGeom prst="rect">
            <a:avLst/>
          </a:prstGeom>
        </p:spPr>
        <p:txBody>
          <a:bodyPr>
            <a:noAutofit/>
          </a:bodyPr>
          <a:lstStyle/>
          <a:p>
            <a:pPr>
              <a:spcBef>
                <a:spcPct val="0"/>
              </a:spcBef>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13735" y="4678680"/>
            <a:ext cx="5939155" cy="37782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lgn="l">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 FROM student01 order by entrance limit 2;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defRPr/>
            </a:pP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2395220" y="3704590"/>
            <a:ext cx="7259320" cy="398780"/>
          </a:xfrm>
          <a:prstGeom prst="rect">
            <a:avLst/>
          </a:prstGeom>
        </p:spPr>
        <p:txBody>
          <a:bodyPr wrap="square">
            <a:spAutoFit/>
          </a:bodyPr>
          <a:lstStyle/>
          <a:p>
            <a:pPr lvl="3" algn="l">
              <a:buClrTx/>
              <a:buSzTx/>
              <a:buFontTx/>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删除student01表中入学成绩最低的2行记录。</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173262" y="4103677"/>
            <a:ext cx="2852737" cy="334736"/>
          </a:xfrm>
          <a:prstGeom prst="rect">
            <a:avLst/>
          </a:prstGeom>
        </p:spPr>
        <p:txBody>
          <a:bodyPr>
            <a:noAutofit/>
          </a:bodyPr>
          <a:lstStyle/>
          <a:p>
            <a:pPr>
              <a:spcBef>
                <a:spcPct val="0"/>
              </a:spcBef>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spcBef>
                <a:spcPct val="0"/>
              </a:spcBef>
              <a:buFontTx/>
              <a:buNone/>
            </a:pPr>
            <a:endPar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 grpId="0" bldLvl="0" animBg="1"/>
      <p:bldP spid="2" grpId="1" animBg="1"/>
      <p:bldP spid="3" grpId="0"/>
      <p:bldP spid="3" grpId="1"/>
      <p:bldP spid="4" grpId="0"/>
      <p:bldP spid="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95836" y="1633004"/>
            <a:ext cx="8799058" cy="1135054"/>
          </a:xfrm>
          <a:prstGeom prst="rect">
            <a:avLst/>
          </a:prstGeom>
          <a:noFill/>
        </p:spPr>
        <p:txBody>
          <a:bodyPr wrap="square">
            <a:spAutoFit/>
          </a:bodyPr>
          <a:lstStyle/>
          <a:p>
            <a:pPr lvl="0" eaLnBrk="0" fontAlgn="base" hangingPunct="0">
              <a:lnSpc>
                <a:spcPct val="150000"/>
              </a:lnSpc>
              <a:spcBef>
                <a:spcPct val="0"/>
              </a:spcBef>
              <a:spcAft>
                <a:spcPct val="0"/>
              </a:spcAft>
              <a:defRPr/>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数据库中，还有一种方式可以用来</a:t>
            </a:r>
            <a:r>
              <a:rPr lang="zh-CN" altLang="zh-CN" sz="2400" dirty="0" smtClean="0">
                <a:solidFill>
                  <a:srgbClr val="F0882E"/>
                </a:solidFill>
                <a:latin typeface="微软雅黑" panose="020B0503020204020204" pitchFamily="34" charset="-122"/>
                <a:ea typeface="微软雅黑" panose="020B0503020204020204" pitchFamily="34" charset="-122"/>
              </a:rPr>
              <a:t>删除表中所有的记录</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，这种方式需要用到一个关键字</a:t>
            </a:r>
            <a:r>
              <a:rPr lang="en-US" altLang="zh-CN" sz="2400" dirty="0" smtClean="0">
                <a:solidFill>
                  <a:schemeClr val="accent2"/>
                </a:solidFill>
                <a:latin typeface="微软雅黑" panose="020B0503020204020204" pitchFamily="34" charset="-122"/>
                <a:ea typeface="微软雅黑" panose="020B0503020204020204" pitchFamily="34" charset="-122"/>
              </a:rPr>
              <a:t>TRUNCATE</a:t>
            </a:r>
            <a:r>
              <a:rPr lang="zh-CN" altLang="en-US" sz="2400" dirty="0" smtClean="0">
                <a:solidFill>
                  <a:schemeClr val="accent2"/>
                </a:solidFill>
                <a:latin typeface="微软雅黑" panose="020B0503020204020204" pitchFamily="34" charset="-122"/>
                <a:ea typeface="微软雅黑" panose="020B0503020204020204" pitchFamily="34" charset="-122"/>
              </a:rPr>
              <a:t>。</a:t>
            </a:r>
            <a:endParaRPr lang="zh-CN" altLang="zh-CN" sz="2400" dirty="0">
              <a:solidFill>
                <a:schemeClr val="accent2"/>
              </a:solidFill>
              <a:latin typeface="微软雅黑" panose="020B0503020204020204" pitchFamily="34" charset="-122"/>
              <a:ea typeface="微软雅黑" panose="020B0503020204020204" pitchFamily="34" charset="-122"/>
            </a:endParaRPr>
          </a:p>
        </p:txBody>
      </p:sp>
      <p:sp>
        <p:nvSpPr>
          <p:cNvPr id="7"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00406" y="3851945"/>
            <a:ext cx="3647019" cy="450414"/>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p>
            <a:pPr>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TRUNCATE [TABLE] </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defRPr/>
            </a:pPr>
            <a:endParaRPr lang="zh-CN" altLang="zh-CN" sz="2000" b="1" dirty="0" smtClean="0">
              <a:solidFill>
                <a:schemeClr val="tx1">
                  <a:lumMod val="65000"/>
                  <a:lumOff val="35000"/>
                </a:schemeClr>
              </a:solidFill>
              <a:sym typeface="+mn-ea"/>
            </a:endParaRPr>
          </a:p>
        </p:txBody>
      </p:sp>
      <p:sp>
        <p:nvSpPr>
          <p:cNvPr id="2" name="矩形 1"/>
          <p:cNvSpPr/>
          <p:nvPr/>
        </p:nvSpPr>
        <p:spPr>
          <a:xfrm>
            <a:off x="1999801" y="3077503"/>
            <a:ext cx="3295278" cy="400110"/>
          </a:xfrm>
          <a:prstGeom prst="rect">
            <a:avLst/>
          </a:prstGeom>
        </p:spPr>
        <p:txBody>
          <a:bodyPr wrap="square">
            <a:spAutoFit/>
          </a:bodyPr>
          <a:p>
            <a:pPr algn="just">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其语法格式如下：</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973017" y="4568399"/>
            <a:ext cx="7901796" cy="1057490"/>
          </a:xfrm>
          <a:prstGeom prst="rect">
            <a:avLst/>
          </a:prstGeom>
        </p:spPr>
        <p:txBody>
          <a:bodyPr>
            <a:noAutofit/>
          </a:bodyPr>
          <a:p>
            <a:pPr marL="57150" indent="0">
              <a:lnSpc>
                <a:spcPct val="150000"/>
              </a:lnSpc>
              <a:buFontTx/>
              <a:buNone/>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truncate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清空数据表非常简单，如上例，也可以使用</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truncate.SQL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074794" y="5927676"/>
            <a:ext cx="4231643" cy="5854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p>
            <a:pPr>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TRUNCATE TABLE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p:bldP spid="4"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99615" y="2127885"/>
            <a:ext cx="8192770" cy="4512310"/>
          </a:xfrm>
          <a:prstGeom prst="rect">
            <a:avLst/>
          </a:prstGeom>
        </p:spPr>
        <p:txBody>
          <a:bodyPr>
            <a:noAutofit/>
          </a:bodyPr>
          <a:lstStyle/>
          <a:p>
            <a:pPr>
              <a:defRPr/>
            </a:pPr>
            <a:r>
              <a:rPr lang="zh-CN" altLang="en-US" sz="2000" dirty="0" smtClean="0">
                <a:solidFill>
                  <a:srgbClr val="595959"/>
                </a:solidFill>
                <a:latin typeface="微软雅黑" panose="020B0503020204020204" pitchFamily="34" charset="-122"/>
                <a:ea typeface="微软雅黑" panose="020B0503020204020204" pitchFamily="34" charset="-122"/>
              </a:rPr>
              <a:t>   </a:t>
            </a:r>
            <a:r>
              <a:rPr lang="zh-CN" altLang="zh-CN" sz="2000" dirty="0" smtClean="0">
                <a:solidFill>
                  <a:srgbClr val="595959"/>
                </a:solidFill>
                <a:latin typeface="微软雅黑" panose="020B0503020204020204" pitchFamily="34" charset="-122"/>
                <a:ea typeface="微软雅黑" panose="020B0503020204020204" pitchFamily="34" charset="-122"/>
              </a:rPr>
              <a:t>（1）DELETE语句执行删除的过程是每次从表中删除一行，并且同时将该行的删除操作作为事务记录在日志中保存以便进行进行回滚操作。</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   TRUNCATE TABLE 则一次性地从表中删除所有的数据并不把单独的删除操作记录记入日志保存，删除行是不能恢复的。并且在删除的过程中不会激活与表有关的删除触发器。执行速度快。</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（2）表和索引所占空间。</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   当表被TRUNCATE 后，这个表和索引所占用的空间会恢复到初始大小，</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   DELETE操作不会减少表或索引所占用的空间。</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   drop语句将表所占用的空间全释放掉。</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（3）一般而言删除速度的话，drop &gt; truncate &gt; delete</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（4）应用范围。</a:t>
            </a:r>
            <a:endParaRPr lang="zh-CN" altLang="zh-CN" sz="2000" dirty="0" smtClean="0">
              <a:solidFill>
                <a:srgbClr val="595959"/>
              </a:solidFill>
              <a:latin typeface="微软雅黑" panose="020B0503020204020204" pitchFamily="34" charset="-122"/>
              <a:ea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rPr>
              <a:t>    TRUNCATE 只能对TABLE；         DELETE可以是table和view </a:t>
            </a:r>
            <a:endParaRPr lang="en-US" altLang="zh-CN" sz="2000" b="1" dirty="0" smtClean="0">
              <a:solidFill>
                <a:srgbClr val="595959"/>
              </a:solidFill>
              <a:latin typeface="微软雅黑" panose="020B0503020204020204" pitchFamily="34" charset="-122"/>
              <a:ea typeface="微软雅黑" panose="020B0503020204020204" pitchFamily="34" charset="-122"/>
            </a:endParaRPr>
          </a:p>
        </p:txBody>
      </p:sp>
      <p:sp>
        <p:nvSpPr>
          <p:cNvPr id="21"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3" name="直接连接符 22"/>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73885" y="1666240"/>
            <a:ext cx="982682" cy="461665"/>
          </a:xfrm>
          <a:prstGeom prst="rect">
            <a:avLst/>
          </a:prstGeom>
          <a:solidFill>
            <a:schemeClr val="accent2"/>
          </a:solid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注意</a:t>
            </a:r>
            <a:endParaRPr lang="zh-CN" altLang="en-US" sz="2400" b="1" dirty="0">
              <a:solidFill>
                <a:schemeClr val="bg1"/>
              </a:solidFill>
            </a:endParaRPr>
          </a:p>
        </p:txBody>
      </p:sp>
      <p:sp>
        <p:nvSpPr>
          <p:cNvPr id="2" name="文本框 1"/>
          <p:cNvSpPr txBox="1"/>
          <p:nvPr/>
        </p:nvSpPr>
        <p:spPr>
          <a:xfrm>
            <a:off x="3669030" y="1205865"/>
            <a:ext cx="4639310" cy="460375"/>
          </a:xfrm>
          <a:prstGeom prst="rect">
            <a:avLst/>
          </a:prstGeom>
          <a:noFill/>
        </p:spPr>
        <p:txBody>
          <a:bodyPr wrap="square" rtlCol="0" anchor="t">
            <a:spAutoFit/>
          </a:bodyPr>
          <a:lstStyle/>
          <a:p>
            <a:r>
              <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rPr>
              <a:t>drop、truncate和delete的区别</a:t>
            </a:r>
            <a:endPar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99615" y="2127885"/>
            <a:ext cx="8192770" cy="4512310"/>
          </a:xfrm>
          <a:prstGeom prst="rect">
            <a:avLst/>
          </a:prstGeom>
        </p:spPr>
        <p:txBody>
          <a:bodyPr>
            <a:noAutofit/>
          </a:bodyPr>
          <a:lstStyle/>
          <a:p>
            <a:pPr>
              <a:defRPr/>
            </a:pP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5）TRUNCATE 和DELETE只删除数据， DROP则删除整个表（结构和数据）。</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（6）truncate与不带where的delete ：只删除数据，而不删除表的结构（定义）drop语句将删除表的结构被依赖的约束（constrain),触发器（trigger)索引（index);依赖于该表的存储过程/函数将被保留，但其状态会变为：invalid。</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（7）delete语句为DML（data maintain Language),这个操作会被放到 rollback segment中,事务提交后才生效。如果有相应的 tigger,执行的时候将被触发。</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（8）truncate、drop是D</a:t>
            </a:r>
            <a:r>
              <a:rPr lang="en-US"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L（data define language),操作立即生效，原数据不放到 rollback segment中，不能回滚。</a:t>
            </a:r>
            <a:endParaRPr lang="en-US"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3" name="直接连接符 22"/>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73885" y="1666240"/>
            <a:ext cx="982682" cy="461665"/>
          </a:xfrm>
          <a:prstGeom prst="rect">
            <a:avLst/>
          </a:prstGeom>
          <a:solidFill>
            <a:schemeClr val="accent2"/>
          </a:solid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注意</a:t>
            </a:r>
            <a:endParaRPr lang="zh-CN" altLang="en-US" sz="2400" b="1" dirty="0">
              <a:solidFill>
                <a:schemeClr val="bg1"/>
              </a:solidFill>
            </a:endParaRPr>
          </a:p>
        </p:txBody>
      </p:sp>
      <p:sp>
        <p:nvSpPr>
          <p:cNvPr id="2" name="文本框 1"/>
          <p:cNvSpPr txBox="1"/>
          <p:nvPr/>
        </p:nvSpPr>
        <p:spPr>
          <a:xfrm>
            <a:off x="3669030" y="1205865"/>
            <a:ext cx="4639310" cy="460375"/>
          </a:xfrm>
          <a:prstGeom prst="rect">
            <a:avLst/>
          </a:prstGeom>
          <a:noFill/>
        </p:spPr>
        <p:txBody>
          <a:bodyPr wrap="square" rtlCol="0" anchor="t">
            <a:spAutoFit/>
          </a:bodyPr>
          <a:lstStyle/>
          <a:p>
            <a:r>
              <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rPr>
              <a:t>drop、truncate和delete的区别</a:t>
            </a:r>
            <a:endPar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99615" y="2418080"/>
            <a:ext cx="8192770" cy="4512310"/>
          </a:xfrm>
          <a:prstGeom prst="rect">
            <a:avLst/>
          </a:prstGeom>
        </p:spPr>
        <p:txBody>
          <a:bodyPr>
            <a:noAutofit/>
          </a:bodyPr>
          <a:lstStyle/>
          <a:p>
            <a:pPr>
              <a:defRPr/>
            </a:pP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（9）在没有备份情况下，谨慎使用 drop 与 truncate。要删除部分数据行采用delete且注意结合where来约束影响范围。回滚段要足够大。要删除表用drop;若想保留表而将表中数据删除，如果于事务无关，用truncate即可实现。如果和事务有关，或想触发trigger,还是用delete。</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（10） Truncate table 表名 速度快,而且效率高,因为: </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truncate table 在功能上与不带 WHERE 子句的 DELETE 语句相同：二者均删除表中的全部行。但 TRUNCATE TABLE 比 DELETE 速度快，且使用的系统和事务日志资源少。DELETE 语句每次删除一行，并在事务日志中为所删除的每行记录一项。TRUNCATE TABLE 通过释放存储表数据所用的数据页来删除数据，并且只在事务日志中记录页的释放。 </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3" name="直接连接符 22"/>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73885" y="1666240"/>
            <a:ext cx="982682" cy="461665"/>
          </a:xfrm>
          <a:prstGeom prst="rect">
            <a:avLst/>
          </a:prstGeom>
          <a:solidFill>
            <a:schemeClr val="accent2"/>
          </a:solid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注意</a:t>
            </a:r>
            <a:endParaRPr lang="zh-CN" altLang="en-US" sz="2400" b="1" dirty="0">
              <a:solidFill>
                <a:schemeClr val="bg1"/>
              </a:solidFill>
            </a:endParaRPr>
          </a:p>
        </p:txBody>
      </p:sp>
      <p:sp>
        <p:nvSpPr>
          <p:cNvPr id="2" name="文本框 1"/>
          <p:cNvSpPr txBox="1"/>
          <p:nvPr/>
        </p:nvSpPr>
        <p:spPr>
          <a:xfrm>
            <a:off x="3669030" y="1205865"/>
            <a:ext cx="4639310" cy="460375"/>
          </a:xfrm>
          <a:prstGeom prst="rect">
            <a:avLst/>
          </a:prstGeom>
          <a:noFill/>
        </p:spPr>
        <p:txBody>
          <a:bodyPr wrap="square" rtlCol="0" anchor="t">
            <a:spAutoFit/>
          </a:bodyPr>
          <a:lstStyle/>
          <a:p>
            <a:r>
              <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rPr>
              <a:t>drop、truncate和delete的区别</a:t>
            </a:r>
            <a:endPar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99615" y="2633980"/>
            <a:ext cx="8192770" cy="4512310"/>
          </a:xfrm>
          <a:prstGeom prst="rect">
            <a:avLst/>
          </a:prstGeom>
        </p:spPr>
        <p:txBody>
          <a:bodyPr>
            <a:noAutofit/>
          </a:bodyPr>
          <a:lstStyle/>
          <a:p>
            <a:pPr>
              <a:defRPr/>
            </a:pP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（11） TRUNCATE TABLE 删除表中的所有行，但表结构及其列、约束、索引等保持不变。新行标识所用的计数值重置为该列的种子。如果想保留标识计数值，请改用 DELETE。如果要删除表定义及其数据，请使用 DROP TABLE 语句。 </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（12） 对于由 FOREIGN KEY 约束引用的表，不能使用 TRUNCATE TABLE，而应使用不带 WHERE 子句的 DELETE 语句。由于 TRUNCATE TABLE 不记录在日志中，所以它不能激活触发器。</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标题 1"/>
          <p:cNvSpPr/>
          <p:nvPr/>
        </p:nvSpPr>
        <p:spPr>
          <a:xfrm>
            <a:off x="967345" y="633470"/>
            <a:ext cx="558585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4.7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3" name="直接连接符 22"/>
          <p:cNvCxnSpPr/>
          <p:nvPr/>
        </p:nvCxnSpPr>
        <p:spPr>
          <a:xfrm>
            <a:off x="649366" y="740311"/>
            <a:ext cx="43131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73885" y="1666240"/>
            <a:ext cx="982682" cy="461665"/>
          </a:xfrm>
          <a:prstGeom prst="rect">
            <a:avLst/>
          </a:prstGeom>
          <a:solidFill>
            <a:schemeClr val="accent2"/>
          </a:solid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注意</a:t>
            </a:r>
            <a:endParaRPr lang="zh-CN" altLang="en-US" sz="2400" b="1" dirty="0">
              <a:solidFill>
                <a:schemeClr val="bg1"/>
              </a:solidFill>
            </a:endParaRPr>
          </a:p>
        </p:txBody>
      </p:sp>
      <p:sp>
        <p:nvSpPr>
          <p:cNvPr id="2" name="文本框 1"/>
          <p:cNvSpPr txBox="1"/>
          <p:nvPr/>
        </p:nvSpPr>
        <p:spPr>
          <a:xfrm>
            <a:off x="3669030" y="1205865"/>
            <a:ext cx="4639310" cy="460375"/>
          </a:xfrm>
          <a:prstGeom prst="rect">
            <a:avLst/>
          </a:prstGeom>
          <a:noFill/>
        </p:spPr>
        <p:txBody>
          <a:bodyPr wrap="square" rtlCol="0" anchor="t">
            <a:spAutoFit/>
          </a:bodyPr>
          <a:lstStyle/>
          <a:p>
            <a:r>
              <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rPr>
              <a:t>drop、truncate和delete的区别</a:t>
            </a:r>
            <a:endPar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
                                        </p:tgtEl>
                                      </p:cBhvr>
                                    </p:animEffect>
                                    <p:animScale>
                                      <p:cBhvr>
                                        <p:cTn id="7"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nvSpPr>
        <p:spPr>
          <a:xfrm>
            <a:off x="1242082" y="717532"/>
            <a:ext cx="776605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spc="300">
                <a:solidFill>
                  <a:srgbClr val="FFFF00"/>
                </a:solidFill>
                <a:latin typeface="微软雅黑" panose="020B0503020204020204" pitchFamily="34" charset="-122"/>
                <a:ea typeface="微软雅黑" panose="020B0503020204020204" pitchFamily="34" charset="-122"/>
                <a:cs typeface="+mj-cs"/>
              </a:defRPr>
            </a:lvl1pPr>
          </a:lstStyle>
          <a:p>
            <a:pPr defTabSz="457200" eaLnBrk="0" fontAlgn="base" hangingPunct="0">
              <a:lnSpc>
                <a:spcPct val="100000"/>
              </a:lnSpc>
              <a:spcAft>
                <a:spcPct val="0"/>
              </a:spcAf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2400" b="0" dirty="0">
                <a:solidFill>
                  <a:schemeClr val="tx1">
                    <a:lumMod val="65000"/>
                    <a:lumOff val="35000"/>
                  </a:schemeClr>
                </a:solidFill>
                <a:latin typeface="微软雅黑" panose="020B0503020204020204" pitchFamily="34" charset="-122"/>
                <a:ea typeface="微软雅黑" panose="020B0503020204020204" pitchFamily="34" charset="-122"/>
                <a:cs typeface="+mn-cs"/>
              </a:rPr>
              <a:t> </a:t>
            </a:r>
            <a:r>
              <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cs typeface="+mn-cs"/>
              </a:rPr>
              <a:t>本章小结</a:t>
            </a:r>
            <a:endPar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4" name="内容占位符 1"/>
          <p:cNvSpPr txBox="1"/>
          <p:nvPr/>
        </p:nvSpPr>
        <p:spPr bwMode="auto">
          <a:xfrm>
            <a:off x="1656202" y="1594631"/>
            <a:ext cx="8879597" cy="4340650"/>
          </a:xfrm>
          <a:prstGeom prst="rect">
            <a:avLst/>
          </a:prstGeom>
        </p:spPr>
        <p:txBody>
          <a:bodyPr vert="horz" wrap="square" lIns="91440" tIns="45720" rIns="91440" bIns="45720" numCol="1" anchor="t" anchorCtr="0" compatLnSpc="1"/>
          <a:lstStyle/>
          <a:p>
            <a:pPr marL="228600" indent="-228600" defTabSz="914400">
              <a:lnSpc>
                <a:spcPct val="200000"/>
              </a:lnSpc>
              <a:spcBef>
                <a:spcPts val="1000"/>
              </a:spcBef>
              <a:buFont typeface="Arial" panose="020B0604020202020204" pitchFamily="34" charset="0"/>
              <a:buChar char="−"/>
              <a:defRPr/>
            </a:pP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本章主要讲解</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了</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数据库的设计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过程、</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数据库的基本操作、数据表的基本操作、表的约束</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数据表记录的</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插入、修改与</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删除</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lnSpc>
                <a:spcPct val="200000"/>
              </a:lnSpc>
              <a:spcBef>
                <a:spcPts val="1000"/>
              </a:spcBef>
              <a:spcAft>
                <a:spcPts val="0"/>
              </a:spcAft>
              <a:buClrTx/>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数据库</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和</a:t>
            </a:r>
            <a:r>
              <a:rPr kumimoji="0" lang="zh-CN" altLang="zh-CN" sz="28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数据表</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的操作</a:t>
            </a:r>
            <a:r>
              <a:rPr kumimoji="0" lang="zh-CN" altLang="zh-CN" sz="28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是本章的重要内容</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，需要大家通过实践练习加以透彻了解。</a:t>
            </a:r>
            <a:r>
              <a:rPr kumimoji="0" lang="zh-CN" altLang="zh-CN" sz="28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表的约束是本章难点</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希望</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同学</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在</a:t>
            </a:r>
            <a:r>
              <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使用时，可以结合表的实际情况去运用。</a:t>
            </a:r>
            <a:endParaRPr kumimoji="0" lang="zh-CN" altLang="zh-CN" sz="24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90000"/>
              </a:lnSpc>
              <a:spcBef>
                <a:spcPts val="1000"/>
              </a:spcBef>
              <a:spcAft>
                <a:spcPts val="0"/>
              </a:spcAft>
              <a:buClrTx/>
              <a:buSzPct val="70000"/>
              <a:buFontTx/>
              <a:buNone/>
              <a:defRPr/>
            </a:pPr>
            <a:endParaRPr kumimoji="0" lang="en-US" altLang="zh-CN" sz="2800" b="1" i="0" u="none" strike="noStrike" kern="1200" cap="none" spc="0" normalizeH="0" baseline="0" noProof="0" dirty="0" smtClean="0">
              <a:ln>
                <a:noFill/>
              </a:ln>
              <a:solidFill>
                <a:srgbClr val="009ED6"/>
              </a:solidFill>
              <a:effectLst/>
              <a:uLnTx/>
              <a:uFillTx/>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64467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rcRect b="7985"/>
          <a:stretch>
            <a:fillRect/>
          </a:stretch>
        </p:blipFill>
        <p:spPr>
          <a:xfrm>
            <a:off x="2733040" y="1711960"/>
            <a:ext cx="6725920" cy="4256405"/>
          </a:xfrm>
          <a:prstGeom prst="rect">
            <a:avLst/>
          </a:prstGeom>
        </p:spPr>
      </p:pic>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832860" y="6281420"/>
            <a:ext cx="4526280" cy="368300"/>
          </a:xfrm>
          <a:prstGeom prst="rect">
            <a:avLst/>
          </a:prstGeom>
          <a:noFill/>
        </p:spPr>
        <p:txBody>
          <a:bodyPr wrap="none" rtlCol="0">
            <a:spAutoFit/>
            <a:scene3d>
              <a:camera prst="orthographicFront"/>
              <a:lightRig rig="threePt" dir="t"/>
            </a:scene3d>
          </a:bodyPr>
          <a:lstStyle/>
          <a:p>
            <a:r>
              <a:rPr lang="zh-CN" altLang="en-US" b="1">
                <a:solidFill>
                  <a:srgbClr val="265AA7"/>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自顶向下需求分析与自底向上概念结构设计</a:t>
            </a:r>
            <a:endParaRPr lang="zh-CN" altLang="en-US" b="1">
              <a:solidFill>
                <a:srgbClr val="265AA7"/>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nvSpPr>
        <p:spPr>
          <a:xfrm>
            <a:off x="1762125" y="1837055"/>
            <a:ext cx="8667750" cy="4509770"/>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57200">
              <a:buNone/>
            </a:pPr>
            <a:r>
              <a:rPr lang="zh-CN" altLang="zh-CN"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概</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念结构设计主要应用</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E-R</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Entity Relationship Diagram</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，实体</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联系图）来完成。步骤</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对数据进行抽象并设计局部</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E-R</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图</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概念结构设计首先就是要抽象机制对需求分析阶段收集到的数据分类（</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定义某一类概念作为现实世界中一组对象的类型，这些对象具有某些共同的特性和行为</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）、组织（聚集）（</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定义某一类型的组成成分，抽象了对象内部类型和成分</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），形成实体型、属性和码，确定实体型之间的联系类型（一对一、一对多或多对多），进而设计分E-R图。</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p:cTn id="7" dur="1000" fill="hold"/>
                                        <p:tgtEl>
                                          <p:spTgt spid="65538"/>
                                        </p:tgtEl>
                                        <p:attrNameLst>
                                          <p:attrName>ppt_x</p:attrName>
                                        </p:attrNameLst>
                                      </p:cBhvr>
                                      <p:tavLst>
                                        <p:tav tm="0">
                                          <p:val>
                                            <p:strVal val="#ppt_x-.2"/>
                                          </p:val>
                                        </p:tav>
                                        <p:tav tm="100000">
                                          <p:val>
                                            <p:strVal val="#ppt_x"/>
                                          </p:val>
                                        </p:tav>
                                      </p:tavLst>
                                    </p:anim>
                                    <p:anim calcmode="lin" valueType="num">
                                      <p:cBhvr>
                                        <p:cTn id="8" dur="1000" fill="hold"/>
                                        <p:tgtEl>
                                          <p:spTgt spid="655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65538"/>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nvSpPr>
        <p:spPr>
          <a:xfrm>
            <a:off x="1771650" y="1635760"/>
            <a:ext cx="8826500" cy="5222875"/>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将各局部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图进行合并，形成初步</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457200">
              <a:buNone/>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各局部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图设计完成后，还需要对它们进行合并，集成为系统整体的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图，当然，形成的这个</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图只是一个初步的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图。局部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图的集成有两种方法：</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2" algn="l">
              <a:buClrTx/>
              <a:buSzTx/>
              <a:buFontTx/>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）一次集成法，就是一次性地将所有局部E-R图合并为全局E-R图。（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通常用于局部视图比较简单时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2" algn="l">
              <a:buClrTx/>
              <a:buSzTx/>
              <a:buFontTx/>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（2）逐步集成法，先集成两个局部E-R图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（通常是比较关键的两个局部视图）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，然后用累加的方式逐渐合并进去一个新的E-R图，这样一直继续下去，直到得到全局的E-R图。</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sz="2200" b="1"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fade">
                                      <p:cBhvr>
                                        <p:cTn id="7" dur="2000"/>
                                        <p:tgtEl>
                                          <p:spTgt spid="6656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pic>
        <p:nvPicPr>
          <p:cNvPr id="48131" name="图片 48130" descr="D:\Cai_chen\64.bmp"/>
          <p:cNvPicPr>
            <a:picLocks noChangeAspect="1"/>
          </p:cNvPicPr>
          <p:nvPr/>
        </p:nvPicPr>
        <p:blipFill>
          <a:blip r:embed="rId2">
            <a:clrChange>
              <a:clrFrom>
                <a:srgbClr val="FFFFFF"/>
              </a:clrFrom>
              <a:clrTo>
                <a:srgbClr val="FFFFFF">
                  <a:alpha val="0"/>
                </a:srgbClr>
              </a:clrTo>
            </a:clrChange>
          </a:blip>
          <a:stretch>
            <a:fillRect/>
          </a:stretch>
        </p:blipFill>
        <p:spPr>
          <a:xfrm>
            <a:off x="1964690" y="1905000"/>
            <a:ext cx="7315200" cy="4191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nvSpPr>
        <p:spPr>
          <a:xfrm>
            <a:off x="1657985" y="1621790"/>
            <a:ext cx="9162415" cy="5236845"/>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57200">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合</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并局部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图时要注意消除各局部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图中的不一致，以形成一个能为全系统中所有用户共同理解和接受的统一概念模型。各局部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图之间的冲突主要有三类：</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9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属性冲突。</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ct val="90000"/>
              </a:lnSpc>
            </a:pPr>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属性域冲突</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属性值的类型、取值范围或取值集合不同。</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例</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由于学号是数字，因此某些部门（即局部应用）将学号定义为整数形式，而由于学号不用参与运算，因此另一些部门（即局部应用）将学号定义为字符型形式。</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80000"/>
              </a:spcBef>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例</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某些部门（即局部应用）以出生日期形式表示学生的年龄，而另一些部门（即局部应用）用整数形式表示学生的年龄。</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属性取值单位冲突</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例：学生的身高，有的以米为单位，有的以厘米为单位，有的以尺为单位。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80000"/>
              </a:spcBef>
              <a:buNone/>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lnSpc>
                <a:spcPct val="200000"/>
              </a:lnSpc>
              <a:buFont typeface="Arial" panose="020B0604020202020204" pitchFamily="34" charset="0"/>
              <a:buNone/>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079115" y="6351905"/>
            <a:ext cx="4526280" cy="506730"/>
          </a:xfrm>
          <a:prstGeom prst="rect">
            <a:avLst/>
          </a:prstGeom>
          <a:noFill/>
        </p:spPr>
        <p:txBody>
          <a:bodyPr wrap="none" rtlCol="0" anchor="t">
            <a:spAutoFit/>
          </a:bodyPr>
          <a:lstStyle/>
          <a:p>
            <a:pPr lvl="1">
              <a:lnSpc>
                <a:spcPct val="150000"/>
              </a:lnSpc>
            </a:pPr>
            <a:r>
              <a:rPr lang="zh-CN" altLang="en-US">
                <a:sym typeface="+mn-ea"/>
              </a:rPr>
              <a:t>通常用讨论、协商等行政手段加以解决</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1000" fill="hold"/>
                                        <p:tgtEl>
                                          <p:spTgt spid="67586"/>
                                        </p:tgtEl>
                                        <p:attrNameLst>
                                          <p:attrName>ppt_x</p:attrName>
                                        </p:attrNameLst>
                                      </p:cBhvr>
                                      <p:tavLst>
                                        <p:tav tm="0">
                                          <p:val>
                                            <p:strVal val="#ppt_x-.2"/>
                                          </p:val>
                                        </p:tav>
                                        <p:tav tm="100000">
                                          <p:val>
                                            <p:strVal val="#ppt_x"/>
                                          </p:val>
                                        </p:tav>
                                      </p:tavLst>
                                    </p:anim>
                                    <p:anim calcmode="lin" valueType="num">
                                      <p:cBhvr>
                                        <p:cTn id="8" dur="1000" fill="hold"/>
                                        <p:tgtEl>
                                          <p:spTgt spid="67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7586"/>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3" grpId="0"/>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nvSpPr>
        <p:spPr>
          <a:xfrm>
            <a:off x="1650365" y="1552575"/>
            <a:ext cx="9010650" cy="3614739"/>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命名冲突。</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ct val="90000"/>
              </a:lnSpc>
            </a:pPr>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同名异义</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不同意义的对象在不同的局部应用中具有相同的名字</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90000"/>
              </a:lnSpc>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例，局部应用</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中将教室称为房间</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90000"/>
              </a:lnSpc>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局部应用</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中将学生宿舍称为房间</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4">
              <a:lnSpc>
                <a:spcPct val="90000"/>
              </a:lnSpc>
            </a:pP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90000"/>
              </a:lnSpc>
            </a:pPr>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异名同义（一义多名）</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：同一意义的对象在不同的局部应用中具有不同的名字</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90000"/>
              </a:lnSpc>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例，有的部门把教科书称为课本</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90000"/>
              </a:lnSpc>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有的部门则把教科书称为教材</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命名冲突可能发生在属性级、实体级、联系级上。其中属性的命名冲突更为常见。</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079115" y="6216650"/>
            <a:ext cx="4526280" cy="506730"/>
          </a:xfrm>
          <a:prstGeom prst="rect">
            <a:avLst/>
          </a:prstGeom>
          <a:noFill/>
        </p:spPr>
        <p:txBody>
          <a:bodyPr wrap="none" rtlCol="0" anchor="t">
            <a:spAutoFit/>
          </a:bodyPr>
          <a:lstStyle/>
          <a:p>
            <a:pPr lvl="1">
              <a:lnSpc>
                <a:spcPct val="150000"/>
              </a:lnSpc>
            </a:pPr>
            <a:r>
              <a:rPr lang="zh-CN" altLang="en-US">
                <a:sym typeface="+mn-ea"/>
              </a:rPr>
              <a:t>通常用讨论、协商等行政手段加以解决</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1000" fill="hold"/>
                                        <p:tgtEl>
                                          <p:spTgt spid="67586"/>
                                        </p:tgtEl>
                                        <p:attrNameLst>
                                          <p:attrName>ppt_x</p:attrName>
                                        </p:attrNameLst>
                                      </p:cBhvr>
                                      <p:tavLst>
                                        <p:tav tm="0">
                                          <p:val>
                                            <p:strVal val="#ppt_x-.2"/>
                                          </p:val>
                                        </p:tav>
                                        <p:tav tm="100000">
                                          <p:val>
                                            <p:strVal val="#ppt_x"/>
                                          </p:val>
                                        </p:tav>
                                      </p:tavLst>
                                    </p:anim>
                                    <p:anim calcmode="lin" valueType="num">
                                      <p:cBhvr>
                                        <p:cTn id="8" dur="1000" fill="hold"/>
                                        <p:tgtEl>
                                          <p:spTgt spid="67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7586"/>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3" grpId="0"/>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nvSpPr>
        <p:spPr>
          <a:xfrm>
            <a:off x="1590675" y="1621155"/>
            <a:ext cx="9010650" cy="5291455"/>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lnSpc>
                <a:spcPct val="150000"/>
              </a:lnSpc>
              <a:buClrTx/>
              <a:buSzTx/>
              <a:buFontTx/>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(3) 结构冲突。</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lvl="1" indent="0">
              <a:lnSpc>
                <a:spcPct val="100000"/>
              </a:lnSpc>
            </a:pPr>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同一对象在不同应用中具有不同的抽象</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00000"/>
              </a:lnSpc>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例，“课程”在某一局部应用中被当作实体</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00000"/>
              </a:lnSpc>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在另一局部应用中则被当作属性</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0">
              <a:lnSpc>
                <a:spcPct val="100000"/>
              </a:lnSpc>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解决方法：通常是把属性变换为实体或把实体变换为属性，使同一对象具有相同的抽象。变换时要遵循两个准则。</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indent="0">
              <a:lnSpc>
                <a:spcPct val="100000"/>
              </a:lnSpc>
            </a:pP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nSpc>
                <a:spcPct val="100000"/>
              </a:lnSpc>
            </a:pPr>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同一实体在不同局部视图中所包含的属性不完全相同，或者属性的排列次序不完全相同</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lvl="2" indent="0">
              <a:lnSpc>
                <a:spcPct val="100000"/>
              </a:lnSpc>
              <a:spcBef>
                <a:spcPct val="60000"/>
              </a:spcBef>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产生原因：不同的局部应用关心的是该实体的不同侧面。</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0">
              <a:lnSpc>
                <a:spcPct val="100000"/>
              </a:lnSpc>
              <a:spcBef>
                <a:spcPct val="60000"/>
              </a:spcBef>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解决方法：使该实体的属性取各分</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图中属性的并集，再适当设计属性的次序。</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buNone/>
            </a:pP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0">
              <a:lnSpc>
                <a:spcPct val="1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0">
              <a:lnSpc>
                <a:spcPct val="1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0">
              <a:lnSpc>
                <a:spcPct val="1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lvl="1" indent="0">
              <a:lnSpc>
                <a:spcPct val="10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1000" fill="hold"/>
                                        <p:tgtEl>
                                          <p:spTgt spid="67586"/>
                                        </p:tgtEl>
                                        <p:attrNameLst>
                                          <p:attrName>ppt_x</p:attrName>
                                        </p:attrNameLst>
                                      </p:cBhvr>
                                      <p:tavLst>
                                        <p:tav tm="0">
                                          <p:val>
                                            <p:strVal val="#ppt_x-.2"/>
                                          </p:val>
                                        </p:tav>
                                        <p:tav tm="100000">
                                          <p:val>
                                            <p:strVal val="#ppt_x"/>
                                          </p:val>
                                        </p:tav>
                                      </p:tavLst>
                                    </p:anim>
                                    <p:anim calcmode="lin" valueType="num">
                                      <p:cBhvr>
                                        <p:cTn id="8" dur="1000" fill="hold"/>
                                        <p:tgtEl>
                                          <p:spTgt spid="67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7586"/>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759525" y="633470"/>
            <a:ext cx="2140177" cy="765175"/>
          </a:xfrm>
          <a:prstGeom prst="rect">
            <a:avLst/>
          </a:prstGeom>
          <a:noFill/>
          <a:ln w="9525">
            <a:noFill/>
          </a:ln>
        </p:spPr>
        <p:txBody>
          <a:bodyPr anchor="ctr"/>
          <a:lstStyle/>
          <a:p>
            <a:pPr indent="-571500" algn="ctr" defTabSz="9144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5"/>
          <p:cNvSpPr/>
          <p:nvPr/>
        </p:nvSpPr>
        <p:spPr>
          <a:xfrm>
            <a:off x="4219701" y="991350"/>
            <a:ext cx="4681220" cy="961289"/>
          </a:xfrm>
          <a:prstGeom prst="rect">
            <a:avLst/>
          </a:prstGeom>
          <a:noFill/>
          <a:ln w="9525">
            <a:noFill/>
          </a:ln>
        </p:spPr>
        <p:txBody>
          <a:bodyPr wrap="square" anchor="ctr">
            <a:spAutoFit/>
          </a:bodyPr>
          <a:lstStyle/>
          <a:p>
            <a:pPr indent="-457200">
              <a:lnSpc>
                <a:spcPct val="150000"/>
              </a:lnSpc>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掌握</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数据表的基本操作、表的约束</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6"/>
          <p:cNvGrpSpPr/>
          <p:nvPr/>
        </p:nvGrpSpPr>
        <p:grpSpPr>
          <a:xfrm>
            <a:off x="3968751" y="1445261"/>
            <a:ext cx="1287145" cy="650875"/>
            <a:chOff x="860198" y="2352244"/>
            <a:chExt cx="1286740" cy="652213"/>
          </a:xfrm>
        </p:grpSpPr>
        <p:cxnSp>
          <p:nvCxnSpPr>
            <p:cNvPr id="13" name="直接连接符 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14" name="直接连接符 10"/>
            <p:cNvCxnSpPr/>
            <p:nvPr/>
          </p:nvCxnSpPr>
          <p:spPr>
            <a:xfrm>
              <a:off x="1222939" y="3004457"/>
              <a:ext cx="923999" cy="0"/>
            </a:xfrm>
            <a:prstGeom prst="line">
              <a:avLst/>
            </a:prstGeom>
            <a:ln w="28575" cap="flat" cmpd="sng">
              <a:solidFill>
                <a:srgbClr val="F0882E"/>
              </a:solidFill>
              <a:prstDash val="solid"/>
              <a:headEnd type="none" w="med" len="med"/>
              <a:tailEnd type="oval" w="med" len="med"/>
            </a:ln>
          </p:spPr>
        </p:cxnSp>
      </p:grpSp>
      <p:sp>
        <p:nvSpPr>
          <p:cNvPr id="18" name="椭圆 17"/>
          <p:cNvSpPr/>
          <p:nvPr/>
        </p:nvSpPr>
        <p:spPr bwMode="auto">
          <a:xfrm>
            <a:off x="3656330" y="984885"/>
            <a:ext cx="474980" cy="474980"/>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solidFill>
                <a:srgbClr val="1FA8BB"/>
              </a:solidFill>
              <a:latin typeface="Arial" panose="020B0604020202020204" pitchFamily="34" charset="0"/>
              <a:ea typeface="宋体" panose="02010600030101010101" pitchFamily="2" charset="-122"/>
            </a:endParaRPr>
          </a:p>
        </p:txBody>
      </p:sp>
      <p:sp>
        <p:nvSpPr>
          <p:cNvPr id="19" name="TextBox 15"/>
          <p:cNvSpPr txBox="1"/>
          <p:nvPr/>
        </p:nvSpPr>
        <p:spPr>
          <a:xfrm>
            <a:off x="3712210" y="956311"/>
            <a:ext cx="335280" cy="52260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0" name="组合 26"/>
          <p:cNvGrpSpPr/>
          <p:nvPr/>
        </p:nvGrpSpPr>
        <p:grpSpPr>
          <a:xfrm rot="10800000" flipH="1">
            <a:off x="1188995" y="3878263"/>
            <a:ext cx="2993433" cy="652462"/>
            <a:chOff x="860198" y="2352244"/>
            <a:chExt cx="2178276" cy="652213"/>
          </a:xfrm>
        </p:grpSpPr>
        <p:cxnSp>
          <p:nvCxnSpPr>
            <p:cNvPr id="21" name="直接连接符 2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22" name="直接连接符 28"/>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grpSp>
        <p:nvGrpSpPr>
          <p:cNvPr id="25" name="组合 29"/>
          <p:cNvGrpSpPr/>
          <p:nvPr/>
        </p:nvGrpSpPr>
        <p:grpSpPr>
          <a:xfrm>
            <a:off x="902797" y="4091477"/>
            <a:ext cx="474663" cy="523875"/>
            <a:chOff x="1232465" y="3533639"/>
            <a:chExt cx="474580" cy="523518"/>
          </a:xfrm>
        </p:grpSpPr>
        <p:sp>
          <p:nvSpPr>
            <p:cNvPr id="26" name="椭圆 25"/>
            <p:cNvSpPr/>
            <p:nvPr/>
          </p:nvSpPr>
          <p:spPr bwMode="auto">
            <a:xfrm>
              <a:off x="1232465" y="3559022"/>
              <a:ext cx="474580" cy="474339"/>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27" name="TextBox 23"/>
            <p:cNvSpPr txBox="1"/>
            <p:nvPr/>
          </p:nvSpPr>
          <p:spPr>
            <a:xfrm>
              <a:off x="1275321" y="3533639"/>
              <a:ext cx="334903"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8" name="矩形 21"/>
          <p:cNvSpPr/>
          <p:nvPr/>
        </p:nvSpPr>
        <p:spPr>
          <a:xfrm>
            <a:off x="1561405" y="4189951"/>
            <a:ext cx="2762471" cy="499624"/>
          </a:xfrm>
          <a:prstGeom prst="rect">
            <a:avLst/>
          </a:prstGeom>
          <a:noFill/>
          <a:ln w="9525">
            <a:noFill/>
          </a:ln>
        </p:spPr>
        <p:txBody>
          <a:bodyPr wrap="square" anchor="ctr">
            <a:spAutoFit/>
          </a:bodyPr>
          <a:lstStyle/>
          <a:p>
            <a:pPr indent="-457200">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了解数据类型</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9" name="组合 38"/>
          <p:cNvGrpSpPr/>
          <p:nvPr/>
        </p:nvGrpSpPr>
        <p:grpSpPr>
          <a:xfrm rot="10800000">
            <a:off x="7528876" y="3878263"/>
            <a:ext cx="3328989" cy="654050"/>
            <a:chOff x="860198" y="2352244"/>
            <a:chExt cx="2178276" cy="652213"/>
          </a:xfrm>
        </p:grpSpPr>
        <p:cxnSp>
          <p:nvCxnSpPr>
            <p:cNvPr id="30" name="直接连接符 39"/>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33" name="直接连接符 40"/>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sp>
        <p:nvSpPr>
          <p:cNvPr id="35" name="椭圆 34"/>
          <p:cNvSpPr/>
          <p:nvPr/>
        </p:nvSpPr>
        <p:spPr bwMode="auto">
          <a:xfrm flipH="1">
            <a:off x="10602955" y="4294981"/>
            <a:ext cx="473075" cy="474663"/>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39" name="TextBox 31"/>
          <p:cNvSpPr txBox="1"/>
          <p:nvPr/>
        </p:nvSpPr>
        <p:spPr>
          <a:xfrm flipH="1">
            <a:off x="10668043" y="4267994"/>
            <a:ext cx="334962" cy="52546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矩形 51"/>
          <p:cNvSpPr/>
          <p:nvPr/>
        </p:nvSpPr>
        <p:spPr>
          <a:xfrm>
            <a:off x="7584603" y="4107520"/>
            <a:ext cx="3250921" cy="1015663"/>
          </a:xfrm>
          <a:prstGeom prst="rect">
            <a:avLst/>
          </a:prstGeom>
          <a:noFill/>
          <a:ln w="9525">
            <a:noFill/>
          </a:ln>
        </p:spPr>
        <p:txBody>
          <a:bodyPr wrap="square" anchor="ctr">
            <a:spAutoFit/>
          </a:bodyPr>
          <a:lstStyle/>
          <a:p>
            <a:pPr marL="571500" lvl="1" indent="-571500">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熟悉</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数据库的设计过程</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r">
              <a:lnSpc>
                <a:spcPts val="3600"/>
              </a:lnSpc>
            </a:pPr>
            <a:endParaRPr lang="en-US" altLang="zh-CN" sz="20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34"/>
          <p:cNvGrpSpPr/>
          <p:nvPr/>
        </p:nvGrpSpPr>
        <p:grpSpPr>
          <a:xfrm>
            <a:off x="3319623" y="2021365"/>
            <a:ext cx="5133975" cy="3455035"/>
            <a:chOff x="2069339" y="2019808"/>
            <a:chExt cx="5133911" cy="3454972"/>
          </a:xfrm>
        </p:grpSpPr>
        <p:sp>
          <p:nvSpPr>
            <p:cNvPr id="45" name="弧形 44"/>
            <p:cNvSpPr/>
            <p:nvPr/>
          </p:nvSpPr>
          <p:spPr bwMode="auto">
            <a:xfrm rot="5400000">
              <a:off x="3977494" y="3085315"/>
              <a:ext cx="1312838"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46" name="弧形 45"/>
            <p:cNvSpPr/>
            <p:nvPr/>
          </p:nvSpPr>
          <p:spPr bwMode="auto">
            <a:xfrm>
              <a:off x="4092582" y="3203585"/>
              <a:ext cx="1082661" cy="108424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47" name="弧形 46"/>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grpSp>
          <p:nvGrpSpPr>
            <p:cNvPr id="48" name="组合 3"/>
            <p:cNvGrpSpPr/>
            <p:nvPr/>
          </p:nvGrpSpPr>
          <p:grpSpPr>
            <a:xfrm>
              <a:off x="2069339" y="2019808"/>
              <a:ext cx="5133911" cy="3454972"/>
              <a:chOff x="2069339" y="2019808"/>
              <a:chExt cx="5133911" cy="3454972"/>
            </a:xfrm>
          </p:grpSpPr>
          <p:graphicFrame>
            <p:nvGraphicFramePr>
              <p:cNvPr id="49" name="图表 2"/>
              <p:cNvGraphicFramePr>
                <a:graphicFrameLocks noChangeAspect="1"/>
              </p:cNvGraphicFramePr>
              <p:nvPr/>
            </p:nvGraphicFramePr>
            <p:xfrm>
              <a:off x="2069339" y="2019808"/>
              <a:ext cx="5133911" cy="3454972"/>
            </p:xfrm>
            <a:graphic>
              <a:graphicData uri="http://schemas.openxmlformats.org/presentationml/2006/ole">
                <mc:AlternateContent xmlns:mc="http://schemas.openxmlformats.org/markup-compatibility/2006">
                  <mc:Choice xmlns:v="urn:schemas-microsoft-com:vml" Requires="v">
                    <p:oleObj spid="_x0000_s1077" name="Chart" r:id="rId1" imgW="6845300" imgH="4610100" progId="Excel.Sheet.8">
                      <p:embed/>
                    </p:oleObj>
                  </mc:Choice>
                  <mc:Fallback>
                    <p:oleObj name="Chart" r:id="rId1" imgW="6845300" imgH="4610100" progId="Excel.Sheet.8">
                      <p:embed/>
                      <p:pic>
                        <p:nvPicPr>
                          <p:cNvPr id="0" name="图片 1024"/>
                          <p:cNvPicPr>
                            <a:picLocks noChangeAspect="1"/>
                          </p:cNvPicPr>
                          <p:nvPr/>
                        </p:nvPicPr>
                        <p:blipFill>
                          <a:blip r:embed="rId2"/>
                          <a:stretch>
                            <a:fillRect/>
                          </a:stretch>
                        </p:blipFill>
                        <p:spPr>
                          <a:xfrm>
                            <a:off x="2069339" y="2019808"/>
                            <a:ext cx="5133911" cy="3454972"/>
                          </a:xfrm>
                          <a:prstGeom prst="rect">
                            <a:avLst/>
                          </a:prstGeom>
                          <a:noFill/>
                          <a:ln w="38100">
                            <a:noFill/>
                          </a:ln>
                        </p:spPr>
                      </p:pic>
                    </p:oleObj>
                  </mc:Fallback>
                </mc:AlternateContent>
              </a:graphicData>
            </a:graphic>
          </p:graphicFrame>
          <p:sp>
            <p:nvSpPr>
              <p:cNvPr id="51" name="TextBox 42"/>
              <p:cNvSpPr txBox="1"/>
              <p:nvPr/>
            </p:nvSpPr>
            <p:spPr>
              <a:xfrm>
                <a:off x="4218945" y="2431052"/>
                <a:ext cx="1041387" cy="461657"/>
              </a:xfrm>
              <a:prstGeom prst="rect">
                <a:avLst/>
              </a:prstGeom>
              <a:noFill/>
            </p:spPr>
            <p:txBody>
              <a:bodyPr>
                <a:spAutoFit/>
              </a:bodyPr>
              <a:lstStyle>
                <a:defPPr>
                  <a:defRPr lang="en-US"/>
                </a:defPPr>
                <a:lvl1pPr>
                  <a:defRPr sz="2400">
                    <a:solidFill>
                      <a:srgbClr val="E8766F"/>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掌 握</a:t>
                </a:r>
                <a:endParaRPr lang="zh-CN" altLang="en-US" dirty="0">
                  <a:solidFill>
                    <a:srgbClr val="FFFFFF"/>
                  </a:solidFill>
                </a:endParaRPr>
              </a:p>
            </p:txBody>
          </p:sp>
        </p:grpSp>
        <p:sp>
          <p:nvSpPr>
            <p:cNvPr id="52" name="TextBox 39"/>
            <p:cNvSpPr txBox="1"/>
            <p:nvPr/>
          </p:nvSpPr>
          <p:spPr>
            <a:xfrm rot="13580827" flipV="1">
              <a:off x="3526650" y="4395129"/>
              <a:ext cx="1041381" cy="461659"/>
            </a:xfrm>
            <a:prstGeom prst="rect">
              <a:avLst/>
            </a:prstGeom>
            <a:noFill/>
          </p:spPr>
          <p:txBody>
            <a:bodyPr>
              <a:spAutoFit/>
            </a:bodyPr>
            <a:lstStyle/>
            <a:p>
              <a:pPr>
                <a:defRPr/>
              </a:pPr>
              <a:r>
                <a:rPr lang="zh-CN" altLang="en-US" sz="2400" dirty="0">
                  <a:solidFill>
                    <a:srgbClr val="E8766F"/>
                  </a:solidFill>
                  <a:latin typeface="微软雅黑" panose="020B0503020204020204" pitchFamily="34" charset="-122"/>
                  <a:ea typeface="微软雅黑" panose="020B0503020204020204" pitchFamily="34" charset="-122"/>
                </a:rPr>
                <a:t>了解</a:t>
              </a:r>
              <a:endParaRPr lang="zh-CN" altLang="en-US" sz="2400" dirty="0">
                <a:solidFill>
                  <a:srgbClr val="E8766F"/>
                </a:solidFill>
                <a:latin typeface="微软雅黑" panose="020B0503020204020204" pitchFamily="34" charset="-122"/>
                <a:ea typeface="微软雅黑" panose="020B0503020204020204" pitchFamily="34" charset="-122"/>
              </a:endParaRPr>
            </a:p>
          </p:txBody>
        </p:sp>
        <p:sp>
          <p:nvSpPr>
            <p:cNvPr id="53" name="TextBox 40"/>
            <p:cNvSpPr txBox="1"/>
            <p:nvPr/>
          </p:nvSpPr>
          <p:spPr>
            <a:xfrm rot="8019173" flipH="1" flipV="1">
              <a:off x="4979987" y="4133197"/>
              <a:ext cx="1041381" cy="461659"/>
            </a:xfrm>
            <a:prstGeom prst="rect">
              <a:avLst/>
            </a:prstGeom>
            <a:noFill/>
          </p:spPr>
          <p:txBody>
            <a:bodyPr>
              <a:spAutoFit/>
            </a:bodyPr>
            <a:lstStyle/>
            <a:p>
              <a:pPr>
                <a:defRPr/>
              </a:pPr>
              <a:r>
                <a:rPr lang="zh-CN" altLang="en-US" sz="2400" dirty="0">
                  <a:solidFill>
                    <a:srgbClr val="FFFF00"/>
                  </a:solidFill>
                  <a:latin typeface="微软雅黑" panose="020B0503020204020204" pitchFamily="34" charset="-122"/>
                  <a:ea typeface="微软雅黑" panose="020B0503020204020204" pitchFamily="34" charset="-122"/>
                </a:rPr>
                <a:t>熟悉</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pSp>
      <p:sp>
        <p:nvSpPr>
          <p:cNvPr id="36"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heel(4)">
                                      <p:cBhvr>
                                        <p:cTn id="11"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3198495" y="1981200"/>
            <a:ext cx="1065213" cy="608013"/>
          </a:xfrm>
          <a:prstGeom prst="rect">
            <a:avLst/>
          </a:prstGeom>
          <a:noFill/>
          <a:ln w="9525" cap="flat" cmpd="sng">
            <a:solidFill>
              <a:srgbClr val="000000"/>
            </a:solidFill>
            <a:prstDash val="solid"/>
            <a:miter/>
            <a:headEnd type="none" w="med" len="med"/>
            <a:tailEnd type="none" w="med" len="med"/>
          </a:ln>
        </p:spPr>
        <p:txBody>
          <a:bodyPr wrap="none" anchor="ctr"/>
          <a:lstStyle/>
          <a:p>
            <a:pPr algn="ctr"/>
            <a:r>
              <a:rPr lang="zh-CN" altLang="en-US" sz="2400">
                <a:latin typeface="Times New Roman" panose="02020603050405020304" pitchFamily="18" charset="0"/>
              </a:rPr>
              <a:t>学生</a:t>
            </a:r>
            <a:endParaRPr lang="zh-CN" altLang="en-US" sz="2400">
              <a:latin typeface="Times New Roman" panose="02020603050405020304" pitchFamily="18" charset="0"/>
            </a:endParaRPr>
          </a:p>
        </p:txBody>
      </p:sp>
      <p:sp>
        <p:nvSpPr>
          <p:cNvPr id="16" name="椭圆 15"/>
          <p:cNvSpPr/>
          <p:nvPr/>
        </p:nvSpPr>
        <p:spPr>
          <a:xfrm>
            <a:off x="531495" y="3352800"/>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学号</a:t>
            </a:r>
            <a:endParaRPr lang="zh-CN" altLang="en-US" sz="2400">
              <a:latin typeface="Times New Roman" panose="02020603050405020304" pitchFamily="18" charset="0"/>
            </a:endParaRPr>
          </a:p>
        </p:txBody>
      </p:sp>
      <p:sp>
        <p:nvSpPr>
          <p:cNvPr id="18" name="椭圆 17"/>
          <p:cNvSpPr/>
          <p:nvPr/>
        </p:nvSpPr>
        <p:spPr>
          <a:xfrm>
            <a:off x="1970405" y="3352800"/>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en-US" altLang="zh-CN" sz="2400">
                <a:latin typeface="Times New Roman" panose="02020603050405020304" pitchFamily="18" charset="0"/>
              </a:rPr>
              <a:t> </a:t>
            </a:r>
            <a:r>
              <a:rPr lang="zh-CN" altLang="en-US" sz="2400">
                <a:latin typeface="Times New Roman" panose="02020603050405020304" pitchFamily="18" charset="0"/>
              </a:rPr>
              <a:t>姓名</a:t>
            </a:r>
            <a:endParaRPr lang="zh-CN" altLang="en-US" sz="2400">
              <a:latin typeface="Times New Roman" panose="02020603050405020304" pitchFamily="18" charset="0"/>
            </a:endParaRPr>
          </a:p>
        </p:txBody>
      </p:sp>
      <p:sp>
        <p:nvSpPr>
          <p:cNvPr id="19" name="椭圆 18"/>
          <p:cNvSpPr/>
          <p:nvPr/>
        </p:nvSpPr>
        <p:spPr>
          <a:xfrm>
            <a:off x="3359150" y="3429000"/>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性别</a:t>
            </a:r>
            <a:endParaRPr lang="zh-CN" altLang="en-US" sz="2400">
              <a:latin typeface="Times New Roman" panose="02020603050405020304" pitchFamily="18" charset="0"/>
            </a:endParaRPr>
          </a:p>
        </p:txBody>
      </p:sp>
      <p:sp>
        <p:nvSpPr>
          <p:cNvPr id="20" name="椭圆 19"/>
          <p:cNvSpPr/>
          <p:nvPr/>
        </p:nvSpPr>
        <p:spPr>
          <a:xfrm>
            <a:off x="4417695" y="3581400"/>
            <a:ext cx="1575435" cy="7620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平均成绩</a:t>
            </a:r>
            <a:endParaRPr lang="zh-CN" altLang="en-US" sz="2400">
              <a:latin typeface="Times New Roman" panose="02020603050405020304" pitchFamily="18" charset="0"/>
            </a:endParaRPr>
          </a:p>
        </p:txBody>
      </p:sp>
      <p:sp>
        <p:nvSpPr>
          <p:cNvPr id="21" name="直接连接符 20"/>
          <p:cNvSpPr/>
          <p:nvPr/>
        </p:nvSpPr>
        <p:spPr>
          <a:xfrm flipH="1">
            <a:off x="1217295" y="2590800"/>
            <a:ext cx="1981200" cy="838200"/>
          </a:xfrm>
          <a:prstGeom prst="line">
            <a:avLst/>
          </a:prstGeom>
          <a:ln w="9525" cap="flat" cmpd="sng">
            <a:solidFill>
              <a:srgbClr val="000000"/>
            </a:solidFill>
            <a:prstDash val="solid"/>
            <a:headEnd type="none" w="med" len="med"/>
            <a:tailEnd type="none" w="med" len="med"/>
          </a:ln>
        </p:spPr>
      </p:sp>
      <p:sp>
        <p:nvSpPr>
          <p:cNvPr id="22" name="直接连接符 21"/>
          <p:cNvSpPr/>
          <p:nvPr/>
        </p:nvSpPr>
        <p:spPr>
          <a:xfrm flipH="1">
            <a:off x="2665095" y="2590800"/>
            <a:ext cx="762000" cy="838200"/>
          </a:xfrm>
          <a:prstGeom prst="line">
            <a:avLst/>
          </a:prstGeom>
          <a:ln w="9525" cap="flat" cmpd="sng">
            <a:solidFill>
              <a:srgbClr val="000000"/>
            </a:solidFill>
            <a:prstDash val="solid"/>
            <a:headEnd type="none" w="med" len="med"/>
            <a:tailEnd type="none" w="med" len="med"/>
          </a:ln>
        </p:spPr>
      </p:sp>
      <p:sp>
        <p:nvSpPr>
          <p:cNvPr id="23" name="直接连接符 22"/>
          <p:cNvSpPr/>
          <p:nvPr/>
        </p:nvSpPr>
        <p:spPr>
          <a:xfrm>
            <a:off x="3816350" y="2589530"/>
            <a:ext cx="0" cy="838200"/>
          </a:xfrm>
          <a:prstGeom prst="line">
            <a:avLst/>
          </a:prstGeom>
          <a:ln w="9525" cap="flat" cmpd="sng">
            <a:solidFill>
              <a:srgbClr val="000000"/>
            </a:solidFill>
            <a:prstDash val="solid"/>
            <a:headEnd type="none" w="med" len="med"/>
            <a:tailEnd type="none" w="med" len="med"/>
          </a:ln>
        </p:spPr>
      </p:sp>
      <p:sp>
        <p:nvSpPr>
          <p:cNvPr id="24" name="直接连接符 23"/>
          <p:cNvSpPr/>
          <p:nvPr/>
        </p:nvSpPr>
        <p:spPr>
          <a:xfrm>
            <a:off x="4265295" y="2590800"/>
            <a:ext cx="1033780" cy="990600"/>
          </a:xfrm>
          <a:prstGeom prst="line">
            <a:avLst/>
          </a:prstGeom>
          <a:ln w="9525" cap="flat" cmpd="sng">
            <a:solidFill>
              <a:srgbClr val="000000"/>
            </a:solidFill>
            <a:prstDash val="solid"/>
            <a:headEnd type="none" w="med" len="med"/>
            <a:tailEnd type="none" w="med" len="med"/>
          </a:ln>
        </p:spPr>
      </p:sp>
      <p:sp>
        <p:nvSpPr>
          <p:cNvPr id="25" name="矩形 24"/>
          <p:cNvSpPr/>
          <p:nvPr/>
        </p:nvSpPr>
        <p:spPr>
          <a:xfrm>
            <a:off x="2436495" y="4953000"/>
            <a:ext cx="2971800" cy="609600"/>
          </a:xfrm>
          <a:prstGeom prst="rect">
            <a:avLst/>
          </a:prstGeom>
          <a:noFill/>
          <a:ln w="9525">
            <a:noFill/>
          </a:ln>
        </p:spPr>
        <p:txBody>
          <a:bodyPr wrap="none" anchor="ctr"/>
          <a:lstStyle/>
          <a:p>
            <a:pPr algn="ctr"/>
            <a:r>
              <a:rPr lang="en-US" altLang="zh-CN" sz="2400">
                <a:latin typeface="Times New Roman" panose="02020603050405020304" pitchFamily="18" charset="0"/>
              </a:rPr>
              <a:t>(a)</a:t>
            </a:r>
            <a:r>
              <a:rPr lang="zh-CN" altLang="en-US" sz="2400">
                <a:latin typeface="Times New Roman" panose="02020603050405020304" pitchFamily="18" charset="0"/>
              </a:rPr>
              <a:t>在局部应用</a:t>
            </a:r>
            <a:r>
              <a:rPr lang="en-US" altLang="zh-CN" sz="2400">
                <a:latin typeface="Times New Roman" panose="02020603050405020304" pitchFamily="18" charset="0"/>
              </a:rPr>
              <a:t>A</a:t>
            </a:r>
            <a:r>
              <a:rPr lang="zh-CN" altLang="en-US" sz="2400">
                <a:latin typeface="Times New Roman" panose="02020603050405020304" pitchFamily="18" charset="0"/>
              </a:rPr>
              <a:t>中</a:t>
            </a:r>
            <a:endParaRPr lang="zh-CN" altLang="en-US" sz="2400">
              <a:latin typeface="Times New Roman" panose="02020603050405020304" pitchFamily="18" charset="0"/>
            </a:endParaRPr>
          </a:p>
        </p:txBody>
      </p:sp>
      <p:sp>
        <p:nvSpPr>
          <p:cNvPr id="59395" name="矩形 59394"/>
          <p:cNvSpPr/>
          <p:nvPr/>
        </p:nvSpPr>
        <p:spPr>
          <a:xfrm>
            <a:off x="8589010" y="1981200"/>
            <a:ext cx="1065213" cy="608013"/>
          </a:xfrm>
          <a:prstGeom prst="rect">
            <a:avLst/>
          </a:prstGeom>
          <a:noFill/>
          <a:ln w="9525" cap="flat" cmpd="sng">
            <a:solidFill>
              <a:srgbClr val="000000"/>
            </a:solidFill>
            <a:prstDash val="solid"/>
            <a:miter/>
            <a:headEnd type="none" w="med" len="med"/>
            <a:tailEnd type="none" w="med" len="med"/>
          </a:ln>
        </p:spPr>
        <p:txBody>
          <a:bodyPr wrap="none" anchor="ctr"/>
          <a:lstStyle/>
          <a:p>
            <a:pPr algn="ctr"/>
            <a:r>
              <a:rPr lang="zh-CN" altLang="en-US" sz="2400">
                <a:latin typeface="Times New Roman" panose="02020603050405020304" pitchFamily="18" charset="0"/>
              </a:rPr>
              <a:t>学生</a:t>
            </a:r>
            <a:endParaRPr lang="zh-CN" altLang="en-US" sz="2400">
              <a:latin typeface="Times New Roman" panose="02020603050405020304" pitchFamily="18" charset="0"/>
            </a:endParaRPr>
          </a:p>
        </p:txBody>
      </p:sp>
      <p:sp>
        <p:nvSpPr>
          <p:cNvPr id="59396" name="椭圆 59395"/>
          <p:cNvSpPr/>
          <p:nvPr/>
        </p:nvSpPr>
        <p:spPr>
          <a:xfrm>
            <a:off x="7293610" y="3429000"/>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学号</a:t>
            </a:r>
            <a:endParaRPr lang="zh-CN" altLang="en-US" sz="2400">
              <a:latin typeface="Times New Roman" panose="02020603050405020304" pitchFamily="18" charset="0"/>
            </a:endParaRPr>
          </a:p>
        </p:txBody>
      </p:sp>
      <p:sp>
        <p:nvSpPr>
          <p:cNvPr id="59397" name="椭圆 59396"/>
          <p:cNvSpPr/>
          <p:nvPr/>
        </p:nvSpPr>
        <p:spPr>
          <a:xfrm>
            <a:off x="6226810" y="3429000"/>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en-US" altLang="zh-CN" sz="2400">
                <a:latin typeface="Times New Roman" panose="02020603050405020304" pitchFamily="18" charset="0"/>
              </a:rPr>
              <a:t> </a:t>
            </a:r>
            <a:r>
              <a:rPr lang="zh-CN" altLang="en-US" sz="2400">
                <a:latin typeface="Times New Roman" panose="02020603050405020304" pitchFamily="18" charset="0"/>
              </a:rPr>
              <a:t>姓名</a:t>
            </a:r>
            <a:endParaRPr lang="zh-CN" altLang="en-US" sz="2400">
              <a:latin typeface="Times New Roman" panose="02020603050405020304" pitchFamily="18" charset="0"/>
            </a:endParaRPr>
          </a:p>
        </p:txBody>
      </p:sp>
      <p:sp>
        <p:nvSpPr>
          <p:cNvPr id="59398" name="椭圆 59397"/>
          <p:cNvSpPr/>
          <p:nvPr/>
        </p:nvSpPr>
        <p:spPr>
          <a:xfrm>
            <a:off x="8208010" y="3429000"/>
            <a:ext cx="1295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出生</a:t>
            </a:r>
            <a:endParaRPr lang="zh-CN" altLang="en-US" sz="2400">
              <a:latin typeface="Times New Roman" panose="02020603050405020304" pitchFamily="18" charset="0"/>
            </a:endParaRPr>
          </a:p>
          <a:p>
            <a:pPr algn="ctr"/>
            <a:r>
              <a:rPr lang="zh-CN" altLang="en-US" sz="2400">
                <a:latin typeface="Times New Roman" panose="02020603050405020304" pitchFamily="18" charset="0"/>
              </a:rPr>
              <a:t>日期</a:t>
            </a:r>
            <a:endParaRPr lang="zh-CN" altLang="en-US" sz="2400">
              <a:latin typeface="Times New Roman" panose="02020603050405020304" pitchFamily="18" charset="0"/>
            </a:endParaRPr>
          </a:p>
        </p:txBody>
      </p:sp>
      <p:sp>
        <p:nvSpPr>
          <p:cNvPr id="59399" name="椭圆 59398"/>
          <p:cNvSpPr/>
          <p:nvPr/>
        </p:nvSpPr>
        <p:spPr>
          <a:xfrm>
            <a:off x="10951210" y="3505200"/>
            <a:ext cx="11430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年级</a:t>
            </a:r>
            <a:endParaRPr lang="zh-CN" altLang="en-US" sz="2400">
              <a:latin typeface="Times New Roman" panose="02020603050405020304" pitchFamily="18" charset="0"/>
            </a:endParaRPr>
          </a:p>
        </p:txBody>
      </p:sp>
      <p:sp>
        <p:nvSpPr>
          <p:cNvPr id="59400" name="直接连接符 59399"/>
          <p:cNvSpPr/>
          <p:nvPr/>
        </p:nvSpPr>
        <p:spPr>
          <a:xfrm flipH="1">
            <a:off x="6607810" y="2590800"/>
            <a:ext cx="1981200" cy="838200"/>
          </a:xfrm>
          <a:prstGeom prst="line">
            <a:avLst/>
          </a:prstGeom>
          <a:ln w="9525" cap="flat" cmpd="sng">
            <a:solidFill>
              <a:srgbClr val="000000"/>
            </a:solidFill>
            <a:prstDash val="solid"/>
            <a:headEnd type="none" w="med" len="med"/>
            <a:tailEnd type="none" w="med" len="med"/>
          </a:ln>
        </p:spPr>
      </p:sp>
      <p:sp>
        <p:nvSpPr>
          <p:cNvPr id="59401" name="直接连接符 59400"/>
          <p:cNvSpPr/>
          <p:nvPr/>
        </p:nvSpPr>
        <p:spPr>
          <a:xfrm flipH="1">
            <a:off x="7903210" y="2590800"/>
            <a:ext cx="762000" cy="838200"/>
          </a:xfrm>
          <a:prstGeom prst="line">
            <a:avLst/>
          </a:prstGeom>
          <a:ln w="9525" cap="flat" cmpd="sng">
            <a:solidFill>
              <a:srgbClr val="000000"/>
            </a:solidFill>
            <a:prstDash val="solid"/>
            <a:headEnd type="none" w="med" len="med"/>
            <a:tailEnd type="none" w="med" len="med"/>
          </a:ln>
        </p:spPr>
      </p:sp>
      <p:sp>
        <p:nvSpPr>
          <p:cNvPr id="59402" name="直接连接符 59401"/>
          <p:cNvSpPr/>
          <p:nvPr/>
        </p:nvSpPr>
        <p:spPr>
          <a:xfrm>
            <a:off x="8817610" y="2590800"/>
            <a:ext cx="0" cy="838200"/>
          </a:xfrm>
          <a:prstGeom prst="line">
            <a:avLst/>
          </a:prstGeom>
          <a:ln w="9525" cap="flat" cmpd="sng">
            <a:solidFill>
              <a:srgbClr val="000000"/>
            </a:solidFill>
            <a:prstDash val="solid"/>
            <a:headEnd type="none" w="med" len="med"/>
            <a:tailEnd type="none" w="med" len="med"/>
          </a:ln>
        </p:spPr>
      </p:sp>
      <p:sp>
        <p:nvSpPr>
          <p:cNvPr id="59403" name="直接连接符 59402"/>
          <p:cNvSpPr/>
          <p:nvPr/>
        </p:nvSpPr>
        <p:spPr>
          <a:xfrm>
            <a:off x="9655810" y="2590800"/>
            <a:ext cx="1524000" cy="990600"/>
          </a:xfrm>
          <a:prstGeom prst="line">
            <a:avLst/>
          </a:prstGeom>
          <a:ln w="9525" cap="flat" cmpd="sng">
            <a:solidFill>
              <a:srgbClr val="000000"/>
            </a:solidFill>
            <a:prstDash val="solid"/>
            <a:headEnd type="none" w="med" len="med"/>
            <a:tailEnd type="none" w="med" len="med"/>
          </a:ln>
        </p:spPr>
      </p:sp>
      <p:sp>
        <p:nvSpPr>
          <p:cNvPr id="59404" name="矩形 59403"/>
          <p:cNvSpPr/>
          <p:nvPr/>
        </p:nvSpPr>
        <p:spPr>
          <a:xfrm>
            <a:off x="7827010" y="4953000"/>
            <a:ext cx="2971800" cy="609600"/>
          </a:xfrm>
          <a:prstGeom prst="rect">
            <a:avLst/>
          </a:prstGeom>
          <a:noFill/>
          <a:ln w="9525">
            <a:noFill/>
          </a:ln>
        </p:spPr>
        <p:txBody>
          <a:bodyPr wrap="none" anchor="ctr"/>
          <a:lstStyle/>
          <a:p>
            <a:pPr algn="ctr"/>
            <a:r>
              <a:rPr lang="en-US" altLang="zh-CN" sz="2400">
                <a:latin typeface="Times New Roman" panose="02020603050405020304" pitchFamily="18" charset="0"/>
              </a:rPr>
              <a:t>(b)</a:t>
            </a:r>
            <a:r>
              <a:rPr lang="zh-CN" altLang="en-US" sz="2400">
                <a:latin typeface="Times New Roman" panose="02020603050405020304" pitchFamily="18" charset="0"/>
              </a:rPr>
              <a:t>在局部应用</a:t>
            </a:r>
            <a:r>
              <a:rPr lang="en-US" altLang="zh-CN" sz="2400">
                <a:latin typeface="Times New Roman" panose="02020603050405020304" pitchFamily="18" charset="0"/>
              </a:rPr>
              <a:t>B</a:t>
            </a:r>
            <a:r>
              <a:rPr lang="zh-CN" altLang="en-US" sz="2400">
                <a:latin typeface="Times New Roman" panose="02020603050405020304" pitchFamily="18" charset="0"/>
              </a:rPr>
              <a:t>中</a:t>
            </a:r>
            <a:endParaRPr lang="zh-CN" altLang="en-US" sz="2400">
              <a:latin typeface="Times New Roman" panose="02020603050405020304" pitchFamily="18" charset="0"/>
            </a:endParaRPr>
          </a:p>
        </p:txBody>
      </p:sp>
      <p:sp>
        <p:nvSpPr>
          <p:cNvPr id="59405" name="椭圆 59404"/>
          <p:cNvSpPr/>
          <p:nvPr/>
        </p:nvSpPr>
        <p:spPr>
          <a:xfrm>
            <a:off x="9655810" y="3505200"/>
            <a:ext cx="12192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所在系 </a:t>
            </a:r>
            <a:endParaRPr lang="zh-CN" altLang="en-US" sz="2400">
              <a:latin typeface="Times New Roman" panose="02020603050405020304" pitchFamily="18" charset="0"/>
            </a:endParaRPr>
          </a:p>
        </p:txBody>
      </p:sp>
      <p:sp>
        <p:nvSpPr>
          <p:cNvPr id="59406" name="直接连接符 59405"/>
          <p:cNvSpPr/>
          <p:nvPr/>
        </p:nvSpPr>
        <p:spPr>
          <a:xfrm>
            <a:off x="9427210" y="2590800"/>
            <a:ext cx="685800" cy="914400"/>
          </a:xfrm>
          <a:prstGeom prst="line">
            <a:avLst/>
          </a:prstGeom>
          <a:ln w="9525" cap="flat" cmpd="sng">
            <a:solidFill>
              <a:srgbClr val="00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60419" name="矩形 60418"/>
          <p:cNvSpPr/>
          <p:nvPr/>
        </p:nvSpPr>
        <p:spPr>
          <a:xfrm>
            <a:off x="1866265" y="2109470"/>
            <a:ext cx="1065213" cy="608013"/>
          </a:xfrm>
          <a:prstGeom prst="rect">
            <a:avLst/>
          </a:prstGeom>
          <a:noFill/>
          <a:ln w="9525" cap="flat" cmpd="sng">
            <a:solidFill>
              <a:srgbClr val="000000"/>
            </a:solidFill>
            <a:prstDash val="solid"/>
            <a:miter/>
            <a:headEnd type="none" w="med" len="med"/>
            <a:tailEnd type="none" w="med" len="med"/>
          </a:ln>
        </p:spPr>
        <p:txBody>
          <a:bodyPr wrap="none" anchor="ctr"/>
          <a:lstStyle/>
          <a:p>
            <a:r>
              <a:rPr lang="zh-CN" altLang="en-US" sz="2400">
                <a:latin typeface="Times New Roman" panose="02020603050405020304" pitchFamily="18" charset="0"/>
              </a:rPr>
              <a:t>学生</a:t>
            </a:r>
            <a:endParaRPr lang="zh-CN" altLang="en-US" sz="2400">
              <a:latin typeface="Times New Roman" panose="02020603050405020304" pitchFamily="18" charset="0"/>
            </a:endParaRPr>
          </a:p>
        </p:txBody>
      </p:sp>
      <p:sp>
        <p:nvSpPr>
          <p:cNvPr id="60420" name="椭圆 60419"/>
          <p:cNvSpPr/>
          <p:nvPr/>
        </p:nvSpPr>
        <p:spPr>
          <a:xfrm>
            <a:off x="4265930" y="3708400"/>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学号</a:t>
            </a:r>
            <a:endParaRPr lang="zh-CN" altLang="en-US" sz="2400">
              <a:latin typeface="Times New Roman" panose="02020603050405020304" pitchFamily="18" charset="0"/>
            </a:endParaRPr>
          </a:p>
        </p:txBody>
      </p:sp>
      <p:sp>
        <p:nvSpPr>
          <p:cNvPr id="60421" name="椭圆 60420"/>
          <p:cNvSpPr/>
          <p:nvPr/>
        </p:nvSpPr>
        <p:spPr>
          <a:xfrm>
            <a:off x="114300" y="3664585"/>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en-US" altLang="zh-CN" sz="2400">
                <a:latin typeface="Times New Roman" panose="02020603050405020304" pitchFamily="18" charset="0"/>
              </a:rPr>
              <a:t> </a:t>
            </a:r>
            <a:r>
              <a:rPr lang="zh-CN" altLang="en-US" sz="2400">
                <a:latin typeface="Times New Roman" panose="02020603050405020304" pitchFamily="18" charset="0"/>
              </a:rPr>
              <a:t>姓名</a:t>
            </a:r>
            <a:endParaRPr lang="zh-CN" altLang="en-US" sz="2400">
              <a:latin typeface="Times New Roman" panose="02020603050405020304" pitchFamily="18" charset="0"/>
            </a:endParaRPr>
          </a:p>
        </p:txBody>
      </p:sp>
      <p:sp>
        <p:nvSpPr>
          <p:cNvPr id="60422" name="椭圆 60421"/>
          <p:cNvSpPr/>
          <p:nvPr/>
        </p:nvSpPr>
        <p:spPr>
          <a:xfrm>
            <a:off x="1574165" y="3556000"/>
            <a:ext cx="1295400" cy="914400"/>
          </a:xfrm>
          <a:prstGeom prst="ellipse">
            <a:avLst/>
          </a:prstGeom>
          <a:noFill/>
          <a:ln w="9525" cap="flat" cmpd="sng">
            <a:solidFill>
              <a:srgbClr val="000000"/>
            </a:solidFill>
            <a:prstDash val="solid"/>
            <a:headEnd type="none" w="med" len="med"/>
            <a:tailEnd type="none" w="med" len="med"/>
          </a:ln>
        </p:spPr>
        <p:txBody>
          <a:bodyPr wrap="none" anchor="ctr"/>
          <a:lstStyle/>
          <a:p>
            <a:r>
              <a:rPr lang="en-US" altLang="zh-CN" sz="2400">
                <a:latin typeface="Times New Roman" panose="02020603050405020304" pitchFamily="18" charset="0"/>
              </a:rPr>
              <a:t> </a:t>
            </a:r>
            <a:r>
              <a:rPr lang="zh-CN" altLang="en-US" sz="2400">
                <a:latin typeface="Times New Roman" panose="02020603050405020304" pitchFamily="18" charset="0"/>
              </a:rPr>
              <a:t>政治</a:t>
            </a:r>
            <a:endParaRPr lang="zh-CN" altLang="en-US" sz="2400">
              <a:latin typeface="Times New Roman" panose="02020603050405020304" pitchFamily="18" charset="0"/>
            </a:endParaRPr>
          </a:p>
          <a:p>
            <a:r>
              <a:rPr lang="zh-CN" altLang="en-US" sz="2400">
                <a:latin typeface="Times New Roman" panose="02020603050405020304" pitchFamily="18" charset="0"/>
              </a:rPr>
              <a:t>面貌 </a:t>
            </a:r>
            <a:endParaRPr lang="zh-CN" altLang="en-US" sz="2400">
              <a:latin typeface="Times New Roman" panose="02020603050405020304" pitchFamily="18" charset="0"/>
            </a:endParaRPr>
          </a:p>
        </p:txBody>
      </p:sp>
      <p:sp>
        <p:nvSpPr>
          <p:cNvPr id="60423" name="直接连接符 60422"/>
          <p:cNvSpPr/>
          <p:nvPr/>
        </p:nvSpPr>
        <p:spPr>
          <a:xfrm flipH="1">
            <a:off x="554355" y="2717800"/>
            <a:ext cx="1371600" cy="990600"/>
          </a:xfrm>
          <a:prstGeom prst="line">
            <a:avLst/>
          </a:prstGeom>
          <a:ln w="9525" cap="flat" cmpd="sng">
            <a:solidFill>
              <a:srgbClr val="000000"/>
            </a:solidFill>
            <a:prstDash val="solid"/>
            <a:headEnd type="none" w="med" len="med"/>
            <a:tailEnd type="none" w="med" len="med"/>
          </a:ln>
        </p:spPr>
      </p:sp>
      <p:sp>
        <p:nvSpPr>
          <p:cNvPr id="60424" name="直接连接符 60423"/>
          <p:cNvSpPr/>
          <p:nvPr/>
        </p:nvSpPr>
        <p:spPr>
          <a:xfrm>
            <a:off x="2869565" y="2717800"/>
            <a:ext cx="824865" cy="1022350"/>
          </a:xfrm>
          <a:prstGeom prst="line">
            <a:avLst/>
          </a:prstGeom>
          <a:ln w="9525" cap="flat" cmpd="sng">
            <a:solidFill>
              <a:srgbClr val="000000"/>
            </a:solidFill>
            <a:prstDash val="solid"/>
            <a:headEnd type="none" w="med" len="med"/>
            <a:tailEnd type="none" w="med" len="med"/>
          </a:ln>
        </p:spPr>
      </p:sp>
      <p:sp>
        <p:nvSpPr>
          <p:cNvPr id="60425" name="直接连接符 60424"/>
          <p:cNvSpPr/>
          <p:nvPr/>
        </p:nvSpPr>
        <p:spPr>
          <a:xfrm>
            <a:off x="2221865" y="2717800"/>
            <a:ext cx="0" cy="838200"/>
          </a:xfrm>
          <a:prstGeom prst="line">
            <a:avLst/>
          </a:prstGeom>
          <a:ln w="9525" cap="flat" cmpd="sng">
            <a:solidFill>
              <a:srgbClr val="000000"/>
            </a:solidFill>
            <a:prstDash val="solid"/>
            <a:headEnd type="none" w="med" len="med"/>
            <a:tailEnd type="none" w="med" len="med"/>
          </a:ln>
        </p:spPr>
      </p:sp>
      <p:sp>
        <p:nvSpPr>
          <p:cNvPr id="60426" name="矩形 60425"/>
          <p:cNvSpPr/>
          <p:nvPr/>
        </p:nvSpPr>
        <p:spPr>
          <a:xfrm>
            <a:off x="1019175" y="5165725"/>
            <a:ext cx="2971800" cy="609600"/>
          </a:xfrm>
          <a:prstGeom prst="rect">
            <a:avLst/>
          </a:prstGeom>
          <a:noFill/>
          <a:ln w="9525">
            <a:noFill/>
          </a:ln>
        </p:spPr>
        <p:txBody>
          <a:bodyPr wrap="none" anchor="ctr"/>
          <a:lstStyle/>
          <a:p>
            <a:r>
              <a:rPr lang="en-US" altLang="zh-CN" sz="2400">
                <a:latin typeface="Times New Roman" panose="02020603050405020304" pitchFamily="18" charset="0"/>
              </a:rPr>
              <a:t>(c)</a:t>
            </a:r>
            <a:r>
              <a:rPr lang="zh-CN" altLang="en-US" sz="2400">
                <a:latin typeface="Times New Roman" panose="02020603050405020304" pitchFamily="18" charset="0"/>
              </a:rPr>
              <a:t>在局部应用</a:t>
            </a:r>
            <a:r>
              <a:rPr lang="en-US" altLang="zh-CN" sz="2400">
                <a:latin typeface="Times New Roman" panose="02020603050405020304" pitchFamily="18" charset="0"/>
              </a:rPr>
              <a:t>C</a:t>
            </a:r>
            <a:r>
              <a:rPr lang="zh-CN" altLang="en-US" sz="2400">
                <a:latin typeface="Times New Roman" panose="02020603050405020304" pitchFamily="18" charset="0"/>
              </a:rPr>
              <a:t>中</a:t>
            </a:r>
            <a:endParaRPr lang="zh-CN" altLang="en-US" sz="2400">
              <a:latin typeface="Times New Roman" panose="02020603050405020304" pitchFamily="18" charset="0"/>
            </a:endParaRPr>
          </a:p>
        </p:txBody>
      </p:sp>
      <p:sp>
        <p:nvSpPr>
          <p:cNvPr id="61443" name="矩形 61442"/>
          <p:cNvSpPr/>
          <p:nvPr/>
        </p:nvSpPr>
        <p:spPr>
          <a:xfrm>
            <a:off x="7466330" y="2369185"/>
            <a:ext cx="1065213" cy="608013"/>
          </a:xfrm>
          <a:prstGeom prst="rect">
            <a:avLst/>
          </a:prstGeom>
          <a:noFill/>
          <a:ln w="9525" cap="flat" cmpd="sng">
            <a:solidFill>
              <a:srgbClr val="000000"/>
            </a:solidFill>
            <a:prstDash val="solid"/>
            <a:miter/>
            <a:headEnd type="none" w="med" len="med"/>
            <a:tailEnd type="none" w="med" len="med"/>
          </a:ln>
        </p:spPr>
        <p:txBody>
          <a:bodyPr wrap="none" anchor="ctr"/>
          <a:lstStyle/>
          <a:p>
            <a:r>
              <a:rPr lang="zh-CN" altLang="en-US" sz="2400">
                <a:latin typeface="Times New Roman" panose="02020603050405020304" pitchFamily="18" charset="0"/>
              </a:rPr>
              <a:t>学生</a:t>
            </a:r>
            <a:endParaRPr lang="zh-CN" altLang="en-US" sz="2400">
              <a:latin typeface="Times New Roman" panose="02020603050405020304" pitchFamily="18" charset="0"/>
            </a:endParaRPr>
          </a:p>
        </p:txBody>
      </p:sp>
      <p:sp>
        <p:nvSpPr>
          <p:cNvPr id="61444" name="椭圆 61443"/>
          <p:cNvSpPr/>
          <p:nvPr/>
        </p:nvSpPr>
        <p:spPr>
          <a:xfrm>
            <a:off x="7161530" y="3816985"/>
            <a:ext cx="914400" cy="7620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en-US" altLang="zh-CN" sz="2400">
                <a:latin typeface="Times New Roman" panose="02020603050405020304" pitchFamily="18" charset="0"/>
              </a:rPr>
              <a:t> </a:t>
            </a:r>
            <a:r>
              <a:rPr lang="zh-CN" altLang="en-US" sz="2400">
                <a:latin typeface="Times New Roman" panose="02020603050405020304" pitchFamily="18" charset="0"/>
              </a:rPr>
              <a:t>政治</a:t>
            </a:r>
            <a:endParaRPr lang="zh-CN" altLang="en-US" sz="2400">
              <a:latin typeface="Times New Roman" panose="02020603050405020304" pitchFamily="18" charset="0"/>
            </a:endParaRPr>
          </a:p>
          <a:p>
            <a:r>
              <a:rPr lang="zh-CN" altLang="en-US" sz="2400">
                <a:latin typeface="Times New Roman" panose="02020603050405020304" pitchFamily="18" charset="0"/>
              </a:rPr>
              <a:t>面貌 </a:t>
            </a:r>
            <a:endParaRPr lang="zh-CN" altLang="en-US" sz="2400">
              <a:latin typeface="Times New Roman" panose="02020603050405020304" pitchFamily="18" charset="0"/>
            </a:endParaRPr>
          </a:p>
        </p:txBody>
      </p:sp>
      <p:sp>
        <p:nvSpPr>
          <p:cNvPr id="61445" name="椭圆 61444"/>
          <p:cNvSpPr/>
          <p:nvPr/>
        </p:nvSpPr>
        <p:spPr>
          <a:xfrm>
            <a:off x="3228975" y="3708400"/>
            <a:ext cx="762000" cy="7620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学号</a:t>
            </a:r>
            <a:endParaRPr lang="zh-CN" altLang="en-US" sz="2400">
              <a:latin typeface="Times New Roman" panose="02020603050405020304" pitchFamily="18" charset="0"/>
            </a:endParaRPr>
          </a:p>
        </p:txBody>
      </p:sp>
      <p:sp>
        <p:nvSpPr>
          <p:cNvPr id="61446" name="椭圆 61445"/>
          <p:cNvSpPr/>
          <p:nvPr/>
        </p:nvSpPr>
        <p:spPr>
          <a:xfrm>
            <a:off x="6018530" y="3740785"/>
            <a:ext cx="990600" cy="914400"/>
          </a:xfrm>
          <a:prstGeom prst="ellipse">
            <a:avLst/>
          </a:prstGeom>
          <a:noFill/>
          <a:ln w="9525" cap="flat" cmpd="sng">
            <a:solidFill>
              <a:srgbClr val="000000"/>
            </a:solidFill>
            <a:prstDash val="solid"/>
            <a:headEnd type="none" w="med" len="med"/>
            <a:tailEnd type="none" w="med" len="med"/>
          </a:ln>
        </p:spPr>
        <p:txBody>
          <a:bodyPr wrap="none" anchor="ctr"/>
          <a:lstStyle/>
          <a:p>
            <a:r>
              <a:rPr lang="zh-CN" altLang="en-US" sz="2400">
                <a:latin typeface="Times New Roman" panose="02020603050405020304" pitchFamily="18" charset="0"/>
              </a:rPr>
              <a:t>出生</a:t>
            </a:r>
            <a:endParaRPr lang="zh-CN" altLang="en-US" sz="2400">
              <a:latin typeface="Times New Roman" panose="02020603050405020304" pitchFamily="18" charset="0"/>
            </a:endParaRPr>
          </a:p>
          <a:p>
            <a:r>
              <a:rPr lang="zh-CN" altLang="en-US" sz="2400">
                <a:latin typeface="Times New Roman" panose="02020603050405020304" pitchFamily="18" charset="0"/>
              </a:rPr>
              <a:t>日期</a:t>
            </a:r>
            <a:endParaRPr lang="zh-CN" altLang="en-US" sz="2400">
              <a:latin typeface="Times New Roman" panose="02020603050405020304" pitchFamily="18" charset="0"/>
            </a:endParaRPr>
          </a:p>
        </p:txBody>
      </p:sp>
      <p:sp>
        <p:nvSpPr>
          <p:cNvPr id="61447" name="椭圆 61446"/>
          <p:cNvSpPr/>
          <p:nvPr/>
        </p:nvSpPr>
        <p:spPr>
          <a:xfrm>
            <a:off x="9447530" y="3893185"/>
            <a:ext cx="762000" cy="7620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年级</a:t>
            </a:r>
            <a:endParaRPr lang="zh-CN" altLang="en-US" sz="2400">
              <a:latin typeface="Times New Roman" panose="02020603050405020304" pitchFamily="18" charset="0"/>
            </a:endParaRPr>
          </a:p>
        </p:txBody>
      </p:sp>
      <p:sp>
        <p:nvSpPr>
          <p:cNvPr id="61448" name="直接连接符 61447"/>
          <p:cNvSpPr/>
          <p:nvPr/>
        </p:nvSpPr>
        <p:spPr>
          <a:xfrm flipH="1">
            <a:off x="4799330" y="2902585"/>
            <a:ext cx="2667000" cy="838200"/>
          </a:xfrm>
          <a:prstGeom prst="line">
            <a:avLst/>
          </a:prstGeom>
          <a:ln w="9525" cap="flat" cmpd="sng">
            <a:solidFill>
              <a:srgbClr val="000000"/>
            </a:solidFill>
            <a:prstDash val="solid"/>
            <a:headEnd type="none" w="med" len="med"/>
            <a:tailEnd type="none" w="med" len="med"/>
          </a:ln>
        </p:spPr>
      </p:sp>
      <p:sp>
        <p:nvSpPr>
          <p:cNvPr id="61449" name="直接连接符 61448"/>
          <p:cNvSpPr/>
          <p:nvPr/>
        </p:nvSpPr>
        <p:spPr>
          <a:xfrm flipH="1">
            <a:off x="6856730" y="2978785"/>
            <a:ext cx="762000" cy="838200"/>
          </a:xfrm>
          <a:prstGeom prst="line">
            <a:avLst/>
          </a:prstGeom>
          <a:ln w="9525" cap="flat" cmpd="sng">
            <a:solidFill>
              <a:srgbClr val="000000"/>
            </a:solidFill>
            <a:prstDash val="solid"/>
            <a:headEnd type="none" w="med" len="med"/>
            <a:tailEnd type="none" w="med" len="med"/>
          </a:ln>
        </p:spPr>
      </p:sp>
      <p:sp>
        <p:nvSpPr>
          <p:cNvPr id="61450" name="直接连接符 61449"/>
          <p:cNvSpPr/>
          <p:nvPr/>
        </p:nvSpPr>
        <p:spPr>
          <a:xfrm>
            <a:off x="7694930" y="2978785"/>
            <a:ext cx="0" cy="838200"/>
          </a:xfrm>
          <a:prstGeom prst="line">
            <a:avLst/>
          </a:prstGeom>
          <a:ln w="9525" cap="flat" cmpd="sng">
            <a:solidFill>
              <a:srgbClr val="000000"/>
            </a:solidFill>
            <a:prstDash val="solid"/>
            <a:headEnd type="none" w="med" len="med"/>
            <a:tailEnd type="none" w="med" len="med"/>
          </a:ln>
        </p:spPr>
      </p:sp>
      <p:sp>
        <p:nvSpPr>
          <p:cNvPr id="61451" name="直接连接符 61450"/>
          <p:cNvSpPr/>
          <p:nvPr/>
        </p:nvSpPr>
        <p:spPr>
          <a:xfrm>
            <a:off x="8533130" y="2978785"/>
            <a:ext cx="1524000" cy="990600"/>
          </a:xfrm>
          <a:prstGeom prst="line">
            <a:avLst/>
          </a:prstGeom>
          <a:ln w="9525" cap="flat" cmpd="sng">
            <a:solidFill>
              <a:srgbClr val="000000"/>
            </a:solidFill>
            <a:prstDash val="solid"/>
            <a:headEnd type="none" w="med" len="med"/>
            <a:tailEnd type="none" w="med" len="med"/>
          </a:ln>
        </p:spPr>
      </p:sp>
      <p:sp>
        <p:nvSpPr>
          <p:cNvPr id="61452" name="矩形 61451"/>
          <p:cNvSpPr/>
          <p:nvPr/>
        </p:nvSpPr>
        <p:spPr>
          <a:xfrm>
            <a:off x="7009130" y="5064125"/>
            <a:ext cx="2971800" cy="609600"/>
          </a:xfrm>
          <a:prstGeom prst="rect">
            <a:avLst/>
          </a:prstGeom>
          <a:noFill/>
          <a:ln w="9525">
            <a:noFill/>
          </a:ln>
        </p:spPr>
        <p:txBody>
          <a:bodyPr wrap="none" anchor="ctr"/>
          <a:lstStyle/>
          <a:p>
            <a:r>
              <a:rPr lang="en-US" altLang="zh-CN" sz="2400">
                <a:latin typeface="Times New Roman" panose="02020603050405020304" pitchFamily="18" charset="0"/>
              </a:rPr>
              <a:t>(d)</a:t>
            </a:r>
            <a:r>
              <a:rPr lang="zh-CN" altLang="en-US" sz="2400">
                <a:latin typeface="Times New Roman" panose="02020603050405020304" pitchFamily="18" charset="0"/>
              </a:rPr>
              <a:t>合并后</a:t>
            </a:r>
            <a:endParaRPr lang="zh-CN" altLang="en-US" sz="2400">
              <a:latin typeface="Times New Roman" panose="02020603050405020304" pitchFamily="18" charset="0"/>
            </a:endParaRPr>
          </a:p>
        </p:txBody>
      </p:sp>
      <p:sp>
        <p:nvSpPr>
          <p:cNvPr id="61453" name="椭圆 61452"/>
          <p:cNvSpPr/>
          <p:nvPr/>
        </p:nvSpPr>
        <p:spPr>
          <a:xfrm>
            <a:off x="8304530" y="3816985"/>
            <a:ext cx="990600" cy="914400"/>
          </a:xfrm>
          <a:prstGeom prst="ellipse">
            <a:avLst/>
          </a:prstGeom>
          <a:noFill/>
          <a:ln w="9525" cap="flat" cmpd="sng">
            <a:solidFill>
              <a:srgbClr val="000000"/>
            </a:solidFill>
            <a:prstDash val="solid"/>
            <a:headEnd type="none" w="med" len="med"/>
            <a:tailEnd type="none" w="med" len="med"/>
          </a:ln>
        </p:spPr>
        <p:txBody>
          <a:bodyPr wrap="none" anchor="ctr"/>
          <a:lstStyle/>
          <a:p>
            <a:r>
              <a:rPr lang="zh-CN" altLang="en-US" sz="2400">
                <a:latin typeface="Times New Roman" panose="02020603050405020304" pitchFamily="18" charset="0"/>
              </a:rPr>
              <a:t>所在</a:t>
            </a:r>
            <a:endParaRPr lang="zh-CN" altLang="en-US" sz="2400">
              <a:latin typeface="Times New Roman" panose="02020603050405020304" pitchFamily="18" charset="0"/>
            </a:endParaRPr>
          </a:p>
          <a:p>
            <a:pPr algn="ctr"/>
            <a:r>
              <a:rPr lang="zh-CN" altLang="en-US" sz="2400">
                <a:latin typeface="Times New Roman" panose="02020603050405020304" pitchFamily="18" charset="0"/>
              </a:rPr>
              <a:t>系 </a:t>
            </a:r>
            <a:endParaRPr lang="zh-CN" altLang="en-US" sz="2400">
              <a:latin typeface="Times New Roman" panose="02020603050405020304" pitchFamily="18" charset="0"/>
            </a:endParaRPr>
          </a:p>
        </p:txBody>
      </p:sp>
      <p:sp>
        <p:nvSpPr>
          <p:cNvPr id="61454" name="直接连接符 61453"/>
          <p:cNvSpPr/>
          <p:nvPr/>
        </p:nvSpPr>
        <p:spPr>
          <a:xfrm>
            <a:off x="8304530" y="2978785"/>
            <a:ext cx="685800" cy="914400"/>
          </a:xfrm>
          <a:prstGeom prst="line">
            <a:avLst/>
          </a:prstGeom>
          <a:ln w="9525" cap="flat" cmpd="sng">
            <a:solidFill>
              <a:srgbClr val="000000"/>
            </a:solidFill>
            <a:prstDash val="solid"/>
            <a:headEnd type="none" w="med" len="med"/>
            <a:tailEnd type="none" w="med" len="med"/>
          </a:ln>
        </p:spPr>
      </p:sp>
      <p:sp>
        <p:nvSpPr>
          <p:cNvPr id="61455" name="椭圆 61454"/>
          <p:cNvSpPr/>
          <p:nvPr/>
        </p:nvSpPr>
        <p:spPr>
          <a:xfrm>
            <a:off x="11200130" y="3816985"/>
            <a:ext cx="914400" cy="914400"/>
          </a:xfrm>
          <a:prstGeom prst="ellipse">
            <a:avLst/>
          </a:prstGeom>
          <a:noFill/>
          <a:ln w="9525" cap="flat" cmpd="sng">
            <a:solidFill>
              <a:srgbClr val="000000"/>
            </a:solidFill>
            <a:prstDash val="solid"/>
            <a:headEnd type="none" w="med" len="med"/>
            <a:tailEnd type="none" w="med" len="med"/>
          </a:ln>
        </p:spPr>
        <p:txBody>
          <a:bodyPr wrap="none" anchor="ctr"/>
          <a:lstStyle/>
          <a:p>
            <a:r>
              <a:rPr lang="zh-CN" altLang="en-US" sz="2400">
                <a:latin typeface="Times New Roman" panose="02020603050405020304" pitchFamily="18" charset="0"/>
              </a:rPr>
              <a:t>平均</a:t>
            </a:r>
            <a:endParaRPr lang="zh-CN" altLang="en-US" sz="2400">
              <a:latin typeface="Times New Roman" panose="02020603050405020304" pitchFamily="18" charset="0"/>
            </a:endParaRPr>
          </a:p>
          <a:p>
            <a:r>
              <a:rPr lang="zh-CN" altLang="en-US" sz="2400">
                <a:latin typeface="Times New Roman" panose="02020603050405020304" pitchFamily="18" charset="0"/>
              </a:rPr>
              <a:t>成绩</a:t>
            </a:r>
            <a:endParaRPr lang="zh-CN" altLang="en-US" sz="2400">
              <a:latin typeface="Times New Roman" panose="02020603050405020304" pitchFamily="18" charset="0"/>
            </a:endParaRPr>
          </a:p>
        </p:txBody>
      </p:sp>
      <p:sp>
        <p:nvSpPr>
          <p:cNvPr id="61456" name="椭圆 61455"/>
          <p:cNvSpPr/>
          <p:nvPr/>
        </p:nvSpPr>
        <p:spPr>
          <a:xfrm>
            <a:off x="5180330" y="3816985"/>
            <a:ext cx="762000" cy="7620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姓名</a:t>
            </a:r>
            <a:endParaRPr lang="zh-CN" altLang="en-US" sz="2400">
              <a:latin typeface="Times New Roman" panose="02020603050405020304" pitchFamily="18" charset="0"/>
            </a:endParaRPr>
          </a:p>
        </p:txBody>
      </p:sp>
      <p:sp>
        <p:nvSpPr>
          <p:cNvPr id="61457" name="椭圆 61456"/>
          <p:cNvSpPr/>
          <p:nvPr/>
        </p:nvSpPr>
        <p:spPr>
          <a:xfrm>
            <a:off x="10285730" y="3893185"/>
            <a:ext cx="762000" cy="762000"/>
          </a:xfrm>
          <a:prstGeom prst="ellipse">
            <a:avLst/>
          </a:prstGeom>
          <a:noFill/>
          <a:ln w="9525" cap="flat" cmpd="sng">
            <a:solidFill>
              <a:srgbClr val="000000"/>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性别</a:t>
            </a:r>
            <a:endParaRPr lang="zh-CN" altLang="en-US" sz="2400">
              <a:latin typeface="Times New Roman" panose="02020603050405020304" pitchFamily="18" charset="0"/>
            </a:endParaRPr>
          </a:p>
        </p:txBody>
      </p:sp>
      <p:sp>
        <p:nvSpPr>
          <p:cNvPr id="61458" name="直接连接符 61457"/>
          <p:cNvSpPr/>
          <p:nvPr/>
        </p:nvSpPr>
        <p:spPr>
          <a:xfrm flipV="1">
            <a:off x="5637530" y="2978785"/>
            <a:ext cx="1905000" cy="838200"/>
          </a:xfrm>
          <a:prstGeom prst="line">
            <a:avLst/>
          </a:prstGeom>
          <a:ln w="9525" cap="flat" cmpd="sng">
            <a:solidFill>
              <a:srgbClr val="000000"/>
            </a:solidFill>
            <a:prstDash val="solid"/>
            <a:headEnd type="none" w="med" len="med"/>
            <a:tailEnd type="none" w="med" len="med"/>
          </a:ln>
        </p:spPr>
      </p:sp>
      <p:sp>
        <p:nvSpPr>
          <p:cNvPr id="61459" name="直接连接符 61458"/>
          <p:cNvSpPr/>
          <p:nvPr/>
        </p:nvSpPr>
        <p:spPr>
          <a:xfrm>
            <a:off x="8533130" y="2902585"/>
            <a:ext cx="2057400" cy="990600"/>
          </a:xfrm>
          <a:prstGeom prst="line">
            <a:avLst/>
          </a:prstGeom>
          <a:ln w="9525" cap="flat" cmpd="sng">
            <a:solidFill>
              <a:srgbClr val="000000"/>
            </a:solidFill>
            <a:prstDash val="solid"/>
            <a:headEnd type="none" w="med" len="med"/>
            <a:tailEnd type="none" w="med" len="med"/>
          </a:ln>
        </p:spPr>
      </p:sp>
      <p:sp>
        <p:nvSpPr>
          <p:cNvPr id="61460" name="直接连接符 61459"/>
          <p:cNvSpPr/>
          <p:nvPr/>
        </p:nvSpPr>
        <p:spPr>
          <a:xfrm>
            <a:off x="8533130" y="2826385"/>
            <a:ext cx="3124200" cy="990600"/>
          </a:xfrm>
          <a:prstGeom prst="line">
            <a:avLst/>
          </a:prstGeom>
          <a:ln w="9525" cap="flat" cmpd="sng">
            <a:solidFill>
              <a:srgbClr val="00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nvSpPr>
        <p:spPr>
          <a:xfrm>
            <a:off x="1590675" y="1621790"/>
            <a:ext cx="9010650" cy="3614739"/>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结构冲突。</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实体之间的联系在不同局部视图中呈现不同的类型</a:t>
            </a:r>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实体</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E1</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与</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在局部应用</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中是多对多联系，而在局部应用</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中是一对多联系</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例</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在局部应用</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E1</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与</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发生联系，而在局部应用</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Y</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E1</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E3</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三者之间有联系。</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解决方法：根据应用语义对实体联系的类型进行综合或调整。</a:t>
            </a:r>
            <a:endParaRPr lang="zh-CN" altLang="zh-CN" sz="2000" dirty="0">
              <a:solidFill>
                <a:srgbClr val="595959"/>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1000" fill="hold"/>
                                        <p:tgtEl>
                                          <p:spTgt spid="67586"/>
                                        </p:tgtEl>
                                        <p:attrNameLst>
                                          <p:attrName>ppt_x</p:attrName>
                                        </p:attrNameLst>
                                      </p:cBhvr>
                                      <p:tavLst>
                                        <p:tav tm="0">
                                          <p:val>
                                            <p:strVal val="#ppt_x-.2"/>
                                          </p:val>
                                        </p:tav>
                                        <p:tav tm="100000">
                                          <p:val>
                                            <p:strVal val="#ppt_x"/>
                                          </p:val>
                                        </p:tav>
                                      </p:tavLst>
                                    </p:anim>
                                    <p:anim calcmode="lin" valueType="num">
                                      <p:cBhvr>
                                        <p:cTn id="8" dur="1000" fill="hold"/>
                                        <p:tgtEl>
                                          <p:spTgt spid="67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7586"/>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nvSpPr>
        <p:spPr>
          <a:xfrm>
            <a:off x="2008187" y="1616475"/>
            <a:ext cx="8175625" cy="3690939"/>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algn="l">
              <a:buClrTx/>
              <a:buSzTx/>
              <a:buFontTx/>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消除不必要的冗余，形成基本</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验证整体概念结构</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457200">
              <a:buNone/>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在合并后的初步</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中，可能存在冗余的数据和冗余的联系。所谓冗余的数据是指可由基本数据导出数据，冗余的联系是指可由其他联系导出的联系。概念结构设计阶段，哪些冗余信息要消除哪些可以保留需要根据用户的整体需求来确定。消除了冗余的初步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图称为基本</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图，它代表了用户的数据要求，决定了下一步的逻辑结构设计</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457200">
              <a:buNone/>
            </a:pPr>
            <a:endParaRPr lang="zh-CN" altLang="zh-CN" dirty="0">
              <a:latin typeface="微软雅黑" panose="020B0503020204020204" pitchFamily="34" charset="-122"/>
              <a:ea typeface="微软雅黑" panose="020B0503020204020204" pitchFamily="34" charset="-122"/>
            </a:endParaRPr>
          </a:p>
          <a:p>
            <a:pPr>
              <a:lnSpc>
                <a:spcPct val="130000"/>
              </a:lnSpc>
              <a:buNone/>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例，教师工资单中包括该教师的基本工资、各种补贴、应扣除的房租水电费以及实发工资。	由于实发工资可以由前面各项推算出来，因此可以去掉，在需要查询实发工资时根据基本工资、各种补贴、应扣除的房租水电费数据临时生成</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pPr marL="342900" lvl="1" indent="-342900">
              <a:lnSpc>
                <a:spcPct val="200000"/>
              </a:lnSpc>
              <a:buFont typeface="Arial" panose="020B0604020202020204" pitchFamily="34" charset="0"/>
              <a:buChar char="─"/>
            </a:pPr>
            <a:endParaRPr lang="en-US" altLang="zh-CN" sz="2000" b="1" dirty="0">
              <a:latin typeface="黑体" panose="02010609060101010101" pitchFamily="49" charset="-122"/>
              <a:ea typeface="黑体" panose="02010609060101010101" pitchFamily="49" charset="-122"/>
              <a:cs typeface="黑体" panose="02010609060101010101" pitchFamily="49"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sz="2000" dirty="0" smtClean="0">
                <a:solidFill>
                  <a:srgbClr val="F0882E"/>
                </a:solidFill>
                <a:latin typeface="微软雅黑" panose="020B0503020204020204" pitchFamily="34" charset="-122"/>
                <a:ea typeface="微软雅黑" panose="020B0503020204020204" pitchFamily="34" charset="-122"/>
                <a:sym typeface="+mn-ea"/>
              </a:rPr>
              <a:t>4.1.3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1000" fill="hold"/>
                                        <p:tgtEl>
                                          <p:spTgt spid="68610"/>
                                        </p:tgtEl>
                                        <p:attrNameLst>
                                          <p:attrName>ppt_x</p:attrName>
                                        </p:attrNameLst>
                                      </p:cBhvr>
                                      <p:tavLst>
                                        <p:tav tm="0">
                                          <p:val>
                                            <p:strVal val="#ppt_x-.2"/>
                                          </p:val>
                                        </p:tav>
                                        <p:tav tm="100000">
                                          <p:val>
                                            <p:strVal val="#ppt_x"/>
                                          </p:val>
                                        </p:tav>
                                      </p:tavLst>
                                    </p:anim>
                                    <p:anim calcmode="lin" valueType="num">
                                      <p:cBhvr>
                                        <p:cTn id="8" dur="1000" fill="hold"/>
                                        <p:tgtEl>
                                          <p:spTgt spid="686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68610"/>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nvSpPr>
        <p:spPr>
          <a:xfrm>
            <a:off x="1681480" y="2276475"/>
            <a:ext cx="8829675" cy="3722370"/>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57200">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辑结构设计阶段的任务就是将上一阶段所设计好的基本</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图转换为与选用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DBMS</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产品所支持的数据模型相符合的逻辑结构。</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spcBef>
                <a:spcPts val="0"/>
              </a:spcBef>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逻辑结构设计的步骤</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spcBef>
                <a:spcPts val="0"/>
              </a:spcBef>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将概念结构转化为一般的关系、网状、层次模型</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spcBef>
                <a:spcPts val="0"/>
              </a:spcBef>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将转换来的关系、网状、层次模型向特定</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DBMS</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支持下的数据模型转换</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spcBef>
                <a:spcPts val="0"/>
              </a:spcBef>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对数据模型进行优化</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250000"/>
              </a:lnSpc>
              <a:spcBef>
                <a:spcPct val="60000"/>
              </a:spcBef>
            </a:pP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a:buNone/>
            </a:pP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1000" fill="hold"/>
                                        <p:tgtEl>
                                          <p:spTgt spid="69634"/>
                                        </p:tgtEl>
                                        <p:attrNameLst>
                                          <p:attrName>ppt_x</p:attrName>
                                        </p:attrNameLst>
                                      </p:cBhvr>
                                      <p:tavLst>
                                        <p:tav tm="0">
                                          <p:val>
                                            <p:strVal val="#ppt_x"/>
                                          </p:val>
                                        </p:tav>
                                        <p:tav tm="100000">
                                          <p:val>
                                            <p:strVal val="#ppt_x"/>
                                          </p:val>
                                        </p:tav>
                                      </p:tavLst>
                                    </p:anim>
                                    <p:anim calcmode="lin" valueType="num">
                                      <p:cBhvr additive="base">
                                        <p:cTn id="8" dur="1000" fill="hold"/>
                                        <p:tgtEl>
                                          <p:spTgt spid="69634"/>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99396" name="文本框 399395"/>
          <p:cNvSpPr txBox="1"/>
          <p:nvPr/>
        </p:nvSpPr>
        <p:spPr>
          <a:xfrm>
            <a:off x="4717098" y="5661025"/>
            <a:ext cx="2519680" cy="368300"/>
          </a:xfrm>
          <a:prstGeom prst="rect">
            <a:avLst/>
          </a:prstGeom>
          <a:noFill/>
          <a:ln w="25400">
            <a:noFill/>
          </a:ln>
        </p:spPr>
        <p:txBody>
          <a:bodyPr wrap="none" anchor="t">
            <a:spAutoFit/>
          </a:bodyPr>
          <a:lstStyle/>
          <a:p>
            <a:pPr marL="342900" indent="-342900"/>
            <a:r>
              <a:rPr lang="zh-CN" altLang="en-US" sz="1600" b="0" dirty="0">
                <a:latin typeface="黑体" panose="02010609060101010101" pitchFamily="49" charset="-122"/>
                <a:ea typeface="黑体" panose="02010609060101010101" pitchFamily="49" charset="-122"/>
                <a:cs typeface="黑体" panose="02010609060101010101" pitchFamily="49" charset="-122"/>
              </a:rPr>
              <a:t>逻辑结构设计时的</a:t>
            </a:r>
            <a:r>
              <a:rPr lang="en-US" altLang="zh-CN" sz="1600" b="0" dirty="0">
                <a:latin typeface="黑体" panose="02010609060101010101" pitchFamily="49" charset="-122"/>
                <a:ea typeface="黑体" panose="02010609060101010101" pitchFamily="49" charset="-122"/>
                <a:cs typeface="黑体" panose="02010609060101010101" pitchFamily="49" charset="-122"/>
              </a:rPr>
              <a:t>3</a:t>
            </a:r>
            <a:r>
              <a:rPr lang="zh-CN" altLang="en-US" sz="1600" b="0" dirty="0">
                <a:latin typeface="黑体" panose="02010609060101010101" pitchFamily="49" charset="-122"/>
                <a:ea typeface="黑体" panose="02010609060101010101" pitchFamily="49" charset="-122"/>
                <a:cs typeface="黑体" panose="02010609060101010101" pitchFamily="49" charset="-122"/>
              </a:rPr>
              <a:t>个步骤</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pic>
        <p:nvPicPr>
          <p:cNvPr id="399397" name="图片 399396" descr="731"/>
          <p:cNvPicPr>
            <a:picLocks noChangeAspect="1"/>
          </p:cNvPicPr>
          <p:nvPr/>
        </p:nvPicPr>
        <p:blipFill>
          <a:blip r:embed="rId2"/>
          <a:stretch>
            <a:fillRect/>
          </a:stretch>
        </p:blipFill>
        <p:spPr>
          <a:xfrm>
            <a:off x="2269173" y="2349500"/>
            <a:ext cx="7777162" cy="2425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nvSpPr>
        <p:spPr>
          <a:xfrm>
            <a:off x="1857375" y="1530985"/>
            <a:ext cx="8477250" cy="4911725"/>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lnSpc>
                <a:spcPct val="200000"/>
              </a:lnSpc>
              <a:buFont typeface="Arial" panose="020B0604020202020204" pitchFamily="34" charset="0"/>
              <a:buChar cha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图向关系模型的转换</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在转换过程中要遵循的的原则有：</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一个实体型转换为一个关系模式，实体的属性就是关系的属性，实体的码就是关系的码。</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）可以将</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1:1</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联系转换为一个独立的关系模式，也可以与任意一端对应的关系模式合并。</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）可以将</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1:n</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联系转换为一个独立的关系模式，也可以与</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n</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端对应的关系模式合并。</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17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17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sz="17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sz="1700" b="1" dirty="0">
              <a:latin typeface="微软雅黑" panose="020B0503020204020204" pitchFamily="34" charset="-122"/>
              <a:ea typeface="微软雅黑" panose="020B0503020204020204" pitchFamily="34" charset="-122"/>
            </a:endParaRPr>
          </a:p>
        </p:txBody>
      </p:sp>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1000" fill="hold"/>
                                        <p:tgtEl>
                                          <p:spTgt spid="70658"/>
                                        </p:tgtEl>
                                        <p:attrNameLst>
                                          <p:attrName>ppt_x</p:attrName>
                                        </p:attrNameLst>
                                      </p:cBhvr>
                                      <p:tavLst>
                                        <p:tav tm="0">
                                          <p:val>
                                            <p:strVal val="#ppt_x"/>
                                          </p:val>
                                        </p:tav>
                                        <p:tav tm="100000">
                                          <p:val>
                                            <p:strVal val="#ppt_x"/>
                                          </p:val>
                                        </p:tav>
                                      </p:tavLst>
                                    </p:anim>
                                    <p:anim calcmode="lin" valueType="num">
                                      <p:cBhvr additive="base">
                                        <p:cTn id="8" dur="1000" fill="hold"/>
                                        <p:tgtEl>
                                          <p:spTgt spid="70658"/>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47838" y="1963420"/>
            <a:ext cx="8696325" cy="4461510"/>
          </a:xfrm>
          <a:prstGeom prst="rect">
            <a:avLst/>
          </a:prstGeom>
        </p:spPr>
        <p:txBody>
          <a:bodyPr wrap="squar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可以将</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m:n</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联系转换为一个关系模式。</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三个或三个以上实体间的一个多元联系，可以转换为一个关系模式。</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具有相同码的关系模式可以合并。</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ct val="180000"/>
              </a:lnSpc>
              <a:spcBef>
                <a:spcPct val="50000"/>
              </a:spcBef>
            </a:pPr>
            <a:r>
              <a:rPr lang="zh-CN" altLang="en-US" sz="2000" dirty="0">
                <a:solidFill>
                  <a:srgbClr val="595959"/>
                </a:solidFill>
                <a:latin typeface="微软雅黑" panose="020B0503020204020204" pitchFamily="34" charset="-122"/>
                <a:ea typeface="微软雅黑" panose="020B0503020204020204" pitchFamily="34" charset="-122"/>
                <a:sym typeface="+mn-ea"/>
              </a:rPr>
              <a:t>目的：减少系统中的关系个数</a:t>
            </a:r>
            <a:endParaRPr lang="zh-CN" altLang="en-US" sz="2000" dirty="0">
              <a:solidFill>
                <a:srgbClr val="595959"/>
              </a:solidFill>
              <a:latin typeface="微软雅黑" panose="020B0503020204020204" pitchFamily="34" charset="-122"/>
              <a:ea typeface="微软雅黑" panose="020B0503020204020204" pitchFamily="34" charset="-122"/>
            </a:endParaRPr>
          </a:p>
          <a:p>
            <a:pPr lvl="1">
              <a:lnSpc>
                <a:spcPct val="180000"/>
              </a:lnSpc>
              <a:spcBef>
                <a:spcPct val="50000"/>
              </a:spcBef>
            </a:pPr>
            <a:r>
              <a:rPr lang="zh-CN" altLang="en-US" sz="2000" dirty="0">
                <a:solidFill>
                  <a:srgbClr val="595959"/>
                </a:solidFill>
                <a:latin typeface="微软雅黑" panose="020B0503020204020204" pitchFamily="34" charset="-122"/>
                <a:ea typeface="微软雅黑" panose="020B0503020204020204" pitchFamily="34" charset="-122"/>
                <a:sym typeface="+mn-ea"/>
              </a:rPr>
              <a:t>合并方法：将其中一个关系模式的全部属性加入到另一个关系模式中，然后去掉其中的同义属性（可能同名也可能不同名），并适当调整属性的次序</a:t>
            </a:r>
            <a:endParaRPr lang="zh-CN" altLang="en-US" sz="2000" dirty="0">
              <a:solidFill>
                <a:srgbClr val="595959"/>
              </a:solidFill>
              <a:latin typeface="微软雅黑" panose="020B0503020204020204" pitchFamily="34" charset="-122"/>
              <a:ea typeface="微软雅黑" panose="020B0503020204020204" pitchFamily="34" charset="-122"/>
            </a:endParaRPr>
          </a:p>
          <a:p>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 calcmode="lin" valueType="num">
                                      <p:cBhvr additive="base">
                                        <p:cTn id="2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6" presetClass="emph" presetSubtype="0" fill="hold" grpId="0" nodeType="withEffect">
                                  <p:stCondLst>
                                    <p:cond delay="0"/>
                                  </p:stCondLst>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a:xfrm rot="16200000">
            <a:off x="2543810" y="1695450"/>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2568576" y="1900555"/>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685" name="Text Box 3"/>
          <p:cNvSpPr txBox="1"/>
          <p:nvPr/>
        </p:nvSpPr>
        <p:spPr>
          <a:xfrm>
            <a:off x="3383444" y="1828780"/>
            <a:ext cx="6560656" cy="1323439"/>
          </a:xfrm>
          <a:prstGeom prst="rect">
            <a:avLst/>
          </a:prstGeom>
          <a:noFill/>
          <a:ln w="9525">
            <a:noFill/>
          </a:ln>
        </p:spPr>
        <p:txBody>
          <a:bodyPr>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下图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所示的含有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联系的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图按上述规则转换为关系模式。</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4514849" y="2514601"/>
            <a:ext cx="6048375" cy="3785652"/>
          </a:xfrm>
          <a:prstGeom prst="rect">
            <a:avLst/>
          </a:prstGeom>
        </p:spPr>
        <p:txBody>
          <a:bodyPr wrap="square">
            <a:spAutoFit/>
          </a:bodyPr>
          <a:lstStyle/>
          <a:p>
            <a:pPr indent="266700" algn="just" eaLnBrk="0" fontAlgn="base" hangingPunct="0">
              <a:spcBef>
                <a:spcPct val="0"/>
              </a:spcBef>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方案</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：联系转换为一个独立的关系模式：</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800100" algn="just" eaLnBrk="0" fontAlgn="base" hangingPunct="0">
              <a:spcBef>
                <a:spcPct val="0"/>
              </a:spcBef>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职工（</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职工号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，姓名，年龄）；</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800100" algn="just" eaLnBrk="0" fontAlgn="base" hangingPunct="0">
              <a:spcBef>
                <a:spcPct val="0"/>
              </a:spcBef>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，产品名，价格）；</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800100" algn="just" eaLnBrk="0" fontAlgn="base" hangingPunct="0">
              <a:spcBef>
                <a:spcPct val="0"/>
              </a:spcBef>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负责（</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职工号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133985" algn="just" eaLnBrk="0" fontAlgn="base" hangingPunct="0">
              <a:spcBef>
                <a:spcPct val="0"/>
              </a:spcBef>
              <a:defRPr/>
            </a:pPr>
            <a:r>
              <a:rPr lang="en-US" altLang="zh-CN" sz="2000" b="1" kern="1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b="1"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133985" algn="just" eaLnBrk="0" fontAlgn="base" hangingPunct="0">
              <a:spcBef>
                <a:spcPct val="0"/>
              </a:spcBef>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方</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案</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负责</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职工</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两关系模式合并：</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133350" algn="just" eaLnBrk="0" fontAlgn="base" hangingPunct="0">
              <a:spcBef>
                <a:spcPct val="0"/>
              </a:spcBef>
              <a:defRPr/>
            </a:pP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职工（</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职工号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，姓名，年龄，产品号）；</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133350" algn="just" eaLnBrk="0" fontAlgn="base" hangingPunct="0">
              <a:spcBef>
                <a:spcPct val="0"/>
              </a:spcBef>
              <a:defRPr/>
            </a:pP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，产品名，价格）。</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266700" algn="just" eaLnBrk="0" fontAlgn="base" hangingPunct="0">
              <a:spcBef>
                <a:spcPct val="0"/>
              </a:spcBef>
              <a:defRPr/>
            </a:pPr>
            <a:endParaRPr lang="en-US"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66700" algn="just" eaLnBrk="0" fontAlgn="base" hangingPunct="0">
              <a:spcBef>
                <a:spcPct val="0"/>
              </a:spcBef>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方</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案</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负责</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两关系合并：</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133350" algn="just" eaLnBrk="0" fontAlgn="base" hangingPunct="0">
              <a:spcBef>
                <a:spcPct val="0"/>
              </a:spcBef>
              <a:defRPr/>
            </a:pP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职工（</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职工号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，姓名，年龄）；</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800100" algn="just" eaLnBrk="0" fontAlgn="base" hangingPunct="0">
              <a:spcBef>
                <a:spcPct val="0"/>
              </a:spcBef>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zh-CN" altLang="zh-CN" sz="2000" u="sng" kern="100"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，产品名，价格，职工号）。</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1683" name="图片 6"/>
          <p:cNvPicPr>
            <a:picLocks noChangeAspect="1"/>
          </p:cNvPicPr>
          <p:nvPr/>
        </p:nvPicPr>
        <p:blipFill>
          <a:blip r:embed="rId1" cstate="print"/>
          <a:stretch>
            <a:fillRect/>
          </a:stretch>
        </p:blipFill>
        <p:spPr>
          <a:xfrm>
            <a:off x="1692276" y="2833689"/>
            <a:ext cx="2498725" cy="3265487"/>
          </a:xfrm>
          <a:prstGeom prst="rect">
            <a:avLst/>
          </a:prstGeom>
          <a:noFill/>
          <a:ln w="9525">
            <a:noFill/>
          </a:ln>
        </p:spPr>
      </p:pic>
      <p:sp>
        <p:nvSpPr>
          <p:cNvPr id="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p:cTn id="7" dur="1000" fill="hold"/>
                                        <p:tgtEl>
                                          <p:spTgt spid="71685"/>
                                        </p:tgtEl>
                                        <p:attrNameLst>
                                          <p:attrName>ppt_x</p:attrName>
                                        </p:attrNameLst>
                                      </p:cBhvr>
                                      <p:tavLst>
                                        <p:tav tm="0">
                                          <p:val>
                                            <p:strVal val="#ppt_x-.2"/>
                                          </p:val>
                                        </p:tav>
                                        <p:tav tm="100000">
                                          <p:val>
                                            <p:strVal val="#ppt_x"/>
                                          </p:val>
                                        </p:tav>
                                      </p:tavLst>
                                    </p:anim>
                                    <p:anim calcmode="lin" valueType="num">
                                      <p:cBhvr>
                                        <p:cTn id="8" dur="1000" fill="hold"/>
                                        <p:tgtEl>
                                          <p:spTgt spid="71685"/>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685"/>
                                        </p:tgtEl>
                                      </p:cBhvr>
                                    </p:animEffect>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71683"/>
                                        </p:tgtEl>
                                        <p:attrNameLst>
                                          <p:attrName>style.visibility</p:attrName>
                                        </p:attrNameLst>
                                      </p:cBhvr>
                                      <p:to>
                                        <p:strVal val="visible"/>
                                      </p:to>
                                    </p:set>
                                    <p:animEffect transition="in" filter="randombar(horizontal)">
                                      <p:cBhvr>
                                        <p:cTn id="13" dur="500"/>
                                        <p:tgtEl>
                                          <p:spTgt spid="71683"/>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6" presetClass="emph" presetSubtype="0" fill="hold" grpId="0" nodeType="withEffect">
                                  <p:stCondLst>
                                    <p:cond delay="0"/>
                                  </p:stCondLst>
                                  <p:childTnLst>
                                    <p:animEffect transition="out" filter="fade">
                                      <p:cBhvr>
                                        <p:cTn id="20" dur="500" tmFilter="0, 0; .2, .5; .8, .5; 1, 0"/>
                                        <p:tgtEl>
                                          <p:spTgt spid="3"/>
                                        </p:tgtEl>
                                      </p:cBhvr>
                                    </p:animEffect>
                                    <p:animScale>
                                      <p:cBhvr>
                                        <p:cTn id="2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a:xfrm rot="16200000">
            <a:off x="2496185" y="1562100"/>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2520951" y="1767205"/>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709" name="Text Box 3"/>
          <p:cNvSpPr txBox="1"/>
          <p:nvPr/>
        </p:nvSpPr>
        <p:spPr>
          <a:xfrm>
            <a:off x="3335819" y="1695408"/>
            <a:ext cx="6560656" cy="677108"/>
          </a:xfrm>
          <a:prstGeom prst="rect">
            <a:avLst/>
          </a:prstGeom>
          <a:noFill/>
          <a:ln w="9525">
            <a:noFill/>
          </a:ln>
        </p:spPr>
        <p:txBody>
          <a:bodyPr>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下图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所示的含有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1:n</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联系的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图转换为关系模式。</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dirty="0">
              <a:latin typeface="微软雅黑" panose="020B0503020204020204" pitchFamily="34" charset="-122"/>
              <a:ea typeface="微软雅黑" panose="020B0503020204020204" pitchFamily="34" charset="-122"/>
            </a:endParaRPr>
          </a:p>
        </p:txBody>
      </p:sp>
      <p:sp>
        <p:nvSpPr>
          <p:cNvPr id="72707" name="矩形 1"/>
          <p:cNvSpPr/>
          <p:nvPr/>
        </p:nvSpPr>
        <p:spPr>
          <a:xfrm>
            <a:off x="4733925" y="2447926"/>
            <a:ext cx="5676900" cy="4093428"/>
          </a:xfrm>
          <a:prstGeom prst="rect">
            <a:avLst/>
          </a:prstGeom>
          <a:noFill/>
          <a:ln w="9525">
            <a:noFill/>
          </a:ln>
        </p:spPr>
        <p:txBody>
          <a:bodyPr wrap="square">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方案</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：联系转换为一个独立的关系模式</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仓库（</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仓库号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，地点，面积</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，产品名，价格</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仓储（</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仓库号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，数量）。</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方案</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端对应的关系模式合并</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仓库（</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仓库号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，地点，面积</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，产品名，价格，仓库号，数量）</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pic>
        <p:nvPicPr>
          <p:cNvPr id="72708" name="图片 8"/>
          <p:cNvPicPr>
            <a:picLocks noChangeAspect="1"/>
          </p:cNvPicPr>
          <p:nvPr/>
        </p:nvPicPr>
        <p:blipFill>
          <a:blip r:embed="rId1" cstate="print"/>
          <a:stretch>
            <a:fillRect/>
          </a:stretch>
        </p:blipFill>
        <p:spPr>
          <a:xfrm>
            <a:off x="1774825" y="2774950"/>
            <a:ext cx="2109788" cy="2933700"/>
          </a:xfrm>
          <a:prstGeom prst="rect">
            <a:avLst/>
          </a:prstGeom>
          <a:noFill/>
          <a:ln w="9525">
            <a:noFill/>
          </a:ln>
        </p:spPr>
      </p:pic>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randombar(horizontal)">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72707"/>
                                        </p:tgtEl>
                                        <p:attrNameLst>
                                          <p:attrName>style.visibility</p:attrName>
                                        </p:attrNameLst>
                                      </p:cBhvr>
                                      <p:to>
                                        <p:strVal val="visible"/>
                                      </p:to>
                                    </p:set>
                                    <p:anim calcmode="lin" valueType="num">
                                      <p:cBhvr>
                                        <p:cTn id="12" dur="1000" fill="hold"/>
                                        <p:tgtEl>
                                          <p:spTgt spid="72707"/>
                                        </p:tgtEl>
                                        <p:attrNameLst>
                                          <p:attrName>ppt_x</p:attrName>
                                        </p:attrNameLst>
                                      </p:cBhvr>
                                      <p:tavLst>
                                        <p:tav tm="0">
                                          <p:val>
                                            <p:strVal val="#ppt_x-.2"/>
                                          </p:val>
                                        </p:tav>
                                        <p:tav tm="100000">
                                          <p:val>
                                            <p:strVal val="#ppt_x"/>
                                          </p:val>
                                        </p:tav>
                                      </p:tavLst>
                                    </p:anim>
                                    <p:anim calcmode="lin" valueType="num">
                                      <p:cBhvr>
                                        <p:cTn id="13" dur="1000" fill="hold"/>
                                        <p:tgtEl>
                                          <p:spTgt spid="7270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2707"/>
                                        </p:tgtEl>
                                      </p:cBhvr>
                                    </p:animEffect>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46" name="直接连接符 45"/>
          <p:cNvCxnSpPr/>
          <p:nvPr/>
        </p:nvCxnSpPr>
        <p:spPr bwMode="auto">
          <a:xfrm>
            <a:off x="4127710" y="2297741"/>
            <a:ext cx="2943225" cy="0"/>
          </a:xfrm>
          <a:prstGeom prst="line">
            <a:avLst/>
          </a:prstGeom>
          <a:noFill/>
          <a:ln w="3175" cap="flat" cmpd="sng" algn="ctr">
            <a:solidFill>
              <a:srgbClr val="F0882E"/>
            </a:solidFill>
            <a:prstDash val="sysDot"/>
            <a:headEnd type="oval" w="sm" len="sm"/>
            <a:tailEnd type="oval" w="sm" len="sm"/>
          </a:ln>
          <a:effectLst/>
        </p:spPr>
      </p:cxnSp>
      <p:sp>
        <p:nvSpPr>
          <p:cNvPr id="9219" name="矩形 36"/>
          <p:cNvSpPr/>
          <p:nvPr/>
        </p:nvSpPr>
        <p:spPr>
          <a:xfrm flipH="1">
            <a:off x="4328165" y="1637676"/>
            <a:ext cx="2943224" cy="645160"/>
          </a:xfrm>
          <a:prstGeom prst="rect">
            <a:avLst/>
          </a:prstGeom>
          <a:noFill/>
          <a:ln w="9525">
            <a:noFill/>
          </a:ln>
        </p:spPr>
        <p:txBody>
          <a:bodyPr wrap="squar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圆角矩形 50"/>
          <p:cNvSpPr/>
          <p:nvPr/>
        </p:nvSpPr>
        <p:spPr>
          <a:xfrm rot="21587233">
            <a:off x="3360737" y="1382472"/>
            <a:ext cx="883920" cy="953770"/>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rot="21587233">
            <a:off x="3396933" y="1421843"/>
            <a:ext cx="810895" cy="874395"/>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srgbClr val="1FA8BB"/>
              </a:solidFill>
              <a:latin typeface="Cambria Math" panose="02040503050406030204" pitchFamily="18" charset="0"/>
              <a:ea typeface="汉仪综艺体简" panose="02010609000101010101" pitchFamily="49" charset="-122"/>
            </a:endParaRPr>
          </a:p>
        </p:txBody>
      </p:sp>
      <p:sp>
        <p:nvSpPr>
          <p:cNvPr id="50" name="圆角矩形 5"/>
          <p:cNvSpPr/>
          <p:nvPr/>
        </p:nvSpPr>
        <p:spPr>
          <a:xfrm rot="21587233">
            <a:off x="3278187" y="1817448"/>
            <a:ext cx="882650" cy="5175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7" name="直接连接符 51"/>
          <p:cNvCxnSpPr>
            <a:cxnSpLocks noChangeShapeType="1"/>
          </p:cNvCxnSpPr>
          <p:nvPr/>
        </p:nvCxnSpPr>
        <p:spPr bwMode="auto">
          <a:xfrm>
            <a:off x="4977806" y="3711586"/>
            <a:ext cx="2911475" cy="0"/>
          </a:xfrm>
          <a:prstGeom prst="line">
            <a:avLst/>
          </a:prstGeom>
          <a:noFill/>
          <a:ln w="3175" algn="ctr">
            <a:solidFill>
              <a:srgbClr val="F0882E"/>
            </a:solidFill>
            <a:prstDash val="sysDot"/>
            <a:round/>
            <a:headEnd type="oval" w="sm" len="sm"/>
            <a:tailEnd type="oval" w="sm" len="sm"/>
          </a:ln>
        </p:spPr>
      </p:cxnSp>
      <p:sp>
        <p:nvSpPr>
          <p:cNvPr id="9222" name="矩形 53"/>
          <p:cNvSpPr/>
          <p:nvPr/>
        </p:nvSpPr>
        <p:spPr>
          <a:xfrm flipH="1">
            <a:off x="5240064" y="3084912"/>
            <a:ext cx="2646878" cy="581057"/>
          </a:xfrm>
          <a:prstGeom prst="rect">
            <a:avLst/>
          </a:prstGeom>
          <a:noFill/>
          <a:ln w="9525">
            <a:noFill/>
          </a:ln>
        </p:spPr>
        <p:txBody>
          <a:bodyPr wrap="non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的基本</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9223" name="组合 116"/>
          <p:cNvGrpSpPr/>
          <p:nvPr/>
        </p:nvGrpSpPr>
        <p:grpSpPr>
          <a:xfrm rot="-12767">
            <a:off x="4211215" y="2807223"/>
            <a:ext cx="884238" cy="952500"/>
            <a:chOff x="1936620" y="1275606"/>
            <a:chExt cx="1296144" cy="1728192"/>
          </a:xfrm>
        </p:grpSpPr>
        <p:grpSp>
          <p:nvGrpSpPr>
            <p:cNvPr id="9231"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814437" y="2064249"/>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2" name="直接连接符 101"/>
          <p:cNvCxnSpPr>
            <a:cxnSpLocks noChangeShapeType="1"/>
          </p:cNvCxnSpPr>
          <p:nvPr/>
        </p:nvCxnSpPr>
        <p:spPr bwMode="auto">
          <a:xfrm>
            <a:off x="5764368" y="5099691"/>
            <a:ext cx="3741738" cy="0"/>
          </a:xfrm>
          <a:prstGeom prst="line">
            <a:avLst/>
          </a:prstGeom>
          <a:noFill/>
          <a:ln w="3175" algn="ctr">
            <a:solidFill>
              <a:srgbClr val="1FA8BB"/>
            </a:solidFill>
            <a:prstDash val="sysDot"/>
            <a:round/>
            <a:headEnd type="oval" w="sm" len="sm"/>
            <a:tailEnd type="oval" w="sm" len="sm"/>
          </a:ln>
        </p:spPr>
      </p:cxnSp>
      <p:grpSp>
        <p:nvGrpSpPr>
          <p:cNvPr id="9225" name="组合 121"/>
          <p:cNvGrpSpPr/>
          <p:nvPr/>
        </p:nvGrpSpPr>
        <p:grpSpPr>
          <a:xfrm rot="-12767">
            <a:off x="5062325" y="4213467"/>
            <a:ext cx="884237" cy="952500"/>
            <a:chOff x="1936620" y="1275606"/>
            <a:chExt cx="1296144" cy="1728192"/>
          </a:xfrm>
        </p:grpSpPr>
        <p:grpSp>
          <p:nvGrpSpPr>
            <p:cNvPr id="9227"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p:cNvSpPr/>
            <p:nvPr/>
          </p:nvSpPr>
          <p:spPr>
            <a:xfrm>
              <a:off x="1814437" y="2064249"/>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9226" name="矩形 103"/>
          <p:cNvSpPr/>
          <p:nvPr/>
        </p:nvSpPr>
        <p:spPr>
          <a:xfrm flipH="1">
            <a:off x="6011053" y="4473016"/>
            <a:ext cx="2646878" cy="581057"/>
          </a:xfrm>
          <a:prstGeom prst="rect">
            <a:avLst/>
          </a:prstGeom>
          <a:noFill/>
          <a:ln w="9525">
            <a:noFill/>
          </a:ln>
        </p:spPr>
        <p:txBody>
          <a:bodyPr wrap="non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标题 1"/>
          <p:cNvSpPr/>
          <p:nvPr/>
        </p:nvSpPr>
        <p:spPr>
          <a:xfrm>
            <a:off x="1102428" y="633470"/>
            <a:ext cx="1100445" cy="765175"/>
          </a:xfrm>
          <a:prstGeom prst="rect">
            <a:avLst/>
          </a:prstGeom>
          <a:noFill/>
          <a:ln w="9525">
            <a:noFill/>
          </a:ln>
        </p:spPr>
        <p:txBody>
          <a:bodyPr anchor="ct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5" name="直接连接符 2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nodePh="1">
                                  <p:stCondLst>
                                    <p:cond delay="0"/>
                                  </p:stCondLst>
                                  <p:endCondLst>
                                    <p:cond evt="begin" delay="0">
                                      <p:tn val="5"/>
                                    </p:cond>
                                  </p:end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a:xfrm rot="16200000">
            <a:off x="2565400" y="1630680"/>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2590166" y="1835785"/>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3733" name="Text Box 3"/>
          <p:cNvSpPr txBox="1"/>
          <p:nvPr/>
        </p:nvSpPr>
        <p:spPr>
          <a:xfrm>
            <a:off x="3405034" y="1764030"/>
            <a:ext cx="6560656" cy="400110"/>
          </a:xfrm>
          <a:prstGeom prst="rect">
            <a:avLst/>
          </a:prstGeom>
          <a:noFill/>
          <a:ln w="9525">
            <a:noFill/>
          </a:ln>
        </p:spPr>
        <p:txBody>
          <a:bodyPr>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下图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所示的含有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m:n</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联系的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图转换为关系模式。</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3731" name="矩形 1"/>
          <p:cNvSpPr/>
          <p:nvPr/>
        </p:nvSpPr>
        <p:spPr>
          <a:xfrm>
            <a:off x="5390515" y="3187700"/>
            <a:ext cx="5024438" cy="1015663"/>
          </a:xfrm>
          <a:prstGeom prst="rect">
            <a:avLst/>
          </a:prstGeom>
          <a:noFill/>
          <a:ln w="9525">
            <a:noFill/>
          </a:ln>
        </p:spPr>
        <p:txBody>
          <a:bodyPr>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学生（</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学号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，姓名，年龄，性别）；</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课程（</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课程号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，课程名，学时数）；</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选修（</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学号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课程号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，成绩）。</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3732" name="图片 9"/>
          <p:cNvPicPr>
            <a:picLocks noChangeAspect="1"/>
          </p:cNvPicPr>
          <p:nvPr/>
        </p:nvPicPr>
        <p:blipFill>
          <a:blip r:embed="rId1" cstate="print"/>
          <a:stretch>
            <a:fillRect/>
          </a:stretch>
        </p:blipFill>
        <p:spPr>
          <a:xfrm>
            <a:off x="2341563" y="2651126"/>
            <a:ext cx="2538412" cy="3254375"/>
          </a:xfrm>
          <a:prstGeom prst="rect">
            <a:avLst/>
          </a:prstGeom>
          <a:noFill/>
          <a:ln w="9525">
            <a:noFill/>
          </a:ln>
        </p:spPr>
      </p:pic>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fade">
                                      <p:cBhvr>
                                        <p:cTn id="7" dur="1000"/>
                                        <p:tgtEl>
                                          <p:spTgt spid="73731"/>
                                        </p:tgtEl>
                                      </p:cBhvr>
                                    </p:animEffect>
                                    <p:anim calcmode="lin" valueType="num">
                                      <p:cBhvr>
                                        <p:cTn id="8" dur="1000" fill="hold"/>
                                        <p:tgtEl>
                                          <p:spTgt spid="73731"/>
                                        </p:tgtEl>
                                        <p:attrNameLst>
                                          <p:attrName>ppt_x</p:attrName>
                                        </p:attrNameLst>
                                      </p:cBhvr>
                                      <p:tavLst>
                                        <p:tav tm="0">
                                          <p:val>
                                            <p:strVal val="#ppt_x"/>
                                          </p:val>
                                        </p:tav>
                                        <p:tav tm="100000">
                                          <p:val>
                                            <p:strVal val="#ppt_x"/>
                                          </p:val>
                                        </p:tav>
                                      </p:tavLst>
                                    </p:anim>
                                    <p:anim calcmode="lin" valueType="num">
                                      <p:cBhvr>
                                        <p:cTn id="9" dur="1000" fill="hold"/>
                                        <p:tgtEl>
                                          <p:spTgt spid="737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3732"/>
                                        </p:tgtEl>
                                        <p:attrNameLst>
                                          <p:attrName>style.visibility</p:attrName>
                                        </p:attrNameLst>
                                      </p:cBhvr>
                                      <p:to>
                                        <p:strVal val="visible"/>
                                      </p:to>
                                    </p:set>
                                    <p:animEffect transition="in" filter="fade">
                                      <p:cBhvr>
                                        <p:cTn id="12" dur="1000"/>
                                        <p:tgtEl>
                                          <p:spTgt spid="73732"/>
                                        </p:tgtEl>
                                      </p:cBhvr>
                                    </p:animEffect>
                                    <p:anim calcmode="lin" valueType="num">
                                      <p:cBhvr>
                                        <p:cTn id="13" dur="1000" fill="hold"/>
                                        <p:tgtEl>
                                          <p:spTgt spid="73732"/>
                                        </p:tgtEl>
                                        <p:attrNameLst>
                                          <p:attrName>ppt_x</p:attrName>
                                        </p:attrNameLst>
                                      </p:cBhvr>
                                      <p:tavLst>
                                        <p:tav tm="0">
                                          <p:val>
                                            <p:strVal val="#ppt_x"/>
                                          </p:val>
                                        </p:tav>
                                        <p:tav tm="100000">
                                          <p:val>
                                            <p:strVal val="#ppt_x"/>
                                          </p:val>
                                        </p:tav>
                                      </p:tavLst>
                                    </p:anim>
                                    <p:anim calcmode="lin" valueType="num">
                                      <p:cBhvr>
                                        <p:cTn id="14" dur="1000" fill="hold"/>
                                        <p:tgtEl>
                                          <p:spTgt spid="73732"/>
                                        </p:tgtEl>
                                        <p:attrNameLst>
                                          <p:attrName>ppt_y</p:attrName>
                                        </p:attrNameLst>
                                      </p:cBhvr>
                                      <p:tavLst>
                                        <p:tav tm="0">
                                          <p:val>
                                            <p:strVal val="#ppt_y+.1"/>
                                          </p:val>
                                        </p:tav>
                                        <p:tav tm="100000">
                                          <p:val>
                                            <p:strVal val="#ppt_y"/>
                                          </p:val>
                                        </p:tav>
                                      </p:tavLst>
                                    </p:anim>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a:xfrm rot="16200000">
            <a:off x="2148205" y="1695450"/>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2172971" y="1900555"/>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Text Box 3"/>
          <p:cNvSpPr txBox="1"/>
          <p:nvPr/>
        </p:nvSpPr>
        <p:spPr>
          <a:xfrm>
            <a:off x="2987839" y="1828800"/>
            <a:ext cx="6560656" cy="400110"/>
          </a:xfrm>
          <a:prstGeom prst="rect">
            <a:avLst/>
          </a:prstGeom>
          <a:noFill/>
          <a:ln w="9525">
            <a:noFill/>
          </a:ln>
        </p:spPr>
        <p:txBody>
          <a:bodyPr>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下图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所示的含有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m:n</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联系的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图转换为关系模式。</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755" name="矩形 1"/>
          <p:cNvSpPr/>
          <p:nvPr/>
        </p:nvSpPr>
        <p:spPr>
          <a:xfrm>
            <a:off x="7242176" y="2751139"/>
            <a:ext cx="3254374" cy="2553335"/>
          </a:xfrm>
          <a:prstGeom prst="rect">
            <a:avLst/>
          </a:prstGeom>
          <a:noFill/>
          <a:ln w="9525">
            <a:noFill/>
          </a:ln>
        </p:spPr>
        <p:txBody>
          <a:bodyPr wrap="square">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供应商（</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供应商号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，供应商名，地址）；</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零件（</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零件号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，零件名，单价）；</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，产品名，型号）；</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供应（</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供应商号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零件号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u="sng" dirty="0">
                <a:solidFill>
                  <a:schemeClr val="tx1">
                    <a:lumMod val="65000"/>
                    <a:lumOff val="35000"/>
                  </a:schemeClr>
                </a:solidFill>
                <a:latin typeface="微软雅黑" panose="020B0503020204020204" pitchFamily="34" charset="-122"/>
                <a:ea typeface="微软雅黑" panose="020B0503020204020204" pitchFamily="34" charset="-122"/>
              </a:rPr>
              <a:t>产品号</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，数量）。</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4756" name="图片 8"/>
          <p:cNvPicPr>
            <a:picLocks noChangeAspect="1"/>
          </p:cNvPicPr>
          <p:nvPr/>
        </p:nvPicPr>
        <p:blipFill>
          <a:blip r:embed="rId1" cstate="print"/>
          <a:stretch>
            <a:fillRect/>
          </a:stretch>
        </p:blipFill>
        <p:spPr>
          <a:xfrm>
            <a:off x="1611314" y="2586038"/>
            <a:ext cx="5267325" cy="2914650"/>
          </a:xfrm>
          <a:prstGeom prst="rect">
            <a:avLst/>
          </a:prstGeom>
          <a:noFill/>
          <a:ln w="9525">
            <a:noFill/>
          </a:ln>
        </p:spPr>
      </p:pic>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p:cTn id="7" dur="1000" fill="hold"/>
                                        <p:tgtEl>
                                          <p:spTgt spid="74756"/>
                                        </p:tgtEl>
                                        <p:attrNameLst>
                                          <p:attrName>ppt_x</p:attrName>
                                        </p:attrNameLst>
                                      </p:cBhvr>
                                      <p:tavLst>
                                        <p:tav tm="0">
                                          <p:val>
                                            <p:strVal val="#ppt_x-.2"/>
                                          </p:val>
                                        </p:tav>
                                        <p:tav tm="100000">
                                          <p:val>
                                            <p:strVal val="#ppt_x"/>
                                          </p:val>
                                        </p:tav>
                                      </p:tavLst>
                                    </p:anim>
                                    <p:anim calcmode="lin" valueType="num">
                                      <p:cBhvr>
                                        <p:cTn id="8" dur="1000" fill="hold"/>
                                        <p:tgtEl>
                                          <p:spTgt spid="747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7475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4755"/>
                                        </p:tgtEl>
                                        <p:attrNameLst>
                                          <p:attrName>style.visibility</p:attrName>
                                        </p:attrNameLst>
                                      </p:cBhvr>
                                      <p:to>
                                        <p:strVal val="visible"/>
                                      </p:to>
                                    </p:set>
                                    <p:anim calcmode="lin" valueType="num">
                                      <p:cBhvr>
                                        <p:cTn id="12" dur="1000" fill="hold"/>
                                        <p:tgtEl>
                                          <p:spTgt spid="74755"/>
                                        </p:tgtEl>
                                        <p:attrNameLst>
                                          <p:attrName>ppt_x</p:attrName>
                                        </p:attrNameLst>
                                      </p:cBhvr>
                                      <p:tavLst>
                                        <p:tav tm="0">
                                          <p:val>
                                            <p:strVal val="#ppt_x-.2"/>
                                          </p:val>
                                        </p:tav>
                                        <p:tav tm="100000">
                                          <p:val>
                                            <p:strVal val="#ppt_x"/>
                                          </p:val>
                                        </p:tav>
                                      </p:tavLst>
                                    </p:anim>
                                    <p:anim calcmode="lin" valueType="num">
                                      <p:cBhvr>
                                        <p:cTn id="13" dur="1000" fill="hold"/>
                                        <p:tgtEl>
                                          <p:spTgt spid="7475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4755"/>
                                        </p:tgtEl>
                                      </p:cBhvr>
                                    </p:animEffect>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45131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  逻辑结构设计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185035" y="1697355"/>
            <a:ext cx="7643495" cy="3876675"/>
          </a:xfrm>
          <a:prstGeom prst="rect">
            <a:avLst/>
          </a:prstGeom>
          <a:noFill/>
        </p:spPr>
        <p:txBody>
          <a:bodyPr wrap="square" rtlCol="0" anchor="t">
            <a:spAutoFit/>
          </a:bodyPr>
          <a:lstStyle/>
          <a:p>
            <a:pPr indent="609600" fontAlgn="auto">
              <a:lnSpc>
                <a:spcPct val="150000"/>
              </a:lnSpc>
              <a:buNone/>
              <a:extLst>
                <a:ext uri="{35155182-B16C-46BC-9424-99874614C6A1}">
                  <wpsdc:indentchars xmlns:wpsdc="http://www.wps.cn/officeDocument/2017/drawingmlCustomData" val="200" checksum="4158780845"/>
                </a:ext>
              </a:extLst>
            </a:pP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注意：</a:t>
            </a:r>
            <a:endPar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buClr>
                <a:schemeClr val="accent1"/>
              </a:buClr>
              <a:buNone/>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从理论上讲，</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联系可以与任意一端对应的关系模式合并</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buClr>
                <a:schemeClr val="accent1"/>
              </a:buClr>
              <a:buNone/>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但在一些情况下，与不同的关系模式合并效率会大不一样。因此究竟应该与哪端的关系模式合并需要依应用的具体情况而定。</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buClr>
                <a:schemeClr val="accent1"/>
              </a:buClr>
              <a:buNone/>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由于连接操作是最费时的操作，所以一般应以尽量减少连接操作为目标。</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buClr>
                <a:schemeClr val="accent1"/>
              </a:buClr>
              <a:buNone/>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例如，如果经常要查询某个班级的班主任姓名，则将管理联系与教师关系合并更好些。</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nvSpPr>
        <p:spPr>
          <a:xfrm>
            <a:off x="1685925" y="1615442"/>
            <a:ext cx="8820150" cy="3721098"/>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indent="457200" algn="l">
              <a:buClrTx/>
              <a:buSzTx/>
              <a:buFontTx/>
              <a:buNone/>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数据库在物理设备上的存储结构与存取方法称为数据库的物理结构，它依赖于选定的数据库管理系统。</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457200" algn="l">
              <a:buClrTx/>
              <a:buSzTx/>
              <a:buFontTx/>
              <a:buNone/>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数据库的物理设计，就是为一个给定的逻辑数据模型选取一个最适合应用要求的物理结构的过程。</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其主要内容是根据DBMS提供的各种手段，设计数据的存储形式和存取路径，如文件结构、索引设计等。</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该阶段分两步来进行：</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）首先确定数据库的物理结构，在关系数据库中主要指的是存储结构与存取方法</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）从时间和空间效率两个方面来对数据库的物理结构进行评价。</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18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5</a:t>
            </a:r>
            <a:r>
              <a:rPr lang="zh-CN" altLang="en-US" sz="2000" dirty="0">
                <a:solidFill>
                  <a:srgbClr val="F0882E"/>
                </a:solidFill>
                <a:latin typeface="微软雅黑" panose="020B0503020204020204" pitchFamily="34" charset="-122"/>
                <a:ea typeface="微软雅黑" panose="020B0503020204020204" pitchFamily="34" charset="-122"/>
                <a:sym typeface="+mn-ea"/>
              </a:rPr>
              <a:t>  物理设计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962150" y="5798185"/>
            <a:ext cx="8480425" cy="922020"/>
          </a:xfrm>
          <a:prstGeom prst="rect">
            <a:avLst/>
          </a:prstGeom>
          <a:noFill/>
        </p:spPr>
        <p:txBody>
          <a:bodyPr wrap="square" rtlCol="0">
            <a:spAutoFit/>
          </a:bodyPr>
          <a:lstStyle/>
          <a:p>
            <a:pPr marL="0" lvl="1" algn="l"/>
            <a:r>
              <a:rPr lang="zh-CN" altLang="en-US" dirty="0">
                <a:solidFill>
                  <a:srgbClr val="595959"/>
                </a:solidFill>
                <a:latin typeface="微软雅黑" panose="020B0503020204020204" pitchFamily="34" charset="-122"/>
                <a:ea typeface="微软雅黑" panose="020B0503020204020204" pitchFamily="34" charset="-122"/>
                <a:sym typeface="+mn-ea"/>
              </a:rPr>
              <a:t>如果评价结果满足原设计要求，则可进入到物理实施阶段，否则，就需要重新设计或修改物理结构，有时甚至要返回逻辑设计阶段修改数据模型</a:t>
            </a:r>
            <a:endParaRPr lang="zh-CN" altLang="en-US">
              <a:solidFill>
                <a:srgbClr val="595959"/>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1000" fill="hold"/>
                                        <p:tgtEl>
                                          <p:spTgt spid="75778"/>
                                        </p:tgtEl>
                                        <p:attrNameLst>
                                          <p:attrName>ppt_x</p:attrName>
                                        </p:attrNameLst>
                                      </p:cBhvr>
                                      <p:tavLst>
                                        <p:tav tm="0">
                                          <p:val>
                                            <p:strVal val="#ppt_x-.2"/>
                                          </p:val>
                                        </p:tav>
                                        <p:tav tm="100000">
                                          <p:val>
                                            <p:strVal val="#ppt_x"/>
                                          </p:val>
                                        </p:tav>
                                      </p:tavLst>
                                    </p:anim>
                                    <p:anim calcmode="lin" valueType="num">
                                      <p:cBhvr>
                                        <p:cTn id="8" dur="1000" fill="hold"/>
                                        <p:tgtEl>
                                          <p:spTgt spid="757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75778"/>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5</a:t>
            </a:r>
            <a:r>
              <a:rPr lang="zh-CN" altLang="en-US" sz="2000" dirty="0">
                <a:solidFill>
                  <a:srgbClr val="F0882E"/>
                </a:solidFill>
                <a:latin typeface="微软雅黑" panose="020B0503020204020204" pitchFamily="34" charset="-122"/>
                <a:ea typeface="微软雅黑" panose="020B0503020204020204" pitchFamily="34" charset="-122"/>
                <a:sym typeface="+mn-ea"/>
              </a:rPr>
              <a:t>  物理设计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grpSp>
        <p:nvGrpSpPr>
          <p:cNvPr id="481283" name="组合 481282"/>
          <p:cNvGrpSpPr/>
          <p:nvPr/>
        </p:nvGrpSpPr>
        <p:grpSpPr>
          <a:xfrm>
            <a:off x="1878013" y="1921828"/>
            <a:ext cx="7723187" cy="4197350"/>
            <a:chOff x="720" y="1008"/>
            <a:chExt cx="4848" cy="2662"/>
          </a:xfrm>
        </p:grpSpPr>
        <p:grpSp>
          <p:nvGrpSpPr>
            <p:cNvPr id="481284" name="组合 481283"/>
            <p:cNvGrpSpPr/>
            <p:nvPr/>
          </p:nvGrpSpPr>
          <p:grpSpPr>
            <a:xfrm>
              <a:off x="720" y="1008"/>
              <a:ext cx="4848" cy="2662"/>
              <a:chOff x="624" y="1008"/>
              <a:chExt cx="4848" cy="2662"/>
            </a:xfrm>
          </p:grpSpPr>
          <p:sp>
            <p:nvSpPr>
              <p:cNvPr id="481285" name="矩形 481284"/>
              <p:cNvSpPr/>
              <p:nvPr/>
            </p:nvSpPr>
            <p:spPr>
              <a:xfrm>
                <a:off x="1432" y="1008"/>
                <a:ext cx="2936" cy="1638"/>
              </a:xfrm>
              <a:prstGeom prst="rect">
                <a:avLst/>
              </a:prstGeom>
              <a:solidFill>
                <a:schemeClr val="bg1"/>
              </a:solidFill>
              <a:ln w="9525" cap="flat" cmpd="sng">
                <a:solidFill>
                  <a:srgbClr val="000000"/>
                </a:solidFill>
                <a:prstDash val="solid"/>
                <a:miter/>
                <a:headEnd type="none" w="med" len="med"/>
                <a:tailEnd type="none" w="med" len="med"/>
              </a:ln>
            </p:spPr>
            <p:txBody>
              <a:bodyPr/>
              <a:lstStyle/>
              <a:p>
                <a:pPr algn="just"/>
                <a:r>
                  <a:rPr lang="zh-CN" altLang="en-US" sz="2400" dirty="0">
                    <a:latin typeface="Times New Roman" panose="02020603050405020304" pitchFamily="18" charset="0"/>
                  </a:rPr>
                  <a:t>数据库物理设计</a:t>
                </a:r>
                <a:endParaRPr lang="zh-CN" altLang="en-US" sz="2400" dirty="0">
                  <a:latin typeface="Times New Roman" panose="02020603050405020304" pitchFamily="18" charset="0"/>
                </a:endParaRPr>
              </a:p>
            </p:txBody>
          </p:sp>
          <p:sp>
            <p:nvSpPr>
              <p:cNvPr id="481286" name="直接连接符 481285"/>
              <p:cNvSpPr/>
              <p:nvPr/>
            </p:nvSpPr>
            <p:spPr>
              <a:xfrm>
                <a:off x="983" y="1827"/>
                <a:ext cx="718" cy="0"/>
              </a:xfrm>
              <a:prstGeom prst="line">
                <a:avLst/>
              </a:prstGeom>
              <a:ln w="9525" cap="flat" cmpd="sng">
                <a:solidFill>
                  <a:srgbClr val="000000"/>
                </a:solidFill>
                <a:prstDash val="solid"/>
                <a:headEnd type="none" w="med" len="med"/>
                <a:tailEnd type="triangle" w="med" len="med"/>
              </a:ln>
            </p:spPr>
          </p:sp>
          <p:sp>
            <p:nvSpPr>
              <p:cNvPr id="481287" name="椭圆 481286"/>
              <p:cNvSpPr/>
              <p:nvPr/>
            </p:nvSpPr>
            <p:spPr>
              <a:xfrm>
                <a:off x="1679" y="1418"/>
                <a:ext cx="762" cy="921"/>
              </a:xfrm>
              <a:prstGeom prst="ellipse">
                <a:avLst/>
              </a:prstGeom>
              <a:solidFill>
                <a:schemeClr val="bg1"/>
              </a:solidFill>
              <a:ln w="9525" cap="flat" cmpd="sng">
                <a:solidFill>
                  <a:srgbClr val="000000"/>
                </a:solidFill>
                <a:prstDash val="solid"/>
                <a:headEnd type="none" w="med" len="med"/>
                <a:tailEnd type="none" w="med" len="med"/>
              </a:ln>
            </p:spPr>
            <p:txBody>
              <a:bodyPr lIns="0" tIns="0" rIns="0" bIns="0"/>
              <a:lstStyle/>
              <a:p>
                <a:r>
                  <a:rPr lang="zh-CN" altLang="en-US" dirty="0">
                    <a:latin typeface="Times New Roman" panose="02020603050405020304" pitchFamily="18" charset="0"/>
                  </a:rPr>
                  <a:t>确定数据库的物理结构</a:t>
                </a:r>
                <a:endParaRPr lang="zh-CN" altLang="en-US" sz="1000" dirty="0">
                  <a:latin typeface="Times New Roman" panose="02020603050405020304" pitchFamily="18" charset="0"/>
                </a:endParaRPr>
              </a:p>
              <a:p>
                <a:endParaRPr lang="zh-CN" altLang="en-US" sz="1000" dirty="0">
                  <a:latin typeface="Times New Roman" panose="02020603050405020304" pitchFamily="18" charset="0"/>
                </a:endParaRPr>
              </a:p>
            </p:txBody>
          </p:sp>
          <p:sp>
            <p:nvSpPr>
              <p:cNvPr id="481288" name="直接连接符 481287"/>
              <p:cNvSpPr/>
              <p:nvPr/>
            </p:nvSpPr>
            <p:spPr>
              <a:xfrm>
                <a:off x="2448" y="1824"/>
                <a:ext cx="720" cy="0"/>
              </a:xfrm>
              <a:prstGeom prst="line">
                <a:avLst/>
              </a:prstGeom>
              <a:ln w="9525" cap="flat" cmpd="sng">
                <a:solidFill>
                  <a:srgbClr val="000000"/>
                </a:solidFill>
                <a:prstDash val="solid"/>
                <a:headEnd type="none" w="med" len="med"/>
                <a:tailEnd type="triangle" w="med" len="med"/>
              </a:ln>
            </p:spPr>
          </p:sp>
          <p:sp>
            <p:nvSpPr>
              <p:cNvPr id="481289" name="椭圆 481288"/>
              <p:cNvSpPr/>
              <p:nvPr/>
            </p:nvSpPr>
            <p:spPr>
              <a:xfrm>
                <a:off x="3168" y="1440"/>
                <a:ext cx="857" cy="921"/>
              </a:xfrm>
              <a:prstGeom prst="ellipse">
                <a:avLst/>
              </a:prstGeom>
              <a:solidFill>
                <a:schemeClr val="bg1"/>
              </a:solidFill>
              <a:ln w="9525" cap="flat" cmpd="sng">
                <a:solidFill>
                  <a:srgbClr val="000000"/>
                </a:solidFill>
                <a:prstDash val="solid"/>
                <a:headEnd type="none" w="med" len="med"/>
                <a:tailEnd type="none" w="med" len="med"/>
              </a:ln>
            </p:spPr>
            <p:txBody>
              <a:bodyPr lIns="0" tIns="0" rIns="0" bIns="0"/>
              <a:lstStyle/>
              <a:p>
                <a:r>
                  <a:rPr lang="zh-CN" altLang="en-US" dirty="0">
                    <a:latin typeface="Times New Roman" panose="02020603050405020304" pitchFamily="18" charset="0"/>
                  </a:rPr>
                  <a:t>评价数据库的物理结构</a:t>
                </a:r>
                <a:endParaRPr lang="zh-CN" altLang="en-US" sz="1000" dirty="0">
                  <a:latin typeface="Times New Roman" panose="02020603050405020304" pitchFamily="18" charset="0"/>
                </a:endParaRPr>
              </a:p>
              <a:p>
                <a:endParaRPr lang="zh-CN" altLang="en-US" b="0" dirty="0">
                  <a:latin typeface="Times New Roman" panose="02020603050405020304" pitchFamily="18" charset="0"/>
                </a:endParaRPr>
              </a:p>
            </p:txBody>
          </p:sp>
          <p:sp>
            <p:nvSpPr>
              <p:cNvPr id="481290" name="直接连接符 481289"/>
              <p:cNvSpPr/>
              <p:nvPr/>
            </p:nvSpPr>
            <p:spPr>
              <a:xfrm>
                <a:off x="4032" y="1824"/>
                <a:ext cx="812" cy="3"/>
              </a:xfrm>
              <a:prstGeom prst="line">
                <a:avLst/>
              </a:prstGeom>
              <a:ln w="9525" cap="flat" cmpd="sng">
                <a:solidFill>
                  <a:srgbClr val="000000"/>
                </a:solidFill>
                <a:prstDash val="solid"/>
                <a:headEnd type="none" w="med" len="med"/>
                <a:tailEnd type="triangle" w="med" len="med"/>
              </a:ln>
            </p:spPr>
          </p:sp>
          <p:sp>
            <p:nvSpPr>
              <p:cNvPr id="481291" name="直接连接符 481290"/>
              <p:cNvSpPr/>
              <p:nvPr/>
            </p:nvSpPr>
            <p:spPr>
              <a:xfrm>
                <a:off x="4664" y="1725"/>
                <a:ext cx="0" cy="205"/>
              </a:xfrm>
              <a:prstGeom prst="line">
                <a:avLst/>
              </a:prstGeom>
              <a:ln w="9525" cap="flat" cmpd="sng">
                <a:solidFill>
                  <a:srgbClr val="000000"/>
                </a:solidFill>
                <a:prstDash val="solid"/>
                <a:headEnd type="none" w="med" len="med"/>
                <a:tailEnd type="none" w="med" len="med"/>
              </a:ln>
            </p:spPr>
          </p:sp>
          <p:sp>
            <p:nvSpPr>
              <p:cNvPr id="481292" name="直接连接符 481291"/>
              <p:cNvSpPr/>
              <p:nvPr/>
            </p:nvSpPr>
            <p:spPr>
              <a:xfrm>
                <a:off x="1296" y="1728"/>
                <a:ext cx="1" cy="205"/>
              </a:xfrm>
              <a:prstGeom prst="line">
                <a:avLst/>
              </a:prstGeom>
              <a:ln w="9525" cap="flat" cmpd="sng">
                <a:solidFill>
                  <a:srgbClr val="000000"/>
                </a:solidFill>
                <a:prstDash val="solid"/>
                <a:headEnd type="none" w="med" len="med"/>
                <a:tailEnd type="none" w="med" len="med"/>
              </a:ln>
            </p:spPr>
          </p:sp>
          <p:sp>
            <p:nvSpPr>
              <p:cNvPr id="481293" name="文本框 481292"/>
              <p:cNvSpPr txBox="1"/>
              <p:nvPr/>
            </p:nvSpPr>
            <p:spPr>
              <a:xfrm>
                <a:off x="624" y="1930"/>
                <a:ext cx="718" cy="307"/>
              </a:xfrm>
              <a:prstGeom prst="rect">
                <a:avLst/>
              </a:prstGeom>
              <a:solidFill>
                <a:schemeClr val="bg1"/>
              </a:solidFill>
              <a:ln w="9525">
                <a:noFill/>
              </a:ln>
            </p:spPr>
            <p:txBody>
              <a:bodyPr lIns="0" tIns="0" rIns="0" bIns="0"/>
              <a:lstStyle/>
              <a:p>
                <a:pPr algn="just"/>
                <a:r>
                  <a:rPr lang="zh-CN" altLang="en-US" sz="2000" dirty="0">
                    <a:latin typeface="Times New Roman" panose="02020603050405020304" pitchFamily="18" charset="0"/>
                  </a:rPr>
                  <a:t>逻辑结</a:t>
                </a:r>
                <a:endParaRPr lang="zh-CN" altLang="en-US" sz="2000" dirty="0">
                  <a:latin typeface="Times New Roman" panose="02020603050405020304" pitchFamily="18" charset="0"/>
                </a:endParaRPr>
              </a:p>
              <a:p>
                <a:pPr algn="just"/>
                <a:r>
                  <a:rPr lang="zh-CN" altLang="en-US" sz="2000" dirty="0">
                    <a:latin typeface="Times New Roman" panose="02020603050405020304" pitchFamily="18" charset="0"/>
                  </a:rPr>
                  <a:t>构设计</a:t>
                </a:r>
                <a:endParaRPr lang="zh-CN" altLang="en-US" sz="1000" dirty="0">
                  <a:latin typeface="Times New Roman" panose="02020603050405020304" pitchFamily="18" charset="0"/>
                </a:endParaRPr>
              </a:p>
            </p:txBody>
          </p:sp>
          <p:sp>
            <p:nvSpPr>
              <p:cNvPr id="481294" name="文本框 481293"/>
              <p:cNvSpPr txBox="1"/>
              <p:nvPr/>
            </p:nvSpPr>
            <p:spPr>
              <a:xfrm>
                <a:off x="4664" y="1930"/>
                <a:ext cx="808" cy="307"/>
              </a:xfrm>
              <a:prstGeom prst="rect">
                <a:avLst/>
              </a:prstGeom>
              <a:solidFill>
                <a:schemeClr val="bg1"/>
              </a:solidFill>
              <a:ln w="9525">
                <a:noFill/>
              </a:ln>
            </p:spPr>
            <p:txBody>
              <a:bodyPr lIns="0" tIns="0" rIns="0" bIns="0"/>
              <a:lstStyle/>
              <a:p>
                <a:pPr algn="just"/>
                <a:r>
                  <a:rPr lang="zh-CN" altLang="en-US" sz="2000" dirty="0">
                    <a:latin typeface="Times New Roman" panose="02020603050405020304" pitchFamily="18" charset="0"/>
                  </a:rPr>
                  <a:t>数据库</a:t>
                </a:r>
                <a:endParaRPr lang="zh-CN" altLang="en-US" sz="2000" dirty="0">
                  <a:latin typeface="Times New Roman" panose="02020603050405020304" pitchFamily="18" charset="0"/>
                </a:endParaRPr>
              </a:p>
              <a:p>
                <a:pPr algn="just"/>
                <a:r>
                  <a:rPr lang="zh-CN" altLang="en-US" sz="2000" dirty="0">
                    <a:latin typeface="Times New Roman" panose="02020603050405020304" pitchFamily="18" charset="0"/>
                  </a:rPr>
                  <a:t>实施</a:t>
                </a:r>
                <a:endParaRPr lang="zh-CN" altLang="en-US" sz="1600" dirty="0">
                  <a:latin typeface="Times New Roman" panose="02020603050405020304" pitchFamily="18" charset="0"/>
                </a:endParaRPr>
              </a:p>
            </p:txBody>
          </p:sp>
          <p:sp>
            <p:nvSpPr>
              <p:cNvPr id="481295" name="八边形 481294"/>
              <p:cNvSpPr/>
              <p:nvPr/>
            </p:nvSpPr>
            <p:spPr>
              <a:xfrm>
                <a:off x="4574" y="3056"/>
                <a:ext cx="449" cy="614"/>
              </a:xfrm>
              <a:prstGeom prst="octagon">
                <a:avLst>
                  <a:gd name="adj" fmla="val 29287"/>
                </a:avLst>
              </a:prstGeom>
              <a:solidFill>
                <a:schemeClr val="bg1"/>
              </a:solidFill>
              <a:ln w="9525" cap="flat" cmpd="sng">
                <a:solidFill>
                  <a:srgbClr val="000000"/>
                </a:solidFill>
                <a:prstDash val="solid"/>
                <a:miter/>
                <a:headEnd type="none" w="med" len="med"/>
                <a:tailEnd type="none" w="med" len="med"/>
              </a:ln>
            </p:spPr>
            <p:txBody>
              <a:bodyPr lIns="0" tIns="0" rIns="0" bIns="0"/>
              <a:lstStyle/>
              <a:p>
                <a:r>
                  <a:rPr lang="zh-CN" altLang="en-US" dirty="0">
                    <a:latin typeface="Times New Roman" panose="02020603050405020304" pitchFamily="18" charset="0"/>
                  </a:rPr>
                  <a:t>物理</a:t>
                </a:r>
                <a:endParaRPr lang="zh-CN" altLang="en-US" dirty="0">
                  <a:latin typeface="Times New Roman" panose="02020603050405020304" pitchFamily="18" charset="0"/>
                </a:endParaRPr>
              </a:p>
              <a:p>
                <a:r>
                  <a:rPr lang="zh-CN" altLang="en-US" dirty="0">
                    <a:latin typeface="Times New Roman" panose="02020603050405020304" pitchFamily="18" charset="0"/>
                  </a:rPr>
                  <a:t>模型</a:t>
                </a:r>
                <a:endParaRPr lang="zh-CN" altLang="en-US" sz="1000" dirty="0">
                  <a:latin typeface="Times New Roman" panose="02020603050405020304" pitchFamily="18" charset="0"/>
                </a:endParaRPr>
              </a:p>
            </p:txBody>
          </p:sp>
          <p:sp>
            <p:nvSpPr>
              <p:cNvPr id="481296" name="右箭头 481295"/>
              <p:cNvSpPr/>
              <p:nvPr/>
            </p:nvSpPr>
            <p:spPr>
              <a:xfrm rot="3331037">
                <a:off x="647" y="2552"/>
                <a:ext cx="651" cy="126"/>
              </a:xfrm>
              <a:prstGeom prst="rightArrow">
                <a:avLst>
                  <a:gd name="adj1" fmla="val 50000"/>
                  <a:gd name="adj2" fmla="val 129166"/>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481297" name="右箭头 481296"/>
              <p:cNvSpPr/>
              <p:nvPr/>
            </p:nvSpPr>
            <p:spPr>
              <a:xfrm rot="2916161">
                <a:off x="3865" y="2581"/>
                <a:ext cx="1085" cy="92"/>
              </a:xfrm>
              <a:prstGeom prst="rightArrow">
                <a:avLst>
                  <a:gd name="adj1" fmla="val 50000"/>
                  <a:gd name="adj2" fmla="val 294836"/>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sp>
            <p:nvSpPr>
              <p:cNvPr id="481298" name="右箭头 481297"/>
              <p:cNvSpPr/>
              <p:nvPr/>
            </p:nvSpPr>
            <p:spPr>
              <a:xfrm rot="-2736863">
                <a:off x="1156" y="2500"/>
                <a:ext cx="827" cy="95"/>
              </a:xfrm>
              <a:prstGeom prst="rightArrow">
                <a:avLst>
                  <a:gd name="adj1" fmla="val 50000"/>
                  <a:gd name="adj2" fmla="val 217631"/>
                </a:avLst>
              </a:prstGeom>
              <a:solidFill>
                <a:schemeClr val="bg1"/>
              </a:solidFill>
              <a:ln w="9525" cap="flat" cmpd="sng">
                <a:solidFill>
                  <a:srgbClr val="000000"/>
                </a:solidFill>
                <a:prstDash val="solid"/>
                <a:miter/>
                <a:headEnd type="none" w="med" len="med"/>
                <a:tailEnd type="none" w="med" len="med"/>
              </a:ln>
            </p:spPr>
            <p:txBody>
              <a:bodyPr/>
              <a:lstStyle/>
              <a:p>
                <a:endParaRPr lang="zh-CN" altLang="en-US"/>
              </a:p>
            </p:txBody>
          </p:sp>
        </p:grpSp>
        <p:sp>
          <p:nvSpPr>
            <p:cNvPr id="481299" name="任意多边形 481298"/>
            <p:cNvSpPr/>
            <p:nvPr/>
          </p:nvSpPr>
          <p:spPr>
            <a:xfrm>
              <a:off x="2400" y="1440"/>
              <a:ext cx="816" cy="197"/>
            </a:xfrm>
            <a:custGeom>
              <a:avLst/>
              <a:gdLst/>
              <a:ahLst/>
              <a:cxnLst/>
              <a:rect l="0" t="0" r="0" b="0"/>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alpha val="100000"/>
                </a:srgbClr>
              </a:solidFill>
              <a:prstDash val="sysDot"/>
              <a:headEnd type="none" w="med" len="med"/>
              <a:tailEnd type="triangle" w="lg" len="lg"/>
            </a:ln>
          </p:spPr>
          <p:txBody>
            <a:bodyPr/>
            <a:lstStyle/>
            <a:p>
              <a:endParaRPr lang="zh-CN" altLang="en-US"/>
            </a:p>
          </p:txBody>
        </p:sp>
        <p:sp>
          <p:nvSpPr>
            <p:cNvPr id="481300" name="任意多边形 481299"/>
            <p:cNvSpPr/>
            <p:nvPr/>
          </p:nvSpPr>
          <p:spPr>
            <a:xfrm>
              <a:off x="913" y="1296"/>
              <a:ext cx="2351" cy="361"/>
            </a:xfrm>
            <a:custGeom>
              <a:avLst/>
              <a:gdLst/>
              <a:ahLst/>
              <a:cxnLst/>
              <a:rect l="0" t="0" r="0" b="0"/>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alpha val="100000"/>
                </a:srgbClr>
              </a:solidFill>
              <a:prstDash val="sysDot"/>
              <a:headEnd type="none" w="med" len="med"/>
              <a:tailEnd type="triangle" w="lg" len="lg"/>
            </a:ln>
          </p:spPr>
          <p:txBody>
            <a:bodyPr/>
            <a:lstStyle/>
            <a:p>
              <a:endParaRPr lang="zh-CN" altLang="en-US"/>
            </a:p>
          </p:txBody>
        </p:sp>
        <p:sp>
          <p:nvSpPr>
            <p:cNvPr id="481301" name="八边形 481300"/>
            <p:cNvSpPr/>
            <p:nvPr/>
          </p:nvSpPr>
          <p:spPr>
            <a:xfrm>
              <a:off x="1056" y="2928"/>
              <a:ext cx="449" cy="614"/>
            </a:xfrm>
            <a:prstGeom prst="octagon">
              <a:avLst>
                <a:gd name="adj" fmla="val 29287"/>
              </a:avLst>
            </a:prstGeom>
            <a:solidFill>
              <a:schemeClr val="bg1"/>
            </a:solidFill>
            <a:ln w="9525" cap="flat" cmpd="sng">
              <a:solidFill>
                <a:srgbClr val="000000"/>
              </a:solidFill>
              <a:prstDash val="solid"/>
              <a:miter/>
              <a:headEnd type="none" w="med" len="med"/>
              <a:tailEnd type="none" w="med" len="med"/>
            </a:ln>
          </p:spPr>
          <p:txBody>
            <a:bodyPr lIns="0" tIns="0" rIns="0" bIns="0"/>
            <a:lstStyle/>
            <a:p>
              <a:r>
                <a:rPr lang="zh-CN" altLang="en-US" dirty="0">
                  <a:latin typeface="Times New Roman" panose="02020603050405020304" pitchFamily="18" charset="0"/>
                </a:rPr>
                <a:t>逻辑</a:t>
              </a:r>
              <a:endParaRPr lang="zh-CN" altLang="en-US" dirty="0">
                <a:latin typeface="Times New Roman" panose="02020603050405020304" pitchFamily="18" charset="0"/>
              </a:endParaRPr>
            </a:p>
            <a:p>
              <a:r>
                <a:rPr lang="zh-CN" altLang="en-US" dirty="0">
                  <a:latin typeface="Times New Roman" panose="02020603050405020304" pitchFamily="18" charset="0"/>
                </a:rPr>
                <a:t>模型</a:t>
              </a:r>
              <a:endParaRPr lang="zh-CN" altLang="en-US" sz="1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5</a:t>
            </a:r>
            <a:r>
              <a:rPr lang="zh-CN" altLang="en-US" sz="2000" dirty="0">
                <a:solidFill>
                  <a:srgbClr val="F0882E"/>
                </a:solidFill>
                <a:latin typeface="微软雅黑" panose="020B0503020204020204" pitchFamily="34" charset="-122"/>
                <a:ea typeface="微软雅黑" panose="020B0503020204020204" pitchFamily="34" charset="-122"/>
                <a:sym typeface="+mn-ea"/>
              </a:rPr>
              <a:t>  物理设计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44930" y="1615440"/>
            <a:ext cx="9244965" cy="5370830"/>
          </a:xfrm>
          <a:prstGeom prst="rect">
            <a:avLst/>
          </a:prstGeom>
          <a:noFill/>
        </p:spPr>
        <p:txBody>
          <a:bodyPr wrap="square" rtlCol="0" anchor="t">
            <a:spAutoFit/>
          </a:bodyPr>
          <a:lstStyle/>
          <a:p>
            <a:r>
              <a:rPr lang="en-US" altLang="zh-CN"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1.DBMS</a:t>
            </a: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常用存取方法</a:t>
            </a:r>
            <a:endPar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1">
              <a:lnSpc>
                <a:spcPct val="190000"/>
              </a:lnSpc>
            </a:pP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索引方法</a:t>
            </a:r>
            <a:endPar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90000"/>
              </a:lnSpc>
              <a:buFont typeface="Wingdings" panose="05000000000000000000" pitchFamily="2" charset="2"/>
              <a:buChar char="Ø"/>
            </a:pP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目前主要是</a:t>
            </a:r>
            <a:r>
              <a:rPr lang="en-US" altLang="zh-CN"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树索引方法</a:t>
            </a:r>
            <a:endPar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90000"/>
              </a:lnSpc>
              <a:buFont typeface="Wingdings" panose="05000000000000000000" pitchFamily="2" charset="2"/>
              <a:buChar char="Ø"/>
            </a:pP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经典存取方法，使用最普遍 </a:t>
            </a:r>
            <a:endPar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1" algn="l">
              <a:lnSpc>
                <a:spcPct val="190000"/>
              </a:lnSpc>
              <a:buClrTx/>
              <a:buSzTx/>
              <a:buFontTx/>
            </a:pP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聚簇（Cluster）方法：为了提高某个属性（或属性组）的查询速度，把这个或这些属     性（称为聚簇码）上具有相同值的元组集中存放在连续的物理块称为聚簇</a:t>
            </a:r>
            <a:endPar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1" algn="l">
              <a:lnSpc>
                <a:spcPct val="190000"/>
              </a:lnSpc>
              <a:buClrTx/>
              <a:buSzTx/>
              <a:buFontTx/>
            </a:pPr>
            <a:r>
              <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HASH方法</a:t>
            </a:r>
            <a:endParaRPr lang="zh-CN" altLang="en-US" sz="24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5</a:t>
            </a:r>
            <a:r>
              <a:rPr lang="zh-CN" altLang="en-US" sz="2000" dirty="0">
                <a:solidFill>
                  <a:srgbClr val="F0882E"/>
                </a:solidFill>
                <a:latin typeface="微软雅黑" panose="020B0503020204020204" pitchFamily="34" charset="-122"/>
                <a:ea typeface="微软雅黑" panose="020B0503020204020204" pitchFamily="34" charset="-122"/>
                <a:sym typeface="+mn-ea"/>
              </a:rPr>
              <a:t>  物理设计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44930" y="1615440"/>
            <a:ext cx="9244965" cy="5652135"/>
          </a:xfrm>
          <a:prstGeom prst="rect">
            <a:avLst/>
          </a:prstGeom>
          <a:noFill/>
        </p:spPr>
        <p:txBody>
          <a:bodyPr wrap="square" rtlCol="0" anchor="t">
            <a:spAutoFit/>
          </a:bodyPr>
          <a:lstStyle/>
          <a:p>
            <a:r>
              <a:rPr lang="en-US" altLang="zh-CN"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2. </a:t>
            </a: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确定数据库的存储结构</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endParaRPr>
          </a:p>
          <a:p>
            <a:pPr marL="742950" lvl="1" indent="-285750" algn="l">
              <a:lnSpc>
                <a:spcPct val="130000"/>
              </a:lnSpc>
              <a:buClrTx/>
              <a:buSzTx/>
              <a:buFont typeface="Arial" panose="020B0604020202020204" pitchFamily="34" charset="0"/>
              <a:buChar char="•"/>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确定数据的存放位置和存储结构</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30000"/>
              </a:lnSpc>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关系</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30000"/>
              </a:lnSpc>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索引</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30000"/>
              </a:lnSpc>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聚簇</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30000"/>
              </a:lnSpc>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日志</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a:lnSpc>
                <a:spcPct val="130000"/>
              </a:lnSpc>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备份</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marL="742950" lvl="1" indent="-285750" algn="l">
              <a:buClrTx/>
              <a:buSzTx/>
              <a:buFont typeface="Arial" panose="020B0604020202020204" pitchFamily="34" charset="0"/>
              <a:buChar char="•"/>
            </a:pPr>
            <a:r>
              <a:rPr lang="en-US" altLang="zh-CN"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确定系统配置（存储分配参数：同时使用数据库的用户数、 同时打开的数据库对象数、内存分配参数 ~~）</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endParaRPr>
          </a:p>
          <a:p>
            <a:pPr lvl="1" indent="0">
              <a:lnSpc>
                <a:spcPct val="130000"/>
              </a:lnSpc>
              <a:buFont typeface="Arial" panose="020B0604020202020204" pitchFamily="34" charset="0"/>
              <a:buNone/>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确定数据存放位置和存储结构的因素</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1"/>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存取时间、存储空间利用率、维护代价</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marL="0" lvl="1">
              <a:spcBef>
                <a:spcPct val="50000"/>
              </a:spcBef>
              <a:buNone/>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这三个方面常常是相互矛盾的， 必须进行权衡，选择一个折中方案</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1">
              <a:spcBef>
                <a:spcPct val="30000"/>
              </a:spcBef>
              <a:buNone/>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    例：消除一切冗余数据虽能够节约存储空间和减少维护代价，但往往会导致检索代价的增加</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1">
              <a:spcBef>
                <a:spcPct val="30000"/>
              </a:spcBef>
              <a:buNone/>
            </a:pP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5</a:t>
            </a:r>
            <a:r>
              <a:rPr lang="zh-CN" altLang="en-US" sz="2000" dirty="0">
                <a:solidFill>
                  <a:srgbClr val="F0882E"/>
                </a:solidFill>
                <a:latin typeface="微软雅黑" panose="020B0503020204020204" pitchFamily="34" charset="-122"/>
                <a:ea typeface="微软雅黑" panose="020B0503020204020204" pitchFamily="34" charset="-122"/>
                <a:sym typeface="+mn-ea"/>
              </a:rPr>
              <a:t>  物理设计</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473200" y="1616075"/>
            <a:ext cx="9244965" cy="2306955"/>
          </a:xfrm>
          <a:prstGeom prst="rect">
            <a:avLst/>
          </a:prstGeom>
          <a:noFill/>
        </p:spPr>
        <p:txBody>
          <a:bodyPr wrap="square" rtlCol="0" anchor="t">
            <a:spAutoFit/>
          </a:bodyPr>
          <a:lstStyle/>
          <a:p>
            <a:pPr>
              <a:lnSpc>
                <a:spcPct val="150000"/>
              </a:lnSpc>
            </a:pPr>
            <a:r>
              <a:rPr lang="zh-CN" altLang="en-US" sz="2400" dirty="0">
                <a:solidFill>
                  <a:srgbClr val="595959"/>
                </a:solidFill>
                <a:latin typeface="黑体" panose="02010609060101010101" pitchFamily="49" charset="-122"/>
                <a:ea typeface="黑体" panose="02010609060101010101" pitchFamily="49" charset="-122"/>
                <a:sym typeface="+mn-ea"/>
              </a:rPr>
              <a:t>基本原则</a:t>
            </a:r>
            <a:endParaRPr lang="zh-CN" altLang="en-US" sz="2400" dirty="0">
              <a:solidFill>
                <a:srgbClr val="595959"/>
              </a:solidFill>
              <a:latin typeface="黑体" panose="02010609060101010101" pitchFamily="49" charset="-122"/>
              <a:ea typeface="黑体" panose="02010609060101010101" pitchFamily="49" charset="-122"/>
            </a:endParaRPr>
          </a:p>
          <a:p>
            <a:pPr lvl="1">
              <a:lnSpc>
                <a:spcPct val="150000"/>
              </a:lnSpc>
            </a:pPr>
            <a:r>
              <a:rPr lang="zh-CN" altLang="en-US" sz="2400" dirty="0">
                <a:solidFill>
                  <a:srgbClr val="595959"/>
                </a:solidFill>
                <a:latin typeface="黑体" panose="02010609060101010101" pitchFamily="49" charset="-122"/>
                <a:ea typeface="黑体" panose="02010609060101010101" pitchFamily="49" charset="-122"/>
                <a:sym typeface="+mn-ea"/>
              </a:rPr>
              <a:t>根据应用情况将</a:t>
            </a:r>
            <a:endParaRPr lang="zh-CN" altLang="en-US" sz="2400" dirty="0">
              <a:solidFill>
                <a:srgbClr val="595959"/>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Ø"/>
            </a:pPr>
            <a:r>
              <a:rPr lang="zh-CN" altLang="en-US" sz="2400" dirty="0">
                <a:solidFill>
                  <a:srgbClr val="595959"/>
                </a:solidFill>
                <a:latin typeface="黑体" panose="02010609060101010101" pitchFamily="49" charset="-122"/>
                <a:ea typeface="黑体" panose="02010609060101010101" pitchFamily="49" charset="-122"/>
                <a:sym typeface="+mn-ea"/>
              </a:rPr>
              <a:t>易变部分与稳定部分分开存放</a:t>
            </a:r>
            <a:endParaRPr lang="zh-CN" altLang="en-US" sz="2400">
              <a:solidFill>
                <a:srgbClr val="595959"/>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Ø"/>
            </a:pPr>
            <a:r>
              <a:rPr lang="zh-CN" altLang="en-US" sz="2400" dirty="0">
                <a:solidFill>
                  <a:srgbClr val="595959"/>
                </a:solidFill>
                <a:latin typeface="黑体" panose="02010609060101010101" pitchFamily="49" charset="-122"/>
                <a:ea typeface="黑体" panose="02010609060101010101" pitchFamily="49" charset="-122"/>
                <a:sym typeface="+mn-ea"/>
              </a:rPr>
              <a:t>存取频率较高部分与存取频率较低部分，分开存放</a:t>
            </a:r>
            <a:endParaRPr lang="zh-CN" altLang="en-US" sz="2400" dirty="0">
              <a:solidFill>
                <a:srgbClr val="595959"/>
              </a:solidFill>
              <a:latin typeface="黑体" panose="02010609060101010101" pitchFamily="49" charset="-122"/>
              <a:ea typeface="黑体" panose="02010609060101010101" pitchFamily="49" charset="-122"/>
              <a:cs typeface="微软雅黑" panose="020B0503020204020204" pitchFamily="34" charset="-122"/>
              <a:sym typeface="+mn-ea"/>
            </a:endParaRPr>
          </a:p>
        </p:txBody>
      </p:sp>
      <p:sp>
        <p:nvSpPr>
          <p:cNvPr id="508931" name="文本占位符 508930"/>
          <p:cNvSpPr>
            <a:spLocks noGrp="1"/>
          </p:cNvSpPr>
          <p:nvPr/>
        </p:nvSpPr>
        <p:spPr>
          <a:xfrm>
            <a:off x="1141095" y="3669030"/>
            <a:ext cx="9652635" cy="328993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v"/>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2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lvl="1" indent="0">
              <a:lnSpc>
                <a:spcPct val="100000"/>
              </a:lnSpc>
              <a:buNone/>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rPr>
              <a:t>例：</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indent="0" algn="l">
              <a:lnSpc>
                <a:spcPct val="100000"/>
              </a:lnSpc>
              <a:spcBef>
                <a:spcPct val="60000"/>
              </a:spcBef>
              <a:buSzTx/>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rPr>
              <a:t>数据库数据备份、日志文件备份等由于只在故障恢复时才使用，而且数据量很大，可以考虑存放在磁带上</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indent="0" algn="l">
              <a:lnSpc>
                <a:spcPct val="100000"/>
              </a:lnSpc>
              <a:spcBef>
                <a:spcPct val="60000"/>
              </a:spcBef>
              <a:buSzTx/>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rPr>
              <a:t>如果计算机有多个磁盘或磁盘阵列 ，可以考虑将表和索引分别放在不同的磁盘上，在查询时，由于磁盘驱动器并行工作，可以提高物理I/O读写的效率 </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a:p>
            <a:pPr lvl="2" indent="0" algn="l">
              <a:lnSpc>
                <a:spcPct val="100000"/>
              </a:lnSpc>
              <a:spcBef>
                <a:spcPct val="60000"/>
              </a:spcBef>
              <a:buSzTx/>
              <a:buFont typeface="Wingdings" panose="05000000000000000000" pitchFamily="2" charset="2"/>
              <a:buChar char="Ø"/>
            </a:pPr>
            <a:r>
              <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sym typeface="+mn-ea"/>
              </a:rPr>
              <a:t>可以将日志文件与数据库对象（表、索引等）放在不同的磁盘以改进系统的性能</a:t>
            </a:r>
            <a:endParaRPr lang="zh-CN" altLang="en-US" sz="2000" dirty="0">
              <a:solidFill>
                <a:srgbClr val="595959"/>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nvSpPr>
        <p:spPr>
          <a:xfrm>
            <a:off x="1557338" y="2114550"/>
            <a:ext cx="9077325" cy="2152651"/>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57200">
              <a:buNone/>
            </a:pPr>
            <a:r>
              <a:rPr lang="en-US" altLang="zh-CN" dirty="0">
                <a:latin typeface="微软雅黑" panose="020B0503020204020204" pitchFamily="34" charset="-122"/>
                <a:ea typeface="微软雅黑" panose="020B0503020204020204" pitchFamily="34"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在数据库实施阶段，设计人员运用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RDBMS</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提供的数据语言及其宿主语</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言，</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根据逻辑结构设计和物理设计的结果建立数据库，编制和调试应用</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程序</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，组织数据入库，并进行试运行。</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18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194832"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en-US" altLang="zh-CN" sz="2000" dirty="0">
                <a:solidFill>
                  <a:srgbClr val="F0882E"/>
                </a:solidFill>
                <a:latin typeface="微软雅黑" panose="020B0503020204020204" pitchFamily="34" charset="-122"/>
                <a:ea typeface="微软雅黑" panose="020B0503020204020204" pitchFamily="34" charset="-122"/>
                <a:sym typeface="+mn-ea"/>
              </a:rPr>
              <a:t>6</a:t>
            </a:r>
            <a:r>
              <a:rPr lang="zh-CN" altLang="en-US" sz="2000" dirty="0">
                <a:solidFill>
                  <a:srgbClr val="F0882E"/>
                </a:solidFill>
                <a:latin typeface="微软雅黑" panose="020B0503020204020204" pitchFamily="34" charset="-122"/>
                <a:ea typeface="微软雅黑" panose="020B0503020204020204" pitchFamily="34" charset="-122"/>
                <a:sym typeface="+mn-ea"/>
              </a:rPr>
              <a:t>  数据库实施</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1000" fill="hold"/>
                                        <p:tgtEl>
                                          <p:spTgt spid="76802"/>
                                        </p:tgtEl>
                                        <p:attrNameLst>
                                          <p:attrName>ppt_x</p:attrName>
                                        </p:attrNameLst>
                                      </p:cBhvr>
                                      <p:tavLst>
                                        <p:tav tm="0">
                                          <p:val>
                                            <p:strVal val="#ppt_x"/>
                                          </p:val>
                                        </p:tav>
                                        <p:tav tm="100000">
                                          <p:val>
                                            <p:strVal val="#ppt_x"/>
                                          </p:val>
                                        </p:tav>
                                      </p:tavLst>
                                    </p:anim>
                                    <p:anim calcmode="lin" valueType="num">
                                      <p:cBhvr additive="base">
                                        <p:cTn id="8" dur="1000" fill="hold"/>
                                        <p:tgtEl>
                                          <p:spTgt spid="76802"/>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nvSpPr>
        <p:spPr>
          <a:xfrm>
            <a:off x="1372553" y="1705610"/>
            <a:ext cx="8753475" cy="3667125"/>
          </a:xfrm>
          <a:prstGeom prst="rect">
            <a:avLst/>
          </a:prstGeom>
          <a:noFill/>
          <a:ln>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57200">
              <a:buNone/>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数据库应用系统经过试运行后，即可投入正式运行，在数据库系统运行过程中必须不断地对其进行评价、调整和修改。在该阶段，对数据库经常性的维护工作主要是由</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DBA</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完成的，主要包括：</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）数据库的转储和和恢复，它是系统正式运行后最重要的维护工作之一。</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）数据库的安全性、完整性控制。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）数据库性能的监督、分析和改造。</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）数据库的重组织和重构造。</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zh-CN"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endParaRPr lang="en-US" altLang="zh-CN" sz="2200" b="1" dirty="0">
              <a:latin typeface="微软雅黑" panose="020B0503020204020204" pitchFamily="34" charset="-122"/>
              <a:ea typeface="微软雅黑" panose="020B0503020204020204" pitchFamily="34" charset="-122"/>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 name="直接连接符 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267153" y="1062477"/>
            <a:ext cx="2964273" cy="553998"/>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sz="2000" dirty="0" smtClean="0">
                <a:solidFill>
                  <a:srgbClr val="F0882E"/>
                </a:solidFill>
                <a:latin typeface="微软雅黑" panose="020B0503020204020204" pitchFamily="34" charset="-122"/>
                <a:ea typeface="微软雅黑" panose="020B0503020204020204" pitchFamily="34" charset="-122"/>
                <a:sym typeface="+mn-ea"/>
              </a:rPr>
              <a:t>4.</a:t>
            </a:r>
            <a:r>
              <a:rPr lang="zh-CN" altLang="en-US" sz="2000" dirty="0">
                <a:solidFill>
                  <a:srgbClr val="F0882E"/>
                </a:solidFill>
                <a:latin typeface="微软雅黑" panose="020B0503020204020204" pitchFamily="34" charset="-122"/>
                <a:ea typeface="微软雅黑" panose="020B0503020204020204" pitchFamily="34" charset="-122"/>
                <a:sym typeface="+mn-ea"/>
              </a:rPr>
              <a:t>1</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7</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数据库运行和维护</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1000" fill="hold"/>
                                        <p:tgtEl>
                                          <p:spTgt spid="77826"/>
                                        </p:tgtEl>
                                        <p:attrNameLst>
                                          <p:attrName>ppt_x</p:attrName>
                                        </p:attrNameLst>
                                      </p:cBhvr>
                                      <p:tavLst>
                                        <p:tav tm="0">
                                          <p:val>
                                            <p:strVal val="#ppt_x"/>
                                          </p:val>
                                        </p:tav>
                                        <p:tav tm="100000">
                                          <p:val>
                                            <p:strVal val="#ppt_x"/>
                                          </p:val>
                                        </p:tav>
                                      </p:tavLst>
                                    </p:anim>
                                    <p:anim calcmode="lin" valueType="num">
                                      <p:cBhvr additive="base">
                                        <p:cTn id="8" dur="1000" fill="hold"/>
                                        <p:tgtEl>
                                          <p:spTgt spid="77826"/>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5705" y="2015440"/>
            <a:ext cx="3775383" cy="953770"/>
            <a:chOff x="1384200" y="2015440"/>
            <a:chExt cx="3775383" cy="953770"/>
          </a:xfrm>
        </p:grpSpPr>
        <p:cxnSp>
          <p:nvCxnSpPr>
            <p:cNvPr id="46" name="直接连接符 45"/>
            <p:cNvCxnSpPr/>
            <p:nvPr/>
          </p:nvCxnSpPr>
          <p:spPr bwMode="auto">
            <a:xfrm>
              <a:off x="2216358" y="2930709"/>
              <a:ext cx="2943225" cy="0"/>
            </a:xfrm>
            <a:prstGeom prst="line">
              <a:avLst/>
            </a:prstGeom>
            <a:noFill/>
            <a:ln w="3175" cap="flat" cmpd="sng" algn="ctr">
              <a:solidFill>
                <a:srgbClr val="F0882E"/>
              </a:solidFill>
              <a:prstDash val="sysDot"/>
              <a:headEnd type="oval" w="sm" len="sm"/>
              <a:tailEnd type="oval" w="sm" len="sm"/>
            </a:ln>
            <a:effectLst/>
          </p:spPr>
        </p:cxnSp>
        <p:sp>
          <p:nvSpPr>
            <p:cNvPr id="10243" name="矩形 36"/>
            <p:cNvSpPr/>
            <p:nvPr/>
          </p:nvSpPr>
          <p:spPr>
            <a:xfrm flipH="1">
              <a:off x="2542599" y="2305769"/>
              <a:ext cx="2540246" cy="646331"/>
            </a:xfrm>
            <a:prstGeom prst="rect">
              <a:avLst/>
            </a:prstGeom>
            <a:noFill/>
            <a:ln w="9525">
              <a:noFill/>
            </a:ln>
          </p:spPr>
          <p:txBody>
            <a:bodyPr wrap="squar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84200" y="2015440"/>
              <a:ext cx="970915" cy="953770"/>
              <a:chOff x="1384200" y="2015440"/>
              <a:chExt cx="970915" cy="953770"/>
            </a:xfrm>
          </p:grpSpPr>
          <p:sp>
            <p:nvSpPr>
              <p:cNvPr id="51" name="圆角矩形 50"/>
              <p:cNvSpPr/>
              <p:nvPr/>
            </p:nvSpPr>
            <p:spPr>
              <a:xfrm rot="21587233">
                <a:off x="1471195" y="2015440"/>
                <a:ext cx="883920" cy="953770"/>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rot="21587233">
                <a:off x="1507391" y="2054811"/>
                <a:ext cx="810895" cy="874395"/>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srgbClr val="1FA8BB"/>
                  </a:solidFill>
                  <a:latin typeface="Cambria Math" panose="02040503050406030204" pitchFamily="18" charset="0"/>
                  <a:ea typeface="汉仪综艺体简" panose="02010609000101010101" pitchFamily="49" charset="-122"/>
                </a:endParaRPr>
              </a:p>
            </p:txBody>
          </p:sp>
          <p:sp>
            <p:nvSpPr>
              <p:cNvPr id="50" name="圆角矩形 5"/>
              <p:cNvSpPr/>
              <p:nvPr/>
            </p:nvSpPr>
            <p:spPr>
              <a:xfrm rot="21587233">
                <a:off x="1384200" y="2416761"/>
                <a:ext cx="882650" cy="5175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grpSp>
        <p:nvGrpSpPr>
          <p:cNvPr id="6" name="组合 5"/>
          <p:cNvGrpSpPr/>
          <p:nvPr/>
        </p:nvGrpSpPr>
        <p:grpSpPr>
          <a:xfrm>
            <a:off x="6328151" y="1774008"/>
            <a:ext cx="3688993" cy="1195202"/>
            <a:chOff x="5756646" y="1772369"/>
            <a:chExt cx="3688993" cy="1195202"/>
          </a:xfrm>
        </p:grpSpPr>
        <p:cxnSp>
          <p:nvCxnSpPr>
            <p:cNvPr id="7" name="直接连接符 51"/>
            <p:cNvCxnSpPr>
              <a:cxnSpLocks noChangeShapeType="1"/>
            </p:cNvCxnSpPr>
            <p:nvPr/>
          </p:nvCxnSpPr>
          <p:spPr bwMode="auto">
            <a:xfrm>
              <a:off x="6534164" y="2930709"/>
              <a:ext cx="2911475" cy="0"/>
            </a:xfrm>
            <a:prstGeom prst="line">
              <a:avLst/>
            </a:prstGeom>
            <a:noFill/>
            <a:ln w="3175" algn="ctr">
              <a:solidFill>
                <a:srgbClr val="F0882E"/>
              </a:solidFill>
              <a:prstDash val="sysDot"/>
              <a:round/>
              <a:headEnd type="oval" w="sm" len="sm"/>
              <a:tailEnd type="oval" w="sm" len="sm"/>
            </a:ln>
          </p:spPr>
        </p:cxnSp>
        <p:sp>
          <p:nvSpPr>
            <p:cNvPr id="10246" name="矩形 53"/>
            <p:cNvSpPr/>
            <p:nvPr/>
          </p:nvSpPr>
          <p:spPr>
            <a:xfrm flipH="1">
              <a:off x="6796761" y="1772369"/>
              <a:ext cx="2339102" cy="1135054"/>
            </a:xfrm>
            <a:prstGeom prst="rect">
              <a:avLst/>
            </a:prstGeom>
            <a:noFill/>
            <a:ln w="9525">
              <a:noFill/>
            </a:ln>
          </p:spPr>
          <p:txBody>
            <a:bodyPr wrap="squar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设置表的字段值自动增加</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247" name="组合 116"/>
            <p:cNvGrpSpPr/>
            <p:nvPr/>
          </p:nvGrpSpPr>
          <p:grpSpPr>
            <a:xfrm rot="-12767">
              <a:off x="5756646" y="2015071"/>
              <a:ext cx="884238" cy="952500"/>
              <a:chOff x="1936620" y="1275606"/>
              <a:chExt cx="1296144" cy="1728192"/>
            </a:xfrm>
          </p:grpSpPr>
          <p:grpSp>
            <p:nvGrpSpPr>
              <p:cNvPr id="10262"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814437" y="2064249"/>
                <a:ext cx="129381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grpSp>
        <p:nvGrpSpPr>
          <p:cNvPr id="8" name="组合 7"/>
          <p:cNvGrpSpPr/>
          <p:nvPr/>
        </p:nvGrpSpPr>
        <p:grpSpPr>
          <a:xfrm>
            <a:off x="2005409" y="3731961"/>
            <a:ext cx="4005985" cy="952500"/>
            <a:chOff x="1433904" y="3731961"/>
            <a:chExt cx="4005985" cy="952500"/>
          </a:xfrm>
        </p:grpSpPr>
        <p:cxnSp>
          <p:nvCxnSpPr>
            <p:cNvPr id="62" name="直接连接符 101"/>
            <p:cNvCxnSpPr>
              <a:cxnSpLocks noChangeShapeType="1"/>
            </p:cNvCxnSpPr>
            <p:nvPr/>
          </p:nvCxnSpPr>
          <p:spPr bwMode="auto">
            <a:xfrm>
              <a:off x="2127889" y="4646277"/>
              <a:ext cx="3312000" cy="0"/>
            </a:xfrm>
            <a:prstGeom prst="line">
              <a:avLst/>
            </a:prstGeom>
            <a:noFill/>
            <a:ln w="3175" algn="ctr">
              <a:solidFill>
                <a:srgbClr val="F0882E"/>
              </a:solidFill>
              <a:prstDash val="sysDot"/>
              <a:round/>
              <a:headEnd type="oval" w="sm" len="sm"/>
              <a:tailEnd type="oval" w="sm" len="sm"/>
            </a:ln>
          </p:spPr>
        </p:cxnSp>
        <p:grpSp>
          <p:nvGrpSpPr>
            <p:cNvPr id="10249" name="组合 121"/>
            <p:cNvGrpSpPr/>
            <p:nvPr/>
          </p:nvGrpSpPr>
          <p:grpSpPr>
            <a:xfrm rot="-12767">
              <a:off x="1433904" y="3731961"/>
              <a:ext cx="884237" cy="952500"/>
              <a:chOff x="1936620" y="1275606"/>
              <a:chExt cx="1296144" cy="1728192"/>
            </a:xfrm>
          </p:grpSpPr>
          <p:grpSp>
            <p:nvGrpSpPr>
              <p:cNvPr id="10258"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3"/>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p:cNvSpPr/>
              <p:nvPr/>
            </p:nvSpPr>
            <p:spPr>
              <a:xfrm>
                <a:off x="1814437" y="2064249"/>
                <a:ext cx="1293818"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0250" name="矩形 103"/>
            <p:cNvSpPr/>
            <p:nvPr/>
          </p:nvSpPr>
          <p:spPr>
            <a:xfrm flipH="1">
              <a:off x="2364531" y="3966522"/>
              <a:ext cx="2646878" cy="581057"/>
            </a:xfrm>
            <a:prstGeom prst="rect">
              <a:avLst/>
            </a:prstGeom>
            <a:noFill/>
            <a:ln w="9525">
              <a:noFill/>
            </a:ln>
          </p:spPr>
          <p:txBody>
            <a:bodyPr wrap="non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记录的</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插入</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0" name="标题 1"/>
          <p:cNvSpPr/>
          <p:nvPr/>
        </p:nvSpPr>
        <p:spPr>
          <a:xfrm>
            <a:off x="1102428" y="633470"/>
            <a:ext cx="1100445" cy="765175"/>
          </a:xfrm>
          <a:prstGeom prst="rect">
            <a:avLst/>
          </a:prstGeom>
          <a:noFill/>
          <a:ln w="9525">
            <a:noFill/>
          </a:ln>
        </p:spPr>
        <p:txBody>
          <a:bodyPr anchor="ct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6326385" y="3790770"/>
            <a:ext cx="4500835" cy="952500"/>
            <a:chOff x="1433904" y="3731961"/>
            <a:chExt cx="4500835" cy="952500"/>
          </a:xfrm>
        </p:grpSpPr>
        <p:cxnSp>
          <p:nvCxnSpPr>
            <p:cNvPr id="29" name="直接连接符 101"/>
            <p:cNvCxnSpPr>
              <a:cxnSpLocks noChangeShapeType="1"/>
            </p:cNvCxnSpPr>
            <p:nvPr/>
          </p:nvCxnSpPr>
          <p:spPr bwMode="auto">
            <a:xfrm>
              <a:off x="2127889" y="4646277"/>
              <a:ext cx="3312000" cy="0"/>
            </a:xfrm>
            <a:prstGeom prst="line">
              <a:avLst/>
            </a:prstGeom>
            <a:noFill/>
            <a:ln w="3175" algn="ctr">
              <a:solidFill>
                <a:srgbClr val="F0882E"/>
              </a:solidFill>
              <a:prstDash val="sysDot"/>
              <a:round/>
              <a:headEnd type="oval" w="sm" len="sm"/>
              <a:tailEnd type="oval" w="sm" len="sm"/>
            </a:ln>
          </p:spPr>
        </p:cxnSp>
        <p:grpSp>
          <p:nvGrpSpPr>
            <p:cNvPr id="33" name="组合 121"/>
            <p:cNvGrpSpPr/>
            <p:nvPr/>
          </p:nvGrpSpPr>
          <p:grpSpPr>
            <a:xfrm rot="-12767">
              <a:off x="1433904" y="3731961"/>
              <a:ext cx="884237" cy="952500"/>
              <a:chOff x="1936620" y="1275606"/>
              <a:chExt cx="1296144" cy="1728192"/>
            </a:xfrm>
          </p:grpSpPr>
          <p:grpSp>
            <p:nvGrpSpPr>
              <p:cNvPr id="35" name="组合 122"/>
              <p:cNvGrpSpPr/>
              <p:nvPr/>
            </p:nvGrpSpPr>
            <p:grpSpPr>
              <a:xfrm>
                <a:off x="1936620" y="1275606"/>
                <a:ext cx="1296142" cy="1728192"/>
                <a:chOff x="1907704" y="1275606"/>
                <a:chExt cx="1296142" cy="1728192"/>
              </a:xfrm>
            </p:grpSpPr>
            <p:sp>
              <p:nvSpPr>
                <p:cNvPr id="37" name="圆角矩形 3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8" name="圆角矩形 37"/>
                <p:cNvSpPr/>
                <p:nvPr/>
              </p:nvSpPr>
              <p:spPr>
                <a:xfrm>
                  <a:off x="1961224" y="1347613"/>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6" name="圆角矩形 5"/>
              <p:cNvSpPr/>
              <p:nvPr/>
            </p:nvSpPr>
            <p:spPr>
              <a:xfrm>
                <a:off x="1814437" y="2064249"/>
                <a:ext cx="1293818"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34" name="矩形 103"/>
            <p:cNvSpPr/>
            <p:nvPr/>
          </p:nvSpPr>
          <p:spPr>
            <a:xfrm flipH="1">
              <a:off x="2364531" y="3966522"/>
              <a:ext cx="3570208" cy="461665"/>
            </a:xfrm>
            <a:prstGeom prst="rect">
              <a:avLst/>
            </a:prstGeom>
            <a:noFill/>
            <a:ln w="9525">
              <a:noFill/>
            </a:ln>
          </p:spPr>
          <p:txBody>
            <a:bodyPr wrap="none">
              <a:spAutoFit/>
            </a:bodyP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数据表记录的修改及删除</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683385" y="1518285"/>
            <a:ext cx="8568055" cy="2430145"/>
          </a:xfrm>
          <a:prstGeom prst="rect">
            <a:avLst/>
          </a:prstGeom>
          <a:noFill/>
        </p:spPr>
        <p:txBody>
          <a:bodyPr wrap="square" rtlCol="0" anchor="t">
            <a:spAutoFit/>
          </a:bodyPr>
          <a:lstStyle/>
          <a:p>
            <a:pPr>
              <a:lnSpc>
                <a:spcPct val="200000"/>
              </a:lnSpc>
              <a:buFont typeface="Arial" panose="020B0604020202020204" pitchFamily="34" charset="0"/>
              <a:buChar cha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创建数据库就是在数据库系统中划分一块存储数据的空间</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MySQL</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中，创建数据库的基本语法格式如下所示：</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endParaRPr lang="zh-CN" altLang="en-US"/>
          </a:p>
        </p:txBody>
      </p:sp>
      <p:sp>
        <p:nvSpPr>
          <p:cNvPr id="1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4.2.1</a:t>
            </a:r>
            <a:r>
              <a:rPr lang="zh-CN" altLang="en-US" sz="2000" dirty="0">
                <a:solidFill>
                  <a:srgbClr val="F0882E"/>
                </a:solidFill>
                <a:latin typeface="微软雅黑" panose="020B0503020204020204" pitchFamily="34" charset="-122"/>
                <a:ea typeface="微软雅黑" panose="020B0503020204020204" pitchFamily="34" charset="-122"/>
                <a:sym typeface="+mn-ea"/>
              </a:rPr>
              <a:t> 创建数据库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3" name="内容占位符 2"/>
          <p:cNvSpPr txBox="1"/>
          <p:nvPr/>
        </p:nvSpPr>
        <p:spPr bwMode="auto">
          <a:xfrm>
            <a:off x="2284730" y="2794635"/>
            <a:ext cx="7366000" cy="140779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buNone/>
            </a:pPr>
            <a:r>
              <a:rPr lang="en-US" altLang="zh-CN" sz="1800" dirty="0">
                <a:solidFill>
                  <a:srgbClr val="595959"/>
                </a:solidFill>
                <a:sym typeface="+mn-ea"/>
              </a:rPr>
              <a:t>create {database|schema}[if not exists]databasename</a:t>
            </a:r>
            <a:endParaRPr lang="zh-CN" altLang="zh-CN" sz="1800" dirty="0">
              <a:solidFill>
                <a:srgbClr val="595959"/>
              </a:solidFill>
            </a:endParaRPr>
          </a:p>
          <a:p>
            <a:pPr lvl="1">
              <a:buNone/>
            </a:pPr>
            <a:r>
              <a:rPr lang="en-US" altLang="zh-CN" sz="1800" dirty="0">
                <a:solidFill>
                  <a:srgbClr val="595959"/>
                </a:solidFill>
                <a:sym typeface="+mn-ea"/>
              </a:rPr>
              <a:t>[default]character set charset_name</a:t>
            </a:r>
            <a:endParaRPr lang="zh-CN" altLang="zh-CN" sz="1800" dirty="0">
              <a:solidFill>
                <a:srgbClr val="595959"/>
              </a:solidFill>
            </a:endParaRPr>
          </a:p>
          <a:p>
            <a:pPr lvl="1">
              <a:buNone/>
            </a:pPr>
            <a:r>
              <a:rPr lang="en-US" altLang="zh-CN" sz="1800" dirty="0">
                <a:solidFill>
                  <a:srgbClr val="595959"/>
                </a:solidFill>
                <a:sym typeface="+mn-ea"/>
              </a:rPr>
              <a:t>|[default]collate collation_name;</a:t>
            </a:r>
            <a:endParaRPr lang="en-US" altLang="zh-CN" sz="1800" dirty="0">
              <a:solidFill>
                <a:srgbClr val="595959"/>
              </a:solidFill>
              <a:sym typeface="+mn-ea"/>
            </a:endParaRPr>
          </a:p>
        </p:txBody>
      </p:sp>
      <p:sp>
        <p:nvSpPr>
          <p:cNvPr id="14" name="文本框 13"/>
          <p:cNvSpPr txBox="1"/>
          <p:nvPr/>
        </p:nvSpPr>
        <p:spPr>
          <a:xfrm>
            <a:off x="1348105" y="4447540"/>
            <a:ext cx="9495155" cy="2245360"/>
          </a:xfrm>
          <a:prstGeom prst="rect">
            <a:avLst/>
          </a:prstGeom>
          <a:noFill/>
        </p:spPr>
        <p:txBody>
          <a:bodyPr wrap="square" rtlCol="0">
            <a:spAutoFit/>
          </a:bodyPr>
          <a:lstStyle/>
          <a:p>
            <a:pPr algn="l">
              <a:buNone/>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【例】通过</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create database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mysqltest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的数据库。</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create  database if not exists mysqltest;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【例】创建教务管理数据库</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teaching</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，并指定字符集为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gb2312</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，校对原则为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gb2312_chinese_ci</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create database teaching default character set gb2312 default collate gb2312_chinese_ci;</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bldLvl="0" animBg="1"/>
      <p:bldP spid="14" grpId="0"/>
      <p:bldP spid="1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1337862" y="1561853"/>
            <a:ext cx="9516277" cy="2368550"/>
          </a:xfrm>
          <a:prstGeom prst="rect">
            <a:avLst/>
          </a:prstGeom>
        </p:spPr>
        <p:txBody>
          <a:bodyPr wrap="square">
            <a:spAutoFit/>
          </a:bodyPr>
          <a:lstStyle/>
          <a:p>
            <a:pPr>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zh-CN" sz="2400" dirty="0" smtClean="0">
                <a:solidFill>
                  <a:srgbClr val="595959"/>
                </a:solidFill>
                <a:latin typeface="微软雅黑" panose="020B0503020204020204" pitchFamily="34" charset="-122"/>
                <a:ea typeface="微软雅黑" panose="020B0503020204020204" pitchFamily="34" charset="-122"/>
              </a:rPr>
              <a:t>为了验证数据库系统中是否创建了数据库，需要查看数据库</a:t>
            </a:r>
            <a:r>
              <a:rPr lang="zh-CN" altLang="en-US" sz="2400" dirty="0" smtClean="0">
                <a:solidFill>
                  <a:srgbClr val="595959"/>
                </a:solidFill>
                <a:latin typeface="微软雅黑" panose="020B0503020204020204" pitchFamily="34" charset="-122"/>
                <a:ea typeface="微软雅黑" panose="020B0503020204020204" pitchFamily="34" charset="-122"/>
              </a:rPr>
              <a:t>，</a:t>
            </a:r>
            <a:r>
              <a:rPr lang="zh-CN" altLang="zh-CN" sz="2400" dirty="0" smtClean="0">
                <a:solidFill>
                  <a:srgbClr val="595959"/>
                </a:solidFill>
                <a:latin typeface="微软雅黑" panose="020B0503020204020204" pitchFamily="34" charset="-122"/>
                <a:ea typeface="微软雅黑" panose="020B0503020204020204" pitchFamily="34" charset="-122"/>
              </a:rPr>
              <a:t>在</a:t>
            </a:r>
            <a:r>
              <a:rPr lang="en-US" altLang="zh-CN" sz="2400" dirty="0" err="1" smtClean="0">
                <a:solidFill>
                  <a:srgbClr val="595959"/>
                </a:solidFill>
                <a:latin typeface="微软雅黑" panose="020B0503020204020204" pitchFamily="34" charset="-122"/>
                <a:ea typeface="微软雅黑" panose="020B0503020204020204" pitchFamily="34" charset="-122"/>
              </a:rPr>
              <a:t>MySQL</a:t>
            </a:r>
            <a:r>
              <a:rPr lang="zh-CN" altLang="zh-CN" sz="2400" dirty="0" smtClean="0">
                <a:solidFill>
                  <a:srgbClr val="595959"/>
                </a:solidFill>
                <a:latin typeface="微软雅黑" panose="020B0503020204020204" pitchFamily="34" charset="-122"/>
                <a:ea typeface="微软雅黑" panose="020B0503020204020204" pitchFamily="34" charset="-122"/>
              </a:rPr>
              <a:t>中，查看数据库的</a:t>
            </a:r>
            <a:r>
              <a:rPr lang="en-US" altLang="zh-CN" sz="2400" dirty="0" smtClean="0">
                <a:solidFill>
                  <a:srgbClr val="595959"/>
                </a:solidFill>
                <a:latin typeface="微软雅黑" panose="020B0503020204020204" pitchFamily="34" charset="-122"/>
                <a:ea typeface="微软雅黑" panose="020B0503020204020204" pitchFamily="34" charset="-122"/>
              </a:rPr>
              <a:t>SQL</a:t>
            </a:r>
            <a:r>
              <a:rPr lang="zh-CN" altLang="zh-CN" sz="2400" dirty="0" smtClean="0">
                <a:solidFill>
                  <a:srgbClr val="595959"/>
                </a:solidFill>
                <a:latin typeface="微软雅黑" panose="020B0503020204020204" pitchFamily="34" charset="-122"/>
                <a:ea typeface="微软雅黑" panose="020B0503020204020204" pitchFamily="34" charset="-122"/>
              </a:rPr>
              <a:t>语句如下所示：</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SHOW</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语句查看已经存在的数据库，执行结果如下所示：</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2298065" y="2732297"/>
            <a:ext cx="7366000" cy="50165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defRPr/>
            </a:pPr>
            <a:r>
              <a:rPr lang="en-US" altLang="zh-CN" sz="1800" dirty="0" smtClean="0">
                <a:solidFill>
                  <a:schemeClr val="tx1">
                    <a:lumMod val="65000"/>
                    <a:lumOff val="35000"/>
                  </a:schemeClr>
                </a:solidFill>
              </a:rPr>
              <a:t>SHOW   </a:t>
            </a:r>
            <a:r>
              <a:rPr lang="en-US" altLang="zh-CN" sz="1800" dirty="0">
                <a:solidFill>
                  <a:schemeClr val="tx1">
                    <a:lumMod val="65000"/>
                    <a:lumOff val="35000"/>
                  </a:schemeClr>
                </a:solidFill>
              </a:rPr>
              <a:t>DATABASES;</a:t>
            </a:r>
            <a:endParaRPr lang="zh-CN" altLang="zh-CN" sz="1800" dirty="0">
              <a:solidFill>
                <a:schemeClr val="tx1">
                  <a:lumMod val="65000"/>
                  <a:lumOff val="35000"/>
                </a:schemeClr>
              </a:solidFill>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4.2.2</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4779645" y="4046220"/>
            <a:ext cx="1854200"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72728" y="1615373"/>
            <a:ext cx="8846544" cy="2676525"/>
          </a:xfrm>
          <a:prstGeom prst="rect">
            <a:avLst/>
          </a:prstGeom>
        </p:spPr>
        <p:txBody>
          <a:bodyPr wrap="square">
            <a:spAutoFit/>
          </a:bodyPr>
          <a:lstStyle/>
          <a:p>
            <a:pPr>
              <a:lnSpc>
                <a:spcPct val="20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创建好数据库之后，要想查看某个已经创建的数据库信息，可以通过</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SHOW CREATE DATABASE</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语句查看，具体语法格式如下所示：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p>
        </p:txBody>
      </p:sp>
      <p:sp>
        <p:nvSpPr>
          <p:cNvPr id="8" name="内容占位符 2"/>
          <p:cNvSpPr txBox="1"/>
          <p:nvPr/>
        </p:nvSpPr>
        <p:spPr bwMode="auto">
          <a:xfrm>
            <a:off x="2337753" y="4036890"/>
            <a:ext cx="7515225" cy="500062"/>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defRPr/>
            </a:pPr>
            <a:r>
              <a:rPr lang="en-US" altLang="zh-CN" sz="1800" dirty="0" smtClean="0">
                <a:solidFill>
                  <a:schemeClr val="tx1">
                    <a:lumMod val="65000"/>
                    <a:lumOff val="35000"/>
                  </a:schemeClr>
                </a:solidFill>
              </a:rPr>
              <a:t>SHOW  CREATE  DATABASE  </a:t>
            </a:r>
            <a:r>
              <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rPr>
              <a:t>数据库名称；</a:t>
            </a:r>
            <a:endPar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4.2.2</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5"/>
          <p:cNvSpPr/>
          <p:nvPr/>
        </p:nvSpPr>
        <p:spPr>
          <a:xfrm>
            <a:off x="1716795" y="1962798"/>
            <a:ext cx="8758410" cy="1938020"/>
          </a:xfrm>
          <a:prstGeom prst="rect">
            <a:avLst/>
          </a:prstGeom>
        </p:spPr>
        <p:txBody>
          <a:bodyPr wrap="square">
            <a:spAutoFit/>
          </a:bodyPr>
          <a:lstStyle/>
          <a:p>
            <a:pPr>
              <a:buFont typeface="Arial" panose="020B0604020202020204" pitchFamily="34" charset="0"/>
              <a:buChar cha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查看创建好的数据库</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teaching</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的信息，</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执行结果如下所示：</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2023611" y="2829013"/>
            <a:ext cx="7366000" cy="500063"/>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buClrTx/>
              <a:buSzTx/>
              <a:buFontTx/>
              <a:buNone/>
              <a:defRPr/>
            </a:pPr>
            <a:r>
              <a:rPr lang="en-US" altLang="zh-CN" sz="1800" dirty="0" smtClean="0">
                <a:solidFill>
                  <a:schemeClr val="tx1">
                    <a:lumMod val="65000"/>
                    <a:lumOff val="35000"/>
                  </a:schemeClr>
                </a:solidFill>
              </a:rPr>
              <a:t>SHOW  </a:t>
            </a:r>
            <a:r>
              <a:rPr lang="en-US" altLang="zh-CN" sz="1800" dirty="0">
                <a:solidFill>
                  <a:schemeClr val="tx1">
                    <a:lumMod val="65000"/>
                    <a:lumOff val="35000"/>
                  </a:schemeClr>
                </a:solidFill>
              </a:rPr>
              <a:t>CREATE </a:t>
            </a:r>
            <a:r>
              <a:rPr lang="en-US" altLang="zh-CN" sz="1800" dirty="0" smtClean="0">
                <a:solidFill>
                  <a:schemeClr val="tx1">
                    <a:lumMod val="65000"/>
                    <a:lumOff val="35000"/>
                  </a:schemeClr>
                </a:solidFill>
              </a:rPr>
              <a:t> DATABA</a:t>
            </a:r>
            <a:r>
              <a:rPr lang="en-US" altLang="zh-CN" sz="1800" dirty="0">
                <a:solidFill>
                  <a:schemeClr val="tx1">
                    <a:lumMod val="65000"/>
                    <a:lumOff val="35000"/>
                  </a:schemeClr>
                </a:solidFill>
              </a:rPr>
              <a:t>SE  </a:t>
            </a:r>
            <a:r>
              <a:rPr lang="en-US" altLang="zh-CN" sz="1800" dirty="0">
                <a:solidFill>
                  <a:schemeClr val="tx1">
                    <a:lumMod val="65000"/>
                    <a:lumOff val="35000"/>
                  </a:schemeClr>
                </a:solidFill>
                <a:sym typeface="+mn-ea"/>
              </a:rPr>
              <a:t>teaching</a:t>
            </a:r>
            <a:r>
              <a:rPr lang="en-US" altLang="zh-CN" sz="1800" dirty="0">
                <a:solidFill>
                  <a:schemeClr val="tx1">
                    <a:lumMod val="65000"/>
                    <a:lumOff val="35000"/>
                  </a:schemeClr>
                </a:solidFill>
              </a:rPr>
              <a:t>;</a:t>
            </a:r>
            <a:endParaRPr lang="en-US" altLang="zh-CN" sz="1800" dirty="0">
              <a:solidFill>
                <a:schemeClr val="tx1">
                  <a:lumMod val="65000"/>
                  <a:lumOff val="35000"/>
                </a:schemeClr>
              </a:solidFill>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4.2.2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2621280" y="4246245"/>
            <a:ext cx="6356350" cy="119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335113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923750" y="1734902"/>
            <a:ext cx="8795350" cy="5200650"/>
          </a:xfrm>
          <a:prstGeom prst="rect">
            <a:avLst/>
          </a:prstGeom>
        </p:spPr>
        <p:txBody>
          <a:bodyPr wrap="square">
            <a:spAutoFit/>
          </a:bodyPr>
          <a:lstStyle/>
          <a:p>
            <a:pPr>
              <a:lnSpc>
                <a:spcPct val="200000"/>
              </a:lnSpc>
              <a:buFont typeface="Arial" panose="020B0604020202020204" pitchFamily="34" charset="0"/>
              <a:buChar char="−"/>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数据库一旦安装成功，创建的数据库编码也就确定了。</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但如果想修改数据库的编码，可以使用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ALTER DATABASE</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语句实现。</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修改数据库编码的基本语法格式如下所示：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0">
              <a:buFont typeface="Arial" panose="020B0604020202020204" pitchFamily="34" charset="0"/>
              <a:buNone/>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内容占位符 2"/>
          <p:cNvSpPr txBox="1"/>
          <p:nvPr/>
        </p:nvSpPr>
        <p:spPr bwMode="auto">
          <a:xfrm>
            <a:off x="2364491" y="4886442"/>
            <a:ext cx="7773987" cy="1382094"/>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gn="l">
              <a:buClrTx/>
              <a:buSzTx/>
              <a:buFontTx/>
              <a:buNone/>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alter {database | schema} [db_name]</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buNone/>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[default] character set charset_name</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buNone/>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|[default] collate collation_name；</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4.2.3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1860305" y="1616096"/>
            <a:ext cx="8758410" cy="3415030"/>
          </a:xfrm>
          <a:prstGeom prst="rect">
            <a:avLst/>
          </a:prstGeom>
        </p:spPr>
        <p:txBody>
          <a:bodyPr wrap="square">
            <a:spAutoFit/>
          </a:bodyPr>
          <a:lstStyle/>
          <a:p>
            <a:pPr lvl="1" algn="l">
              <a:buClrTx/>
              <a:buSzTx/>
              <a:buFont typeface="Arial" panose="020B0604020202020204" pitchFamily="34" charset="0"/>
              <a:buChar cha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将mysqltest库修改字符集为gb2312，校对原则为gb2312_chinese_ci</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为了验证数据库的编码是否修改成功，接下来，使用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SHOW CREATE DATABASE</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语句查看修改后的数据库，执行结果如下：</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solidFill>
                <a:schemeClr val="tx1">
                  <a:lumMod val="65000"/>
                  <a:lumOff val="35000"/>
                </a:schemeClr>
              </a:solidFill>
            </a:endParaRPr>
          </a:p>
        </p:txBody>
      </p:sp>
      <p:sp>
        <p:nvSpPr>
          <p:cNvPr id="8" name="TextBox 7"/>
          <p:cNvSpPr txBox="1"/>
          <p:nvPr/>
        </p:nvSpPr>
        <p:spPr>
          <a:xfrm>
            <a:off x="2478405" y="2682240"/>
            <a:ext cx="7522845" cy="706755"/>
          </a:xfrm>
          <a:prstGeom prst="rect">
            <a:avLst/>
          </a:prstGeom>
          <a:solidFill>
            <a:schemeClr val="accent3">
              <a:lumMod val="60000"/>
              <a:lumOff val="40000"/>
            </a:schemeClr>
          </a:solidFill>
        </p:spPr>
        <p:txBody>
          <a:bodyPr wrap="square">
            <a:spAutoFit/>
          </a:bodyPr>
          <a:lstStyle/>
          <a:p>
            <a:pPr algn="l">
              <a:buClrTx/>
              <a:buSzTx/>
              <a:buFontTx/>
              <a:defRPr/>
            </a:pPr>
            <a:r>
              <a:rPr lang="en-US" altLang="zh-CN" sz="2000" dirty="0">
                <a:solidFill>
                  <a:schemeClr val="tx1">
                    <a:lumMod val="65000"/>
                    <a:lumOff val="35000"/>
                  </a:schemeClr>
                </a:solidFill>
                <a:ea typeface="宋体" panose="02010600030101010101" pitchFamily="2" charset="-122"/>
              </a:rPr>
              <a:t>ALTER DATABASE </a:t>
            </a:r>
            <a:r>
              <a:rPr lang="en-US" altLang="zh-CN" sz="2000" dirty="0">
                <a:solidFill>
                  <a:schemeClr val="tx1">
                    <a:lumMod val="65000"/>
                    <a:lumOff val="35000"/>
                  </a:schemeClr>
                </a:solidFill>
                <a:ea typeface="宋体" panose="02010600030101010101" pitchFamily="2" charset="-122"/>
                <a:sym typeface="+mn-ea"/>
              </a:rPr>
              <a:t>mysqltest </a:t>
            </a:r>
            <a:r>
              <a:rPr lang="en-US" altLang="zh-CN" sz="2000" dirty="0">
                <a:solidFill>
                  <a:schemeClr val="tx1">
                    <a:lumMod val="65000"/>
                    <a:lumOff val="35000"/>
                  </a:schemeClr>
                </a:solidFill>
                <a:ea typeface="宋体" panose="02010600030101010101" pitchFamily="2" charset="-122"/>
              </a:rPr>
              <a:t>DEFAULT CHARACTER SET </a:t>
            </a:r>
            <a:r>
              <a:rPr lang="en-US" altLang="zh-CN" sz="2000" dirty="0">
                <a:solidFill>
                  <a:schemeClr val="tx1">
                    <a:lumMod val="65000"/>
                    <a:lumOff val="35000"/>
                  </a:schemeClr>
                </a:solidFill>
                <a:ea typeface="宋体" panose="02010600030101010101" pitchFamily="2" charset="-122"/>
                <a:sym typeface="+mn-ea"/>
              </a:rPr>
              <a:t>gb2312 </a:t>
            </a:r>
            <a:r>
              <a:rPr lang="en-US" altLang="zh-CN" sz="2000" dirty="0">
                <a:solidFill>
                  <a:schemeClr val="tx1">
                    <a:lumMod val="65000"/>
                    <a:lumOff val="35000"/>
                  </a:schemeClr>
                </a:solidFill>
                <a:ea typeface="宋体" panose="02010600030101010101" pitchFamily="2" charset="-122"/>
              </a:rPr>
              <a:t>COLLATE </a:t>
            </a:r>
            <a:r>
              <a:rPr lang="en-US" altLang="zh-CN" sz="2000" dirty="0">
                <a:solidFill>
                  <a:schemeClr val="tx1">
                    <a:lumMod val="65000"/>
                    <a:lumOff val="35000"/>
                  </a:schemeClr>
                </a:solidFill>
                <a:ea typeface="宋体" panose="02010600030101010101" pitchFamily="2" charset="-122"/>
                <a:sym typeface="+mn-ea"/>
              </a:rPr>
              <a:t>gb2312_chinese_ci</a:t>
            </a:r>
            <a:r>
              <a:rPr lang="en-US" altLang="zh-CN" sz="2000" dirty="0">
                <a:solidFill>
                  <a:schemeClr val="tx1">
                    <a:lumMod val="65000"/>
                    <a:lumOff val="35000"/>
                  </a:schemeClr>
                </a:solidFill>
                <a:ea typeface="宋体" panose="02010600030101010101" pitchFamily="2" charset="-122"/>
              </a:rPr>
              <a:t>;</a:t>
            </a:r>
            <a:endParaRPr lang="en-US" altLang="zh-CN" sz="2000" dirty="0">
              <a:solidFill>
                <a:schemeClr val="tx1">
                  <a:lumMod val="65000"/>
                  <a:lumOff val="35000"/>
                </a:schemeClr>
              </a:solidFill>
              <a:ea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4658361" y="1062477"/>
            <a:ext cx="202247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4.2.3</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2768600" y="4726940"/>
            <a:ext cx="6654800" cy="2003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725891" y="1615523"/>
            <a:ext cx="8740218" cy="4596765"/>
          </a:xfrm>
          <a:prstGeom prst="rect">
            <a:avLst/>
          </a:prstGeom>
          <a:noFill/>
        </p:spPr>
        <p:txBody>
          <a:bodyPr wrap="square" rtlCol="0" anchor="t">
            <a:spAutoFit/>
          </a:bodyPr>
          <a:lstStyle/>
          <a:p>
            <a:pPr>
              <a:lnSpc>
                <a:spcPct val="15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删除数据库是将数据库系统中已经存在的数据库删除。成功删除数据库后，</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数据库中的所有数据都将被清除，原来分配的空间也将被回收。</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中，</a:t>
            </a:r>
            <a:r>
              <a:rPr lang="zh-CN" altLang="zh-CN" sz="2400" dirty="0" smtClean="0">
                <a:solidFill>
                  <a:schemeClr val="accent2"/>
                </a:solidFill>
                <a:latin typeface="微软雅黑" panose="020B0503020204020204" pitchFamily="34" charset="-122"/>
                <a:ea typeface="微软雅黑" panose="020B0503020204020204" pitchFamily="34" charset="-122"/>
              </a:rPr>
              <a:t>删除数据库</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的基本语法格式如下所示：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en-US" altLang="zh-CN" sz="2400" dirty="0" smtClean="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需要注意的是，如果要删除的数据库不存在，</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则系统会报错</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如果不想系统报错是，可以使用如下删除数据库的基本语法：</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2" eaLnBrk="0" fontAlgn="base" hangingPunct="0">
              <a:lnSpc>
                <a:spcPct val="150000"/>
              </a:lnSpc>
              <a:spcBef>
                <a:spcPct val="20000"/>
              </a:spcBef>
              <a:spcAft>
                <a:spcPct val="0"/>
              </a:spcAft>
              <a:defRPr/>
            </a:pPr>
            <a:endParaRPr lang="zh-CN" altLang="en-US" sz="2400" dirty="0">
              <a:solidFill>
                <a:srgbClr val="F0882E"/>
              </a:solidFill>
              <a:latin typeface="微软雅黑" panose="020B0503020204020204" pitchFamily="34" charset="-122"/>
              <a:ea typeface="微软雅黑" panose="020B0503020204020204" pitchFamily="34" charset="-122"/>
              <a:sym typeface="+mn-ea"/>
            </a:endParaRPr>
          </a:p>
        </p:txBody>
      </p:sp>
      <p:sp>
        <p:nvSpPr>
          <p:cNvPr id="2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内容占位符 2"/>
          <p:cNvSpPr txBox="1"/>
          <p:nvPr/>
        </p:nvSpPr>
        <p:spPr bwMode="auto">
          <a:xfrm>
            <a:off x="2345460" y="3970428"/>
            <a:ext cx="7500937" cy="50165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DROP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DATABASE </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数据库</a:t>
            </a:r>
            <a:r>
              <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rPr>
              <a:t>名称</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2345460" y="5665737"/>
            <a:ext cx="7500937" cy="50165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FontTx/>
              <a:buNone/>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DROP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DATABASE </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 IF  EXISTS  </a:t>
            </a:r>
            <a:r>
              <a:rPr lang="zh-CN"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数据库</a:t>
            </a:r>
            <a:r>
              <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rPr>
              <a:t>名称</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4.2.4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删除数据库</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ppt_x</p:attrName>
                                        </p:attrNameLst>
                                      </p:cBhvr>
                                      <p:tavLst>
                                        <p:tav tm="0">
                                          <p:val>
                                            <p:strVal val="#ppt_x-.2"/>
                                          </p:val>
                                        </p:tav>
                                        <p:tav tm="100000">
                                          <p:val>
                                            <p:strVal val="#ppt_x"/>
                                          </p:val>
                                        </p:tav>
                                      </p:tavLst>
                                    </p:anim>
                                    <p:anim calcmode="lin" valueType="num">
                                      <p:cBhvr>
                                        <p:cTn id="8"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334074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46034" y="1933782"/>
            <a:ext cx="9099933" cy="2306955"/>
          </a:xfrm>
          <a:prstGeom prst="rect">
            <a:avLst/>
          </a:prstGeom>
        </p:spPr>
        <p:txBody>
          <a:bodyPr wrap="square">
            <a:spAutoFit/>
          </a:bodyPr>
          <a:lstStyle/>
          <a:p>
            <a:pPr algn="l">
              <a:buClrTx/>
              <a:buSzTx/>
              <a:buFont typeface="Arial" panose="020B0604020202020204" pitchFamily="34" charset="0"/>
              <a:buChar cha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删除名称为</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mysqltest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的数据库，SQL语句如下所示：</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 typeface="Arial" panose="020B0604020202020204" pitchFamily="34" charset="0"/>
              <a:buChar char="−"/>
            </a:pP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为了验证删除数据库的操作是否成功，接下来，使用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SHOW DATABASES</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语句查看已经存在的数据库。</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989484" y="2680987"/>
            <a:ext cx="7434263" cy="460375"/>
          </a:xfrm>
          <a:prstGeom prst="rect">
            <a:avLst/>
          </a:prstGeom>
          <a:solidFill>
            <a:schemeClr val="accent3">
              <a:lumMod val="60000"/>
              <a:lumOff val="40000"/>
            </a:schemeClr>
          </a:solidFill>
        </p:spPr>
        <p:txBody>
          <a:bodyPr>
            <a:spAutoFit/>
          </a:bodyPr>
          <a:lstStyle/>
          <a:p>
            <a:pPr algn="l">
              <a:buClrTx/>
              <a:buSzTx/>
              <a:buFontTx/>
              <a:defRPr/>
            </a:pPr>
            <a:r>
              <a:rPr lang="en-US" altLang="zh-CN" sz="2400" dirty="0">
                <a:solidFill>
                  <a:schemeClr val="tx1">
                    <a:lumMod val="65000"/>
                    <a:lumOff val="35000"/>
                  </a:schemeClr>
                </a:solidFill>
                <a:ea typeface="宋体" panose="02010600030101010101" pitchFamily="2" charset="-122"/>
              </a:rPr>
              <a:t>DROP DATABASE </a:t>
            </a:r>
            <a:r>
              <a:rPr lang="en-US" altLang="zh-CN" sz="2400" dirty="0">
                <a:solidFill>
                  <a:schemeClr val="tx1">
                    <a:lumMod val="65000"/>
                    <a:lumOff val="35000"/>
                  </a:schemeClr>
                </a:solidFill>
                <a:ea typeface="宋体" panose="02010600030101010101" pitchFamily="2" charset="-122"/>
                <a:sym typeface="+mn-ea"/>
              </a:rPr>
              <a:t>mysqltest</a:t>
            </a:r>
            <a:r>
              <a:rPr lang="en-US" altLang="zh-CN" sz="2400" dirty="0">
                <a:solidFill>
                  <a:schemeClr val="tx1">
                    <a:lumMod val="65000"/>
                    <a:lumOff val="35000"/>
                  </a:schemeClr>
                </a:solidFill>
                <a:ea typeface="宋体" panose="02010600030101010101" pitchFamily="2" charset="-122"/>
              </a:rPr>
              <a:t>;</a:t>
            </a:r>
            <a:endParaRPr lang="en-US" altLang="zh-CN" sz="2400" dirty="0">
              <a:solidFill>
                <a:schemeClr val="tx1">
                  <a:lumMod val="65000"/>
                  <a:lumOff val="35000"/>
                </a:schemeClr>
              </a:solidFill>
              <a:ea typeface="宋体" panose="02010600030101010101" pitchFamily="2" charset="-122"/>
            </a:endParaRPr>
          </a:p>
        </p:txBody>
      </p:sp>
      <p:sp>
        <p:nvSpPr>
          <p:cNvPr id="14"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4.2.4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删除数据库</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649095" y="4331335"/>
            <a:ext cx="8116570" cy="829945"/>
          </a:xfrm>
          <a:prstGeom prst="rect">
            <a:avLst/>
          </a:prstGeom>
          <a:noFill/>
        </p:spPr>
        <p:txBody>
          <a:bodyPr wrap="square" rtlCol="0" anchor="t">
            <a:spAutoFit/>
          </a:bodyPr>
          <a:lstStyle/>
          <a:p>
            <a:pPr>
              <a:buNone/>
            </a:pPr>
            <a:r>
              <a:rPr lang="zh-CN" altLang="zh-CN" sz="2400" dirty="0">
                <a:solidFill>
                  <a:srgbClr val="0000FF"/>
                </a:solidFill>
                <a:latin typeface="微软雅黑" panose="020B0503020204020204" pitchFamily="34" charset="-122"/>
                <a:ea typeface="微软雅黑" panose="020B0503020204020204" pitchFamily="34" charset="-122"/>
                <a:sym typeface="+mn-ea"/>
              </a:rPr>
              <a:t>注意的是，删除数据库会删除该数据库中所有的表和所有数据。因此，删除数据库前最好存有备份。</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67105" y="1537970"/>
            <a:ext cx="9635490" cy="4887595"/>
          </a:xfrm>
          <a:prstGeom prst="rect">
            <a:avLst/>
          </a:prstGeom>
        </p:spPr>
        <p:txBody>
          <a:bodyPr wrap="square">
            <a:spAutoFit/>
          </a:bodyPr>
          <a:lstStyle/>
          <a:p>
            <a:pPr indent="609600" fontAlgn="auto">
              <a:lnSpc>
                <a:spcPct val="130000"/>
              </a:lnSpc>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按照不同的标准对表进行分类。</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fontAlgn="auto">
              <a:lnSpc>
                <a:spcPct val="130000"/>
              </a:lnSpc>
              <a:buNone/>
              <a:extLst>
                <a:ext uri="{35155182-B16C-46BC-9424-99874614C6A1}">
                  <wpsdc:indentchars xmlns:wpsdc="http://www.wps.cn/officeDocument/2017/drawingmlCustomData" val="200" checksum="4158780845"/>
                </a:ext>
              </a:extLst>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按照表的用途分类。</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fontAlgn="auto">
              <a:lnSpc>
                <a:spcPct val="130000"/>
              </a:lnSpc>
              <a:buNone/>
              <a:extLst>
                <a:ext uri="{35155182-B16C-46BC-9424-99874614C6A1}">
                  <wpsdc:indentchars xmlns:wpsdc="http://www.wps.cn/officeDocument/2017/drawingmlCustomData" val="200" checksum="4158780845"/>
                </a:ext>
              </a:extLst>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①</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系统表：用于维护</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服务器和数据库正常工作的数据表。例如，系统数据库</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中就存在若干系统表。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fontAlgn="auto">
              <a:lnSpc>
                <a:spcPct val="130000"/>
              </a:lnSpc>
              <a:buNone/>
              <a:extLst>
                <a:ext uri="{35155182-B16C-46BC-9424-99874614C6A1}">
                  <wpsdc:indentchars xmlns:wpsdc="http://www.wps.cn/officeDocument/2017/drawingmlCustomData" val="200" checksum="4158780845"/>
                </a:ext>
              </a:extLst>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用户表：由用户自己创建的、用于各种数据库应用系统开发的表。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fontAlgn="auto">
              <a:lnSpc>
                <a:spcPct val="130000"/>
              </a:lnSpc>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③分区表：分区表是将数据水平划分为多个单元的表，这些单元可以分布到数据库中的多个文件组中。在维护整个集合的完整性时，使用分区可以快速而有效地访问或管理数据子集，从而使大型表或索引更易于管理。</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数据表的管理</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数据表的管理</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064260" y="2136775"/>
            <a:ext cx="9539605" cy="2968625"/>
          </a:xfrm>
          <a:prstGeom prst="rect">
            <a:avLst/>
          </a:prstGeom>
          <a:noFill/>
        </p:spPr>
        <p:txBody>
          <a:bodyPr wrap="square" rtlCol="0" anchor="t">
            <a:spAutoFit/>
          </a:bodyPr>
          <a:lstStyle/>
          <a:p>
            <a:pPr lvl="1" indent="609600" algn="l" fontAlgn="auto">
              <a:lnSpc>
                <a:spcPct val="130000"/>
              </a:lnSpc>
              <a:buClrTx/>
              <a:buSzTx/>
              <a:buFontTx/>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2.按照表的存储时间分类。</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fontAlgn="auto">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①永久表：包括系统表和用户数据库中创建的数据表，该类表除非人工删除，否则一直存储在介质中。</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fontAlgn="auto">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②临时表：临时表只有创建该表的用户在用来创建该表的连接中可见。临时表关联的连接被关闭时，临时表自动地被删除。如果服务器关闭，则所有临时表会被清空、关闭。</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43470" y="3244334"/>
            <a:ext cx="2105063" cy="369332"/>
          </a:xfrm>
          <a:prstGeom prst="rect">
            <a:avLst/>
          </a:prstGeom>
        </p:spPr>
        <p:txBody>
          <a:bodyPr wrap="none">
            <a:spAutoFit/>
          </a:bodyPr>
          <a:lstStyle/>
          <a:p>
            <a:pPr lvl="0" eaLnBrk="0" fontAlgn="base" hangingPunct="0">
              <a:spcBef>
                <a:spcPct val="0"/>
              </a:spcBef>
              <a:spcAft>
                <a:spcPct val="0"/>
              </a:spcAft>
              <a:defRPr/>
            </a:pPr>
            <a:r>
              <a:rPr lang="en-US" altLang="zh-CN" b="1" kern="0" spc="300" dirty="0">
                <a:solidFill>
                  <a:schemeClr val="bg1"/>
                </a:solidFill>
                <a:latin typeface="微软雅黑" panose="020B0503020204020204" pitchFamily="34" charset="-122"/>
                <a:ea typeface="微软雅黑" panose="020B0503020204020204" pitchFamily="34" charset="-122"/>
              </a:rPr>
              <a:t>1.7 </a:t>
            </a:r>
            <a:r>
              <a:rPr lang="zh-CN" altLang="en-US" b="1" kern="0" spc="300" dirty="0">
                <a:solidFill>
                  <a:schemeClr val="bg1"/>
                </a:solidFill>
                <a:latin typeface="微软雅黑" panose="020B0503020204020204" pitchFamily="34" charset="-122"/>
                <a:ea typeface="微软雅黑" panose="020B0503020204020204" pitchFamily="34" charset="-122"/>
              </a:rPr>
              <a:t>数据库设计</a:t>
            </a:r>
            <a:endParaRPr lang="zh-CN" altLang="en-US" b="1" kern="0" spc="300" dirty="0">
              <a:solidFill>
                <a:schemeClr val="bg1"/>
              </a:solidFill>
              <a:latin typeface="微软雅黑" panose="020B0503020204020204" pitchFamily="34" charset="-122"/>
              <a:ea typeface="微软雅黑" panose="020B0503020204020204" pitchFamily="34" charset="-122"/>
            </a:endParaRPr>
          </a:p>
        </p:txBody>
      </p:sp>
      <p:sp>
        <p:nvSpPr>
          <p:cNvPr id="5" name="内容占位符 2"/>
          <p:cNvSpPr>
            <a:spLocks noGrp="1"/>
          </p:cNvSpPr>
          <p:nvPr/>
        </p:nvSpPr>
        <p:spPr bwMode="auto">
          <a:xfrm>
            <a:off x="1885157" y="2181225"/>
            <a:ext cx="8421687" cy="30000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数</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据库设计是建立数据库及其应用系统的技术，是信息系统开发过程中的关键技术。设计的主要任务是对于一个给定的应用环境，根据用户的各种需求，构造出最优的数据库模式，建立数据库及其应用系统，使之能够有效地对数据进行存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管理。</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文本框 4"/>
          <p:cNvSpPr txBox="1"/>
          <p:nvPr/>
        </p:nvSpPr>
        <p:spPr>
          <a:xfrm>
            <a:off x="4658361" y="1062477"/>
            <a:ext cx="2707793" cy="553998"/>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.1.1  </a:t>
            </a:r>
            <a:r>
              <a:rPr lang="zh-CN" altLang="en-US" sz="2000" dirty="0">
                <a:solidFill>
                  <a:srgbClr val="F0882E"/>
                </a:solidFill>
                <a:latin typeface="微软雅黑" panose="020B0503020204020204" pitchFamily="34" charset="-122"/>
                <a:ea typeface="微软雅黑" panose="020B0503020204020204" pitchFamily="34" charset="-122"/>
                <a:sym typeface="+mn-ea"/>
              </a:rPr>
              <a:t>数据库设计概述</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210945" y="1615440"/>
            <a:ext cx="9635490" cy="5367020"/>
          </a:xfrm>
          <a:prstGeom prst="rect">
            <a:avLst/>
          </a:prstGeom>
        </p:spPr>
        <p:txBody>
          <a:bodyPr wrap="square">
            <a:spAutoFit/>
          </a:bodyPr>
          <a:lstStyle/>
          <a:p>
            <a:pPr lvl="1" indent="0" algn="l" fontAlgn="auto">
              <a:lnSpc>
                <a:spcPct val="130000"/>
              </a:lnSpc>
              <a:buClrTx/>
              <a:buSzTx/>
              <a:buFontTx/>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InnoDB存储引擎的表空间</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InnoDB表空间分为共享表空间和独享表空间两种类型。</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共享表空间。MySQL服务实例承载着的数据库的所有InnoDB表的数据、索引、各种元数据以及事务回滚（undo）信息，全部存放在共享表空间文件中。默认情况下该文件位于数据库根目录下，文件名是ibdata1，且文件的初始大小为10M。即InnoDB的所有文件共享一个的表空间，其最大容量限制约为64TB。</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（2）独立表空间。每一个表都将会以独立的文件方式来进行存储，每一个表都有一个.frm表描述文件，还有一个.ibd文件。该文件包括一个表单独的数据内容以及索引内容。</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30000"/>
              </a:lnSpc>
              <a:buNone/>
              <a:extLst>
                <a:ext uri="{35155182-B16C-46BC-9424-99874614C6A1}">
                  <wpsdc:indentchars xmlns:wpsdc="http://www.wps.cn/officeDocument/2017/drawingmlCustomData" val="200" checksum="4158780845"/>
                </a:ext>
              </a:extLst>
            </a:pP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数据表的管理</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711960" y="1783080"/>
            <a:ext cx="9495155" cy="4887595"/>
          </a:xfrm>
          <a:prstGeom prst="rect">
            <a:avLst/>
          </a:prstGeom>
        </p:spPr>
        <p:txBody>
          <a:bodyPr wrap="square">
            <a:spAutoFit/>
          </a:bodyPr>
          <a:lstStyle/>
          <a:p>
            <a:pPr lvl="1" indent="0" algn="l" fontAlgn="auto">
              <a:lnSpc>
                <a:spcPct val="130000"/>
              </a:lnSpc>
              <a:buClrTx/>
              <a:buSzTx/>
              <a:buFontTx/>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查看数据库的表空间</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利用如下命令可以查看数据库的表空间。</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buNone/>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mysql&gt; show variables like 'InnoDB_data%';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表空间有四个文件组成：ibdata1、ibdata2、ibdata3、ibdata4，每个文件的大小为10M，当每个文件都满了的时候，ibdata4会自动扩展；</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609600" algn="l">
              <a:lnSpc>
                <a:spcPct val="130000"/>
              </a:lnSpc>
              <a:buClrTx/>
              <a:buSzTx/>
              <a:buFontTx/>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不管是共享表空间和独立表空间，都会存在InnoDB_data_file文件，因为这些文件不仅仅要存放数据，而且还要存储事务回滚（undo）信息。</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30000"/>
              </a:lnSpc>
              <a:buNone/>
              <a:extLst>
                <a:ext uri="{35155182-B16C-46BC-9424-99874614C6A1}">
                  <wpsdc:indentchars xmlns:wpsdc="http://www.wps.cn/officeDocument/2017/drawingmlCustomData" val="200" checksum="4158780845"/>
                </a:ext>
              </a:extLst>
            </a:pP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数据表的管理</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67105" y="1615440"/>
            <a:ext cx="9635490" cy="4881880"/>
          </a:xfrm>
          <a:prstGeom prst="rect">
            <a:avLst/>
          </a:prstGeom>
        </p:spPr>
        <p:txBody>
          <a:bodyPr wrap="square">
            <a:spAutoFit/>
          </a:bodyPr>
          <a:lstStyle/>
          <a:p>
            <a:pPr indent="457200" fontAlgn="auto">
              <a:lnSpc>
                <a:spcPct val="130000"/>
              </a:lnSpc>
              <a:buNone/>
              <a:extLst>
                <a:ext uri="{35155182-B16C-46BC-9424-99874614C6A1}">
                  <wpsdc:indentchars xmlns:wpsdc="http://www.wps.cn/officeDocument/2017/drawingmlCustomData" val="200" checksum="59296752"/>
                </a:ext>
              </a:extLst>
            </a:pP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共享表空间和独立表空间的比较</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Clr>
                <a:srgbClr val="FF0000"/>
              </a:buClr>
            </a:pP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共享表空间的特点。</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defTabSz="914400" eaLnBrk="0" fontAlgn="base" hangingPunct="0">
              <a:spcBef>
                <a:spcPct val="20000"/>
              </a:spcBef>
              <a:buClr>
                <a:schemeClr val="accent1"/>
              </a:buClr>
              <a:buSzTx/>
              <a:buFont typeface="Arial" panose="020B0604020202020204" pitchFamily="34" charset="0"/>
              <a:buChar char="•"/>
              <a:defRPr/>
            </a:pP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表空间可以分成多个文件存放在一起方便管理。</a:t>
            </a:r>
            <a:endPar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defTabSz="914400" eaLnBrk="0" fontAlgn="base" hangingPunct="0">
              <a:spcBef>
                <a:spcPct val="20000"/>
              </a:spcBef>
              <a:buClr>
                <a:schemeClr val="accent1"/>
              </a:buClr>
              <a:buSzTx/>
              <a:buFont typeface="Arial" panose="020B0604020202020204" pitchFamily="34" charset="0"/>
              <a:buChar char="•"/>
              <a:defRPr/>
            </a:pP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多个表及索引在表空间中混合存储，当数据量非常大的时候，表做了大量删除操作后表空间中将会有大量的空隙，特别是对于统计分析，对于经常删除操作的这类应用最不适合用共享表空间。</a:t>
            </a:r>
            <a:endPar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defTabSz="914400" eaLnBrk="0" fontAlgn="base" hangingPunct="0">
              <a:spcBef>
                <a:spcPct val="20000"/>
              </a:spcBef>
              <a:buClr>
                <a:schemeClr val="accent1"/>
              </a:buClr>
              <a:buSzTx/>
              <a:buFont typeface="Arial" panose="020B0604020202020204" pitchFamily="34" charset="0"/>
              <a:buChar char="•"/>
              <a:defRPr/>
            </a:pP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共享表空间分配后不能回缩。</a:t>
            </a:r>
            <a:endPar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Pct val="71000"/>
              <a:buFont typeface="Wingdings" panose="05000000000000000000" pitchFamily="2" charset="2"/>
              <a:buNone/>
              <a:defRPr/>
            </a:pP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独立表空间的特点。</a:t>
            </a:r>
            <a:endParaRPr kumimoji="0" lang="zh-CN" altLang="zh-CN"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Arial" panose="020B0604020202020204" pitchFamily="34" charset="0"/>
              <a:buChar char="•"/>
              <a:defRPr/>
            </a:pP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每个表都有独立的表空间，每个表的数据和索引都会存在</a:t>
            </a: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自已的表空间中，可以实现单表在不同的数据库中移动。</a:t>
            </a:r>
            <a:endParaRPr kumimoji="0" lang="zh-CN" altLang="zh-CN"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Arial" panose="020B0604020202020204" pitchFamily="34" charset="0"/>
              <a:buChar char="•"/>
              <a:defRPr/>
            </a:pP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Drop table</a:t>
            </a: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操作自动回收表空间，如果对于统计分析或是日值表，删除大量数据后可以通过命令“</a:t>
            </a: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alter table </a:t>
            </a:r>
            <a:r>
              <a:rPr lang="en-US" altLang="zh-CN" kern="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TableName</a:t>
            </a: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engine=</a:t>
            </a:r>
            <a:r>
              <a:rPr lang="en-US" altLang="zh-CN" kern="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innodb</a:t>
            </a:r>
            <a:r>
              <a:rPr lang="en-US"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”回收不用的空间。</a:t>
            </a:r>
            <a:endParaRPr kumimoji="0" lang="zh-CN" altLang="zh-CN"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Arial" panose="020B0604020202020204" pitchFamily="34" charset="0"/>
              <a:buChar char="•"/>
              <a:defRPr/>
            </a:pP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对于使用独立表空间的表，不管怎么删除，表空间的碎片不会太严重的影响性能，而且还有机会处理。</a:t>
            </a:r>
            <a:endParaRPr kumimoji="0" lang="zh-CN" altLang="zh-CN"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Arial" panose="020B0604020202020204" pitchFamily="34" charset="0"/>
              <a:buChar char="•"/>
              <a:defRPr/>
            </a:pPr>
            <a:r>
              <a:rPr lang="zh-CN" altLang="zh-CN"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单表增加过大，当单表占用空间过大时，存储空间会不足。</a:t>
            </a:r>
            <a:endParaRPr kumimoji="0" lang="zh-CN" altLang="zh-CN"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endParaRPr kumimoji="0" lang="zh-CN" altLang="zh-CN"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数据表的管理</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21385" y="1615440"/>
            <a:ext cx="9825355" cy="5631180"/>
          </a:xfrm>
          <a:prstGeom prst="rect">
            <a:avLst/>
          </a:prstGeom>
        </p:spPr>
        <p:txBody>
          <a:bodyPr wrap="square">
            <a:spAutoFit/>
          </a:bodyPr>
          <a:lstStyle/>
          <a:p>
            <a:pPr marL="1200150" lvl="2" indent="-285750"/>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共享表空间和独立表空间之间的转换</a:t>
            </a:r>
            <a:endPar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）查看当前数据库的表空间管理类型。可以通过如下命令查看。</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show variables like "InnoDB_file_per_table";</a:t>
            </a:r>
            <a:endPar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buNone/>
            </a:pPr>
            <a:endPar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buNone/>
            </a:pPr>
            <a:endPar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buNone/>
            </a:pPr>
            <a:endPar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）修改数据库的表空间管理方式。修改</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InnoDB_file_per_table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的参数值（</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InnoDB_file_per_table=1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为使用独占表空间，</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InnoDB_file_per_table=0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为使用共享表空间）即可，但是修改不能影响之前已经使用过的共享表空间和独立表空间；</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（3）共享表空间转化为独立表空间（参数InnoDB_file _per_table=1需要设置）。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单个表的转换操作可以用如下命令实现：</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alter table  table_name  engine = innodb;</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endParaRPr kumimoji="0" lang="zh-CN" altLang="zh-CN" sz="240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4.3.1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数据表的管理</a:t>
            </a:r>
            <a:endParaRPr lang="zh-CN" altLang="en-US" sz="2000" dirty="0" smtClean="0">
              <a:solidFill>
                <a:srgbClr val="F0882E"/>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7697470" y="2646680"/>
            <a:ext cx="4089400"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66561" name="Picture 1"/>
          <p:cNvPicPr>
            <a:picLocks noChangeAspect="1"/>
          </p:cNvPicPr>
          <p:nvPr>
            <p:custDataLst>
              <p:tags r:id="rId2"/>
            </p:custDataLst>
          </p:nvPr>
        </p:nvPicPr>
        <p:blipFill>
          <a:blip r:embed="rId3"/>
          <a:stretch>
            <a:fillRect/>
          </a:stretch>
        </p:blipFill>
        <p:spPr>
          <a:xfrm>
            <a:off x="649288" y="1884363"/>
            <a:ext cx="5276850" cy="3810000"/>
          </a:xfrm>
          <a:prstGeom prst="rect">
            <a:avLst/>
          </a:prstGeom>
          <a:noFill/>
          <a:ln w="9525" cap="flat" cmpd="sng">
            <a:solidFill>
              <a:srgbClr val="FF0000"/>
            </a:solidFill>
            <a:prstDash val="solid"/>
            <a:miter/>
            <a:headEnd type="none" w="med" len="med"/>
            <a:tailEnd type="none" w="med" len="med"/>
          </a:ln>
        </p:spPr>
      </p:pic>
      <p:pic>
        <p:nvPicPr>
          <p:cNvPr id="66562" name="Picture 2"/>
          <p:cNvPicPr>
            <a:picLocks noChangeAspect="1"/>
          </p:cNvPicPr>
          <p:nvPr/>
        </p:nvPicPr>
        <p:blipFill>
          <a:blip r:embed="rId4"/>
          <a:stretch>
            <a:fillRect/>
          </a:stretch>
        </p:blipFill>
        <p:spPr>
          <a:xfrm>
            <a:off x="6231890" y="2665413"/>
            <a:ext cx="5743575" cy="3762375"/>
          </a:xfrm>
          <a:prstGeom prst="rect">
            <a:avLst/>
          </a:prstGeom>
          <a:noFill/>
          <a:ln w="9525" cap="flat" cmpd="sng">
            <a:solidFill>
              <a:srgbClr val="008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6561"/>
                                        </p:tgtEl>
                                        <p:attrNameLst>
                                          <p:attrName>style.visibility</p:attrName>
                                        </p:attrNameLst>
                                      </p:cBhvr>
                                      <p:to>
                                        <p:strVal val="visible"/>
                                      </p:to>
                                    </p:set>
                                    <p:anim calcmode="lin" valueType="num">
                                      <p:cBhvr additive="base">
                                        <p:cTn id="12" dur="500" fill="hold"/>
                                        <p:tgtEl>
                                          <p:spTgt spid="66561"/>
                                        </p:tgtEl>
                                        <p:attrNameLst>
                                          <p:attrName>ppt_x</p:attrName>
                                        </p:attrNameLst>
                                      </p:cBhvr>
                                      <p:tavLst>
                                        <p:tav tm="0">
                                          <p:val>
                                            <p:strVal val="#ppt_x"/>
                                          </p:val>
                                        </p:tav>
                                        <p:tav tm="100000">
                                          <p:val>
                                            <p:strVal val="#ppt_x"/>
                                          </p:val>
                                        </p:tav>
                                      </p:tavLst>
                                    </p:anim>
                                    <p:anim calcmode="lin" valueType="num">
                                      <p:cBhvr additive="base">
                                        <p:cTn id="13" dur="500" fill="hold"/>
                                        <p:tgtEl>
                                          <p:spTgt spid="665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6562"/>
                                        </p:tgtEl>
                                        <p:attrNameLst>
                                          <p:attrName>style.visibility</p:attrName>
                                        </p:attrNameLst>
                                      </p:cBhvr>
                                      <p:to>
                                        <p:strVal val="visible"/>
                                      </p:to>
                                    </p:set>
                                    <p:anim calcmode="lin" valueType="num">
                                      <p:cBhvr additive="base">
                                        <p:cTn id="18" dur="500" fill="hold"/>
                                        <p:tgtEl>
                                          <p:spTgt spid="66562"/>
                                        </p:tgtEl>
                                        <p:attrNameLst>
                                          <p:attrName>ppt_x</p:attrName>
                                        </p:attrNameLst>
                                      </p:cBhvr>
                                      <p:tavLst>
                                        <p:tav tm="0">
                                          <p:val>
                                            <p:strVal val="#ppt_x"/>
                                          </p:val>
                                        </p:tav>
                                        <p:tav tm="100000">
                                          <p:val>
                                            <p:strVal val="#ppt_x"/>
                                          </p:val>
                                        </p:tav>
                                      </p:tavLst>
                                    </p:anim>
                                    <p:anim calcmode="lin" valueType="num">
                                      <p:cBhvr additive="base">
                                        <p:cTn id="19" dur="500" fill="hold"/>
                                        <p:tgtEl>
                                          <p:spTgt spid="66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84705" y="2031365"/>
            <a:ext cx="7670800" cy="3415030"/>
          </a:xfrm>
          <a:prstGeom prst="rect">
            <a:avLst/>
          </a:prstGeom>
          <a:noFill/>
        </p:spPr>
        <p:txBody>
          <a:bodyPr wrap="square" rtlCol="0" anchor="t">
            <a:spAutoFit/>
          </a:bodyPr>
          <a:p>
            <a:pPr marL="0" indent="0">
              <a:buNone/>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由基本</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图按规则转换、进行规范化处理并优化后的关系模式是：</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学生（</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sym typeface="+mn-ea"/>
              </a:rPr>
              <a:t>学号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，姓名，性别，出生日期，入学成绩，电话，电子邮箱</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教师（</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sym typeface="+mn-ea"/>
              </a:rPr>
              <a:t>教师</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sym typeface="+mn-ea"/>
              </a:rPr>
              <a:t>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，姓名，专业，职称，院系部门</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课</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程（</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sym typeface="+mn-ea"/>
              </a:rPr>
              <a:t>课程号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，课程名，类别，总学时，实验学时，开课学期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algn="l">
              <a:buClrTx/>
              <a:buSzTx/>
              <a:buFontTx/>
              <a:buNone/>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分数</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sym typeface="+mn-ea"/>
              </a:rPr>
              <a:t>学号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sym typeface="+mn-ea"/>
              </a:rPr>
              <a:t>课程号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，平时成绩，期末成绩）</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algn="l">
              <a:buClrTx/>
              <a:buSzTx/>
              <a:buFontTx/>
              <a:buNone/>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教授课程（</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rPr>
              <a:t>教师号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u="sng" dirty="0">
                <a:solidFill>
                  <a:schemeClr val="tx1">
                    <a:lumMod val="65000"/>
                    <a:lumOff val="35000"/>
                  </a:schemeClr>
                </a:solidFill>
                <a:latin typeface="微软雅黑" panose="020B0503020204020204" pitchFamily="34" charset="-122"/>
                <a:ea typeface="微软雅黑" panose="020B0503020204020204" pitchFamily="34" charset="-122"/>
              </a:rPr>
              <a:t>课程号</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custDataLst>
              <p:tags r:id="rId2"/>
            </p:custDataLst>
          </p:nvPr>
        </p:nvGraphicFramePr>
        <p:xfrm>
          <a:off x="2563813" y="1975168"/>
          <a:ext cx="6286500" cy="3187700"/>
        </p:xfrm>
        <a:graphic>
          <a:graphicData uri="http://schemas.openxmlformats.org/drawingml/2006/table">
            <a:tbl>
              <a:tblPr/>
              <a:tblGrid>
                <a:gridCol w="769937"/>
                <a:gridCol w="1454150"/>
                <a:gridCol w="1454150"/>
                <a:gridCol w="1452563"/>
                <a:gridCol w="1155700"/>
              </a:tblGrid>
              <a:tr h="487673">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列序号</a:t>
                      </a:r>
                      <a:endParaRPr kumimoji="0" lang="zh-CN" sz="16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字段名</a:t>
                      </a:r>
                      <a:endParaRPr kumimoji="0" lang="zh-CN" sz="16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类型</a:t>
                      </a:r>
                      <a:endParaRPr kumimoji="0" lang="zh-CN" sz="16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取值说明</a:t>
                      </a:r>
                      <a:endParaRPr kumimoji="0" lang="zh-CN" sz="1600" b="1"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列含义</a:t>
                      </a:r>
                      <a:endParaRPr kumimoji="0" lang="zh-CN" sz="16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studentno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char(11)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主键</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学生学号</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char(8)</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学生姓名</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enum (2)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性别</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birthdate</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出生日期</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entrance</a:t>
                      </a:r>
                      <a:endParaRPr kumimoji="0" lang="en-US" altLang="zh-CN" sz="16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入学成绩</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phone</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varchar(12)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电话</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571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Email</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varchar(20)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电子信箱</a:t>
                      </a:r>
                      <a:endPar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4380230" y="5708968"/>
            <a:ext cx="2654300" cy="400050"/>
          </a:xfrm>
          <a:prstGeom prst="rect">
            <a:avLst/>
          </a:prstGeom>
          <a:solidFill>
            <a:srgbClr val="008000"/>
          </a:solidFill>
          <a:ln w="9525">
            <a:noFill/>
          </a:ln>
        </p:spPr>
        <p:txBody>
          <a:bodyPr wrap="none" anchor="t">
            <a:spAutoFit/>
          </a:bodyPr>
          <a:p>
            <a:r>
              <a:rPr lang="zh-CN" altLang="zh-CN" sz="2000" b="1" dirty="0">
                <a:solidFill>
                  <a:srgbClr val="8F0F05"/>
                </a:solidFill>
                <a:latin typeface="Arial" panose="020B0604020202020204" pitchFamily="34" charset="0"/>
              </a:rPr>
              <a:t>表</a:t>
            </a:r>
            <a:r>
              <a:rPr lang="en-US" altLang="zh-CN" sz="2000" b="1" dirty="0">
                <a:solidFill>
                  <a:srgbClr val="8F0F05"/>
                </a:solidFill>
                <a:latin typeface="Arial" panose="020B0604020202020204" pitchFamily="34" charset="0"/>
              </a:rPr>
              <a:t>4-1  student</a:t>
            </a:r>
            <a:r>
              <a:rPr lang="zh-CN" altLang="zh-CN" sz="2000" b="1" dirty="0">
                <a:solidFill>
                  <a:srgbClr val="8F0F05"/>
                </a:solidFill>
                <a:latin typeface="Arial" panose="020B0604020202020204" pitchFamily="34" charset="0"/>
              </a:rPr>
              <a:t>表结构</a:t>
            </a:r>
            <a:endParaRPr lang="zh-CN" altLang="zh-CN" sz="2000" b="1" dirty="0">
              <a:solidFill>
                <a:srgbClr val="8F0F05"/>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custDataLst>
              <p:tags r:id="rId2"/>
            </p:custDataLst>
          </p:nvPr>
        </p:nvGraphicFramePr>
        <p:xfrm>
          <a:off x="2206625" y="2051050"/>
          <a:ext cx="7000875" cy="2755900"/>
        </p:xfrm>
        <a:graphic>
          <a:graphicData uri="http://schemas.openxmlformats.org/drawingml/2006/table">
            <a:tbl>
              <a:tblPr/>
              <a:tblGrid>
                <a:gridCol w="1041400"/>
                <a:gridCol w="1198563"/>
                <a:gridCol w="1697037"/>
                <a:gridCol w="1411605"/>
                <a:gridCol w="1652270"/>
              </a:tblGrid>
              <a:tr h="393700">
                <a:tc>
                  <a:txBody>
                    <a:bodyPr/>
                    <a:p>
                      <a:pPr marL="0" marR="0" lvl="0" indent="127000" algn="l"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列序号</a:t>
                      </a:r>
                      <a:endPar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l"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字段名</a:t>
                      </a:r>
                      <a:endPar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l"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类型</a:t>
                      </a:r>
                      <a:endPar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l"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取值说明</a:t>
                      </a:r>
                      <a:endPar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l"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列含义</a:t>
                      </a:r>
                      <a:endParaRPr kumimoji="0" lang="zh-CN" sz="14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courseno</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主键</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课程编号</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937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cname</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char(20)</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937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char(8)</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类别</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937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period  </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总学时</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937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exp</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实验学时</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937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term</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开课学期</a:t>
                      </a:r>
                      <a:endPar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矩形 2"/>
          <p:cNvSpPr/>
          <p:nvPr/>
        </p:nvSpPr>
        <p:spPr>
          <a:xfrm>
            <a:off x="4496118" y="5286693"/>
            <a:ext cx="2420937" cy="400050"/>
          </a:xfrm>
          <a:prstGeom prst="rect">
            <a:avLst/>
          </a:prstGeom>
          <a:solidFill>
            <a:srgbClr val="008000"/>
          </a:solidFill>
          <a:ln w="9525">
            <a:noFill/>
          </a:ln>
        </p:spPr>
        <p:txBody>
          <a:bodyPr wrap="none" anchor="t">
            <a:spAutoFit/>
          </a:bodyPr>
          <a:p>
            <a:r>
              <a:rPr lang="zh-CN" altLang="zh-CN" sz="2000" dirty="0">
                <a:solidFill>
                  <a:srgbClr val="0000FF"/>
                </a:solidFill>
                <a:latin typeface="Arial" panose="020B0604020202020204" pitchFamily="34" charset="0"/>
              </a:rPr>
              <a:t>表</a:t>
            </a:r>
            <a:r>
              <a:rPr lang="en-US" altLang="zh-CN" sz="2000" dirty="0">
                <a:solidFill>
                  <a:srgbClr val="0000FF"/>
                </a:solidFill>
                <a:latin typeface="Arial" panose="020B0604020202020204" pitchFamily="34" charset="0"/>
              </a:rPr>
              <a:t>4-2 course</a:t>
            </a:r>
            <a:r>
              <a:rPr lang="zh-CN" altLang="zh-CN" sz="2000" dirty="0">
                <a:solidFill>
                  <a:srgbClr val="0000FF"/>
                </a:solidFill>
                <a:latin typeface="Arial" panose="020B0604020202020204" pitchFamily="34" charset="0"/>
              </a:rPr>
              <a:t>表结构</a:t>
            </a:r>
            <a:endParaRPr lang="zh-CN" altLang="zh-CN" sz="2000"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custDataLst>
              <p:tags r:id="rId2"/>
            </p:custDataLst>
          </p:nvPr>
        </p:nvGraphicFramePr>
        <p:xfrm>
          <a:off x="2563178" y="2352675"/>
          <a:ext cx="6286500" cy="1828800"/>
        </p:xfrm>
        <a:graphic>
          <a:graphicData uri="http://schemas.openxmlformats.org/drawingml/2006/table">
            <a:tbl>
              <a:tblPr/>
              <a:tblGrid>
                <a:gridCol w="936625"/>
                <a:gridCol w="1397000"/>
                <a:gridCol w="1397000"/>
                <a:gridCol w="1244600"/>
                <a:gridCol w="1311275"/>
              </a:tblGrid>
              <a:tr h="180975">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列序号</a:t>
                      </a:r>
                      <a:endPar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字段名</a:t>
                      </a:r>
                      <a:endPar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类型</a:t>
                      </a:r>
                      <a:endPar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取值说明</a:t>
                      </a:r>
                      <a:endPar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列含义</a:t>
                      </a:r>
                      <a:endParaRPr kumimoji="0" lang="zh-CN" sz="2000" b="1"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59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studentno</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char(11)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主键</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59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courseno</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课程编号</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59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daily</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float(3,1)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平时成绩</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590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final</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float(3,1)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期末成绩</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矩形 7"/>
          <p:cNvSpPr/>
          <p:nvPr/>
        </p:nvSpPr>
        <p:spPr>
          <a:xfrm>
            <a:off x="4414203" y="5214303"/>
            <a:ext cx="2341562" cy="400050"/>
          </a:xfrm>
          <a:prstGeom prst="rect">
            <a:avLst/>
          </a:prstGeom>
          <a:solidFill>
            <a:srgbClr val="92D050"/>
          </a:solidFill>
          <a:ln w="9525">
            <a:noFill/>
          </a:ln>
        </p:spPr>
        <p:txBody>
          <a:bodyPr wrap="none" anchor="t">
            <a:spAutoFit/>
          </a:bodyPr>
          <a:p>
            <a:r>
              <a:rPr lang="zh-CN" altLang="zh-CN" sz="2000" b="1" dirty="0">
                <a:latin typeface="Arial" panose="020B0604020202020204" pitchFamily="34" charset="0"/>
              </a:rPr>
              <a:t>表</a:t>
            </a:r>
            <a:r>
              <a:rPr lang="en-US" altLang="zh-CN" sz="2000" b="1" dirty="0">
                <a:latin typeface="Arial" panose="020B0604020202020204" pitchFamily="34" charset="0"/>
              </a:rPr>
              <a:t>4-3 score</a:t>
            </a:r>
            <a:r>
              <a:rPr lang="zh-CN" altLang="zh-CN" sz="2000" b="1" dirty="0">
                <a:latin typeface="Arial" panose="020B0604020202020204" pitchFamily="34" charset="0"/>
              </a:rPr>
              <a:t>表结构</a:t>
            </a:r>
            <a:endParaRPr lang="zh-CN" altLang="zh-CN" sz="2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custDataLst>
              <p:tags r:id="rId2"/>
            </p:custDataLst>
          </p:nvPr>
        </p:nvGraphicFramePr>
        <p:xfrm>
          <a:off x="2586038" y="2136458"/>
          <a:ext cx="6525260" cy="1933575"/>
        </p:xfrm>
        <a:graphic>
          <a:graphicData uri="http://schemas.openxmlformats.org/drawingml/2006/table">
            <a:tbl>
              <a:tblPr/>
              <a:tblGrid>
                <a:gridCol w="1304290"/>
                <a:gridCol w="1305560"/>
                <a:gridCol w="1304925"/>
                <a:gridCol w="1306195"/>
                <a:gridCol w="1304290"/>
              </a:tblGrid>
              <a:tr h="276225">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列序号</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字段名</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类型</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取值说明</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列含义</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teacherno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主键</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教师编号</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76225">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tname</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char(8)</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教师姓名</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76225">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major</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char(10)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专业</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76225">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prof</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char(10)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职称</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552450">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department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char(16)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院系部门</a:t>
                      </a:r>
                      <a:endPar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矩形 5"/>
          <p:cNvSpPr/>
          <p:nvPr/>
        </p:nvSpPr>
        <p:spPr>
          <a:xfrm>
            <a:off x="4540885" y="4853305"/>
            <a:ext cx="2332038" cy="369888"/>
          </a:xfrm>
          <a:prstGeom prst="rect">
            <a:avLst/>
          </a:prstGeom>
          <a:solidFill>
            <a:srgbClr val="92D050"/>
          </a:solidFill>
          <a:ln w="9525">
            <a:noFill/>
          </a:ln>
        </p:spPr>
        <p:txBody>
          <a:bodyPr wrap="none" anchor="t">
            <a:spAutoFit/>
          </a:bodyPr>
          <a:p>
            <a:r>
              <a:rPr lang="zh-CN" altLang="zh-CN" b="1" dirty="0">
                <a:solidFill>
                  <a:srgbClr val="0000FF"/>
                </a:solidFill>
                <a:latin typeface="Arial" panose="020B0604020202020204" pitchFamily="34" charset="0"/>
              </a:rPr>
              <a:t>表</a:t>
            </a:r>
            <a:r>
              <a:rPr lang="en-US" altLang="zh-CN" b="1" dirty="0">
                <a:solidFill>
                  <a:srgbClr val="0000FF"/>
                </a:solidFill>
                <a:latin typeface="Arial" panose="020B0604020202020204" pitchFamily="34" charset="0"/>
              </a:rPr>
              <a:t>4-4 teacher</a:t>
            </a:r>
            <a:r>
              <a:rPr lang="zh-CN" altLang="zh-CN" b="1" dirty="0">
                <a:solidFill>
                  <a:srgbClr val="0000FF"/>
                </a:solidFill>
                <a:latin typeface="Arial" panose="020B0604020202020204" pitchFamily="34" charset="0"/>
              </a:rPr>
              <a:t>表结构</a:t>
            </a:r>
            <a:endParaRPr lang="zh-CN" altLang="zh-CN" b="1"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43470" y="3244334"/>
            <a:ext cx="2105063" cy="369332"/>
          </a:xfrm>
          <a:prstGeom prst="rect">
            <a:avLst/>
          </a:prstGeom>
        </p:spPr>
        <p:txBody>
          <a:bodyPr wrap="none">
            <a:spAutoFit/>
          </a:bodyPr>
          <a:lstStyle/>
          <a:p>
            <a:pPr lvl="0" eaLnBrk="0" fontAlgn="base" hangingPunct="0">
              <a:spcBef>
                <a:spcPct val="0"/>
              </a:spcBef>
              <a:spcAft>
                <a:spcPct val="0"/>
              </a:spcAft>
              <a:defRPr/>
            </a:pPr>
            <a:r>
              <a:rPr lang="en-US" altLang="zh-CN" b="1" kern="0" spc="300" dirty="0">
                <a:solidFill>
                  <a:schemeClr val="bg1"/>
                </a:solidFill>
                <a:latin typeface="微软雅黑" panose="020B0503020204020204" pitchFamily="34" charset="-122"/>
                <a:ea typeface="微软雅黑" panose="020B0503020204020204" pitchFamily="34" charset="-122"/>
              </a:rPr>
              <a:t>1.7 </a:t>
            </a:r>
            <a:r>
              <a:rPr lang="zh-CN" altLang="en-US" b="1" kern="0" spc="300" dirty="0">
                <a:solidFill>
                  <a:schemeClr val="bg1"/>
                </a:solidFill>
                <a:latin typeface="微软雅黑" panose="020B0503020204020204" pitchFamily="34" charset="-122"/>
                <a:ea typeface="微软雅黑" panose="020B0503020204020204" pitchFamily="34" charset="-122"/>
              </a:rPr>
              <a:t>数据库设计</a:t>
            </a:r>
            <a:endParaRPr lang="zh-CN" altLang="en-US" b="1" kern="0" spc="300" dirty="0">
              <a:solidFill>
                <a:schemeClr val="bg1"/>
              </a:solidFill>
              <a:latin typeface="微软雅黑" panose="020B0503020204020204" pitchFamily="34" charset="-122"/>
              <a:ea typeface="微软雅黑" panose="020B0503020204020204" pitchFamily="34" charset="-122"/>
            </a:endParaRPr>
          </a:p>
        </p:txBody>
      </p:sp>
      <p:sp>
        <p:nvSpPr>
          <p:cNvPr id="14" name="内容占位符 2"/>
          <p:cNvSpPr>
            <a:spLocks noGrp="1"/>
          </p:cNvSpPr>
          <p:nvPr/>
        </p:nvSpPr>
        <p:spPr bwMode="auto">
          <a:xfrm>
            <a:off x="1989138" y="1968795"/>
            <a:ext cx="8078787" cy="86965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数</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据库设计的内容主要有两个方面，分别是结构特性设计和行为特性设计。</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None/>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None/>
              <a:defRPr/>
            </a:pPr>
            <a:endParaRPr lang="zh-CN" altLang="zh-CN" kern="0" dirty="0">
              <a:latin typeface="微软雅黑" panose="020B0503020204020204" pitchFamily="34" charset="-122"/>
              <a:ea typeface="微软雅黑" panose="020B0503020204020204" pitchFamily="34" charset="-122"/>
            </a:endParaRPr>
          </a:p>
          <a:p>
            <a:pPr marL="0" lvl="1" indent="0">
              <a:lnSpc>
                <a:spcPct val="200000"/>
              </a:lnSpc>
              <a:buNone/>
              <a:defRPr/>
            </a:pPr>
            <a:endParaRPr lang="en-US" altLang="zh-CN" b="1" kern="0" dirty="0">
              <a:latin typeface="微软雅黑" panose="020B0503020204020204" pitchFamily="34" charset="-122"/>
              <a:ea typeface="微软雅黑" panose="020B0503020204020204" pitchFamily="34" charset="-122"/>
            </a:endParaRPr>
          </a:p>
        </p:txBody>
      </p:sp>
      <p:grpSp>
        <p:nvGrpSpPr>
          <p:cNvPr id="15" name="组合 18"/>
          <p:cNvGrpSpPr/>
          <p:nvPr/>
        </p:nvGrpSpPr>
        <p:grpSpPr>
          <a:xfrm>
            <a:off x="4251819" y="3042816"/>
            <a:ext cx="3191472" cy="461665"/>
            <a:chOff x="1413521" y="2387389"/>
            <a:chExt cx="3191160" cy="615307"/>
          </a:xfrm>
        </p:grpSpPr>
        <p:grpSp>
          <p:nvGrpSpPr>
            <p:cNvPr id="16" name="组合 26"/>
            <p:cNvGrpSpPr/>
            <p:nvPr/>
          </p:nvGrpSpPr>
          <p:grpSpPr>
            <a:xfrm>
              <a:off x="1413521" y="2387389"/>
              <a:ext cx="3191160" cy="615307"/>
              <a:chOff x="1219943" y="2311189"/>
              <a:chExt cx="3191112" cy="615307"/>
            </a:xfrm>
          </p:grpSpPr>
          <p:sp>
            <p:nvSpPr>
              <p:cNvPr id="18" name="Text Box 3"/>
              <p:cNvSpPr txBox="1">
                <a:spLocks noChangeArrowheads="1"/>
              </p:cNvSpPr>
              <p:nvPr/>
            </p:nvSpPr>
            <p:spPr bwMode="auto">
              <a:xfrm>
                <a:off x="1635821" y="2311189"/>
                <a:ext cx="2775234" cy="615307"/>
              </a:xfrm>
              <a:prstGeom prst="rect">
                <a:avLst/>
              </a:prstGeom>
              <a:noFill/>
              <a:ln w="9525">
                <a:noFill/>
                <a:miter lim="800000"/>
              </a:ln>
            </p:spPr>
            <p:txBody>
              <a:bodyPr wrap="square">
                <a:spAutoFit/>
              </a:bodyPr>
              <a:lstStyle/>
              <a:p>
                <a:pPr>
                  <a:spcBef>
                    <a:spcPct val="50000"/>
                  </a:spcBef>
                  <a:defRPr/>
                </a:pPr>
                <a:r>
                  <a:rPr lang="zh-CN" altLang="zh-CN" sz="2400" dirty="0">
                    <a:hlinkClick r:id="rId1" action="ppaction://hlinksldjump"/>
                  </a:rPr>
                  <a:t>结构特性设计</a:t>
                </a:r>
                <a:endParaRPr lang="zh-CN" altLang="en-US" sz="2200" dirty="0">
                  <a:solidFill>
                    <a:srgbClr val="1FA8BB"/>
                  </a:solidFill>
                  <a:latin typeface="微软雅黑" panose="020B0503020204020204" pitchFamily="34" charset="-122"/>
                  <a:ea typeface="微软雅黑" panose="020B0503020204020204" pitchFamily="34" charset="-122"/>
                </a:endParaRPr>
              </a:p>
            </p:txBody>
          </p:sp>
          <p:pic>
            <p:nvPicPr>
              <p:cNvPr id="19" name="图片 32" descr="按扭-14.png"/>
              <p:cNvPicPr>
                <a:picLocks noChangeAspect="1"/>
              </p:cNvPicPr>
              <p:nvPr/>
            </p:nvPicPr>
            <p:blipFill>
              <a:blip r:embed="rId2" cstate="print"/>
              <a:stretch>
                <a:fillRect/>
              </a:stretch>
            </p:blipFill>
            <p:spPr>
              <a:xfrm>
                <a:off x="1219943" y="2317527"/>
                <a:ext cx="402819" cy="536578"/>
              </a:xfrm>
              <a:prstGeom prst="rect">
                <a:avLst/>
              </a:prstGeom>
              <a:noFill/>
              <a:ln w="9525">
                <a:noFill/>
              </a:ln>
            </p:spPr>
          </p:pic>
        </p:grpSp>
        <p:sp>
          <p:nvSpPr>
            <p:cNvPr id="17" name="TextBox 8"/>
            <p:cNvSpPr txBox="1"/>
            <p:nvPr/>
          </p:nvSpPr>
          <p:spPr>
            <a:xfrm>
              <a:off x="1457967" y="2419127"/>
              <a:ext cx="312707" cy="492985"/>
            </a:xfrm>
            <a:prstGeom prst="rect">
              <a:avLst/>
            </a:prstGeom>
            <a:noFill/>
          </p:spPr>
          <p:txBody>
            <a:bodyPr wrap="none">
              <a:spAutoFit/>
            </a:bodyPr>
            <a:lstStyle/>
            <a:p>
              <a:pPr>
                <a:defRPr/>
              </a:pPr>
              <a:r>
                <a:rPr lang="en-US" altLang="zh-CN"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25" name="组合 19"/>
          <p:cNvGrpSpPr/>
          <p:nvPr/>
        </p:nvGrpSpPr>
        <p:grpSpPr>
          <a:xfrm>
            <a:off x="4251819" y="4010026"/>
            <a:ext cx="2514600" cy="461665"/>
            <a:chOff x="1403996" y="2374722"/>
            <a:chExt cx="2514354" cy="615309"/>
          </a:xfrm>
        </p:grpSpPr>
        <p:grpSp>
          <p:nvGrpSpPr>
            <p:cNvPr id="26" name="组合 26"/>
            <p:cNvGrpSpPr/>
            <p:nvPr/>
          </p:nvGrpSpPr>
          <p:grpSpPr>
            <a:xfrm>
              <a:off x="1403996" y="2374722"/>
              <a:ext cx="2514354" cy="615309"/>
              <a:chOff x="1210418" y="2298522"/>
              <a:chExt cx="2514317" cy="615309"/>
            </a:xfrm>
          </p:grpSpPr>
          <p:sp>
            <p:nvSpPr>
              <p:cNvPr id="28" name="Text Box 3"/>
              <p:cNvSpPr txBox="1">
                <a:spLocks noChangeArrowheads="1"/>
              </p:cNvSpPr>
              <p:nvPr/>
            </p:nvSpPr>
            <p:spPr bwMode="auto">
              <a:xfrm>
                <a:off x="1635820" y="2298522"/>
                <a:ext cx="2088915" cy="615309"/>
              </a:xfrm>
              <a:prstGeom prst="rect">
                <a:avLst/>
              </a:prstGeom>
              <a:noFill/>
              <a:ln w="9525">
                <a:noFill/>
                <a:miter lim="800000"/>
              </a:ln>
            </p:spPr>
            <p:txBody>
              <a:bodyPr>
                <a:spAutoFit/>
              </a:bodyPr>
              <a:lstStyle/>
              <a:p>
                <a:pPr>
                  <a:spcBef>
                    <a:spcPct val="50000"/>
                  </a:spcBef>
                  <a:defRPr/>
                </a:pPr>
                <a:r>
                  <a:rPr lang="zh-CN" altLang="zh-CN" sz="2400" dirty="0">
                    <a:hlinkClick r:id="rId3" action="ppaction://hlinksldjump"/>
                  </a:rPr>
                  <a:t>行为特性设计</a:t>
                </a:r>
                <a:endParaRPr lang="zh-CN" altLang="en-US" sz="2200" dirty="0">
                  <a:solidFill>
                    <a:srgbClr val="1FA8BB"/>
                  </a:solidFill>
                  <a:latin typeface="微软雅黑" panose="020B0503020204020204" pitchFamily="34" charset="-122"/>
                  <a:ea typeface="微软雅黑" panose="020B0503020204020204" pitchFamily="34" charset="-122"/>
                </a:endParaRPr>
              </a:p>
            </p:txBody>
          </p:sp>
          <p:pic>
            <p:nvPicPr>
              <p:cNvPr id="29" name="图片 32" descr="按扭-14.png"/>
              <p:cNvPicPr>
                <a:picLocks noChangeAspect="1"/>
              </p:cNvPicPr>
              <p:nvPr/>
            </p:nvPicPr>
            <p:blipFill>
              <a:blip r:embed="rId2" cstate="print"/>
              <a:stretch>
                <a:fillRect/>
              </a:stretch>
            </p:blipFill>
            <p:spPr>
              <a:xfrm>
                <a:off x="1210418" y="2317532"/>
                <a:ext cx="402819" cy="536579"/>
              </a:xfrm>
              <a:prstGeom prst="rect">
                <a:avLst/>
              </a:prstGeom>
              <a:noFill/>
              <a:ln w="9525">
                <a:noFill/>
              </a:ln>
            </p:spPr>
          </p:pic>
        </p:grpSp>
        <p:sp>
          <p:nvSpPr>
            <p:cNvPr id="27" name="TextBox 13"/>
            <p:cNvSpPr txBox="1"/>
            <p:nvPr/>
          </p:nvSpPr>
          <p:spPr>
            <a:xfrm>
              <a:off x="1457966" y="2419155"/>
              <a:ext cx="312707" cy="492987"/>
            </a:xfrm>
            <a:prstGeom prst="rect">
              <a:avLst/>
            </a:prstGeom>
            <a:noFill/>
          </p:spPr>
          <p:txBody>
            <a:bodyPr wrap="none">
              <a:spAutoFit/>
            </a:bodyPr>
            <a:lstStyle/>
            <a:p>
              <a:pPr>
                <a:defRPr/>
              </a:pPr>
              <a:r>
                <a:rPr lang="en-US" altLang="zh-CN"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MH_Others_1"/>
          <p:cNvSpPr/>
          <p:nvPr>
            <p:custDataLst>
              <p:tags r:id="rId4"/>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文本框 4"/>
          <p:cNvSpPr txBox="1"/>
          <p:nvPr/>
        </p:nvSpPr>
        <p:spPr>
          <a:xfrm>
            <a:off x="4658361" y="1062477"/>
            <a:ext cx="2707793" cy="553998"/>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.1.1  </a:t>
            </a:r>
            <a:r>
              <a:rPr lang="zh-CN" altLang="en-US" sz="2000" dirty="0">
                <a:solidFill>
                  <a:srgbClr val="F0882E"/>
                </a:solidFill>
                <a:latin typeface="微软雅黑" panose="020B0503020204020204" pitchFamily="34" charset="-122"/>
                <a:ea typeface="微软雅黑" panose="020B0503020204020204" pitchFamily="34" charset="-122"/>
                <a:sym typeface="+mn-ea"/>
              </a:rPr>
              <a:t>数据库设计概述</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000" fill="hold"/>
                                        <p:tgtEl>
                                          <p:spTgt spid="1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ppt_x</p:attrName>
                                        </p:attrNameLst>
                                      </p:cBhvr>
                                      <p:tavLst>
                                        <p:tav tm="0">
                                          <p:val>
                                            <p:strVal val="#ppt_x-.2"/>
                                          </p:val>
                                        </p:tav>
                                        <p:tav tm="100000">
                                          <p:val>
                                            <p:strVal val="#ppt_x"/>
                                          </p:val>
                                        </p:tav>
                                      </p:tavLst>
                                    </p:anim>
                                    <p:anim calcmode="lin" valueType="num">
                                      <p:cBhvr>
                                        <p:cTn id="1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5"/>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ppt_x</p:attrName>
                                        </p:attrNameLst>
                                      </p:cBhvr>
                                      <p:tavLst>
                                        <p:tav tm="0">
                                          <p:val>
                                            <p:strVal val="#ppt_x-.2"/>
                                          </p:val>
                                        </p:tav>
                                        <p:tav tm="100000">
                                          <p:val>
                                            <p:strVal val="#ppt_x"/>
                                          </p:val>
                                        </p:tav>
                                      </p:tavLst>
                                    </p:anim>
                                    <p:anim calcmode="lin" valueType="num">
                                      <p:cBhvr>
                                        <p:cTn id="20"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5"/>
                                        </p:tgtEl>
                                      </p:cBhvr>
                                    </p:animEffect>
                                  </p:childTnLst>
                                </p:cTn>
                              </p:par>
                              <p:par>
                                <p:cTn id="22" presetID="26" presetClass="emph" presetSubtype="0" fill="hold" grpId="0" nodeType="withEffect">
                                  <p:stCondLst>
                                    <p:cond delay="0"/>
                                  </p:stCondLst>
                                  <p:childTnLst>
                                    <p:animEffect transition="out" filter="fade">
                                      <p:cBhvr>
                                        <p:cTn id="23" dur="500" tmFilter="0, 0; .2, .5; .8, .5; 1, 0"/>
                                        <p:tgtEl>
                                          <p:spTgt spid="4"/>
                                        </p:tgtEl>
                                      </p:cBhvr>
                                    </p:animEffect>
                                    <p:animScale>
                                      <p:cBhvr>
                                        <p:cTn id="2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custDataLst>
              <p:tags r:id="rId2"/>
            </p:custDataLst>
          </p:nvPr>
        </p:nvGraphicFramePr>
        <p:xfrm>
          <a:off x="2563495" y="2385060"/>
          <a:ext cx="6286500" cy="822325"/>
        </p:xfrm>
        <a:graphic>
          <a:graphicData uri="http://schemas.openxmlformats.org/drawingml/2006/table">
            <a:tbl>
              <a:tblPr/>
              <a:tblGrid>
                <a:gridCol w="1231900"/>
                <a:gridCol w="1301750"/>
                <a:gridCol w="1290638"/>
                <a:gridCol w="1230312"/>
                <a:gridCol w="1231900"/>
              </a:tblGrid>
              <a:tr h="27410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列序号</a:t>
                      </a:r>
                      <a:endParaRPr kumimoji="0" lang="zh-CN" sz="1800" b="0" i="0" u="none" strike="noStrike" cap="none" normalizeH="0" baseline="0" dirty="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字段名</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类型</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取值说明</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rPr>
                        <a:t>列含义</a:t>
                      </a:r>
                      <a:endParaRPr kumimoji="0" lang="zh-CN" sz="1800" b="0" i="0" u="none" strike="noStrike" cap="none" normalizeH="0" baseline="0" smtClean="0">
                        <a:ln>
                          <a:noFill/>
                        </a:ln>
                        <a:solidFill>
                          <a:schemeClr val="tx1"/>
                        </a:solidFill>
                        <a:effectLst/>
                        <a:latin typeface="Calibri" panose="020F0502020204030204"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10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teacherno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nchar(6)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主键</a:t>
                      </a:r>
                      <a:endParaRPr kumimoji="0" 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教师编号</a:t>
                      </a:r>
                      <a:endParaRPr kumimoji="0" 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108">
                <a:tc>
                  <a:txBody>
                    <a:bodyPr/>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courseno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nchar(6)</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vMerge="1">
                  <a:tcPr/>
                </a:tc>
                <a:tc>
                  <a:txBody>
                    <a:bodyPr/>
                    <a:p>
                      <a:pPr marL="0" marR="0" lvl="0" indent="12700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课程编号</a:t>
                      </a:r>
                      <a:endParaRPr kumimoji="0" lang="zh-CN" sz="1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3979863" y="4048760"/>
            <a:ext cx="3452812" cy="400050"/>
          </a:xfrm>
          <a:prstGeom prst="rect">
            <a:avLst/>
          </a:prstGeom>
          <a:solidFill>
            <a:srgbClr val="008000"/>
          </a:solidFill>
          <a:ln w="9525">
            <a:noFill/>
          </a:ln>
        </p:spPr>
        <p:txBody>
          <a:bodyPr wrap="none" anchor="t">
            <a:spAutoFit/>
          </a:bodyPr>
          <a:p>
            <a:r>
              <a:rPr lang="zh-CN" altLang="zh-CN" sz="2000" b="1" dirty="0">
                <a:solidFill>
                  <a:srgbClr val="0000FF"/>
                </a:solidFill>
                <a:latin typeface="Arial" panose="020B0604020202020204" pitchFamily="34" charset="0"/>
              </a:rPr>
              <a:t>表</a:t>
            </a:r>
            <a:r>
              <a:rPr lang="en-US" altLang="zh-CN" sz="2000" b="1" dirty="0">
                <a:solidFill>
                  <a:srgbClr val="0000FF"/>
                </a:solidFill>
                <a:latin typeface="Arial" panose="020B0604020202020204" pitchFamily="34" charset="0"/>
              </a:rPr>
              <a:t>4-5  teach_ course</a:t>
            </a:r>
            <a:r>
              <a:rPr lang="zh-CN" altLang="zh-CN" sz="2000" b="1" dirty="0">
                <a:solidFill>
                  <a:srgbClr val="0000FF"/>
                </a:solidFill>
                <a:latin typeface="Arial" panose="020B0604020202020204" pitchFamily="34" charset="0"/>
              </a:rPr>
              <a:t>表结构</a:t>
            </a:r>
            <a:endParaRPr lang="zh-CN" altLang="zh-CN" sz="2000" b="1" dirty="0">
              <a:solidFill>
                <a:srgbClr val="00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605764" y="1615177"/>
            <a:ext cx="8980473" cy="1568450"/>
          </a:xfrm>
          <a:prstGeom prst="rect">
            <a:avLst/>
          </a:prstGeom>
        </p:spPr>
        <p:txBody>
          <a:bodyPr wrap="square">
            <a:spAutoFit/>
          </a:bodyPr>
          <a:lstStyle/>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需要注意的是，在操作数据表之前，应该使用“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USE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数据库名”指定操作是在哪个数据库中进行，否则会抛出“</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No database selected</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”错误。</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创建数据表的基本语法格式如下所示：</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内容占位符 2"/>
          <p:cNvSpPr txBox="1"/>
          <p:nvPr/>
        </p:nvSpPr>
        <p:spPr bwMode="auto">
          <a:xfrm>
            <a:off x="2239010" y="3166745"/>
            <a:ext cx="7594600" cy="155956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buNone/>
            </a:pPr>
            <a:r>
              <a:rPr lang="en-US" altLang="zh-CN" dirty="0">
                <a:solidFill>
                  <a:srgbClr val="595959"/>
                </a:solidFill>
                <a:sym typeface="+mn-ea"/>
              </a:rPr>
              <a:t>create [temporary]table[if not exists]table_name </a:t>
            </a:r>
            <a:endParaRPr lang="zh-CN" altLang="zh-CN" dirty="0">
              <a:solidFill>
                <a:srgbClr val="595959"/>
              </a:solidFill>
            </a:endParaRPr>
          </a:p>
          <a:p>
            <a:pPr lvl="1">
              <a:buNone/>
            </a:pPr>
            <a:r>
              <a:rPr lang="en-US" altLang="zh-CN" dirty="0">
                <a:solidFill>
                  <a:srgbClr val="595959"/>
                </a:solidFill>
                <a:sym typeface="+mn-ea"/>
              </a:rPr>
              <a:t>[([column_definition], ...|[index_definition])]</a:t>
            </a:r>
            <a:endParaRPr lang="zh-CN" altLang="zh-CN" dirty="0">
              <a:solidFill>
                <a:srgbClr val="595959"/>
              </a:solidFill>
            </a:endParaRPr>
          </a:p>
          <a:p>
            <a:pPr lvl="1">
              <a:buNone/>
            </a:pPr>
            <a:r>
              <a:rPr lang="en-US" altLang="zh-CN" dirty="0">
                <a:solidFill>
                  <a:srgbClr val="595959"/>
                </a:solidFill>
                <a:sym typeface="+mn-ea"/>
              </a:rPr>
              <a:t>[table_option][select_statement];</a:t>
            </a:r>
            <a:endParaRPr lang="en-US" altLang="zh-CN" dirty="0">
              <a:solidFill>
                <a:srgbClr val="595959"/>
              </a:solidFill>
              <a:sym typeface="+mn-ea"/>
            </a:endParaRPr>
          </a:p>
        </p:txBody>
      </p:sp>
      <p:sp>
        <p:nvSpPr>
          <p:cNvPr id="17" name="文本框 4"/>
          <p:cNvSpPr txBox="1"/>
          <p:nvPr/>
        </p:nvSpPr>
        <p:spPr>
          <a:xfrm>
            <a:off x="4658361" y="1062477"/>
            <a:ext cx="2351405" cy="553085"/>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创建数据库表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916748" y="4847273"/>
            <a:ext cx="8358187" cy="1938020"/>
          </a:xfrm>
          <a:prstGeom prst="rect">
            <a:avLst/>
          </a:prstGeom>
          <a:solidFill>
            <a:srgbClr val="FFFF00"/>
          </a:solidFill>
          <a:ln w="9525" cap="flat" cmpd="sng">
            <a:solidFill>
              <a:srgbClr val="FF0000"/>
            </a:solidFill>
            <a:prstDash val="solid"/>
            <a:miter/>
            <a:headEnd type="none" w="med" len="med"/>
            <a:tailEnd type="none" w="med" len="med"/>
          </a:ln>
        </p:spPr>
        <p:txBody>
          <a:bodyPr>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column_definition</a:t>
            </a: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rPr>
              <a:t>：字段的定义。包括指定字段名、数据类型、是否允许空值，指定默认值、主键约束、唯一性约束、注释字段名、是否为外键，以及字段类型的属性等。字段的定义具体格式描述如下：</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col_name  type  [not null | null] [default default_value] </a:t>
            </a:r>
            <a:endPar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[auto_increment] [unique [key] | [primary] key] </a:t>
            </a:r>
            <a:endPar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[comment 'string'] [reference_definition] </a:t>
            </a:r>
            <a:endPar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4)">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bldLvl="0" animBg="1"/>
      <p:bldP spid="4"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56715" y="1818640"/>
            <a:ext cx="8879205" cy="4523105"/>
          </a:xfrm>
          <a:prstGeom prst="rect">
            <a:avLst/>
          </a:prstGeom>
        </p:spPr>
        <p:txBody>
          <a:bodyPr wrap="square">
            <a:spAutoFit/>
          </a:bodyPr>
          <a:lstStyle/>
          <a:p>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对命名数据表有以下原则：</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名字可以由当前字符集中的任何字母、数字、字符组成，下划线和美元符号也可以；</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名字最长为</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64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个字符。</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需要注意的是：</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因为数据库和表的名字对应于文件夹名和文件名，所以服务器运行的操作系统可以强加额外的限制；</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虽然</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允许数据库和表的名字最长到</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64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个字符，但名字实际的长度可以</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受限于所用操作系统限定的长度。</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351405" cy="553085"/>
          </a:xfrm>
          <a:prstGeom prst="rect">
            <a:avLst/>
          </a:prstGeom>
          <a:noFill/>
        </p:spPr>
        <p:txBody>
          <a:bodyPr wrap="none" rtlCol="0" anchor="t">
            <a:spAutoFit/>
          </a:bodyPr>
          <a:lstStyle/>
          <a:p>
            <a:pPr marL="0" lvl="2" algn="l" eaLnBrk="0" fontAlgn="base" hangingPunct="0">
              <a:lnSpc>
                <a:spcPct val="150000"/>
              </a:lnSpc>
              <a:spcBef>
                <a:spcPct val="20000"/>
              </a:spcBef>
              <a:buClrTx/>
              <a:buSzTx/>
              <a:buFontTx/>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创建数据库表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7081" y="1756248"/>
            <a:ext cx="9057839" cy="1938020"/>
          </a:xfrm>
          <a:prstGeom prst="rect">
            <a:avLst/>
          </a:prstGeom>
        </p:spPr>
        <p:txBody>
          <a:bodyPr wrap="square">
            <a:spAutoFit/>
          </a:bodyPr>
          <a:lstStyle/>
          <a:p>
            <a:pPr algn="l">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利用SQL语句创建数据表</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buNone/>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本书的教务管理数据库teaching将根据第1章的需求分析和简化，创建5张表：student(学生表)、course（课程表）、score（成绩表）、teacher（教师表）和teach_course（纽带表）。各表的结构如下。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28608" y="3381375"/>
            <a:ext cx="6143625" cy="3476625"/>
          </a:xfrm>
          <a:prstGeom prst="rect">
            <a:avLst/>
          </a:prstGeom>
          <a:solidFill>
            <a:schemeClr val="bg1">
              <a:lumMod val="65000"/>
            </a:schemeClr>
          </a:solidFill>
          <a:ln>
            <a:solidFill>
              <a:srgbClr val="FF0000"/>
            </a:solid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create table if not exists student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studentno</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char(11) not null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学号</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sname</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char(8) not null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姓名</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sex </a:t>
            </a: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enum</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男</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女</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default '</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男</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性别</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birthdate</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date not null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出生日期</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entrance </a:t>
            </a: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int</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(3)  null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入学成绩</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phone </a:t>
            </a: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varchar</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(12) not null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电话</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Email </a:t>
            </a: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varchar</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(20) not null comment'</a:t>
            </a:r>
            <a:r>
              <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电子信箱</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primary key (</a:t>
            </a:r>
            <a:r>
              <a:rPr kumimoji="0" lang="en-US" altLang="zh-CN" sz="2000" b="0" i="0" u="none" strike="noStrike" kern="120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cs typeface="+mn-cs"/>
              </a:rPr>
              <a:t>studentno</a:t>
            </a: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endParaRPr kumimoji="0" lang="zh-CN" altLang="en-US" sz="20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588135" y="2100580"/>
            <a:ext cx="4033520" cy="3230245"/>
          </a:xfrm>
          <a:prstGeom prst="rect">
            <a:avLst/>
          </a:prstGeom>
          <a:solidFill>
            <a:schemeClr val="bg1">
              <a:lumMod val="65000"/>
            </a:schemeClr>
          </a:solidFill>
          <a:ln w="9525" cap="flat" cmpd="sng">
            <a:solidFill>
              <a:srgbClr val="FF0000"/>
            </a:solidFill>
            <a:prstDash val="solid"/>
            <a:miter/>
            <a:headEnd type="none" w="med" len="med"/>
            <a:tailEnd type="none" w="med" len="med"/>
          </a:ln>
        </p:spPr>
        <p:txBody>
          <a:bodyPr wrap="square">
            <a:spAutoFit/>
          </a:bodyPr>
          <a:lstStyle/>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create table if not exists course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courseno  char(6) not null,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cname  char(6) not null,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type char(8) not null,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period int(2) not null,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exp int(2) not null,</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term int(2) not null,</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algn="l" defTabSz="914400" fontAlgn="base">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primary key (courseno) ); 		</a:t>
            </a:r>
            <a:r>
              <a:rPr lang="en-US" altLang="zh-CN" sz="2400" dirty="0">
                <a:latin typeface="Arial" panose="020B0604020202020204" pitchFamily="34" charset="0"/>
              </a:rPr>
              <a:t> </a:t>
            </a:r>
            <a:endParaRPr lang="zh-CN" altLang="zh-CN" sz="2400" dirty="0">
              <a:latin typeface="Arial" panose="020B0604020202020204" pitchFamily="34" charset="0"/>
            </a:endParaRPr>
          </a:p>
        </p:txBody>
      </p:sp>
      <p:sp>
        <p:nvSpPr>
          <p:cNvPr id="7" name="矩形 6"/>
          <p:cNvSpPr/>
          <p:nvPr/>
        </p:nvSpPr>
        <p:spPr>
          <a:xfrm>
            <a:off x="6275070" y="2593340"/>
            <a:ext cx="4474845" cy="2245360"/>
          </a:xfrm>
          <a:prstGeom prst="rect">
            <a:avLst/>
          </a:prstGeom>
          <a:solidFill>
            <a:schemeClr val="bg1">
              <a:lumMod val="65000"/>
            </a:schemeClr>
          </a:solidFill>
          <a:ln w="9525" cap="flat" cmpd="sng">
            <a:solidFill>
              <a:srgbClr val="FF0000"/>
            </a:solidFill>
            <a:prstDash val="solid"/>
            <a:miter/>
            <a:headEnd type="none" w="med" len="med"/>
            <a:tailEnd type="none" w="med" len="med"/>
          </a:ln>
        </p:spPr>
        <p:txBody>
          <a:bodyPr wrap="square">
            <a:spAutoFit/>
          </a:bodyPr>
          <a:lstStyle/>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create table if not exists score</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(studentno  char(11) not null,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courseno  char(6) not null,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daily float(3,1) default 0,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final float(3,1) default 0,</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primary key (studentno , courseno)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a:p>
            <a:pPr marL="0" lvl="1" algn="l" defTabSz="914400" eaLnBrk="1" fontAlgn="base" hangingPunct="1">
              <a:buClrTx/>
              <a:buSzTx/>
              <a:buFontTx/>
              <a:defRPr/>
            </a:pPr>
            <a:r>
              <a:rPr lang="en-US" altLang="zh-CN" sz="2000" noProof="0" dirty="0">
                <a:ln>
                  <a:noFill/>
                </a:ln>
                <a:solidFill>
                  <a:srgbClr val="0000FF"/>
                </a:solidFill>
                <a:effectLst/>
                <a:uLnTx/>
                <a:uFillTx/>
                <a:latin typeface="Arial" panose="020B0604020202020204" pitchFamily="34" charset="0"/>
                <a:ea typeface="宋体" panose="02010600030101010101" pitchFamily="2" charset="-122"/>
              </a:rPr>
              <a:t>); </a:t>
            </a:r>
            <a:endParaRPr lang="en-US" altLang="zh-CN" sz="2000" noProof="0" dirty="0">
              <a:ln>
                <a:noFill/>
              </a:ln>
              <a:solidFill>
                <a:srgbClr val="0000FF"/>
              </a:solidFill>
              <a:effectLst/>
              <a:uLnTx/>
              <a:uFillTx/>
              <a:latin typeface="Arial" panose="020B0604020202020204" pitchFamily="34" charset="0"/>
              <a:ea typeface="宋体" panose="02010600030101010101" pitchFamily="2" charset="-122"/>
            </a:endParaRPr>
          </a:p>
        </p:txBody>
      </p:sp>
      <p:sp>
        <p:nvSpPr>
          <p:cNvPr id="3"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bldLvl="0" animBg="1"/>
      <p:bldP spid="7"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939155" y="2863850"/>
            <a:ext cx="4474845" cy="2245360"/>
          </a:xfrm>
          <a:prstGeom prst="rect">
            <a:avLst/>
          </a:prstGeom>
          <a:solidFill>
            <a:schemeClr val="bg1">
              <a:lumMod val="65000"/>
            </a:schemeClr>
          </a:solidFill>
          <a:ln w="9525" cap="flat" cmpd="sng">
            <a:solidFill>
              <a:srgbClr val="FF0000"/>
            </a:solidFill>
            <a:prstDash val="solid"/>
            <a:miter/>
            <a:headEnd type="none" w="med" len="med"/>
            <a:tailEnd type="none" w="med" len="med"/>
          </a:ln>
        </p:spPr>
        <p:txBody>
          <a:bodyPr wrap="square">
            <a:spAutoFit/>
          </a:bodyPr>
          <a:lstStyle/>
          <a:p>
            <a:pPr marL="0" lvl="2" algn="l">
              <a:buClrTx/>
              <a:buSzTx/>
              <a:buFontTx/>
              <a:buNone/>
            </a:pPr>
            <a:r>
              <a:rPr lang="en-US" altLang="zh-CN" sz="2000" dirty="0">
                <a:solidFill>
                  <a:srgbClr val="0000FF"/>
                </a:solidFill>
                <a:latin typeface="Arial" panose="020B0604020202020204" pitchFamily="34" charset="0"/>
                <a:sym typeface="+mn-ea"/>
              </a:rPr>
              <a:t>create table if not exists teach_course </a:t>
            </a:r>
            <a:endParaRPr lang="en-US" altLang="zh-CN" sz="2000" dirty="0">
              <a:solidFill>
                <a:srgbClr val="0000FF"/>
              </a:solidFill>
              <a:latin typeface="Arial" panose="020B0604020202020204" pitchFamily="34" charset="0"/>
            </a:endParaRPr>
          </a:p>
          <a:p>
            <a:pPr marL="0" lvl="2" algn="l">
              <a:buClrTx/>
              <a:buSzTx/>
              <a:buFontTx/>
              <a:buNone/>
            </a:pPr>
            <a:r>
              <a:rPr lang="en-US" altLang="zh-CN" sz="2000" dirty="0">
                <a:solidFill>
                  <a:srgbClr val="0000FF"/>
                </a:solidFill>
                <a:latin typeface="Arial" panose="020B0604020202020204" pitchFamily="34" charset="0"/>
                <a:sym typeface="+mn-ea"/>
              </a:rPr>
              <a:t>(teacherno char(6) not null, </a:t>
            </a:r>
            <a:endParaRPr lang="en-US" altLang="zh-CN" sz="2000" dirty="0">
              <a:solidFill>
                <a:srgbClr val="0000FF"/>
              </a:solidFill>
              <a:latin typeface="Arial" panose="020B0604020202020204" pitchFamily="34" charset="0"/>
            </a:endParaRPr>
          </a:p>
          <a:p>
            <a:pPr marL="0" lvl="2" algn="l">
              <a:buClrTx/>
              <a:buSzTx/>
              <a:buFontTx/>
              <a:buNone/>
            </a:pPr>
            <a:r>
              <a:rPr lang="en-US" altLang="zh-CN" sz="2000" dirty="0">
                <a:solidFill>
                  <a:srgbClr val="0000FF"/>
                </a:solidFill>
                <a:latin typeface="Arial" panose="020B0604020202020204" pitchFamily="34" charset="0"/>
                <a:sym typeface="+mn-ea"/>
              </a:rPr>
              <a:t>courseno  char(6) not null, </a:t>
            </a:r>
            <a:endParaRPr lang="en-US" altLang="zh-CN" sz="2000" dirty="0">
              <a:solidFill>
                <a:srgbClr val="0000FF"/>
              </a:solidFill>
              <a:latin typeface="Arial" panose="020B0604020202020204" pitchFamily="34" charset="0"/>
            </a:endParaRPr>
          </a:p>
          <a:p>
            <a:pPr marL="0" lvl="2" algn="l">
              <a:buClrTx/>
              <a:buSzTx/>
              <a:buFontTx/>
              <a:buNone/>
            </a:pPr>
            <a:r>
              <a:rPr lang="en-US" altLang="zh-CN" sz="2000" dirty="0">
                <a:solidFill>
                  <a:srgbClr val="0000FF"/>
                </a:solidFill>
                <a:latin typeface="Arial" panose="020B0604020202020204" pitchFamily="34" charset="0"/>
                <a:sym typeface="+mn-ea"/>
              </a:rPr>
              <a:t>primary key (teacherno,courseno) </a:t>
            </a:r>
            <a:endParaRPr lang="en-US" altLang="zh-CN" sz="2000" dirty="0">
              <a:solidFill>
                <a:srgbClr val="0000FF"/>
              </a:solidFill>
              <a:latin typeface="Arial" panose="020B0604020202020204" pitchFamily="34" charset="0"/>
            </a:endParaRPr>
          </a:p>
          <a:p>
            <a:pPr marL="0" lvl="2" algn="l">
              <a:buClrTx/>
              <a:buSzTx/>
              <a:buFontTx/>
              <a:buNone/>
            </a:pPr>
            <a:r>
              <a:rPr lang="en-US" altLang="zh-CN" sz="2000" dirty="0">
                <a:solidFill>
                  <a:srgbClr val="0000FF"/>
                </a:solidFill>
                <a:latin typeface="Arial" panose="020B0604020202020204" pitchFamily="34" charset="0"/>
                <a:sym typeface="+mn-ea"/>
              </a:rPr>
              <a:t>);</a:t>
            </a:r>
            <a:endParaRPr lang="en-US" altLang="zh-CN" sz="2000" dirty="0">
              <a:solidFill>
                <a:srgbClr val="0000FF"/>
              </a:solidFill>
              <a:latin typeface="Arial" panose="020B0604020202020204" pitchFamily="34" charset="0"/>
            </a:endParaRPr>
          </a:p>
        </p:txBody>
      </p:sp>
      <p:sp>
        <p:nvSpPr>
          <p:cNvPr id="2" name="矩形 1"/>
          <p:cNvSpPr/>
          <p:nvPr/>
        </p:nvSpPr>
        <p:spPr>
          <a:xfrm>
            <a:off x="1361440" y="2008505"/>
            <a:ext cx="4310380" cy="4092575"/>
          </a:xfrm>
          <a:prstGeom prst="rect">
            <a:avLst/>
          </a:prstGeom>
          <a:solidFill>
            <a:schemeClr val="bg1">
              <a:lumMod val="65000"/>
            </a:schemeClr>
          </a:solidFill>
          <a:ln w="9525" cap="flat" cmpd="sng">
            <a:solidFill>
              <a:srgbClr val="FF0000"/>
            </a:solidFill>
            <a:prstDash val="solid"/>
            <a:miter/>
            <a:headEnd type="none" w="med" len="med"/>
            <a:tailEnd type="none" w="med" len="med"/>
          </a:ln>
        </p:spPr>
        <p:txBody>
          <a:bodyPr wrap="square">
            <a:spAutoFit/>
          </a:bodyPr>
          <a:lstStyle/>
          <a:p>
            <a:r>
              <a:rPr lang="en-US" altLang="zh-CN" sz="2000" dirty="0">
                <a:solidFill>
                  <a:srgbClr val="0000FF"/>
                </a:solidFill>
                <a:latin typeface="Arial" panose="020B0604020202020204" pitchFamily="34" charset="0"/>
              </a:rPr>
              <a:t>create table if not exists teacher </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(teacherno  char(6) not null comment '</a:t>
            </a:r>
            <a:r>
              <a:rPr lang="zh-CN" altLang="zh-CN" sz="2000" dirty="0">
                <a:solidFill>
                  <a:srgbClr val="0000FF"/>
                </a:solidFill>
                <a:latin typeface="Arial" panose="020B0604020202020204" pitchFamily="34" charset="0"/>
              </a:rPr>
              <a:t>教师编号</a:t>
            </a:r>
            <a:r>
              <a:rPr lang="en-US" altLang="zh-CN" sz="2000" dirty="0">
                <a:solidFill>
                  <a:srgbClr val="0000FF"/>
                </a:solidFill>
                <a:latin typeface="Arial" panose="020B0604020202020204" pitchFamily="34" charset="0"/>
              </a:rPr>
              <a:t>', </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tname  char(8) not null comment'</a:t>
            </a:r>
            <a:r>
              <a:rPr lang="zh-CN" altLang="zh-CN" sz="2000" dirty="0">
                <a:solidFill>
                  <a:srgbClr val="0000FF"/>
                </a:solidFill>
                <a:latin typeface="Arial" panose="020B0604020202020204" pitchFamily="34" charset="0"/>
              </a:rPr>
              <a:t>教师姓名</a:t>
            </a:r>
            <a:r>
              <a:rPr lang="en-US" altLang="zh-CN" sz="2000" dirty="0">
                <a:solidFill>
                  <a:srgbClr val="0000FF"/>
                </a:solidFill>
                <a:latin typeface="Arial" panose="020B0604020202020204" pitchFamily="34" charset="0"/>
              </a:rPr>
              <a:t>', </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major  char(10) not null comment '</a:t>
            </a:r>
            <a:r>
              <a:rPr lang="zh-CN" altLang="zh-CN" sz="2000" dirty="0">
                <a:solidFill>
                  <a:srgbClr val="0000FF"/>
                </a:solidFill>
                <a:latin typeface="Arial" panose="020B0604020202020204" pitchFamily="34" charset="0"/>
              </a:rPr>
              <a:t>专业</a:t>
            </a:r>
            <a:r>
              <a:rPr lang="en-US" altLang="zh-CN" sz="2000" dirty="0">
                <a:solidFill>
                  <a:srgbClr val="0000FF"/>
                </a:solidFill>
                <a:latin typeface="Arial" panose="020B0604020202020204" pitchFamily="34" charset="0"/>
              </a:rPr>
              <a:t>', </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prof char(10) not null comment '</a:t>
            </a:r>
            <a:r>
              <a:rPr lang="zh-CN" altLang="zh-CN" sz="2000" dirty="0">
                <a:solidFill>
                  <a:srgbClr val="0000FF"/>
                </a:solidFill>
                <a:latin typeface="Arial" panose="020B0604020202020204" pitchFamily="34" charset="0"/>
              </a:rPr>
              <a:t>职称</a:t>
            </a:r>
            <a:r>
              <a:rPr lang="en-US" altLang="zh-CN" sz="2000" dirty="0">
                <a:solidFill>
                  <a:srgbClr val="0000FF"/>
                </a:solidFill>
                <a:latin typeface="Arial" panose="020B0604020202020204" pitchFamily="34" charset="0"/>
              </a:rPr>
              <a:t>',</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department char(16) not null comment '</a:t>
            </a:r>
            <a:r>
              <a:rPr lang="zh-CN" altLang="zh-CN" sz="2000" dirty="0">
                <a:solidFill>
                  <a:srgbClr val="0000FF"/>
                </a:solidFill>
                <a:latin typeface="Arial" panose="020B0604020202020204" pitchFamily="34" charset="0"/>
              </a:rPr>
              <a:t>部门</a:t>
            </a:r>
            <a:r>
              <a:rPr lang="en-US" altLang="zh-CN" sz="2000" dirty="0">
                <a:solidFill>
                  <a:srgbClr val="0000FF"/>
                </a:solidFill>
                <a:latin typeface="Arial" panose="020B0604020202020204" pitchFamily="34" charset="0"/>
              </a:rPr>
              <a:t>',</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primary key (teacherno)</a:t>
            </a:r>
            <a:endParaRPr lang="zh-CN" altLang="zh-CN" sz="2000" dirty="0">
              <a:solidFill>
                <a:srgbClr val="0000FF"/>
              </a:solidFill>
              <a:latin typeface="Arial" panose="020B0604020202020204" pitchFamily="34" charset="0"/>
            </a:endParaRPr>
          </a:p>
          <a:p>
            <a:pPr lvl="2" eaLnBrk="1" hangingPunct="1"/>
            <a:r>
              <a:rPr lang="en-US" altLang="zh-CN" sz="2000" dirty="0">
                <a:solidFill>
                  <a:srgbClr val="0000FF"/>
                </a:solidFill>
                <a:latin typeface="Arial" panose="020B0604020202020204" pitchFamily="34" charset="0"/>
              </a:rPr>
              <a:t>); </a:t>
            </a:r>
            <a:endParaRPr lang="zh-CN" altLang="zh-CN" sz="2000" dirty="0">
              <a:solidFill>
                <a:srgbClr val="0000FF"/>
              </a:solidFill>
              <a:latin typeface="Arial" panose="020B0604020202020204" pitchFamily="34" charset="0"/>
            </a:endParaRPr>
          </a:p>
        </p:txBody>
      </p:sp>
      <p:sp>
        <p:nvSpPr>
          <p:cNvPr id="3"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bldLvl="0" animBg="1"/>
      <p:bldP spid="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4"/>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4.3.2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创建数据表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31240" y="1702435"/>
            <a:ext cx="10130155" cy="4892675"/>
          </a:xfrm>
          <a:prstGeom prst="rect">
            <a:avLst/>
          </a:prstGeom>
          <a:noFill/>
        </p:spPr>
        <p:txBody>
          <a:bodyPr wrap="square" rtlCol="0" anchor="t">
            <a:spAutoFit/>
          </a:bodyPr>
          <a:lstStyle/>
          <a:p>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说明：</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）主键设置。</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primary key</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表示设置该字段为主键。</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）添加注释。</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comment'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表示对</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字段增加注释为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）字段类型的选择。</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sex enum('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女</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sex</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字段的字段类型是</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enum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，取值范围为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女</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。对于取值固定的字段可以设置数据类型为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enum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。例如，在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course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表的</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type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字段表示的是课程的类型，一般是固定的几种类型。因此，也可以把该字段的定义写成：</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type  enum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必修课</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选修课</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default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必修课</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）默认值的设置。</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default'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表示默认值为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男</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）设置精度。</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表中的</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daily float(3,1)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表示精度为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，小数位</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位。</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）如果没有指定是</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或是</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not  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，则列在创建时假定为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908208" y="1725613"/>
            <a:ext cx="8375585" cy="3170099"/>
          </a:xfrm>
          <a:prstGeom prst="rect">
            <a:avLst/>
          </a:prstGeom>
        </p:spPr>
        <p:txBody>
          <a:bodyPr wrap="square">
            <a:spAutoFit/>
          </a:bodyPr>
          <a:lstStyle/>
          <a:p>
            <a:pPr>
              <a:lnSpc>
                <a:spcPct val="200000"/>
              </a:lnSpc>
              <a:defRPr/>
            </a:pP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SHOW CREATE TABLE</a:t>
            </a:r>
            <a:r>
              <a:rPr lang="zh-CN"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查看数据表</a:t>
            </a:r>
            <a:endParaRPr lang="zh-CN"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中，</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SHOW CREATE TABLE</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语句不仅可以查看创建表时的定义语句，还可以查看表的字符编码。基本语法格式如下所示：</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在上述格式中，“表名”指的是要查询数据表的名称。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2153332" y="3773589"/>
            <a:ext cx="7588250" cy="40957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SHOW CREATE TABLE </a:t>
            </a:r>
            <a:r>
              <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rPr>
              <a:t>表名</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4.3.3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1908278" y="5200855"/>
            <a:ext cx="8949484" cy="1014730"/>
          </a:xfrm>
          <a:prstGeom prst="rect">
            <a:avLst/>
          </a:prstGeom>
        </p:spPr>
        <p:txBody>
          <a:bodyPr wrap="square">
            <a:spAutoFit/>
          </a:bodyPr>
          <a:lstStyle/>
          <a:p>
            <a:pPr>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SHOW CREATE TABLE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语句查看</a:t>
            </a:r>
            <a:r>
              <a:rPr lang="en-US" altLang="zh-CN" sz="2000" dirty="0">
                <a:solidFill>
                  <a:srgbClr val="595959"/>
                </a:solidFill>
                <a:sym typeface="+mn-ea"/>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2153146" y="5847502"/>
            <a:ext cx="7516813" cy="368300"/>
          </a:xfrm>
          <a:prstGeom prst="rect">
            <a:avLst/>
          </a:prstGeom>
          <a:solidFill>
            <a:schemeClr val="accent3">
              <a:lumMod val="60000"/>
              <a:lumOff val="40000"/>
            </a:schemeClr>
          </a:solidFill>
        </p:spPr>
        <p:txBody>
          <a:bodyPr>
            <a:spAutoFit/>
          </a:bodyPr>
          <a:lstStyle/>
          <a:p>
            <a:pPr lvl="1">
              <a:defRPr/>
            </a:pPr>
            <a:r>
              <a:rPr lang="en-US" altLang="zh-CN" dirty="0">
                <a:solidFill>
                  <a:schemeClr val="tx1">
                    <a:lumMod val="65000"/>
                    <a:lumOff val="35000"/>
                  </a:schemeClr>
                </a:solidFill>
                <a:ea typeface="宋体" panose="02010600030101010101" pitchFamily="2" charset="-122"/>
              </a:rPr>
              <a:t>SHOW CREATE TABLE </a:t>
            </a:r>
            <a:r>
              <a:rPr lang="en-US" altLang="zh-CN" dirty="0">
                <a:solidFill>
                  <a:srgbClr val="595959"/>
                </a:solidFill>
                <a:sym typeface="+mn-ea"/>
              </a:rPr>
              <a:t>student</a:t>
            </a:r>
            <a:r>
              <a:rPr lang="en-US" altLang="zh-CN" dirty="0">
                <a:solidFill>
                  <a:srgbClr val="595959"/>
                </a:solidFill>
                <a:ea typeface="宋体" panose="02010600030101010101" pitchFamily="2" charset="-122"/>
              </a:rPr>
              <a:t>;</a:t>
            </a:r>
            <a:endParaRPr lang="en-US" altLang="zh-CN" dirty="0">
              <a:solidFill>
                <a:srgbClr val="595959"/>
              </a:solidFill>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042025" y="3016250"/>
            <a:ext cx="5187950" cy="3841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ppt_x</p:attrName>
                                        </p:attrNameLst>
                                      </p:cBhvr>
                                      <p:tavLst>
                                        <p:tav tm="0">
                                          <p:val>
                                            <p:strVal val="#ppt_x-.2"/>
                                          </p:val>
                                        </p:tav>
                                        <p:tav tm="100000">
                                          <p:val>
                                            <p:strVal val="#ppt_x"/>
                                          </p:val>
                                        </p:tav>
                                      </p:tavLst>
                                    </p:anim>
                                    <p:anim calcmode="lin" valueType="num">
                                      <p:cBhvr>
                                        <p:cTn id="19"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up)">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 grpId="0"/>
      <p:bldP spid="2" grpId="0"/>
      <p:bldP spid="7"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1677988" y="2281238"/>
            <a:ext cx="8836025" cy="3886200"/>
          </a:xfrm>
          <a:ln>
            <a:miter lim="800000"/>
          </a:ln>
        </p:spPr>
        <p:txBody>
          <a:bodyPr vert="horz" wrap="square" lIns="91440" tIns="45720" rIns="91440" bIns="45720" numCol="1" anchor="t" anchorCtr="0" compatLnSpc="1">
            <a:normAutofit/>
          </a:bodyPr>
          <a:lstStyle/>
          <a:p>
            <a:pPr>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可</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以在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SHOW CREATE TABLE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语句的表名之后加上参数“</a:t>
            </a:r>
            <a:r>
              <a:rPr lang="en-US" altLang="zh-CN" sz="2400" dirty="0">
                <a:solidFill>
                  <a:schemeClr val="accent2"/>
                </a:solidFill>
                <a:latin typeface="微软雅黑" panose="020B0503020204020204" pitchFamily="34" charset="-122"/>
                <a:ea typeface="微软雅黑" panose="020B0503020204020204" pitchFamily="34" charset="-122"/>
              </a:rPr>
              <a:t>\G</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”，使显示结果整齐美观，具体执行结果如下所示：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SHOW CREATE TABLE teacher\G</a:t>
            </a:r>
            <a:endParaRPr lang="zh-CN" altLang="en-US" sz="24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1000" dirty="0" smtClean="0">
              <a:latin typeface="黑体" panose="02010609060101010101" pitchFamily="49" charset="-122"/>
              <a:ea typeface="黑体" panose="02010609060101010101" pitchFamily="49" charset="-122"/>
            </a:endParaRPr>
          </a:p>
          <a:p>
            <a:pPr marL="0" indent="0">
              <a:buFontTx/>
              <a:buNone/>
              <a:defRPr/>
            </a:pPr>
            <a:endParaRPr lang="zh-CN" altLang="zh-CN" sz="2000" dirty="0"/>
          </a:p>
        </p:txBody>
      </p:sp>
      <p:pic>
        <p:nvPicPr>
          <p:cNvPr id="2" name="图片 1"/>
          <p:cNvPicPr>
            <a:picLocks noChangeAspect="1"/>
          </p:cNvPicPr>
          <p:nvPr/>
        </p:nvPicPr>
        <p:blipFill>
          <a:blip r:embed="rId1"/>
          <a:stretch>
            <a:fillRect/>
          </a:stretch>
        </p:blipFill>
        <p:spPr>
          <a:xfrm>
            <a:off x="3414395" y="3551555"/>
            <a:ext cx="5092700" cy="2361565"/>
          </a:xfrm>
          <a:prstGeom prst="rect">
            <a:avLst/>
          </a:prstGeom>
        </p:spPr>
      </p:pic>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4.3.3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p:cTn id="7" dur="1000" fill="hold"/>
                                        <p:tgtEl>
                                          <p:spTgt spid="9">
                                            <p:bg/>
                                          </p:spTgt>
                                        </p:tgtEl>
                                        <p:attrNameLst>
                                          <p:attrName>ppt_x</p:attrName>
                                        </p:attrNameLst>
                                      </p:cBhvr>
                                      <p:tavLst>
                                        <p:tav tm="0">
                                          <p:val>
                                            <p:strVal val="#ppt_x-.2"/>
                                          </p:val>
                                        </p:tav>
                                        <p:tav tm="100000">
                                          <p:val>
                                            <p:strVal val="#ppt_x"/>
                                          </p:val>
                                        </p:tav>
                                      </p:tavLst>
                                    </p:anim>
                                    <p:anim calcmode="lin" valueType="num">
                                      <p:cBhvr>
                                        <p:cTn id="8" dur="1000" fill="hold"/>
                                        <p:tgtEl>
                                          <p:spTgt spid="9">
                                            <p:bg/>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bg/>
                                          </p:spTgt>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p:cTn id="13" dur="10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9">
                                            <p:txEl>
                                              <p:pRg st="0" end="0"/>
                                            </p:txEl>
                                          </p:spTgt>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1000" fill="hold"/>
                                        <p:tgtEl>
                                          <p:spTgt spid="9">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xEl>
                                              <p:pRg st="1" end="1"/>
                                            </p:txEl>
                                          </p:spTgt>
                                        </p:tgtEl>
                                      </p:cBhvr>
                                    </p:animEffect>
                                  </p:childTnLst>
                                </p:cTn>
                              </p:par>
                              <p:par>
                                <p:cTn id="22" presetID="26" presetClass="emph" presetSubtype="0" fill="hold" grpId="0" nodeType="withEffect">
                                  <p:stCondLst>
                                    <p:cond delay="0"/>
                                  </p:stCondLst>
                                  <p:childTnLst>
                                    <p:animEffect transition="out" filter="fade">
                                      <p:cBhvr>
                                        <p:cTn id="23" dur="500" tmFilter="0, 0; .2, .5; .8, .5; 1, 0"/>
                                        <p:tgtEl>
                                          <p:spTgt spid="30"/>
                                        </p:tgtEl>
                                      </p:cBhvr>
                                    </p:animEffect>
                                    <p:animScale>
                                      <p:cBhvr>
                                        <p:cTn id="24"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4294967295"/>
          </p:nvPr>
        </p:nvSpPr>
        <p:spPr bwMode="auto">
          <a:xfrm>
            <a:off x="1689100" y="1746250"/>
            <a:ext cx="8813800" cy="2640013"/>
          </a:xfrm>
          <a:ln>
            <a:miter lim="800000"/>
          </a:ln>
        </p:spPr>
        <p:txBody>
          <a:bodyPr vert="horz" wrap="square" lIns="91440" tIns="45720" rIns="91440" bIns="45720" numCol="1" anchor="t" anchorCtr="0" compatLnSpc="1"/>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DESCRIBE</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语句查看数据表</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中，使用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DESCRIBE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语句可以查看表的字段信息，其中包括字段名、字段类型等信息。</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DESCRIBE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语句的基本语法格式如下所示：</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或简写为：</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p>
        </p:txBody>
      </p:sp>
      <p:sp>
        <p:nvSpPr>
          <p:cNvPr id="11" name="内容占位符 2"/>
          <p:cNvSpPr txBox="1"/>
          <p:nvPr/>
        </p:nvSpPr>
        <p:spPr bwMode="auto">
          <a:xfrm>
            <a:off x="2457860" y="3386176"/>
            <a:ext cx="7589837" cy="40957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sz="1800" dirty="0">
                <a:solidFill>
                  <a:srgbClr val="000000"/>
                </a:solidFill>
              </a:rPr>
              <a:t>DESCRIBE </a:t>
            </a:r>
            <a:r>
              <a:rPr lang="zh-CN" altLang="zh-CN" sz="1800" dirty="0">
                <a:solidFill>
                  <a:srgbClr val="000000"/>
                </a:solidFill>
              </a:rPr>
              <a:t>表名</a:t>
            </a:r>
            <a:r>
              <a:rPr lang="en-US" altLang="zh-CN" sz="1800" dirty="0">
                <a:solidFill>
                  <a:srgbClr val="000000"/>
                </a:solidFill>
              </a:rPr>
              <a:t>;</a:t>
            </a:r>
            <a:endParaRPr lang="zh-CN" altLang="zh-CN" sz="1800" dirty="0">
              <a:solidFill>
                <a:srgbClr val="000000"/>
              </a:solidFill>
            </a:endParaRPr>
          </a:p>
        </p:txBody>
      </p:sp>
      <p:sp>
        <p:nvSpPr>
          <p:cNvPr id="12" name="内容占位符 2"/>
          <p:cNvSpPr txBox="1"/>
          <p:nvPr/>
        </p:nvSpPr>
        <p:spPr bwMode="auto">
          <a:xfrm>
            <a:off x="2457860" y="4183419"/>
            <a:ext cx="7589837" cy="41275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sz="1800" dirty="0" smtClean="0">
                <a:solidFill>
                  <a:srgbClr val="000000"/>
                </a:solidFill>
              </a:rPr>
              <a:t>DESC </a:t>
            </a:r>
            <a:r>
              <a:rPr lang="zh-CN" altLang="zh-CN" sz="1800" dirty="0">
                <a:solidFill>
                  <a:srgbClr val="000000"/>
                </a:solidFill>
              </a:rPr>
              <a:t>表名</a:t>
            </a:r>
            <a:r>
              <a:rPr lang="en-US" altLang="zh-CN" sz="1800" dirty="0">
                <a:solidFill>
                  <a:srgbClr val="000000"/>
                </a:solidFill>
              </a:rPr>
              <a:t>;</a:t>
            </a:r>
            <a:endParaRPr lang="zh-CN" altLang="zh-CN" sz="1800" dirty="0">
              <a:solidFill>
                <a:srgbClr val="000000"/>
              </a:solidFill>
            </a:endParaRPr>
          </a:p>
        </p:txBody>
      </p:sp>
      <p:sp>
        <p:nvSpPr>
          <p:cNvPr id="2" name="文本框 1"/>
          <p:cNvSpPr txBox="1"/>
          <p:nvPr/>
        </p:nvSpPr>
        <p:spPr>
          <a:xfrm>
            <a:off x="2014220" y="4540250"/>
            <a:ext cx="6417945" cy="368300"/>
          </a:xfrm>
          <a:prstGeom prst="rect">
            <a:avLst/>
          </a:prstGeom>
          <a:noFill/>
        </p:spPr>
        <p:txBody>
          <a:bodyPr wrap="none" rtlCol="0" anchor="t">
            <a:spAutoFit/>
          </a:bodyPr>
          <a:lstStyle/>
          <a:p>
            <a:pPr marL="0" indent="0" algn="l">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例</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使用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DESCRIBE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语句查看course表，SQL语句如下所示</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a:p>
        </p:txBody>
      </p:sp>
      <p:sp>
        <p:nvSpPr>
          <p:cNvPr id="3" name="TextBox 13"/>
          <p:cNvSpPr txBox="1"/>
          <p:nvPr/>
        </p:nvSpPr>
        <p:spPr>
          <a:xfrm>
            <a:off x="2457933" y="5145130"/>
            <a:ext cx="7445375" cy="368300"/>
          </a:xfrm>
          <a:prstGeom prst="rect">
            <a:avLst/>
          </a:prstGeom>
          <a:solidFill>
            <a:schemeClr val="accent3">
              <a:lumMod val="60000"/>
              <a:lumOff val="40000"/>
            </a:schemeClr>
          </a:solidFill>
        </p:spPr>
        <p:txBody>
          <a:bodyPr>
            <a:spAutoFit/>
          </a:bodyPr>
          <a:lstStyle/>
          <a:p>
            <a:pPr lvl="1" algn="l">
              <a:buClrTx/>
              <a:buSzTx/>
              <a:buFontTx/>
              <a:defRPr/>
            </a:pPr>
            <a:r>
              <a:rPr lang="en-US" altLang="zh-CN" dirty="0">
                <a:ea typeface="宋体" panose="02010600030101010101" pitchFamily="2" charset="-122"/>
              </a:rPr>
              <a:t>DESCRIBE </a:t>
            </a:r>
            <a:r>
              <a:rPr lang="en-US" altLang="zh-CN" dirty="0">
                <a:ea typeface="宋体" panose="02010600030101010101" pitchFamily="2" charset="-122"/>
                <a:sym typeface="+mn-ea"/>
              </a:rPr>
              <a:t>course</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6492875" y="4908550"/>
            <a:ext cx="4191000" cy="1949450"/>
          </a:xfrm>
          <a:prstGeom prst="rect">
            <a:avLst/>
          </a:prstGeom>
        </p:spPr>
      </p:pic>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4.3.3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up)">
                                      <p:cBhvr>
                                        <p:cTn id="23" dur="500"/>
                                        <p:tgtEl>
                                          <p:spTgt spid="4"/>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30"/>
                                        </p:tgtEl>
                                      </p:cBhvr>
                                    </p:animEffect>
                                    <p:animScale>
                                      <p:cBhvr>
                                        <p:cTn id="26"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3" grpId="0" bldLvl="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699358" y="2241748"/>
            <a:ext cx="8793284" cy="182542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a:defRPr/>
            </a:pPr>
            <a:r>
              <a:rPr lang="zh-CN" altLang="zh-CN" dirty="0">
                <a:solidFill>
                  <a:schemeClr val="accent2"/>
                </a:solidFill>
                <a:latin typeface="微软雅黑" panose="020B0503020204020204" pitchFamily="34" charset="-122"/>
                <a:ea typeface="微软雅黑" panose="020B0503020204020204" pitchFamily="34" charset="-122"/>
              </a:rPr>
              <a:t>结构特性设计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是指确定数据库的数据模型，在满足要求的前提下应该尽可能地减少冗余，实现数据共享。</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defRPr/>
            </a:pPr>
            <a:endParaRPr lang="en-US" altLang="zh-CN" sz="2000" dirty="0">
              <a:solidFill>
                <a:schemeClr val="tx1">
                  <a:lumMod val="65000"/>
                  <a:lumOff val="35000"/>
                </a:schemeClr>
              </a:solidFill>
            </a:endParaRPr>
          </a:p>
          <a:p>
            <a:pPr marL="0" lvl="1" indent="0">
              <a:buNone/>
              <a:defRPr/>
            </a:pPr>
            <a:endParaRPr lang="en-US" altLang="zh-CN" sz="18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800" kern="0" dirty="0">
              <a:latin typeface="微软雅黑" panose="020B0503020204020204" pitchFamily="34" charset="-122"/>
              <a:ea typeface="微软雅黑" panose="020B0503020204020204" pitchFamily="34" charset="-122"/>
            </a:endParaRPr>
          </a:p>
          <a:p>
            <a:pPr marL="0" lvl="1" indent="0">
              <a:buNone/>
              <a:defRPr/>
            </a:pPr>
            <a:endParaRPr lang="en-US" altLang="zh-CN" sz="18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8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8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18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18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18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1800" b="1" kern="0" dirty="0">
              <a:latin typeface="微软雅黑" panose="020B0503020204020204" pitchFamily="34" charset="-122"/>
              <a:ea typeface="微软雅黑" panose="020B0503020204020204" pitchFamily="34" charset="-122"/>
            </a:endParaRPr>
          </a:p>
        </p:txBody>
      </p:sp>
      <p:sp>
        <p:nvSpPr>
          <p:cNvPr id="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658361" y="1062477"/>
            <a:ext cx="2707793" cy="553998"/>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1.1  </a:t>
            </a:r>
            <a:r>
              <a:rPr lang="zh-CN" altLang="en-US" sz="2000" dirty="0">
                <a:solidFill>
                  <a:srgbClr val="F0882E"/>
                </a:solidFill>
                <a:latin typeface="微软雅黑" panose="020B0503020204020204" pitchFamily="34" charset="-122"/>
                <a:ea typeface="微软雅黑" panose="020B0503020204020204" pitchFamily="34" charset="-122"/>
                <a:sym typeface="+mn-ea"/>
              </a:rPr>
              <a:t>数据库设计概述</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1" name="内容占位符 2"/>
          <p:cNvSpPr>
            <a:spLocks noGrp="1"/>
          </p:cNvSpPr>
          <p:nvPr/>
        </p:nvSpPr>
        <p:spPr bwMode="auto">
          <a:xfrm>
            <a:off x="1783557" y="4067215"/>
            <a:ext cx="8783637" cy="19449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algn="l">
              <a:defRPr/>
            </a:pPr>
            <a:r>
              <a:rPr lang="zh-CN" altLang="zh-CN" dirty="0" smtClean="0">
                <a:solidFill>
                  <a:schemeClr val="accent2"/>
                </a:solidFill>
                <a:latin typeface="微软雅黑" panose="020B0503020204020204" pitchFamily="34" charset="-122"/>
                <a:ea typeface="微软雅黑" panose="020B0503020204020204" pitchFamily="34" charset="-122"/>
              </a:rPr>
              <a:t>行</a:t>
            </a:r>
            <a:r>
              <a:rPr lang="zh-CN" altLang="zh-CN" dirty="0">
                <a:solidFill>
                  <a:schemeClr val="accent2"/>
                </a:solidFill>
                <a:latin typeface="微软雅黑" panose="020B0503020204020204" pitchFamily="34" charset="-122"/>
                <a:ea typeface="微软雅黑" panose="020B0503020204020204" pitchFamily="34" charset="-122"/>
              </a:rPr>
              <a:t>为特性设计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是指确定数据库应用的行为和动作，应用的行为由应用程序体现，所以行为特性的设计主要是应用程序的设计。</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par>
                          <p:cTn id="13" fill="hold">
                            <p:stCondLst>
                              <p:cond delay="1000"/>
                            </p:stCondLst>
                            <p:childTnLst>
                              <p:par>
                                <p:cTn id="14" presetID="29" presetClass="entr" presetSubtype="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p:cTn id="16" dur="1000" fill="hold"/>
                                        <p:tgtEl>
                                          <p:spTgt spid="11">
                                            <p:txEl>
                                              <p:pRg st="0" end="0"/>
                                            </p:txEl>
                                          </p:spTgt>
                                        </p:tgtEl>
                                        <p:attrNameLst>
                                          <p:attrName>ppt_x</p:attrName>
                                        </p:attrNameLst>
                                      </p:cBhvr>
                                      <p:tavLst>
                                        <p:tav tm="0">
                                          <p:val>
                                            <p:strVal val="#ppt_x-.2"/>
                                          </p:val>
                                        </p:tav>
                                        <p:tav tm="100000">
                                          <p:val>
                                            <p:strVal val="#ppt_x"/>
                                          </p:val>
                                        </p:tav>
                                      </p:tavLst>
                                    </p:anim>
                                    <p:anim calcmode="lin" valueType="num">
                                      <p:cBhvr>
                                        <p:cTn id="17" dur="1000" fill="hold"/>
                                        <p:tgtEl>
                                          <p:spTgt spid="1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2778760" y="1984375"/>
            <a:ext cx="6634480" cy="3099435"/>
          </a:xfrm>
          <a:ln>
            <a:miter lim="800000"/>
          </a:ln>
        </p:spPr>
        <p:txBody>
          <a:bodyPr vert="horz" wrap="square" lIns="91440" tIns="45720" rIns="91440" bIns="45720" numCol="1" anchor="t" anchorCtr="0" compatLnSpc="1">
            <a:noAutofit/>
          </a:bodyPr>
          <a:lstStyle/>
          <a:p>
            <a:pPr marL="0" indent="0">
              <a:buFontTx/>
              <a:buNone/>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注意：对执行结果</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中的不同</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字段说明如下</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NULL</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：表示该列是否可以存储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NULL</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值。</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Key</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：表示该列是否已经编制索引。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Default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：表示该列是否有默认值。</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Extra</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：表示获取到的与给定列相关的附加信息。</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4.3.3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查看数据表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9">
                                            <p:txEl>
                                              <p:pRg st="0" end="0"/>
                                            </p:txEl>
                                          </p:spTgt>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p:cTn id="13" dur="500" fill="hold"/>
                                        <p:tgtEl>
                                          <p:spTgt spid="9">
                                            <p:txEl>
                                              <p:pRg st="1" end="1"/>
                                            </p:txEl>
                                          </p:spTgt>
                                        </p:tgtEl>
                                        <p:attrNameLst>
                                          <p:attrName>ppt_x</p:attrName>
                                        </p:attrNameLst>
                                      </p:cBhvr>
                                      <p:tavLst>
                                        <p:tav tm="0">
                                          <p:val>
                                            <p:strVal val="#ppt_x-.2"/>
                                          </p:val>
                                        </p:tav>
                                        <p:tav tm="100000">
                                          <p:val>
                                            <p:strVal val="#ppt_x"/>
                                          </p:val>
                                        </p:tav>
                                      </p:tavLst>
                                    </p:anim>
                                    <p:anim calcmode="lin" valueType="num">
                                      <p:cBhvr>
                                        <p:cTn id="14" dur="500" fill="hold"/>
                                        <p:tgtEl>
                                          <p:spTgt spid="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9">
                                            <p:txEl>
                                              <p:pRg st="1" end="1"/>
                                            </p:txEl>
                                          </p:spTgt>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p:cTn id="19" dur="500" fill="hold"/>
                                        <p:tgtEl>
                                          <p:spTgt spid="9">
                                            <p:txEl>
                                              <p:pRg st="2" end="2"/>
                                            </p:txEl>
                                          </p:spTgt>
                                        </p:tgtEl>
                                        <p:attrNameLst>
                                          <p:attrName>ppt_x</p:attrName>
                                        </p:attrNameLst>
                                      </p:cBhvr>
                                      <p:tavLst>
                                        <p:tav tm="0">
                                          <p:val>
                                            <p:strVal val="#ppt_x-.2"/>
                                          </p:val>
                                        </p:tav>
                                        <p:tav tm="100000">
                                          <p:val>
                                            <p:strVal val="#ppt_x"/>
                                          </p:val>
                                        </p:tav>
                                      </p:tavLst>
                                    </p:anim>
                                    <p:anim calcmode="lin" valueType="num">
                                      <p:cBhvr>
                                        <p:cTn id="20" dur="500" fill="hold"/>
                                        <p:tgtEl>
                                          <p:spTgt spid="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9">
                                            <p:txEl>
                                              <p:pRg st="2" end="2"/>
                                            </p:txEl>
                                          </p:spTgt>
                                        </p:tgtEl>
                                      </p:cBhvr>
                                    </p:animEffect>
                                  </p:childTnLst>
                                </p:cTn>
                              </p:par>
                            </p:childTnLst>
                          </p:cTn>
                        </p:par>
                        <p:par>
                          <p:cTn id="22" fill="hold">
                            <p:stCondLst>
                              <p:cond delay="1500"/>
                            </p:stCondLst>
                            <p:childTnLst>
                              <p:par>
                                <p:cTn id="23" presetID="29" presetClass="entr" presetSubtype="0" fill="hold" grpId="0"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p:cTn id="25" dur="500" fill="hold"/>
                                        <p:tgtEl>
                                          <p:spTgt spid="9">
                                            <p:txEl>
                                              <p:pRg st="3" end="3"/>
                                            </p:txEl>
                                          </p:spTgt>
                                        </p:tgtEl>
                                        <p:attrNameLst>
                                          <p:attrName>ppt_x</p:attrName>
                                        </p:attrNameLst>
                                      </p:cBhvr>
                                      <p:tavLst>
                                        <p:tav tm="0">
                                          <p:val>
                                            <p:strVal val="#ppt_x-.2"/>
                                          </p:val>
                                        </p:tav>
                                        <p:tav tm="100000">
                                          <p:val>
                                            <p:strVal val="#ppt_x"/>
                                          </p:val>
                                        </p:tav>
                                      </p:tavLst>
                                    </p:anim>
                                    <p:anim calcmode="lin" valueType="num">
                                      <p:cBhvr>
                                        <p:cTn id="26" dur="500" fill="hold"/>
                                        <p:tgtEl>
                                          <p:spTgt spid="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9">
                                            <p:txEl>
                                              <p:pRg st="3" end="3"/>
                                            </p:txEl>
                                          </p:spTgt>
                                        </p:tgtEl>
                                      </p:cBhvr>
                                    </p:animEffect>
                                  </p:childTnLst>
                                </p:cTn>
                              </p:par>
                            </p:childTnLst>
                          </p:cTn>
                        </p:par>
                        <p:par>
                          <p:cTn id="28" fill="hold">
                            <p:stCondLst>
                              <p:cond delay="2000"/>
                            </p:stCondLst>
                            <p:childTnLst>
                              <p:par>
                                <p:cTn id="29" presetID="29" presetClass="entr" presetSubtype="0" fill="hold" grpId="0" nodeType="after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p:cTn id="31" dur="500" fill="hold"/>
                                        <p:tgtEl>
                                          <p:spTgt spid="9">
                                            <p:txEl>
                                              <p:pRg st="4" end="4"/>
                                            </p:txEl>
                                          </p:spTgt>
                                        </p:tgtEl>
                                        <p:attrNameLst>
                                          <p:attrName>ppt_x</p:attrName>
                                        </p:attrNameLst>
                                      </p:cBhvr>
                                      <p:tavLst>
                                        <p:tav tm="0">
                                          <p:val>
                                            <p:strVal val="#ppt_x-.2"/>
                                          </p:val>
                                        </p:tav>
                                        <p:tav tm="100000">
                                          <p:val>
                                            <p:strVal val="#ppt_x"/>
                                          </p:val>
                                        </p:tav>
                                      </p:tavLst>
                                    </p:anim>
                                    <p:anim calcmode="lin" valueType="num">
                                      <p:cBhvr>
                                        <p:cTn id="32" dur="500" fill="hold"/>
                                        <p:tgtEl>
                                          <p:spTgt spid="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9">
                                            <p:txEl>
                                              <p:pRg st="4" end="4"/>
                                            </p:txEl>
                                          </p:spTgt>
                                        </p:tgtEl>
                                      </p:cBhvr>
                                    </p:animEffect>
                                  </p:childTnLst>
                                </p:cTn>
                              </p:par>
                              <p:par>
                                <p:cTn id="34" presetID="26" presetClass="emph" presetSubtype="0" fill="hold" grpId="0" nodeType="withEffect">
                                  <p:stCondLst>
                                    <p:cond delay="0"/>
                                  </p:stCondLst>
                                  <p:childTnLst>
                                    <p:animEffect transition="out" filter="fade">
                                      <p:cBhvr>
                                        <p:cTn id="35" dur="500" tmFilter="0, 0; .2, .5; .8, .5; 1, 0"/>
                                        <p:tgtEl>
                                          <p:spTgt spid="30"/>
                                        </p:tgtEl>
                                      </p:cBhvr>
                                    </p:animEffect>
                                    <p:animScale>
                                      <p:cBhvr>
                                        <p:cTn id="36"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3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1455420" y="2260600"/>
            <a:ext cx="8856345" cy="4721225"/>
          </a:xfrm>
          <a:ln>
            <a:miter lim="800000"/>
          </a:ln>
        </p:spPr>
        <p:txBody>
          <a:bodyPr vert="horz" wrap="square" lIns="91440" tIns="45720" rIns="91440" bIns="45720" numCol="1" anchor="t" anchorCtr="0" compatLnSpc="1">
            <a:normAutofit fontScale="87500" lnSpcReduction="10000"/>
          </a:bodyPr>
          <a:lstStyle/>
          <a:p>
            <a:pPr>
              <a:buFont typeface="Arial" panose="020B0604020202020204" pitchFamily="34" charset="0"/>
              <a:buChar char="−"/>
              <a:defRPr/>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修改数据库表语法格式如下：</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alter [ignore] table tbl_name </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alter_specification [, alter_specification] ... </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alter_specification: </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add [column] column_definition [first | after col_name ]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添加字段</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|alter [column]col_name{set default literal|drop default}//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修改字段默认值</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|change [column] old_col_name column_definition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重命名字段</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[first|after col_name]	 </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|modify [column]column_definition[first|aftercol_name]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修改字段数据类型</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|drop [column] col_name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删除列</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|rename [TO] new_tbl_name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对表重命名</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|order by col_name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按字段排序</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|convert TO character set charset_name[collate collation_name]</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将字符集转换为二进制</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|[default] character set charset_name [collate collation_name]</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修改表的默认字符集</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buNone/>
            </a:pPr>
            <a:endParaRPr lang="zh-CN" altLang="zh-CN" sz="2000" dirty="0">
              <a:solidFill>
                <a:srgbClr val="0000FF"/>
              </a:solidFill>
            </a:endParaRPr>
          </a:p>
          <a:p>
            <a:pPr>
              <a:buFont typeface="Arial" panose="020B0604020202020204" pitchFamily="34" charset="0"/>
              <a:buChar char="−"/>
              <a:defRPr/>
            </a:pPr>
            <a:endParaRPr lang="en-US" altLang="zh-CN" sz="2000" dirty="0" smtClean="0">
              <a:solidFill>
                <a:schemeClr val="tx1">
                  <a:lumMod val="65000"/>
                  <a:lumOff val="35000"/>
                </a:schemeClr>
              </a:solidFill>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403350" y="1615440"/>
            <a:ext cx="7888605" cy="645160"/>
          </a:xfrm>
          <a:prstGeom prst="rect">
            <a:avLst/>
          </a:prstGeom>
          <a:noFill/>
        </p:spPr>
        <p:txBody>
          <a:bodyPr wrap="squar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sym typeface="+mn-ea"/>
              </a:rPr>
              <a:t>修改表包括修改表名、修改字段数据类型、修改字段名、增加字段、删除字段、修改字段的排列位置、更改默认存储引擎和删除表的外键约束等。</a:t>
            </a:r>
            <a:endParaRPr lang="zh-CN" altLang="zh-CN"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19" dur="500"/>
                                        <p:tgtEl>
                                          <p:spTgt spid="9">
                                            <p:txEl>
                                              <p:pRg st="0" end="0"/>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additive="base">
                                        <p:cTn id="22" dur="500"/>
                                        <p:tgtEl>
                                          <p:spTgt spid="9">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9">
                                            <p:txEl>
                                              <p:pRg st="1" end="1"/>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additive="base">
                                        <p:cTn id="26" dur="500"/>
                                        <p:tgtEl>
                                          <p:spTgt spid="9">
                                            <p:txEl>
                                              <p:pRg st="2" end="2"/>
                                            </p:txEl>
                                          </p:spTgt>
                                        </p:tgtEl>
                                        <p:attrNameLst>
                                          <p:attrName>ppt_y</p:attrName>
                                        </p:attrNameLst>
                                      </p:cBhvr>
                                      <p:tavLst>
                                        <p:tav tm="0">
                                          <p:val>
                                            <p:strVal val="#ppt_y+#ppt_h*1.125000"/>
                                          </p:val>
                                        </p:tav>
                                        <p:tav tm="100000">
                                          <p:val>
                                            <p:strVal val="#ppt_y"/>
                                          </p:val>
                                        </p:tav>
                                      </p:tavLst>
                                    </p:anim>
                                    <p:animEffect transition="in" filter="wipe(up)">
                                      <p:cBhvr>
                                        <p:cTn id="27" dur="500"/>
                                        <p:tgtEl>
                                          <p:spTgt spid="9">
                                            <p:txEl>
                                              <p:pRg st="2" end="2"/>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p:tgtEl>
                                          <p:spTgt spid="9">
                                            <p:txEl>
                                              <p:pRg st="3" end="3"/>
                                            </p:txEl>
                                          </p:spTgt>
                                        </p:tgtEl>
                                        <p:attrNameLst>
                                          <p:attrName>ppt_y</p:attrName>
                                        </p:attrNameLst>
                                      </p:cBhvr>
                                      <p:tavLst>
                                        <p:tav tm="0">
                                          <p:val>
                                            <p:strVal val="#ppt_y+#ppt_h*1.125000"/>
                                          </p:val>
                                        </p:tav>
                                        <p:tav tm="100000">
                                          <p:val>
                                            <p:strVal val="#ppt_y"/>
                                          </p:val>
                                        </p:tav>
                                      </p:tavLst>
                                    </p:anim>
                                    <p:animEffect transition="in" filter="wipe(up)">
                                      <p:cBhvr>
                                        <p:cTn id="31" dur="500"/>
                                        <p:tgtEl>
                                          <p:spTgt spid="9">
                                            <p:txEl>
                                              <p:pRg st="3" end="3"/>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 calcmode="lin" valueType="num">
                                      <p:cBhvr additive="base">
                                        <p:cTn id="34" dur="500"/>
                                        <p:tgtEl>
                                          <p:spTgt spid="9">
                                            <p:txEl>
                                              <p:pRg st="4" end="4"/>
                                            </p:txEl>
                                          </p:spTgt>
                                        </p:tgtEl>
                                        <p:attrNameLst>
                                          <p:attrName>ppt_y</p:attrName>
                                        </p:attrNameLst>
                                      </p:cBhvr>
                                      <p:tavLst>
                                        <p:tav tm="0">
                                          <p:val>
                                            <p:strVal val="#ppt_y+#ppt_h*1.125000"/>
                                          </p:val>
                                        </p:tav>
                                        <p:tav tm="100000">
                                          <p:val>
                                            <p:strVal val="#ppt_y"/>
                                          </p:val>
                                        </p:tav>
                                      </p:tavLst>
                                    </p:anim>
                                    <p:animEffect transition="in" filter="wipe(up)">
                                      <p:cBhvr>
                                        <p:cTn id="35" dur="500"/>
                                        <p:tgtEl>
                                          <p:spTgt spid="9">
                                            <p:txEl>
                                              <p:pRg st="4" end="4"/>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 calcmode="lin" valueType="num">
                                      <p:cBhvr additive="base">
                                        <p:cTn id="38" dur="500"/>
                                        <p:tgtEl>
                                          <p:spTgt spid="9">
                                            <p:txEl>
                                              <p:pRg st="5" end="5"/>
                                            </p:txEl>
                                          </p:spTgt>
                                        </p:tgtEl>
                                        <p:attrNameLst>
                                          <p:attrName>ppt_y</p:attrName>
                                        </p:attrNameLst>
                                      </p:cBhvr>
                                      <p:tavLst>
                                        <p:tav tm="0">
                                          <p:val>
                                            <p:strVal val="#ppt_y+#ppt_h*1.125000"/>
                                          </p:val>
                                        </p:tav>
                                        <p:tav tm="100000">
                                          <p:val>
                                            <p:strVal val="#ppt_y"/>
                                          </p:val>
                                        </p:tav>
                                      </p:tavLst>
                                    </p:anim>
                                    <p:animEffect transition="in" filter="wipe(up)">
                                      <p:cBhvr>
                                        <p:cTn id="39" dur="500"/>
                                        <p:tgtEl>
                                          <p:spTgt spid="9">
                                            <p:txEl>
                                              <p:pRg st="5" end="5"/>
                                            </p:txEl>
                                          </p:spTgt>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 calcmode="lin" valueType="num">
                                      <p:cBhvr additive="base">
                                        <p:cTn id="42" dur="500"/>
                                        <p:tgtEl>
                                          <p:spTgt spid="9">
                                            <p:txEl>
                                              <p:pRg st="6" end="6"/>
                                            </p:txEl>
                                          </p:spTgt>
                                        </p:tgtEl>
                                        <p:attrNameLst>
                                          <p:attrName>ppt_y</p:attrName>
                                        </p:attrNameLst>
                                      </p:cBhvr>
                                      <p:tavLst>
                                        <p:tav tm="0">
                                          <p:val>
                                            <p:strVal val="#ppt_y+#ppt_h*1.125000"/>
                                          </p:val>
                                        </p:tav>
                                        <p:tav tm="100000">
                                          <p:val>
                                            <p:strVal val="#ppt_y"/>
                                          </p:val>
                                        </p:tav>
                                      </p:tavLst>
                                    </p:anim>
                                    <p:animEffect transition="in" filter="wipe(up)">
                                      <p:cBhvr>
                                        <p:cTn id="43" dur="500"/>
                                        <p:tgtEl>
                                          <p:spTgt spid="9">
                                            <p:txEl>
                                              <p:pRg st="6" end="6"/>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anim calcmode="lin" valueType="num">
                                      <p:cBhvr additive="base">
                                        <p:cTn id="46" dur="500"/>
                                        <p:tgtEl>
                                          <p:spTgt spid="9">
                                            <p:txEl>
                                              <p:pRg st="7" end="7"/>
                                            </p:txEl>
                                          </p:spTgt>
                                        </p:tgtEl>
                                        <p:attrNameLst>
                                          <p:attrName>ppt_y</p:attrName>
                                        </p:attrNameLst>
                                      </p:cBhvr>
                                      <p:tavLst>
                                        <p:tav tm="0">
                                          <p:val>
                                            <p:strVal val="#ppt_y+#ppt_h*1.125000"/>
                                          </p:val>
                                        </p:tav>
                                        <p:tav tm="100000">
                                          <p:val>
                                            <p:strVal val="#ppt_y"/>
                                          </p:val>
                                        </p:tav>
                                      </p:tavLst>
                                    </p:anim>
                                    <p:animEffect transition="in" filter="wipe(up)">
                                      <p:cBhvr>
                                        <p:cTn id="47" dur="500"/>
                                        <p:tgtEl>
                                          <p:spTgt spid="9">
                                            <p:txEl>
                                              <p:pRg st="7" end="7"/>
                                            </p:txEl>
                                          </p:spTgt>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anim calcmode="lin" valueType="num">
                                      <p:cBhvr additive="base">
                                        <p:cTn id="50" dur="500"/>
                                        <p:tgtEl>
                                          <p:spTgt spid="9">
                                            <p:txEl>
                                              <p:pRg st="8" end="8"/>
                                            </p:txEl>
                                          </p:spTgt>
                                        </p:tgtEl>
                                        <p:attrNameLst>
                                          <p:attrName>ppt_y</p:attrName>
                                        </p:attrNameLst>
                                      </p:cBhvr>
                                      <p:tavLst>
                                        <p:tav tm="0">
                                          <p:val>
                                            <p:strVal val="#ppt_y+#ppt_h*1.125000"/>
                                          </p:val>
                                        </p:tav>
                                        <p:tav tm="100000">
                                          <p:val>
                                            <p:strVal val="#ppt_y"/>
                                          </p:val>
                                        </p:tav>
                                      </p:tavLst>
                                    </p:anim>
                                    <p:animEffect transition="in" filter="wipe(up)">
                                      <p:cBhvr>
                                        <p:cTn id="51" dur="500"/>
                                        <p:tgtEl>
                                          <p:spTgt spid="9">
                                            <p:txEl>
                                              <p:pRg st="8" end="8"/>
                                            </p:txEl>
                                          </p:spTgt>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anim calcmode="lin" valueType="num">
                                      <p:cBhvr additive="base">
                                        <p:cTn id="54" dur="500"/>
                                        <p:tgtEl>
                                          <p:spTgt spid="9">
                                            <p:txEl>
                                              <p:pRg st="9" end="9"/>
                                            </p:txEl>
                                          </p:spTgt>
                                        </p:tgtEl>
                                        <p:attrNameLst>
                                          <p:attrName>ppt_y</p:attrName>
                                        </p:attrNameLst>
                                      </p:cBhvr>
                                      <p:tavLst>
                                        <p:tav tm="0">
                                          <p:val>
                                            <p:strVal val="#ppt_y+#ppt_h*1.125000"/>
                                          </p:val>
                                        </p:tav>
                                        <p:tav tm="100000">
                                          <p:val>
                                            <p:strVal val="#ppt_y"/>
                                          </p:val>
                                        </p:tav>
                                      </p:tavLst>
                                    </p:anim>
                                    <p:animEffect transition="in" filter="wipe(up)">
                                      <p:cBhvr>
                                        <p:cTn id="55" dur="500"/>
                                        <p:tgtEl>
                                          <p:spTgt spid="9">
                                            <p:txEl>
                                              <p:pRg st="9" end="9"/>
                                            </p:txEl>
                                          </p:spTgt>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anim calcmode="lin" valueType="num">
                                      <p:cBhvr additive="base">
                                        <p:cTn id="58" dur="500"/>
                                        <p:tgtEl>
                                          <p:spTgt spid="9">
                                            <p:txEl>
                                              <p:pRg st="10" end="10"/>
                                            </p:txEl>
                                          </p:spTgt>
                                        </p:tgtEl>
                                        <p:attrNameLst>
                                          <p:attrName>ppt_y</p:attrName>
                                        </p:attrNameLst>
                                      </p:cBhvr>
                                      <p:tavLst>
                                        <p:tav tm="0">
                                          <p:val>
                                            <p:strVal val="#ppt_y+#ppt_h*1.125000"/>
                                          </p:val>
                                        </p:tav>
                                        <p:tav tm="100000">
                                          <p:val>
                                            <p:strVal val="#ppt_y"/>
                                          </p:val>
                                        </p:tav>
                                      </p:tavLst>
                                    </p:anim>
                                    <p:animEffect transition="in" filter="wipe(up)">
                                      <p:cBhvr>
                                        <p:cTn id="59" dur="500"/>
                                        <p:tgtEl>
                                          <p:spTgt spid="9">
                                            <p:txEl>
                                              <p:pRg st="10" end="10"/>
                                            </p:txEl>
                                          </p:spTgt>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 calcmode="lin" valueType="num">
                                      <p:cBhvr additive="base">
                                        <p:cTn id="62" dur="500"/>
                                        <p:tgtEl>
                                          <p:spTgt spid="9">
                                            <p:txEl>
                                              <p:pRg st="11" end="11"/>
                                            </p:txEl>
                                          </p:spTgt>
                                        </p:tgtEl>
                                        <p:attrNameLst>
                                          <p:attrName>ppt_y</p:attrName>
                                        </p:attrNameLst>
                                      </p:cBhvr>
                                      <p:tavLst>
                                        <p:tav tm="0">
                                          <p:val>
                                            <p:strVal val="#ppt_y+#ppt_h*1.125000"/>
                                          </p:val>
                                        </p:tav>
                                        <p:tav tm="100000">
                                          <p:val>
                                            <p:strVal val="#ppt_y"/>
                                          </p:val>
                                        </p:tav>
                                      </p:tavLst>
                                    </p:anim>
                                    <p:animEffect transition="in" filter="wipe(up)">
                                      <p:cBhvr>
                                        <p:cTn id="63" dur="500"/>
                                        <p:tgtEl>
                                          <p:spTgt spid="9">
                                            <p:txEl>
                                              <p:pRg st="11" end="11"/>
                                            </p:txEl>
                                          </p:spTgt>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9">
                                            <p:txEl>
                                              <p:pRg st="12" end="12"/>
                                            </p:txEl>
                                          </p:spTgt>
                                        </p:tgtEl>
                                        <p:attrNameLst>
                                          <p:attrName>style.visibility</p:attrName>
                                        </p:attrNameLst>
                                      </p:cBhvr>
                                      <p:to>
                                        <p:strVal val="visible"/>
                                      </p:to>
                                    </p:set>
                                    <p:anim calcmode="lin" valueType="num">
                                      <p:cBhvr additive="base">
                                        <p:cTn id="66" dur="500"/>
                                        <p:tgtEl>
                                          <p:spTgt spid="9">
                                            <p:txEl>
                                              <p:pRg st="12" end="12"/>
                                            </p:txEl>
                                          </p:spTgt>
                                        </p:tgtEl>
                                        <p:attrNameLst>
                                          <p:attrName>ppt_y</p:attrName>
                                        </p:attrNameLst>
                                      </p:cBhvr>
                                      <p:tavLst>
                                        <p:tav tm="0">
                                          <p:val>
                                            <p:strVal val="#ppt_y+#ppt_h*1.125000"/>
                                          </p:val>
                                        </p:tav>
                                        <p:tav tm="100000">
                                          <p:val>
                                            <p:strVal val="#ppt_y"/>
                                          </p:val>
                                        </p:tav>
                                      </p:tavLst>
                                    </p:anim>
                                    <p:animEffect transition="in" filter="wipe(up)">
                                      <p:cBhvr>
                                        <p:cTn id="67" dur="500"/>
                                        <p:tgtEl>
                                          <p:spTgt spid="9">
                                            <p:txEl>
                                              <p:pRg st="12" end="12"/>
                                            </p:txEl>
                                          </p:spTgt>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9">
                                            <p:txEl>
                                              <p:pRg st="13" end="13"/>
                                            </p:txEl>
                                          </p:spTgt>
                                        </p:tgtEl>
                                        <p:attrNameLst>
                                          <p:attrName>style.visibility</p:attrName>
                                        </p:attrNameLst>
                                      </p:cBhvr>
                                      <p:to>
                                        <p:strVal val="visible"/>
                                      </p:to>
                                    </p:set>
                                    <p:anim calcmode="lin" valueType="num">
                                      <p:cBhvr additive="base">
                                        <p:cTn id="70" dur="500"/>
                                        <p:tgtEl>
                                          <p:spTgt spid="9">
                                            <p:txEl>
                                              <p:pRg st="13" end="13"/>
                                            </p:txEl>
                                          </p:spTgt>
                                        </p:tgtEl>
                                        <p:attrNameLst>
                                          <p:attrName>ppt_y</p:attrName>
                                        </p:attrNameLst>
                                      </p:cBhvr>
                                      <p:tavLst>
                                        <p:tav tm="0">
                                          <p:val>
                                            <p:strVal val="#ppt_y+#ppt_h*1.125000"/>
                                          </p:val>
                                        </p:tav>
                                        <p:tav tm="100000">
                                          <p:val>
                                            <p:strVal val="#ppt_y"/>
                                          </p:val>
                                        </p:tav>
                                      </p:tavLst>
                                    </p:anim>
                                    <p:animEffect transition="in" filter="wipe(up)">
                                      <p:cBhvr>
                                        <p:cTn id="71" dur="500"/>
                                        <p:tgtEl>
                                          <p:spTgt spid="9">
                                            <p:txEl>
                                              <p:pRg st="13" end="13"/>
                                            </p:txEl>
                                          </p:spTgt>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9">
                                            <p:txEl>
                                              <p:pRg st="14" end="14"/>
                                            </p:txEl>
                                          </p:spTgt>
                                        </p:tgtEl>
                                        <p:attrNameLst>
                                          <p:attrName>style.visibility</p:attrName>
                                        </p:attrNameLst>
                                      </p:cBhvr>
                                      <p:to>
                                        <p:strVal val="visible"/>
                                      </p:to>
                                    </p:set>
                                    <p:anim calcmode="lin" valueType="num">
                                      <p:cBhvr additive="base">
                                        <p:cTn id="74" dur="500"/>
                                        <p:tgtEl>
                                          <p:spTgt spid="9">
                                            <p:txEl>
                                              <p:pRg st="14" end="14"/>
                                            </p:txEl>
                                          </p:spTgt>
                                        </p:tgtEl>
                                        <p:attrNameLst>
                                          <p:attrName>ppt_y</p:attrName>
                                        </p:attrNameLst>
                                      </p:cBhvr>
                                      <p:tavLst>
                                        <p:tav tm="0">
                                          <p:val>
                                            <p:strVal val="#ppt_y+#ppt_h*1.125000"/>
                                          </p:val>
                                        </p:tav>
                                        <p:tav tm="100000">
                                          <p:val>
                                            <p:strVal val="#ppt_y"/>
                                          </p:val>
                                        </p:tav>
                                      </p:tavLst>
                                    </p:anim>
                                    <p:animEffect transition="in" filter="wipe(up)">
                                      <p:cBhvr>
                                        <p:cTn id="75" dur="500"/>
                                        <p:tgtEl>
                                          <p:spTgt spid="9">
                                            <p:txEl>
                                              <p:pRg st="14" end="14"/>
                                            </p:txEl>
                                          </p:spTgt>
                                        </p:tgtEl>
                                      </p:cBhvr>
                                    </p:animEffect>
                                  </p:childTnLst>
                                </p:cTn>
                              </p:par>
                              <p:par>
                                <p:cTn id="76" presetID="12" presetClass="entr" presetSubtype="4" fill="hold" grpId="0" nodeType="withEffect">
                                  <p:stCondLst>
                                    <p:cond delay="0"/>
                                  </p:stCondLst>
                                  <p:childTnLst>
                                    <p:set>
                                      <p:cBhvr>
                                        <p:cTn id="77" dur="1" fill="hold">
                                          <p:stCondLst>
                                            <p:cond delay="0"/>
                                          </p:stCondLst>
                                        </p:cTn>
                                        <p:tgtEl>
                                          <p:spTgt spid="9">
                                            <p:txEl>
                                              <p:pRg st="15" end="15"/>
                                            </p:txEl>
                                          </p:spTgt>
                                        </p:tgtEl>
                                        <p:attrNameLst>
                                          <p:attrName>style.visibility</p:attrName>
                                        </p:attrNameLst>
                                      </p:cBhvr>
                                      <p:to>
                                        <p:strVal val="visible"/>
                                      </p:to>
                                    </p:set>
                                    <p:anim calcmode="lin" valueType="num">
                                      <p:cBhvr additive="base">
                                        <p:cTn id="78" dur="500"/>
                                        <p:tgtEl>
                                          <p:spTgt spid="9">
                                            <p:txEl>
                                              <p:pRg st="15" end="15"/>
                                            </p:txEl>
                                          </p:spTgt>
                                        </p:tgtEl>
                                        <p:attrNameLst>
                                          <p:attrName>ppt_y</p:attrName>
                                        </p:attrNameLst>
                                      </p:cBhvr>
                                      <p:tavLst>
                                        <p:tav tm="0">
                                          <p:val>
                                            <p:strVal val="#ppt_y+#ppt_h*1.125000"/>
                                          </p:val>
                                        </p:tav>
                                        <p:tav tm="100000">
                                          <p:val>
                                            <p:strVal val="#ppt_y"/>
                                          </p:val>
                                        </p:tav>
                                      </p:tavLst>
                                    </p:anim>
                                    <p:animEffect transition="in" filter="wipe(up)">
                                      <p:cBhvr>
                                        <p:cTn id="79"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9" grpId="1" build="p"/>
      <p:bldP spid="30" grpId="0"/>
      <p:bldP spid="3" grpId="0"/>
      <p:bldP spid="3"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1667510" y="2023110"/>
            <a:ext cx="8856345" cy="2758440"/>
          </a:xfrm>
          <a:ln>
            <a:miter lim="800000"/>
          </a:ln>
        </p:spPr>
        <p:txBody>
          <a:bodyPr vert="horz" wrap="square" lIns="91440" tIns="45720" rIns="91440" bIns="45720" numCol="1" anchor="t" anchorCtr="0" compatLnSpc="1">
            <a:noAutofit/>
          </a:bodyPr>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修改</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表名</a:t>
            </a:r>
            <a:endPar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在数据库中，不同的数据表是通过表名来区分的。在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中，修改表名的基本语法格式如下所示：</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在上述格式中，“旧表名”指的是修改前的表名，“新表名”指的是修改后的表名，关键字</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TO</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是可选的，其在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语句中是否出现不会影响语句的执行。</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内容占位符 2"/>
          <p:cNvSpPr txBox="1"/>
          <p:nvPr/>
        </p:nvSpPr>
        <p:spPr bwMode="auto">
          <a:xfrm>
            <a:off x="2338388" y="3310738"/>
            <a:ext cx="7515225" cy="40957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00050" lvl="1" indent="0">
              <a:lnSpc>
                <a:spcPct val="100000"/>
              </a:lnSpc>
              <a:buFontTx/>
              <a:buNone/>
              <a:defRPr/>
            </a:pPr>
            <a:r>
              <a:rPr lang="en-US" altLang="zh-CN" sz="1800" dirty="0" smtClean="0">
                <a:solidFill>
                  <a:schemeClr val="tx1">
                    <a:lumMod val="65000"/>
                    <a:lumOff val="35000"/>
                  </a:schemeClr>
                </a:solidFill>
              </a:rPr>
              <a:t>ALTER  TABLE  </a:t>
            </a:r>
            <a:r>
              <a:rPr lang="zh-CN" altLang="zh-CN" sz="1800" dirty="0">
                <a:solidFill>
                  <a:schemeClr val="tx1">
                    <a:lumMod val="65000"/>
                    <a:lumOff val="35000"/>
                  </a:schemeClr>
                </a:solidFill>
              </a:rPr>
              <a:t>旧表</a:t>
            </a:r>
            <a:r>
              <a:rPr lang="zh-CN" altLang="zh-CN" sz="1800" dirty="0" smtClean="0">
                <a:solidFill>
                  <a:schemeClr val="tx1">
                    <a:lumMod val="65000"/>
                    <a:lumOff val="35000"/>
                  </a:schemeClr>
                </a:solidFill>
              </a:rPr>
              <a:t>名</a:t>
            </a:r>
            <a:r>
              <a:rPr lang="en-US" altLang="zh-CN" sz="1800" dirty="0" smtClean="0">
                <a:solidFill>
                  <a:schemeClr val="tx1">
                    <a:lumMod val="65000"/>
                    <a:lumOff val="35000"/>
                  </a:schemeClr>
                </a:solidFill>
              </a:rPr>
              <a:t>  </a:t>
            </a:r>
            <a:r>
              <a:rPr lang="en-US" altLang="zh-CN" sz="1800" dirty="0">
                <a:solidFill>
                  <a:schemeClr val="tx1">
                    <a:lumMod val="65000"/>
                    <a:lumOff val="35000"/>
                  </a:schemeClr>
                </a:solidFill>
              </a:rPr>
              <a:t>RENAME </a:t>
            </a:r>
            <a:r>
              <a:rPr lang="en-US" altLang="zh-CN" sz="1800" dirty="0" smtClean="0">
                <a:solidFill>
                  <a:schemeClr val="tx1">
                    <a:lumMod val="65000"/>
                    <a:lumOff val="35000"/>
                  </a:schemeClr>
                </a:solidFill>
              </a:rPr>
              <a:t> [</a:t>
            </a:r>
            <a:r>
              <a:rPr lang="en-US" altLang="zh-CN" sz="1800" dirty="0">
                <a:solidFill>
                  <a:schemeClr val="tx1">
                    <a:lumMod val="65000"/>
                    <a:lumOff val="35000"/>
                  </a:schemeClr>
                </a:solidFill>
              </a:rPr>
              <a:t>TO] </a:t>
            </a:r>
            <a:r>
              <a:rPr lang="en-US" altLang="zh-CN" sz="1800" dirty="0" smtClean="0">
                <a:solidFill>
                  <a:schemeClr val="tx1">
                    <a:lumMod val="65000"/>
                    <a:lumOff val="35000"/>
                  </a:schemeClr>
                </a:solidFill>
              </a:rPr>
              <a:t> </a:t>
            </a:r>
            <a:r>
              <a:rPr lang="zh-CN" altLang="zh-CN" sz="1800" dirty="0" smtClean="0">
                <a:solidFill>
                  <a:schemeClr val="tx1">
                    <a:lumMod val="65000"/>
                    <a:lumOff val="35000"/>
                  </a:schemeClr>
                </a:solidFill>
              </a:rPr>
              <a:t>新</a:t>
            </a:r>
            <a:r>
              <a:rPr lang="zh-CN" altLang="zh-CN" sz="1800" dirty="0">
                <a:solidFill>
                  <a:schemeClr val="tx1">
                    <a:lumMod val="65000"/>
                    <a:lumOff val="35000"/>
                  </a:schemeClr>
                </a:solidFill>
              </a:rPr>
              <a:t>表名</a:t>
            </a:r>
            <a:r>
              <a:rPr lang="en-US" altLang="zh-CN" sz="1800" dirty="0">
                <a:solidFill>
                  <a:schemeClr val="tx1">
                    <a:lumMod val="65000"/>
                    <a:lumOff val="35000"/>
                  </a:schemeClr>
                </a:solidFill>
              </a:rPr>
              <a:t>;</a:t>
            </a:r>
            <a:endParaRPr lang="zh-CN" altLang="zh-CN" sz="1800" dirty="0">
              <a:solidFill>
                <a:schemeClr val="tx1">
                  <a:lumMod val="65000"/>
                  <a:lumOff val="35000"/>
                </a:schemeClr>
              </a:solidFill>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66035" y="5032375"/>
            <a:ext cx="6282055" cy="706755"/>
          </a:xfrm>
          <a:prstGeom prst="rect">
            <a:avLst/>
          </a:prstGeom>
          <a:noFill/>
        </p:spPr>
        <p:txBody>
          <a:bodyPr wrap="square" rtlCol="0" anchor="t">
            <a:spAutoFit/>
          </a:bodyPr>
          <a:lstStyle/>
          <a:p>
            <a:pPr lvl="1" algn="l">
              <a:buClrTx/>
              <a:buSzTx/>
              <a:buFontTx/>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【例】将表sc重名为se_course。</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a:buClrTx/>
              <a:buSzTx/>
              <a:buFontTx/>
              <a:buNone/>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alter table sc rename to se_course;</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9">
                                            <p:txEl>
                                              <p:pRg st="0" end="0"/>
                                            </p:txEl>
                                          </p:spTgt>
                                        </p:tgtEl>
                                      </p:cBhvr>
                                    </p:animEffect>
                                    <p:animScale>
                                      <p:cBhvr>
                                        <p:cTn id="13" dur="250" autoRev="1" fill="hold"/>
                                        <p:tgtEl>
                                          <p:spTgt spid="9">
                                            <p:txEl>
                                              <p:pRg st="0" end="0"/>
                                            </p:txEl>
                                          </p:spTgt>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30"/>
                                        </p:tgtEl>
                                      </p:cBhvr>
                                    </p:animEffect>
                                    <p:animScale>
                                      <p:cBhvr>
                                        <p:cTn id="16"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9" name="内容占位符 2"/>
          <p:cNvSpPr>
            <a:spLocks noGrp="1"/>
          </p:cNvSpPr>
          <p:nvPr>
            <p:ph idx="4294967295"/>
          </p:nvPr>
        </p:nvSpPr>
        <p:spPr bwMode="auto">
          <a:xfrm>
            <a:off x="1584484" y="1615574"/>
            <a:ext cx="9021762" cy="4857750"/>
          </a:xfrm>
          <a:ln>
            <a:miter lim="800000"/>
          </a:ln>
        </p:spPr>
        <p:txBody>
          <a:bodyPr vert="horz" wrap="square" lIns="91440" tIns="45720" rIns="91440" bIns="45720" numCol="1" anchor="t" anchorCtr="0" compatLnSpc="1">
            <a:noAutofit/>
          </a:bodyPr>
          <a:lstStyle/>
          <a:p>
            <a:pPr marL="0" indent="0">
              <a:lnSpc>
                <a:spcPct val="200000"/>
              </a:lnSpc>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修改</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字段名</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数据表中的字段是通过字段名来区分的。在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中，修改字段名的基本语法格式如下所示</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在上述格式中，“旧字段名”指的是修改前的字段名，“新字段名”指的是修改后的字段名，“新数据类型”指的是修改后的数据类型</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zh-CN" altLang="zh-CN" sz="2400" dirty="0" smtClean="0">
                <a:solidFill>
                  <a:schemeClr val="accent2"/>
                </a:solidFill>
                <a:latin typeface="微软雅黑" panose="020B0503020204020204" pitchFamily="34" charset="-122"/>
                <a:ea typeface="微软雅黑" panose="020B0503020204020204" pitchFamily="34" charset="-122"/>
              </a:rPr>
              <a:t>需要</a:t>
            </a:r>
            <a:r>
              <a:rPr lang="zh-CN" altLang="zh-CN" sz="2400" dirty="0">
                <a:solidFill>
                  <a:schemeClr val="accent2"/>
                </a:solidFill>
                <a:latin typeface="微软雅黑" panose="020B0503020204020204" pitchFamily="34" charset="-122"/>
                <a:ea typeface="微软雅黑" panose="020B0503020204020204" pitchFamily="34" charset="-122"/>
              </a:rPr>
              <a:t>注意的是，新数据类型不能为空，即使新字段与旧字段的数据类型相同，也必须将新数据类型设置为与原来一样的数据类型</a:t>
            </a:r>
            <a:r>
              <a:rPr lang="zh-CN" altLang="zh-CN" sz="2400" dirty="0" smtClean="0">
                <a:solidFill>
                  <a:schemeClr val="accent2"/>
                </a:solidFill>
                <a:latin typeface="微软雅黑" panose="020B0503020204020204" pitchFamily="34" charset="-122"/>
                <a:ea typeface="微软雅黑" panose="020B0503020204020204" pitchFamily="34" charset="-122"/>
              </a:rPr>
              <a:t>。</a:t>
            </a:r>
            <a:endParaRPr lang="zh-CN" altLang="zh-CN" sz="2400" dirty="0" smtClean="0">
              <a:solidFill>
                <a:schemeClr val="accent2"/>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438649" y="3245092"/>
            <a:ext cx="7315200" cy="368300"/>
          </a:xfrm>
          <a:prstGeom prst="rect">
            <a:avLst/>
          </a:prstGeom>
          <a:solidFill>
            <a:schemeClr val="accent3">
              <a:lumMod val="60000"/>
              <a:lumOff val="40000"/>
            </a:schemeClr>
          </a:solidFill>
        </p:spPr>
        <p:txBody>
          <a:bodyPr>
            <a:spAutoFit/>
          </a:bodyPr>
          <a:lstStyle/>
          <a:p>
            <a:pPr lvl="1" algn="l">
              <a:buClrTx/>
              <a:buSzTx/>
              <a:buFontTx/>
              <a:defRPr/>
            </a:pPr>
            <a:r>
              <a:rPr lang="en-US" altLang="zh-CN" dirty="0">
                <a:solidFill>
                  <a:schemeClr val="tx1">
                    <a:lumMod val="65000"/>
                    <a:lumOff val="35000"/>
                  </a:schemeClr>
                </a:solidFill>
                <a:ea typeface="宋体" panose="02010600030101010101" pitchFamily="2" charset="-122"/>
              </a:rPr>
              <a:t>ALTER  TABLE 表名 CHANGE 旧字段名 新字段名 新数据类型;</a:t>
            </a:r>
            <a:endParaRPr lang="en-US" altLang="zh-CN" dirty="0">
              <a:solidFill>
                <a:schemeClr val="tx1">
                  <a:lumMod val="65000"/>
                  <a:lumOff val="35000"/>
                </a:schemeClr>
              </a:solidFill>
              <a:ea typeface="宋体" panose="02010600030101010101" pitchFamily="2" charset="-122"/>
            </a:endParaRPr>
          </a:p>
        </p:txBody>
      </p:sp>
      <p:sp>
        <p:nvSpPr>
          <p:cNvPr id="10" name="文本框 6"/>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xEl>
                                              <p:pRg st="5" end="5"/>
                                            </p:txEl>
                                          </p:spTgt>
                                        </p:tgtEl>
                                      </p:cBhvr>
                                    </p:animEffect>
                                    <p:animScale>
                                      <p:cBhvr>
                                        <p:cTn id="7" dur="250" autoRev="1" fill="hold"/>
                                        <p:tgtEl>
                                          <p:spTgt spid="9">
                                            <p:txEl>
                                              <p:pRg st="5" end="5"/>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9">
                                            <p:txEl>
                                              <p:pRg st="0" end="0"/>
                                            </p:txEl>
                                          </p:spTgt>
                                        </p:tgtEl>
                                      </p:cBhvr>
                                    </p:animEffect>
                                    <p:animScale>
                                      <p:cBhvr>
                                        <p:cTn id="15" dur="250" autoRev="1" fill="hold"/>
                                        <p:tgtEl>
                                          <p:spTgt spid="9">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1667669" y="1784985"/>
            <a:ext cx="8856662" cy="3614738"/>
          </a:xfrm>
          <a:ln>
            <a:miter lim="800000"/>
          </a:ln>
        </p:spPr>
        <p:txBody>
          <a:bodyPr vert="horz" wrap="square" lIns="91440" tIns="45720" rIns="91440" bIns="45720" numCol="1" anchor="t" anchorCtr="0" compatLnSpc="1">
            <a:noAutofit/>
          </a:bodyPr>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修改</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字段的数据类型</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修改字段的数据类型，就是将字段的数据类型转为另外一种数据类型。在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中修改字段数据类型的基本语法格式如下所示</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在上述格式中，“表名”指的是要修改字段所在的表名，“字段名”指的是要修改的字段，</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新</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数据类型”</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指的是修改后的字段的数据类型</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内容占位符 2"/>
          <p:cNvSpPr txBox="1"/>
          <p:nvPr/>
        </p:nvSpPr>
        <p:spPr bwMode="auto">
          <a:xfrm>
            <a:off x="2472672" y="3387448"/>
            <a:ext cx="7621588" cy="40957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00050" lvl="1" indent="0">
              <a:lnSpc>
                <a:spcPct val="100000"/>
              </a:lnSpc>
              <a:buFontTx/>
              <a:buNone/>
              <a:defRPr/>
            </a:pPr>
            <a:r>
              <a:rPr lang="en-US" altLang="zh-CN" sz="1800" dirty="0" smtClean="0">
                <a:solidFill>
                  <a:schemeClr val="tx1">
                    <a:lumMod val="65000"/>
                    <a:lumOff val="35000"/>
                  </a:schemeClr>
                </a:solidFill>
              </a:rPr>
              <a:t>ALTER  TABLE  </a:t>
            </a:r>
            <a:r>
              <a:rPr lang="zh-CN" altLang="zh-CN" sz="1800" dirty="0" smtClean="0">
                <a:solidFill>
                  <a:schemeClr val="tx1">
                    <a:lumMod val="65000"/>
                    <a:lumOff val="35000"/>
                  </a:schemeClr>
                </a:solidFill>
              </a:rPr>
              <a:t>表名</a:t>
            </a:r>
            <a:r>
              <a:rPr lang="en-US" altLang="zh-CN" sz="1800" dirty="0" smtClean="0">
                <a:solidFill>
                  <a:schemeClr val="tx1">
                    <a:lumMod val="65000"/>
                    <a:lumOff val="35000"/>
                  </a:schemeClr>
                </a:solidFill>
              </a:rPr>
              <a:t>  </a:t>
            </a:r>
            <a:r>
              <a:rPr lang="en-US" altLang="zh-CN" sz="1800" dirty="0">
                <a:solidFill>
                  <a:schemeClr val="tx1">
                    <a:lumMod val="65000"/>
                    <a:lumOff val="35000"/>
                  </a:schemeClr>
                </a:solidFill>
              </a:rPr>
              <a:t>MODIFY </a:t>
            </a:r>
            <a:r>
              <a:rPr lang="en-US" altLang="zh-CN" sz="1800" dirty="0" smtClean="0">
                <a:solidFill>
                  <a:schemeClr val="tx1">
                    <a:lumMod val="65000"/>
                    <a:lumOff val="35000"/>
                  </a:schemeClr>
                </a:solidFill>
              </a:rPr>
              <a:t> </a:t>
            </a:r>
            <a:r>
              <a:rPr lang="zh-CN" altLang="zh-CN" sz="1800" dirty="0" smtClean="0">
                <a:solidFill>
                  <a:schemeClr val="tx1">
                    <a:lumMod val="65000"/>
                    <a:lumOff val="35000"/>
                  </a:schemeClr>
                </a:solidFill>
              </a:rPr>
              <a:t>字段名</a:t>
            </a:r>
            <a:r>
              <a:rPr lang="en-US" altLang="zh-CN" sz="1800" dirty="0" smtClean="0">
                <a:solidFill>
                  <a:schemeClr val="tx1">
                    <a:lumMod val="65000"/>
                    <a:lumOff val="35000"/>
                  </a:schemeClr>
                </a:solidFill>
              </a:rPr>
              <a:t>  </a:t>
            </a:r>
            <a:r>
              <a:rPr lang="zh-CN" altLang="en-US" sz="1800" dirty="0" smtClean="0">
                <a:solidFill>
                  <a:schemeClr val="tx1">
                    <a:lumMod val="65000"/>
                    <a:lumOff val="35000"/>
                  </a:schemeClr>
                </a:solidFill>
              </a:rPr>
              <a:t>新</a:t>
            </a:r>
            <a:r>
              <a:rPr lang="zh-CN" altLang="zh-CN" sz="1800" dirty="0" smtClean="0">
                <a:solidFill>
                  <a:schemeClr val="tx1">
                    <a:lumMod val="65000"/>
                    <a:lumOff val="35000"/>
                  </a:schemeClr>
                </a:solidFill>
              </a:rPr>
              <a:t>数据类型</a:t>
            </a:r>
            <a:r>
              <a:rPr lang="en-US" altLang="zh-CN" sz="1800" dirty="0">
                <a:solidFill>
                  <a:schemeClr val="tx1">
                    <a:lumMod val="65000"/>
                    <a:lumOff val="35000"/>
                  </a:schemeClr>
                </a:solidFill>
              </a:rPr>
              <a:t>;</a:t>
            </a:r>
            <a:endParaRPr lang="zh-CN" altLang="zh-CN" sz="1800" dirty="0">
              <a:solidFill>
                <a:schemeClr val="tx1">
                  <a:lumMod val="65000"/>
                  <a:lumOff val="35000"/>
                </a:schemeClr>
              </a:solidFill>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xEl>
                                              <p:pRg st="0" end="0"/>
                                            </p:txEl>
                                          </p:spTgt>
                                        </p:tgtEl>
                                      </p:cBhvr>
                                    </p:animEffect>
                                    <p:animScale>
                                      <p:cBhvr>
                                        <p:cTn id="7" dur="250" autoRev="1" fill="hold"/>
                                        <p:tgtEl>
                                          <p:spTgt spid="9">
                                            <p:txEl>
                                              <p:pRg st="0" end="0"/>
                                            </p:txEl>
                                          </p:spTgt>
                                        </p:tgtEl>
                                      </p:cBhvr>
                                      <p:by x="105000" y="105000"/>
                                    </p:animScale>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26" presetClass="emph" presetSubtype="0" fill="hold" grpId="0" nodeType="withEffect">
                                  <p:stCondLst>
                                    <p:cond delay="0"/>
                                  </p:stCondLst>
                                  <p:childTnLst>
                                    <p:animEffect transition="out" filter="fade">
                                      <p:cBhvr>
                                        <p:cTn id="13" dur="500" tmFilter="0, 0; .2, .5; .8, .5; 1, 0"/>
                                        <p:tgtEl>
                                          <p:spTgt spid="30"/>
                                        </p:tgtEl>
                                      </p:cBhvr>
                                    </p:animEffect>
                                    <p:animScale>
                                      <p:cBhvr>
                                        <p:cTn id="14"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4294967295"/>
          </p:nvPr>
        </p:nvSpPr>
        <p:spPr bwMode="auto">
          <a:xfrm>
            <a:off x="1689100" y="1906270"/>
            <a:ext cx="8813800" cy="2998470"/>
          </a:xfrm>
          <a:ln>
            <a:miter lim="800000"/>
          </a:ln>
        </p:spPr>
        <p:txBody>
          <a:bodyPr vert="horz" wrap="square" lIns="91440" tIns="45720" rIns="91440" bIns="45720" numCol="1" anchor="t" anchorCtr="0" compatLnSpc="1">
            <a:noAutofit/>
          </a:bodyPr>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修改</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字段的数据类型</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【例】修改course表的type字段，因为该字段一般是取固定值。因此，也可以把该字段的定义写成：type  enum (‘必修课，’ 选修课‘)  default ’必修课‘。</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语句如下所示</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 typeface="Arial" panose="020B0604020202020204" pitchFamily="34" charset="0"/>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为了验证</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type </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字段的数据类型是否修改成功，再次使用DECS查看</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course </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数据表，执行结果如下：</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Char char="−"/>
              <a:defRPr/>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 DESC </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course </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2312578" y="3945062"/>
            <a:ext cx="7185025" cy="368300"/>
          </a:xfrm>
          <a:prstGeom prst="rect">
            <a:avLst/>
          </a:prstGeom>
          <a:solidFill>
            <a:schemeClr val="accent3">
              <a:lumMod val="60000"/>
              <a:lumOff val="40000"/>
            </a:schemeClr>
          </a:solidFill>
        </p:spPr>
        <p:txBody>
          <a:bodyPr>
            <a:spAutoFit/>
          </a:bodyPr>
          <a:lstStyle/>
          <a:p>
            <a:pPr lvl="1">
              <a:defRPr/>
            </a:pPr>
            <a:r>
              <a:rPr lang="en-US" altLang="zh-CN" dirty="0">
                <a:solidFill>
                  <a:srgbClr val="595959"/>
                </a:solidFill>
                <a:latin typeface="Arial" panose="020B0604020202020204" pitchFamily="34" charset="0"/>
                <a:sym typeface="+mn-ea"/>
              </a:rPr>
              <a:t>alter  table course modify type enum('</a:t>
            </a:r>
            <a:r>
              <a:rPr lang="zh-CN" altLang="zh-CN" dirty="0">
                <a:solidFill>
                  <a:srgbClr val="595959"/>
                </a:solidFill>
                <a:latin typeface="Arial" panose="020B0604020202020204" pitchFamily="34" charset="0"/>
                <a:sym typeface="+mn-ea"/>
              </a:rPr>
              <a:t>必修</a:t>
            </a:r>
            <a:r>
              <a:rPr lang="en-US" altLang="zh-CN" dirty="0">
                <a:solidFill>
                  <a:srgbClr val="595959"/>
                </a:solidFill>
                <a:latin typeface="Arial" panose="020B0604020202020204" pitchFamily="34" charset="0"/>
                <a:sym typeface="+mn-ea"/>
              </a:rPr>
              <a:t>','</a:t>
            </a:r>
            <a:r>
              <a:rPr lang="zh-CN" altLang="zh-CN" dirty="0">
                <a:solidFill>
                  <a:srgbClr val="595959"/>
                </a:solidFill>
                <a:latin typeface="Arial" panose="020B0604020202020204" pitchFamily="34" charset="0"/>
                <a:sym typeface="+mn-ea"/>
              </a:rPr>
              <a:t>选修</a:t>
            </a:r>
            <a:r>
              <a:rPr lang="en-US" altLang="zh-CN" dirty="0">
                <a:solidFill>
                  <a:srgbClr val="595959"/>
                </a:solidFill>
                <a:latin typeface="Arial" panose="020B0604020202020204" pitchFamily="34" charset="0"/>
                <a:sym typeface="+mn-ea"/>
              </a:rPr>
              <a:t>') default '</a:t>
            </a:r>
            <a:r>
              <a:rPr lang="zh-CN" altLang="zh-CN" dirty="0">
                <a:solidFill>
                  <a:srgbClr val="595959"/>
                </a:solidFill>
                <a:latin typeface="Arial" panose="020B0604020202020204" pitchFamily="34" charset="0"/>
                <a:sym typeface="+mn-ea"/>
              </a:rPr>
              <a:t>必修</a:t>
            </a:r>
            <a:r>
              <a:rPr lang="en-US" altLang="zh-CN" dirty="0">
                <a:solidFill>
                  <a:srgbClr val="595959"/>
                </a:solidFill>
                <a:latin typeface="Arial" panose="020B0604020202020204" pitchFamily="34" charset="0"/>
                <a:sym typeface="+mn-ea"/>
              </a:rPr>
              <a:t>';</a:t>
            </a:r>
            <a:endParaRPr lang="en-US" altLang="zh-CN" dirty="0">
              <a:solidFill>
                <a:srgbClr val="595959"/>
              </a:solidFill>
              <a:latin typeface="Arial" panose="020B0604020202020204" pitchFamily="34" charset="0"/>
              <a:ea typeface="宋体" panose="02010600030101010101" pitchFamily="2" charset="-122"/>
              <a:sym typeface="+mn-ea"/>
            </a:endParaRPr>
          </a:p>
        </p:txBody>
      </p:sp>
      <p:sp>
        <p:nvSpPr>
          <p:cNvPr id="2" name="文本框 6"/>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5154930" y="4904740"/>
            <a:ext cx="5054600" cy="1917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additive="base">
                                        <p:cTn id="2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14" presetClass="entr" presetSubtype="1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26" presetClass="emph" presetSubtype="0" fill="hold" grpId="0" nodeType="withEffect">
                                  <p:stCondLst>
                                    <p:cond delay="0"/>
                                  </p:stCondLst>
                                  <p:childTnLst>
                                    <p:animEffect transition="out" filter="fade">
                                      <p:cBhvr>
                                        <p:cTn id="35" dur="500" tmFilter="0, 0; .2, .5; .8, .5; 1, 0"/>
                                        <p:tgtEl>
                                          <p:spTgt spid="14"/>
                                        </p:tgtEl>
                                      </p:cBhvr>
                                    </p:animEffect>
                                    <p:animScale>
                                      <p:cBhvr>
                                        <p:cTn id="36" dur="250" autoRev="1" fill="hold"/>
                                        <p:tgtEl>
                                          <p:spTgt spid="14"/>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bldLvl="0" animBg="1"/>
      <p:bldP spid="1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4294967295"/>
          </p:nvPr>
        </p:nvSpPr>
        <p:spPr bwMode="auto">
          <a:xfrm>
            <a:off x="1678782" y="1674813"/>
            <a:ext cx="8834437" cy="4335462"/>
          </a:xfrm>
          <a:ln>
            <a:miter lim="800000"/>
          </a:ln>
        </p:spPr>
        <p:txBody>
          <a:bodyPr vert="horz" wrap="square" lIns="91440" tIns="45720" rIns="91440" bIns="45720" numCol="1" anchor="t" anchorCtr="0" compatLnSpc="1"/>
          <a:lstStyle/>
          <a:p>
            <a:pPr marL="0" indent="0">
              <a:lnSpc>
                <a:spcPts val="3200"/>
              </a:lnSpc>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字段</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中，添加字段的基本语法格式如下所示</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上述格式中，“新字段名”为添加字段的名称，“</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FIRST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”为可选参数，用于将新添加的字段设置为表的第一个字段，“</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AFTER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已存在的字段名</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也为可选参数，用于将新添加的字段添加到指定</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的字段名的</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后面</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zh-CN" sz="2400" dirty="0"/>
          </a:p>
        </p:txBody>
      </p:sp>
      <p:sp>
        <p:nvSpPr>
          <p:cNvPr id="12" name="内容占位符 2"/>
          <p:cNvSpPr txBox="1"/>
          <p:nvPr/>
        </p:nvSpPr>
        <p:spPr bwMode="auto">
          <a:xfrm>
            <a:off x="2088515" y="2680335"/>
            <a:ext cx="7041515" cy="137033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dirty="0">
                <a:solidFill>
                  <a:schemeClr val="tx1">
                    <a:lumMod val="65000"/>
                    <a:lumOff val="35000"/>
                  </a:schemeClr>
                </a:solidFill>
              </a:rPr>
              <a:t>ALTER </a:t>
            </a:r>
            <a:r>
              <a:rPr lang="en-US" altLang="zh-CN" dirty="0" smtClean="0">
                <a:solidFill>
                  <a:schemeClr val="tx1">
                    <a:lumMod val="65000"/>
                    <a:lumOff val="35000"/>
                  </a:schemeClr>
                </a:solidFill>
              </a:rPr>
              <a:t> TABLE   </a:t>
            </a:r>
            <a:r>
              <a:rPr lang="zh-CN" altLang="zh-CN" dirty="0" smtClean="0">
                <a:solidFill>
                  <a:schemeClr val="tx1">
                    <a:lumMod val="65000"/>
                    <a:lumOff val="35000"/>
                  </a:schemeClr>
                </a:solidFill>
              </a:rPr>
              <a:t>表</a:t>
            </a:r>
            <a:r>
              <a:rPr lang="zh-CN" altLang="zh-CN" dirty="0">
                <a:solidFill>
                  <a:schemeClr val="tx1">
                    <a:lumMod val="65000"/>
                    <a:lumOff val="35000"/>
                  </a:schemeClr>
                </a:solidFill>
              </a:rPr>
              <a:t>名</a:t>
            </a:r>
            <a:r>
              <a:rPr lang="en-US" altLang="zh-CN" dirty="0">
                <a:solidFill>
                  <a:schemeClr val="tx1">
                    <a:lumMod val="65000"/>
                    <a:lumOff val="35000"/>
                  </a:schemeClr>
                </a:solidFill>
              </a:rPr>
              <a:t> </a:t>
            </a:r>
            <a:endParaRPr lang="en-US" altLang="zh-CN" dirty="0" smtClean="0">
              <a:solidFill>
                <a:schemeClr val="tx1">
                  <a:lumMod val="65000"/>
                  <a:lumOff val="35000"/>
                </a:schemeClr>
              </a:solidFill>
            </a:endParaRPr>
          </a:p>
          <a:p>
            <a:pPr marL="0" indent="0">
              <a:lnSpc>
                <a:spcPct val="100000"/>
              </a:lnSpc>
              <a:buFontTx/>
              <a:buNone/>
              <a:defRPr/>
            </a:pPr>
            <a:r>
              <a:rPr lang="en-US" altLang="zh-CN" dirty="0" smtClean="0">
                <a:solidFill>
                  <a:schemeClr val="tx1">
                    <a:lumMod val="65000"/>
                    <a:lumOff val="35000"/>
                  </a:schemeClr>
                </a:solidFill>
              </a:rPr>
              <a:t>    ADD  </a:t>
            </a:r>
            <a:r>
              <a:rPr lang="zh-CN" altLang="zh-CN" dirty="0">
                <a:solidFill>
                  <a:schemeClr val="tx1">
                    <a:lumMod val="65000"/>
                    <a:lumOff val="35000"/>
                  </a:schemeClr>
                </a:solidFill>
              </a:rPr>
              <a:t>新字段名</a:t>
            </a:r>
            <a:r>
              <a:rPr lang="en-US" altLang="zh-CN" dirty="0">
                <a:solidFill>
                  <a:schemeClr val="tx1">
                    <a:lumMod val="65000"/>
                    <a:lumOff val="35000"/>
                  </a:schemeClr>
                </a:solidFill>
              </a:rPr>
              <a:t>  </a:t>
            </a:r>
            <a:r>
              <a:rPr lang="zh-CN" altLang="zh-CN" dirty="0" smtClean="0">
                <a:solidFill>
                  <a:schemeClr val="tx1">
                    <a:lumMod val="65000"/>
                    <a:lumOff val="35000"/>
                  </a:schemeClr>
                </a:solidFill>
              </a:rPr>
              <a:t>数据类型</a:t>
            </a:r>
            <a:r>
              <a:rPr lang="en-US" altLang="zh-CN" dirty="0" smtClean="0">
                <a:solidFill>
                  <a:schemeClr val="tx1">
                    <a:lumMod val="65000"/>
                    <a:lumOff val="35000"/>
                  </a:schemeClr>
                </a:solidFill>
              </a:rPr>
              <a:t>   [</a:t>
            </a:r>
            <a:r>
              <a:rPr lang="zh-CN" altLang="zh-CN" dirty="0" smtClean="0">
                <a:solidFill>
                  <a:schemeClr val="tx1">
                    <a:lumMod val="65000"/>
                    <a:lumOff val="35000"/>
                  </a:schemeClr>
                </a:solidFill>
              </a:rPr>
              <a:t>约束条件</a:t>
            </a:r>
            <a:r>
              <a:rPr lang="en-US" altLang="zh-CN" dirty="0" smtClean="0">
                <a:solidFill>
                  <a:schemeClr val="tx1">
                    <a:lumMod val="65000"/>
                    <a:lumOff val="35000"/>
                  </a:schemeClr>
                </a:solidFill>
              </a:rPr>
              <a:t>][FIRST|AFTER </a:t>
            </a:r>
            <a:r>
              <a:rPr lang="zh-CN" altLang="zh-CN" dirty="0" smtClean="0">
                <a:solidFill>
                  <a:schemeClr val="tx1">
                    <a:lumMod val="65000"/>
                    <a:lumOff val="35000"/>
                  </a:schemeClr>
                </a:solidFill>
              </a:rPr>
              <a:t>已存在字段名</a:t>
            </a:r>
            <a:r>
              <a:rPr lang="en-US" altLang="zh-CN" dirty="0" smtClean="0">
                <a:solidFill>
                  <a:schemeClr val="tx1">
                    <a:lumMod val="65000"/>
                    <a:lumOff val="35000"/>
                  </a:schemeClr>
                </a:solidFill>
              </a:rPr>
              <a:t>]</a:t>
            </a:r>
            <a:r>
              <a:rPr lang="zh-CN" altLang="en-US" dirty="0" smtClean="0">
                <a:solidFill>
                  <a:schemeClr val="tx1">
                    <a:lumMod val="65000"/>
                    <a:lumOff val="35000"/>
                  </a:schemeClr>
                </a:solidFill>
              </a:rPr>
              <a:t>；</a:t>
            </a:r>
            <a:endParaRPr lang="zh-CN" altLang="zh-CN" dirty="0">
              <a:solidFill>
                <a:schemeClr val="tx1">
                  <a:lumMod val="65000"/>
                  <a:lumOff val="35000"/>
                </a:schemeClr>
              </a:solidFill>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内容占位符 2"/>
          <p:cNvSpPr>
            <a:spLocks noGrp="1"/>
          </p:cNvSpPr>
          <p:nvPr>
            <p:ph idx="4294967295"/>
          </p:nvPr>
        </p:nvSpPr>
        <p:spPr bwMode="auto">
          <a:xfrm>
            <a:off x="1689100" y="1833880"/>
            <a:ext cx="8813800" cy="2776538"/>
          </a:xfrm>
          <a:ln>
            <a:miter lim="800000"/>
          </a:ln>
        </p:spPr>
        <p:txBody>
          <a:bodyPr vert="horz" wrap="square" lIns="91440" tIns="45720" rIns="91440" bIns="45720" numCol="1" anchor="t" anchorCtr="0" compatLnSpc="1">
            <a:normAutofit/>
          </a:bodyPr>
          <a:lstStyle/>
          <a:p>
            <a:pPr marL="0" indent="0">
              <a:lnSpc>
                <a:spcPts val="3200"/>
              </a:lnSpc>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字段</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nSpc>
                <a:spcPts val="3300"/>
              </a:lnSpc>
              <a:buFontTx/>
              <a:buNone/>
              <a:defRPr/>
            </a:pP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在student表的Email列后面增加一列address</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rPr>
              <a:t>,SQL语句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ts val="3300"/>
              </a:lnSpc>
              <a:buFontTx/>
              <a:buNone/>
              <a:defRPr/>
            </a:pPr>
            <a:endParaRPr lang="zh-CN" altLang="zh-CN" sz="1200" dirty="0" smtClean="0"/>
          </a:p>
          <a:p>
            <a:pPr marL="0" algn="l">
              <a:lnSpc>
                <a:spcPts val="3300"/>
              </a:lnSpc>
              <a:buClrTx/>
              <a:buSzTx/>
              <a:buFontTx/>
              <a:buNone/>
              <a:defRPr/>
            </a:pP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使用 DESC student ;语句查看数据表</a:t>
            </a:r>
            <a:endPar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2043867" y="2899634"/>
            <a:ext cx="7696200" cy="368300"/>
          </a:xfrm>
          <a:prstGeom prst="rect">
            <a:avLst/>
          </a:prstGeom>
          <a:solidFill>
            <a:schemeClr val="accent3">
              <a:lumMod val="60000"/>
              <a:lumOff val="40000"/>
            </a:schemeClr>
          </a:solidFill>
        </p:spPr>
        <p:txBody>
          <a:bodyPr>
            <a:spAutoFit/>
          </a:bodyPr>
          <a:lstStyle/>
          <a:p>
            <a:pPr lvl="1">
              <a:defRPr/>
            </a:pPr>
            <a:r>
              <a:rPr lang="en-US" dirty="0">
                <a:ea typeface="宋体" panose="02010600030101010101" pitchFamily="2" charset="-122"/>
              </a:rPr>
              <a:t> </a:t>
            </a:r>
            <a:r>
              <a:rPr lang="en-US" altLang="zh-CN" dirty="0">
                <a:solidFill>
                  <a:srgbClr val="595959"/>
                </a:solidFill>
                <a:latin typeface="Arial" panose="020B0604020202020204" pitchFamily="34" charset="0"/>
                <a:sym typeface="+mn-ea"/>
              </a:rPr>
              <a:t>alter table student add address varchar(30) not null after Email;</a:t>
            </a:r>
            <a:endParaRPr lang="en-US" altLang="zh-CN" dirty="0">
              <a:solidFill>
                <a:srgbClr val="595959"/>
              </a:solidFill>
              <a:latin typeface="Arial" panose="020B0604020202020204" pitchFamily="34" charset="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3488690" y="4211320"/>
            <a:ext cx="4806950" cy="2190750"/>
          </a:xfrm>
          <a:prstGeom prst="rect">
            <a:avLst/>
          </a:prstGeom>
        </p:spPr>
      </p:pic>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4)">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xEl>
                                              <p:pRg st="0" end="0"/>
                                            </p:txEl>
                                          </p:spTgt>
                                        </p:tgtEl>
                                      </p:cBhvr>
                                    </p:animEffect>
                                    <p:animScale>
                                      <p:cBhvr>
                                        <p:cTn id="12" dur="250" autoRev="1" fill="hold"/>
                                        <p:tgtEl>
                                          <p:spTgt spid="7">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par>
                                <p:cTn id="19" presetID="26" presetClass="emph" presetSubtype="0" fill="hold" grpId="0" nodeType="withEffect">
                                  <p:stCondLst>
                                    <p:cond delay="0"/>
                                  </p:stCondLst>
                                  <p:childTnLst>
                                    <p:animEffect transition="out" filter="fade">
                                      <p:cBhvr>
                                        <p:cTn id="20" dur="500" tmFilter="0, 0; .2, .5; .8, .5; 1, 0"/>
                                        <p:tgtEl>
                                          <p:spTgt spid="30"/>
                                        </p:tgtEl>
                                      </p:cBhvr>
                                    </p:animEffect>
                                    <p:animScale>
                                      <p:cBhvr>
                                        <p:cTn id="21"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4294967295"/>
          </p:nvPr>
        </p:nvSpPr>
        <p:spPr bwMode="auto">
          <a:xfrm>
            <a:off x="1639888" y="2214563"/>
            <a:ext cx="8912225" cy="4297362"/>
          </a:xfrm>
          <a:ln>
            <a:miter lim="800000"/>
          </a:ln>
        </p:spPr>
        <p:txBody>
          <a:bodyPr vert="horz" wrap="square" lIns="91440" tIns="45720" rIns="91440" bIns="45720" numCol="1" anchor="t" anchorCtr="0" compatLnSpc="1"/>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、删除字</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段</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所谓</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删除字段指的是将某个字段从表中删除。在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中，删除字段的基本语法格式如下所示</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在上述格式中，“字段名”指的是要删除的字段的名称。</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zh-CN" sz="2000" dirty="0"/>
          </a:p>
        </p:txBody>
      </p:sp>
      <p:sp>
        <p:nvSpPr>
          <p:cNvPr id="7" name="内容占位符 2"/>
          <p:cNvSpPr txBox="1"/>
          <p:nvPr/>
        </p:nvSpPr>
        <p:spPr bwMode="auto">
          <a:xfrm>
            <a:off x="3003263" y="3354865"/>
            <a:ext cx="7551737" cy="415925"/>
          </a:xfrm>
          <a:prstGeom prst="rect">
            <a:avLst/>
          </a:prstGeom>
          <a:solidFill>
            <a:schemeClr val="accent3">
              <a:lumMod val="60000"/>
              <a:lumOff val="40000"/>
            </a:schemeClr>
          </a:solidFill>
          <a:ln w="12700">
            <a:noFill/>
          </a:ln>
        </p:spPr>
        <p:txBody>
          <a:bodyPr anchor="ct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00050" lvl="1" indent="0">
              <a:lnSpc>
                <a:spcPct val="100000"/>
              </a:lnSpc>
              <a:buFontTx/>
              <a:buNone/>
              <a:defRPr/>
            </a:pPr>
            <a:r>
              <a:rPr lang="en-US" altLang="zh-CN" sz="1800" dirty="0" smtClean="0">
                <a:solidFill>
                  <a:schemeClr val="tx1">
                    <a:lumMod val="65000"/>
                    <a:lumOff val="35000"/>
                  </a:schemeClr>
                </a:solidFill>
              </a:rPr>
              <a:t>ALTER  TABLE  </a:t>
            </a:r>
            <a:r>
              <a:rPr lang="zh-CN" altLang="zh-CN" sz="1800" dirty="0" smtClean="0">
                <a:solidFill>
                  <a:schemeClr val="tx1">
                    <a:lumMod val="65000"/>
                    <a:lumOff val="35000"/>
                  </a:schemeClr>
                </a:solidFill>
              </a:rPr>
              <a:t>表名</a:t>
            </a:r>
            <a:r>
              <a:rPr lang="en-US" altLang="zh-CN" sz="1800" dirty="0" smtClean="0">
                <a:solidFill>
                  <a:schemeClr val="tx1">
                    <a:lumMod val="65000"/>
                    <a:lumOff val="35000"/>
                  </a:schemeClr>
                </a:solidFill>
              </a:rPr>
              <a:t>  </a:t>
            </a:r>
            <a:r>
              <a:rPr lang="en-US" altLang="zh-CN" sz="1800" dirty="0">
                <a:solidFill>
                  <a:schemeClr val="tx1">
                    <a:lumMod val="65000"/>
                    <a:lumOff val="35000"/>
                  </a:schemeClr>
                </a:solidFill>
              </a:rPr>
              <a:t>DROP </a:t>
            </a:r>
            <a:r>
              <a:rPr lang="en-US" altLang="zh-CN" sz="1800" dirty="0" smtClean="0">
                <a:solidFill>
                  <a:schemeClr val="tx1">
                    <a:lumMod val="65000"/>
                    <a:lumOff val="35000"/>
                  </a:schemeClr>
                </a:solidFill>
              </a:rPr>
              <a:t> </a:t>
            </a:r>
            <a:r>
              <a:rPr lang="zh-CN" altLang="zh-CN" sz="1800" dirty="0" smtClean="0">
                <a:solidFill>
                  <a:schemeClr val="tx1">
                    <a:lumMod val="65000"/>
                    <a:lumOff val="35000"/>
                  </a:schemeClr>
                </a:solidFill>
              </a:rPr>
              <a:t>字段名</a:t>
            </a:r>
            <a:r>
              <a:rPr lang="en-US" altLang="zh-CN" sz="1800" dirty="0">
                <a:solidFill>
                  <a:schemeClr val="tx1">
                    <a:lumMod val="65000"/>
                    <a:lumOff val="35000"/>
                  </a:schemeClr>
                </a:solidFill>
              </a:rPr>
              <a:t>;</a:t>
            </a:r>
            <a:endParaRPr lang="zh-CN" altLang="zh-CN" sz="1800" dirty="0">
              <a:solidFill>
                <a:schemeClr val="tx1">
                  <a:lumMod val="65000"/>
                  <a:lumOff val="35000"/>
                </a:schemeClr>
              </a:solidFill>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4294967295"/>
          </p:nvPr>
        </p:nvSpPr>
        <p:spPr bwMode="auto">
          <a:xfrm>
            <a:off x="1557338" y="2136775"/>
            <a:ext cx="9077325" cy="4062413"/>
          </a:xfrm>
          <a:ln>
            <a:miter lim="800000"/>
          </a:ln>
        </p:spPr>
        <p:txBody>
          <a:bodyPr vert="horz" wrap="square" lIns="91440" tIns="45720" rIns="91440" bIns="45720" numCol="1" anchor="t" anchorCtr="0" compatLnSpc="1"/>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、修改字段的排列位置</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中，修改字段排列位置的基本语法格式如下</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上述格式中，“字段名</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”指的是修改位置的字段，“数据类型”指的是字段</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的数据类型，“</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FIRST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”为可选参数，指的是将字段</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修改为表的第一个字段，“</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AFTER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”是将字段</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插入到字段</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的后面</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2426121" y="3600297"/>
            <a:ext cx="7888288" cy="415925"/>
          </a:xfrm>
          <a:prstGeom prst="rect">
            <a:avLst/>
          </a:prstGeom>
          <a:solidFill>
            <a:schemeClr val="accent3">
              <a:lumMod val="60000"/>
              <a:lumOff val="40000"/>
            </a:schemeClr>
          </a:solidFill>
          <a:ln w="12700">
            <a:noFill/>
          </a:ln>
        </p:spPr>
        <p:txBody>
          <a:bodyPr anchor="ct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sz="1800" dirty="0">
                <a:solidFill>
                  <a:schemeClr val="tx1">
                    <a:lumMod val="65000"/>
                    <a:lumOff val="35000"/>
                  </a:schemeClr>
                </a:solidFill>
              </a:rPr>
              <a:t>ALTER </a:t>
            </a:r>
            <a:r>
              <a:rPr lang="en-US" altLang="zh-CN" sz="1800" dirty="0" smtClean="0">
                <a:solidFill>
                  <a:schemeClr val="tx1">
                    <a:lumMod val="65000"/>
                    <a:lumOff val="35000"/>
                  </a:schemeClr>
                </a:solidFill>
              </a:rPr>
              <a:t> TABLE </a:t>
            </a:r>
            <a:r>
              <a:rPr lang="zh-CN" altLang="zh-CN" sz="1800" dirty="0" smtClean="0">
                <a:solidFill>
                  <a:schemeClr val="tx1">
                    <a:lumMod val="65000"/>
                    <a:lumOff val="35000"/>
                  </a:schemeClr>
                </a:solidFill>
              </a:rPr>
              <a:t>表</a:t>
            </a:r>
            <a:r>
              <a:rPr lang="zh-CN" altLang="zh-CN" sz="1800" dirty="0">
                <a:solidFill>
                  <a:schemeClr val="tx1">
                    <a:lumMod val="65000"/>
                    <a:lumOff val="35000"/>
                  </a:schemeClr>
                </a:solidFill>
              </a:rPr>
              <a:t>名</a:t>
            </a:r>
            <a:r>
              <a:rPr lang="en-US" altLang="zh-CN" sz="1800" dirty="0">
                <a:solidFill>
                  <a:schemeClr val="tx1">
                    <a:lumMod val="65000"/>
                    <a:lumOff val="35000"/>
                  </a:schemeClr>
                </a:solidFill>
              </a:rPr>
              <a:t> MODIFY </a:t>
            </a:r>
            <a:r>
              <a:rPr lang="zh-CN" altLang="zh-CN" sz="1800" dirty="0">
                <a:solidFill>
                  <a:schemeClr val="tx1">
                    <a:lumMod val="65000"/>
                    <a:lumOff val="35000"/>
                  </a:schemeClr>
                </a:solidFill>
              </a:rPr>
              <a:t>字段名</a:t>
            </a:r>
            <a:r>
              <a:rPr lang="en-US" altLang="zh-CN" sz="1800" dirty="0">
                <a:solidFill>
                  <a:schemeClr val="tx1">
                    <a:lumMod val="65000"/>
                    <a:lumOff val="35000"/>
                  </a:schemeClr>
                </a:solidFill>
              </a:rPr>
              <a:t>1 </a:t>
            </a:r>
            <a:r>
              <a:rPr lang="zh-CN" altLang="zh-CN" sz="1800" dirty="0">
                <a:solidFill>
                  <a:schemeClr val="tx1">
                    <a:lumMod val="65000"/>
                    <a:lumOff val="35000"/>
                  </a:schemeClr>
                </a:solidFill>
              </a:rPr>
              <a:t>数据类型</a:t>
            </a:r>
            <a:r>
              <a:rPr lang="en-US" altLang="zh-CN" sz="1800" dirty="0">
                <a:solidFill>
                  <a:schemeClr val="tx1">
                    <a:lumMod val="65000"/>
                    <a:lumOff val="35000"/>
                  </a:schemeClr>
                </a:solidFill>
              </a:rPr>
              <a:t> </a:t>
            </a:r>
            <a:r>
              <a:rPr lang="en-US" altLang="zh-CN" sz="1800" dirty="0" smtClean="0">
                <a:solidFill>
                  <a:schemeClr val="tx1">
                    <a:lumMod val="65000"/>
                    <a:lumOff val="35000"/>
                  </a:schemeClr>
                </a:solidFill>
              </a:rPr>
              <a:t>FIRST | AFTER </a:t>
            </a:r>
            <a:r>
              <a:rPr lang="zh-CN" altLang="zh-CN" sz="1800" dirty="0">
                <a:solidFill>
                  <a:schemeClr val="tx1">
                    <a:lumMod val="65000"/>
                    <a:lumOff val="35000"/>
                  </a:schemeClr>
                </a:solidFill>
              </a:rPr>
              <a:t>字段名</a:t>
            </a:r>
            <a:r>
              <a:rPr lang="en-US" altLang="zh-CN" sz="1800" dirty="0" smtClean="0">
                <a:solidFill>
                  <a:schemeClr val="tx1">
                    <a:lumMod val="65000"/>
                    <a:lumOff val="35000"/>
                  </a:schemeClr>
                </a:solidFill>
              </a:rPr>
              <a:t>2</a:t>
            </a:r>
            <a:r>
              <a:rPr lang="zh-CN" altLang="en-US" sz="1800" dirty="0" smtClean="0">
                <a:solidFill>
                  <a:schemeClr val="tx1">
                    <a:lumMod val="65000"/>
                    <a:lumOff val="35000"/>
                  </a:schemeClr>
                </a:solidFill>
              </a:rPr>
              <a:t>；</a:t>
            </a:r>
            <a:endParaRPr lang="zh-CN" altLang="zh-CN" sz="1800" dirty="0">
              <a:solidFill>
                <a:schemeClr val="tx1">
                  <a:lumMod val="65000"/>
                  <a:lumOff val="35000"/>
                </a:schemeClr>
              </a:solidFill>
            </a:endParaRPr>
          </a:p>
        </p:txBody>
      </p:sp>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2707793"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.1.1  </a:t>
            </a:r>
            <a:r>
              <a:rPr lang="zh-CN" altLang="en-US" sz="2000" dirty="0">
                <a:solidFill>
                  <a:srgbClr val="F0882E"/>
                </a:solidFill>
                <a:latin typeface="微软雅黑" panose="020B0503020204020204" pitchFamily="34" charset="-122"/>
                <a:ea typeface="微软雅黑" panose="020B0503020204020204" pitchFamily="34" charset="-122"/>
                <a:sym typeface="+mn-ea"/>
              </a:rPr>
              <a:t>数据库设计概述</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cstate="print"/>
          <a:srcRect b="7787"/>
          <a:stretch>
            <a:fillRect/>
          </a:stretch>
        </p:blipFill>
        <p:spPr>
          <a:xfrm>
            <a:off x="3338830" y="1701800"/>
            <a:ext cx="4784090" cy="4353560"/>
          </a:xfrm>
          <a:prstGeom prst="rect">
            <a:avLst/>
          </a:prstGeom>
        </p:spPr>
      </p:pic>
      <p:sp>
        <p:nvSpPr>
          <p:cNvPr id="3" name="文本框 2"/>
          <p:cNvSpPr txBox="1"/>
          <p:nvPr/>
        </p:nvSpPr>
        <p:spPr>
          <a:xfrm>
            <a:off x="4839335" y="6327775"/>
            <a:ext cx="1783080" cy="368300"/>
          </a:xfrm>
          <a:prstGeom prst="rect">
            <a:avLst/>
          </a:prstGeom>
          <a:noFill/>
        </p:spPr>
        <p:txBody>
          <a:bodyPr wrap="none" rtlCol="0">
            <a:spAutoFit/>
          </a:bodyPr>
          <a:lstStyle/>
          <a:p>
            <a:r>
              <a:rPr lang="zh-CN" altLang="en-US">
                <a:solidFill>
                  <a:schemeClr val="accent1">
                    <a:lumMod val="75000"/>
                  </a:schemeClr>
                </a:solidFill>
                <a:latin typeface="微软雅黑" panose="020B0503020204020204" pitchFamily="34" charset="-122"/>
                <a:ea typeface="微软雅黑" panose="020B0503020204020204" pitchFamily="34" charset="-122"/>
              </a:rPr>
              <a:t>数据库设计步骤</a:t>
            </a:r>
            <a:endParaRPr lang="zh-CN" altLang="en-US">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4294967295"/>
          </p:nvPr>
        </p:nvSpPr>
        <p:spPr bwMode="auto">
          <a:xfrm>
            <a:off x="1564640" y="1773555"/>
            <a:ext cx="9062720" cy="2026920"/>
          </a:xfrm>
          <a:ln>
            <a:miter lim="800000"/>
          </a:ln>
        </p:spPr>
        <p:txBody>
          <a:bodyPr vert="horz" wrap="square" lIns="91440" tIns="45720" rIns="91440" bIns="45720" numCol="1" anchor="t" anchorCtr="0" compatLnSpc="1">
            <a:normAutofit/>
          </a:bodyPr>
          <a:lstStyle/>
          <a:p>
            <a:pPr marL="0" algn="l">
              <a:buClrTx/>
              <a:buSzTx/>
              <a:buFontTx/>
              <a:buNone/>
              <a:defRPr/>
            </a:pP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rPr>
              <a:t>6、修改字段的排列位置</a:t>
            </a:r>
            <a:endPar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en-US" altLang="zh-CN" sz="2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2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en-US" sz="22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sz="2200" dirty="0" err="1" smtClean="0">
                <a:solidFill>
                  <a:schemeClr val="tx1">
                    <a:lumMod val="65000"/>
                    <a:lumOff val="35000"/>
                  </a:schemeClr>
                </a:solidFill>
                <a:latin typeface="微软雅黑" panose="020B0503020204020204" pitchFamily="34" charset="-122"/>
                <a:ea typeface="微软雅黑" panose="020B0503020204020204" pitchFamily="34" charset="-122"/>
              </a:rPr>
              <a:t>teacher</a:t>
            </a:r>
            <a:r>
              <a:rPr lang="zh-CN" altLang="en-US" sz="2200" dirty="0" smtClean="0">
                <a:solidFill>
                  <a:schemeClr val="tx1">
                    <a:lumMod val="65000"/>
                    <a:lumOff val="35000"/>
                  </a:schemeClr>
                </a:solidFill>
                <a:latin typeface="微软雅黑" panose="020B0503020204020204" pitchFamily="34" charset="-122"/>
                <a:ea typeface="微软雅黑" panose="020B0503020204020204" pitchFamily="34" charset="-122"/>
              </a:rPr>
              <a:t>表中的</a:t>
            </a:r>
            <a:r>
              <a:rPr lang="en-US" altLang="zh-CN" sz="2200" dirty="0" smtClean="0">
                <a:solidFill>
                  <a:schemeClr val="tx1">
                    <a:lumMod val="65000"/>
                    <a:lumOff val="35000"/>
                  </a:schemeClr>
                </a:solidFill>
                <a:latin typeface="微软雅黑" panose="020B0503020204020204" pitchFamily="34" charset="-122"/>
                <a:ea typeface="微软雅黑" panose="020B0503020204020204" pitchFamily="34" charset="-122"/>
              </a:rPr>
              <a:t>t</a:t>
            </a:r>
            <a:r>
              <a:rPr lang="en-US" sz="2200" dirty="0" smtClean="0">
                <a:solidFill>
                  <a:schemeClr val="tx1">
                    <a:lumMod val="65000"/>
                    <a:lumOff val="35000"/>
                  </a:schemeClr>
                </a:solidFill>
                <a:latin typeface="微软雅黑" panose="020B0503020204020204" pitchFamily="34" charset="-122"/>
                <a:ea typeface="微软雅黑" panose="020B0503020204020204" pitchFamily="34" charset="-122"/>
              </a:rPr>
              <a:t>name</a:t>
            </a:r>
            <a:r>
              <a:rPr lang="zh-CN" altLang="en-US" sz="2200" dirty="0" smtClean="0">
                <a:solidFill>
                  <a:schemeClr val="tx1">
                    <a:lumMod val="65000"/>
                    <a:lumOff val="35000"/>
                  </a:schemeClr>
                </a:solidFill>
                <a:latin typeface="微软雅黑" panose="020B0503020204020204" pitchFamily="34" charset="-122"/>
                <a:ea typeface="微软雅黑" panose="020B0503020204020204" pitchFamily="34" charset="-122"/>
              </a:rPr>
              <a:t>字段修改为表中的第一个字段，</a:t>
            </a:r>
            <a:r>
              <a:rPr lang="en-US" sz="22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2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en-US" altLang="zh-CN" sz="2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2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1200" dirty="0" smtClean="0">
              <a:latin typeface="黑体" panose="02010609060101010101" pitchFamily="49" charset="-122"/>
              <a:ea typeface="黑体" panose="02010609060101010101" pitchFamily="49" charset="-122"/>
            </a:endParaRPr>
          </a:p>
          <a:p>
            <a:pPr>
              <a:buFont typeface="Arial" panose="020B0604020202020204" pitchFamily="34" charset="0"/>
              <a:buChar char="−"/>
              <a:defRPr/>
            </a:pPr>
            <a:endParaRPr lang="en-US" altLang="zh-CN" sz="1800" dirty="0"/>
          </a:p>
          <a:p>
            <a:pPr>
              <a:buFont typeface="Arial" panose="020B0604020202020204" pitchFamily="34" charset="0"/>
              <a:buChar char="−"/>
              <a:defRPr/>
            </a:pPr>
            <a:endParaRPr lang="en-US" altLang="zh-CN" sz="1800" dirty="0" smtClean="0"/>
          </a:p>
        </p:txBody>
      </p:sp>
      <p:sp>
        <p:nvSpPr>
          <p:cNvPr id="8" name="TextBox 7"/>
          <p:cNvSpPr txBox="1"/>
          <p:nvPr/>
        </p:nvSpPr>
        <p:spPr>
          <a:xfrm>
            <a:off x="2188750" y="2946784"/>
            <a:ext cx="7813675" cy="368300"/>
          </a:xfrm>
          <a:prstGeom prst="rect">
            <a:avLst/>
          </a:prstGeom>
          <a:solidFill>
            <a:schemeClr val="accent3">
              <a:lumMod val="60000"/>
              <a:lumOff val="40000"/>
            </a:schemeClr>
          </a:solidFill>
        </p:spPr>
        <p:txBody>
          <a:bodyPr>
            <a:spAutoFit/>
          </a:bodyPr>
          <a:lstStyle/>
          <a:p>
            <a:pPr lvl="1">
              <a:defRPr/>
            </a:pPr>
            <a:r>
              <a:rPr lang="en-US" dirty="0">
                <a:solidFill>
                  <a:schemeClr val="tx1">
                    <a:lumMod val="65000"/>
                    <a:lumOff val="35000"/>
                  </a:schemeClr>
                </a:solidFill>
                <a:ea typeface="宋体" panose="02010600030101010101" pitchFamily="2" charset="-122"/>
              </a:rPr>
              <a:t> ALTER TABLE </a:t>
            </a:r>
            <a:r>
              <a:rPr lang="en-US" dirty="0" err="1">
                <a:solidFill>
                  <a:schemeClr val="tx1">
                    <a:lumMod val="65000"/>
                    <a:lumOff val="35000"/>
                  </a:schemeClr>
                </a:solidFill>
                <a:ea typeface="宋体" panose="02010600030101010101" pitchFamily="2" charset="-122"/>
              </a:rPr>
              <a:t>teacher</a:t>
            </a:r>
            <a:r>
              <a:rPr lang="en-US" dirty="0">
                <a:solidFill>
                  <a:schemeClr val="tx1">
                    <a:lumMod val="65000"/>
                    <a:lumOff val="35000"/>
                  </a:schemeClr>
                </a:solidFill>
                <a:ea typeface="宋体" panose="02010600030101010101" pitchFamily="2" charset="-122"/>
              </a:rPr>
              <a:t> MODIFY tname VARCHAR(10) FIRST;</a:t>
            </a:r>
            <a:endParaRPr lang="zh-CN" altLang="en-US" dirty="0">
              <a:solidFill>
                <a:schemeClr val="tx1">
                  <a:lumMod val="65000"/>
                  <a:lumOff val="35000"/>
                </a:schemeClr>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056755" y="2743200"/>
            <a:ext cx="4648200" cy="4191000"/>
          </a:xfrm>
          <a:prstGeom prst="rect">
            <a:avLst/>
          </a:prstGeom>
        </p:spPr>
      </p:pic>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26" presetClass="emph" presetSubtype="0" fill="hold" grpId="0" nodeType="withEffect">
                                  <p:stCondLst>
                                    <p:cond delay="0"/>
                                  </p:stCondLst>
                                  <p:childTnLst>
                                    <p:animEffect transition="out" filter="fade">
                                      <p:cBhvr>
                                        <p:cTn id="10" dur="500" tmFilter="0, 0; .2, .5; .8, .5; 1, 0"/>
                                        <p:tgtEl>
                                          <p:spTgt spid="30"/>
                                        </p:tgtEl>
                                      </p:cBhvr>
                                    </p:animEffect>
                                    <p:animScale>
                                      <p:cBhvr>
                                        <p:cTn id="11"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4294967295"/>
          </p:nvPr>
        </p:nvSpPr>
        <p:spPr bwMode="auto">
          <a:xfrm>
            <a:off x="1662113" y="1619250"/>
            <a:ext cx="8867775" cy="5243513"/>
          </a:xfrm>
          <a:ln>
            <a:miter lim="800000"/>
          </a:ln>
        </p:spPr>
        <p:txBody>
          <a:bodyPr vert="horz" wrap="square" lIns="91440" tIns="45720" rIns="91440" bIns="45720" numCol="1" anchor="t" anchorCtr="0" compatLnSpc="1">
            <a:normAutofit/>
          </a:bodyPr>
          <a:lstStyle/>
          <a:p>
            <a:pPr marL="0" indent="0">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、修改字段的排列位置</a:t>
            </a:r>
            <a:endPar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将</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teacher</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表中的</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tname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字段设置在</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age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字段之后</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SQL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语句如下：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DESC</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语句查看数据表</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xxgc_teacher</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执行结果如下：</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defRPr/>
            </a:pPr>
            <a:endParaRPr lang="en-US" altLang="zh-CN" sz="1200" dirty="0" smtClean="0">
              <a:latin typeface="黑体" panose="02010609060101010101" pitchFamily="49" charset="-122"/>
              <a:ea typeface="黑体" panose="02010609060101010101" pitchFamily="49" charset="-122"/>
            </a:endParaRPr>
          </a:p>
          <a:p>
            <a:pPr>
              <a:buFont typeface="Arial" panose="020B0604020202020204" pitchFamily="34" charset="0"/>
              <a:buChar char="−"/>
              <a:defRPr/>
            </a:pPr>
            <a:endParaRPr lang="en-US" altLang="zh-CN" sz="1200" dirty="0" smtClean="0">
              <a:latin typeface="黑体" panose="02010609060101010101" pitchFamily="49" charset="-122"/>
              <a:ea typeface="黑体" panose="02010609060101010101" pitchFamily="49" charset="-122"/>
            </a:endParaRPr>
          </a:p>
          <a:p>
            <a:pPr>
              <a:buFont typeface="Arial" panose="020B0604020202020204" pitchFamily="34" charset="0"/>
              <a:buChar char="−"/>
              <a:defRPr/>
            </a:pPr>
            <a:endParaRPr lang="en-US" altLang="zh-CN" sz="1200" dirty="0" smtClean="0">
              <a:latin typeface="黑体" panose="02010609060101010101" pitchFamily="49" charset="-122"/>
              <a:ea typeface="黑体" panose="02010609060101010101" pitchFamily="49" charset="-122"/>
            </a:endParaRPr>
          </a:p>
        </p:txBody>
      </p:sp>
      <p:sp>
        <p:nvSpPr>
          <p:cNvPr id="7" name="TextBox 6"/>
          <p:cNvSpPr txBox="1"/>
          <p:nvPr/>
        </p:nvSpPr>
        <p:spPr>
          <a:xfrm>
            <a:off x="2444550" y="2615906"/>
            <a:ext cx="7813675" cy="368300"/>
          </a:xfrm>
          <a:prstGeom prst="rect">
            <a:avLst/>
          </a:prstGeom>
          <a:solidFill>
            <a:schemeClr val="accent3">
              <a:lumMod val="60000"/>
              <a:lumOff val="40000"/>
            </a:schemeClr>
          </a:solidFill>
        </p:spPr>
        <p:txBody>
          <a:bodyPr>
            <a:spAutoFit/>
          </a:bodyPr>
          <a:lstStyle/>
          <a:p>
            <a:pPr lvl="1">
              <a:defRPr/>
            </a:pPr>
            <a:r>
              <a:rPr lang="en-US" dirty="0">
                <a:solidFill>
                  <a:schemeClr val="tx1">
                    <a:lumMod val="65000"/>
                    <a:lumOff val="35000"/>
                  </a:schemeClr>
                </a:solidFill>
                <a:ea typeface="宋体" panose="02010600030101010101" pitchFamily="2" charset="-122"/>
              </a:rPr>
              <a:t>ALTER TABLE </a:t>
            </a:r>
            <a:r>
              <a:rPr lang="en-US" dirty="0" err="1">
                <a:solidFill>
                  <a:schemeClr val="tx1">
                    <a:lumMod val="65000"/>
                    <a:lumOff val="35000"/>
                  </a:schemeClr>
                </a:solidFill>
                <a:ea typeface="宋体" panose="02010600030101010101" pitchFamily="2" charset="-122"/>
              </a:rPr>
              <a:t>teacher</a:t>
            </a:r>
            <a:r>
              <a:rPr lang="en-US" dirty="0">
                <a:solidFill>
                  <a:schemeClr val="tx1">
                    <a:lumMod val="65000"/>
                    <a:lumOff val="35000"/>
                  </a:schemeClr>
                </a:solidFill>
                <a:ea typeface="宋体" panose="02010600030101010101" pitchFamily="2" charset="-122"/>
              </a:rPr>
              <a:t> MODIFY </a:t>
            </a:r>
            <a:r>
              <a:rPr lang="en-US" dirty="0" err="1" smtClean="0">
                <a:solidFill>
                  <a:schemeClr val="tx1">
                    <a:lumMod val="65000"/>
                    <a:lumOff val="35000"/>
                  </a:schemeClr>
                </a:solidFill>
                <a:sym typeface="+mn-ea"/>
              </a:rPr>
              <a:t>tname </a:t>
            </a:r>
            <a:r>
              <a:rPr lang="en-US" dirty="0">
                <a:solidFill>
                  <a:schemeClr val="tx1">
                    <a:lumMod val="65000"/>
                    <a:lumOff val="35000"/>
                  </a:schemeClr>
                </a:solidFill>
                <a:ea typeface="宋体" panose="02010600030101010101" pitchFamily="2" charset="-122"/>
              </a:rPr>
              <a:t>char(8) AFTER teacherno;</a:t>
            </a:r>
            <a:endParaRPr lang="zh-CN" altLang="en-US" dirty="0">
              <a:solidFill>
                <a:schemeClr val="tx1">
                  <a:lumMod val="65000"/>
                  <a:lumOff val="35000"/>
                </a:schemeClr>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3112770" y="3984625"/>
            <a:ext cx="5035550" cy="2444750"/>
          </a:xfrm>
          <a:prstGeom prst="rect">
            <a:avLst/>
          </a:prstGeom>
        </p:spPr>
      </p:pic>
      <p:sp>
        <p:nvSpPr>
          <p:cNvPr id="30" name="标题 1"/>
          <p:cNvSpPr/>
          <p:nvPr/>
        </p:nvSpPr>
        <p:spPr>
          <a:xfrm>
            <a:off x="919542" y="654986"/>
            <a:ext cx="3942908" cy="635931"/>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4.3</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33309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4"/>
          <p:cNvSpPr txBox="1"/>
          <p:nvPr/>
        </p:nvSpPr>
        <p:spPr>
          <a:xfrm>
            <a:off x="4658361" y="1062477"/>
            <a:ext cx="2097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4.3.4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修改数据表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par>
                                <p:cTn id="16" presetID="26" presetClass="emph" presetSubtype="0" fill="hold" grpId="0" nodeType="withEffect">
                                  <p:stCondLst>
                                    <p:cond delay="0"/>
                                  </p:stCondLst>
                                  <p:childTnLst>
                                    <p:animEffect transition="out" filter="fade">
                                      <p:cBhvr>
                                        <p:cTn id="17" dur="500" tmFilter="0, 0; .2, .5; .8, .5; 1, 0"/>
                                        <p:tgtEl>
                                          <p:spTgt spid="30"/>
                                        </p:tgtEl>
                                      </p:cBhvr>
                                    </p:animEffect>
                                    <p:animScale>
                                      <p:cBhvr>
                                        <p:cTn id="18"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8" name="内容占位符 2"/>
          <p:cNvSpPr>
            <a:spLocks noGrp="1"/>
          </p:cNvSpPr>
          <p:nvPr>
            <p:ph idx="4294967295"/>
          </p:nvPr>
        </p:nvSpPr>
        <p:spPr bwMode="auto">
          <a:xfrm>
            <a:off x="1690529" y="1936115"/>
            <a:ext cx="8812212" cy="4438650"/>
          </a:xfrm>
          <a:noFill/>
          <a:ln>
            <a:miter lim="800000"/>
          </a:ln>
        </p:spPr>
        <p:txBody>
          <a:bodyPr vert="horz" wrap="square" lIns="91440" tIns="45720" rIns="91440" bIns="45720" numCol="1" anchor="t" anchorCtr="0" compatLnSpc="1">
            <a:normAutofit/>
          </a:bodyPr>
          <a:lstStyle/>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删除数据表是指删除数据库中已存在的表</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在删除数据表的同时，数据表中存储的数据都将被删除。</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中，直接使用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DROP TABLE</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语句就可以删除没有被其它表关联的数据表，其基本的语法格式如下所示：</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在上述格式中，“表名”指的是要删除的数据表。</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内容占位符 2"/>
          <p:cNvSpPr txBox="1"/>
          <p:nvPr/>
        </p:nvSpPr>
        <p:spPr bwMode="auto">
          <a:xfrm>
            <a:off x="2641036" y="4144019"/>
            <a:ext cx="7615237" cy="414338"/>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sz="1800" dirty="0" smtClean="0">
                <a:solidFill>
                  <a:schemeClr val="tx1">
                    <a:lumMod val="65000"/>
                    <a:lumOff val="35000"/>
                  </a:schemeClr>
                </a:solidFill>
              </a:rPr>
              <a:t>DROP  </a:t>
            </a:r>
            <a:r>
              <a:rPr lang="en-US" altLang="zh-CN" sz="1800" dirty="0">
                <a:solidFill>
                  <a:schemeClr val="tx1">
                    <a:lumMod val="65000"/>
                    <a:lumOff val="35000"/>
                  </a:schemeClr>
                </a:solidFill>
              </a:rPr>
              <a:t>TABLE </a:t>
            </a:r>
            <a:r>
              <a:rPr lang="en-US" altLang="zh-CN" sz="1800" dirty="0" smtClean="0">
                <a:solidFill>
                  <a:schemeClr val="tx1">
                    <a:lumMod val="65000"/>
                    <a:lumOff val="35000"/>
                  </a:schemeClr>
                </a:solidFill>
              </a:rPr>
              <a:t> </a:t>
            </a:r>
            <a:r>
              <a:rPr lang="zh-CN" altLang="zh-CN" sz="1800" dirty="0" smtClean="0">
                <a:solidFill>
                  <a:schemeClr val="tx1">
                    <a:lumMod val="65000"/>
                    <a:lumOff val="35000"/>
                  </a:schemeClr>
                </a:solidFill>
              </a:rPr>
              <a:t>表</a:t>
            </a:r>
            <a:r>
              <a:rPr lang="zh-CN" altLang="zh-CN" sz="1800" dirty="0">
                <a:solidFill>
                  <a:schemeClr val="tx1">
                    <a:lumMod val="65000"/>
                    <a:lumOff val="35000"/>
                  </a:schemeClr>
                </a:solidFill>
              </a:rPr>
              <a:t>名</a:t>
            </a:r>
            <a:r>
              <a:rPr lang="en-US" altLang="zh-CN" sz="1800" dirty="0">
                <a:solidFill>
                  <a:schemeClr val="tx1">
                    <a:lumMod val="65000"/>
                    <a:lumOff val="35000"/>
                  </a:schemeClr>
                </a:solidFill>
              </a:rPr>
              <a:t>;</a:t>
            </a:r>
            <a:endParaRPr lang="zh-CN" altLang="zh-CN" sz="1800" dirty="0">
              <a:solidFill>
                <a:schemeClr val="tx1">
                  <a:lumMod val="65000"/>
                  <a:lumOff val="35000"/>
                </a:schemeClr>
              </a:solidFill>
            </a:endParaRPr>
          </a:p>
        </p:txBody>
      </p:sp>
      <p:sp>
        <p:nvSpPr>
          <p:cNvPr id="10" name="文本框 6"/>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4.3.5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删除数据表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95830" y="2132330"/>
            <a:ext cx="7165340" cy="1476375"/>
          </a:xfrm>
          <a:prstGeom prst="rect">
            <a:avLst/>
          </a:prstGeom>
          <a:solidFill>
            <a:schemeClr val="accent3">
              <a:lumMod val="60000"/>
              <a:lumOff val="40000"/>
            </a:schemeClr>
          </a:solidFill>
        </p:spPr>
        <p:txBody>
          <a:bodyPr wrap="square">
            <a:spAutoFit/>
          </a:bodyPr>
          <a:lstStyle/>
          <a:p>
            <a:pPr lvl="1" eaLnBrk="1" hangingPunct="1"/>
            <a:r>
              <a:rPr lang="en-US" altLang="zh-CN" dirty="0">
                <a:solidFill>
                  <a:srgbClr val="595959"/>
                </a:solidFill>
                <a:latin typeface="Arial" panose="020B0604020202020204" pitchFamily="34" charset="0"/>
                <a:sym typeface="+mn-ea"/>
              </a:rPr>
              <a:t>use mysqltest;</a:t>
            </a:r>
            <a:endParaRPr lang="zh-CN" altLang="zh-CN" dirty="0">
              <a:solidFill>
                <a:srgbClr val="595959"/>
              </a:solidFill>
              <a:latin typeface="Arial" panose="020B0604020202020204" pitchFamily="34" charset="0"/>
            </a:endParaRPr>
          </a:p>
          <a:p>
            <a:pPr lvl="1" eaLnBrk="1" hangingPunct="1"/>
            <a:r>
              <a:rPr lang="en-US" altLang="zh-CN" dirty="0">
                <a:solidFill>
                  <a:srgbClr val="595959"/>
                </a:solidFill>
                <a:latin typeface="Arial" panose="020B0604020202020204" pitchFamily="34" charset="0"/>
                <a:sym typeface="+mn-ea"/>
              </a:rPr>
              <a:t> Create  table  example(</a:t>
            </a:r>
            <a:endParaRPr lang="zh-CN" altLang="zh-CN" dirty="0">
              <a:solidFill>
                <a:srgbClr val="595959"/>
              </a:solidFill>
              <a:latin typeface="Arial" panose="020B0604020202020204" pitchFamily="34" charset="0"/>
            </a:endParaRPr>
          </a:p>
          <a:p>
            <a:pPr lvl="1" eaLnBrk="1" hangingPunct="1"/>
            <a:r>
              <a:rPr lang="en-US" altLang="zh-CN" dirty="0">
                <a:solidFill>
                  <a:srgbClr val="595959"/>
                </a:solidFill>
                <a:latin typeface="Arial" panose="020B0604020202020204" pitchFamily="34" charset="0"/>
                <a:sym typeface="+mn-ea"/>
              </a:rPr>
              <a:t>today datetime,</a:t>
            </a:r>
            <a:endParaRPr lang="zh-CN" altLang="zh-CN" dirty="0">
              <a:solidFill>
                <a:srgbClr val="595959"/>
              </a:solidFill>
              <a:latin typeface="Arial" panose="020B0604020202020204" pitchFamily="34" charset="0"/>
            </a:endParaRPr>
          </a:p>
          <a:p>
            <a:pPr lvl="1" eaLnBrk="1" hangingPunct="1"/>
            <a:r>
              <a:rPr lang="en-US" altLang="zh-CN" dirty="0">
                <a:solidFill>
                  <a:srgbClr val="595959"/>
                </a:solidFill>
                <a:latin typeface="Arial" panose="020B0604020202020204" pitchFamily="34" charset="0"/>
                <a:sym typeface="+mn-ea"/>
              </a:rPr>
              <a:t> name char(20) );</a:t>
            </a:r>
            <a:endParaRPr lang="zh-CN" altLang="zh-CN" dirty="0">
              <a:solidFill>
                <a:srgbClr val="595959"/>
              </a:solidFill>
              <a:latin typeface="Arial" panose="020B0604020202020204" pitchFamily="34" charset="0"/>
            </a:endParaRPr>
          </a:p>
          <a:p>
            <a:pPr lvl="1" eaLnBrk="1" hangingPunct="1"/>
            <a:r>
              <a:rPr lang="en-US" altLang="zh-CN" dirty="0">
                <a:solidFill>
                  <a:srgbClr val="595959"/>
                </a:solidFill>
                <a:latin typeface="Arial" panose="020B0604020202020204" pitchFamily="34" charset="0"/>
                <a:sym typeface="+mn-ea"/>
              </a:rPr>
              <a:t>desc example;</a:t>
            </a:r>
            <a:endParaRPr lang="zh-CN" altLang="zh-CN" dirty="0">
              <a:solidFill>
                <a:srgbClr val="595959"/>
              </a:solidFill>
              <a:latin typeface="Arial" panose="020B0604020202020204" pitchFamily="34" charset="0"/>
              <a:ea typeface="宋体" panose="02010600030101010101" pitchFamily="2" charset="-122"/>
            </a:endParaRPr>
          </a:p>
        </p:txBody>
      </p:sp>
      <p:sp>
        <p:nvSpPr>
          <p:cNvPr id="2" name="文本框 1"/>
          <p:cNvSpPr txBox="1"/>
          <p:nvPr/>
        </p:nvSpPr>
        <p:spPr>
          <a:xfrm>
            <a:off x="2195830" y="4530725"/>
            <a:ext cx="5485765" cy="922020"/>
          </a:xfrm>
          <a:prstGeom prst="rect">
            <a:avLst/>
          </a:prstGeom>
          <a:noFill/>
        </p:spPr>
        <p:txBody>
          <a:bodyPr wrap="square" rtlCol="0" anchor="t">
            <a:spAutoFit/>
          </a:bodyPr>
          <a:lstStyle/>
          <a:p>
            <a:pPr marL="0" lvl="1" algn="l">
              <a:buClrTx/>
              <a:buSzTx/>
              <a:buFont typeface="Arial" panose="020B0604020202020204" pitchFamily="34" charset="0"/>
              <a:buChar char="−"/>
              <a:defRP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使用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DESC</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语句查看数据表，desc example;</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执行结果如下</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zh-CN" altLang="en-US"/>
          </a:p>
        </p:txBody>
      </p:sp>
      <p:sp>
        <p:nvSpPr>
          <p:cNvPr id="3" name="文本框 2"/>
          <p:cNvSpPr txBox="1"/>
          <p:nvPr/>
        </p:nvSpPr>
        <p:spPr>
          <a:xfrm>
            <a:off x="2679700" y="3885565"/>
            <a:ext cx="2379980" cy="645160"/>
          </a:xfrm>
          <a:prstGeom prst="rect">
            <a:avLst/>
          </a:prstGeom>
          <a:noFill/>
        </p:spPr>
        <p:txBody>
          <a:bodyPr wrap="none" rtlCol="0">
            <a:spAutoFit/>
          </a:bodyPr>
          <a:lstStyle/>
          <a:p>
            <a:pPr marL="0" lvl="1" algn="l"/>
            <a:r>
              <a:rPr lang="en-US" altLang="zh-CN" dirty="0">
                <a:solidFill>
                  <a:srgbClr val="595959"/>
                </a:solidFill>
                <a:latin typeface="Arial" panose="020B0604020202020204" pitchFamily="34" charset="0"/>
                <a:sym typeface="+mn-ea"/>
              </a:rPr>
              <a:t>drop  table  example ;</a:t>
            </a:r>
            <a:endParaRPr lang="zh-CN" altLang="zh-CN" dirty="0">
              <a:solidFill>
                <a:srgbClr val="595959"/>
              </a:solidFill>
              <a:latin typeface="Arial" panose="020B0604020202020204" pitchFamily="34" charset="0"/>
            </a:endParaRPr>
          </a:p>
          <a:p>
            <a:endParaRPr lang="zh-CN" altLang="zh-CN" dirty="0">
              <a:solidFill>
                <a:srgbClr val="595959"/>
              </a:solidFill>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3704590" y="5553710"/>
            <a:ext cx="4610100" cy="393700"/>
          </a:xfrm>
          <a:prstGeom prst="rect">
            <a:avLst/>
          </a:prstGeom>
        </p:spPr>
      </p:pic>
      <p:sp>
        <p:nvSpPr>
          <p:cNvPr id="5" name="文本框 6"/>
          <p:cNvSpPr txBox="1"/>
          <p:nvPr/>
        </p:nvSpPr>
        <p:spPr>
          <a:xfrm>
            <a:off x="4658361" y="1062477"/>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4.3.5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删除数据表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数据表的基本操作</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3363236"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8" name="直接连接符 27"/>
          <p:cNvCxnSpPr/>
          <p:nvPr/>
        </p:nvCxnSpPr>
        <p:spPr>
          <a:xfrm>
            <a:off x="649366" y="740311"/>
            <a:ext cx="289806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内容占位符 2"/>
          <p:cNvSpPr>
            <a:spLocks noGrp="1"/>
          </p:cNvSpPr>
          <p:nvPr>
            <p:ph idx="4294967295"/>
          </p:nvPr>
        </p:nvSpPr>
        <p:spPr bwMode="auto">
          <a:xfrm>
            <a:off x="1953260" y="1686560"/>
            <a:ext cx="8468995" cy="1336675"/>
          </a:xfrm>
          <a:ln>
            <a:miter lim="800000"/>
          </a:ln>
        </p:spPr>
        <p:txBody>
          <a:bodyPr vert="horz" wrap="square" lIns="91440" tIns="45720" rIns="91440" bIns="45720" numCol="1" anchor="t" anchorCtr="0" compatLnSpc="1"/>
          <a:lstStyle/>
          <a:p>
            <a:pPr>
              <a:buFont typeface="Arial" panose="020B0604020202020204" pitchFamily="34" charset="0"/>
              <a:buChar char="−"/>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为了</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防止数据表中插入错误的数据，在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中，定义了一些维护数据库完整性的规则，即表的约束。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表下</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列举了常见的表的约束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dirty="0" smtClean="0"/>
          </a:p>
          <a:p>
            <a:pPr>
              <a:buFont typeface="Arial" panose="020B0604020202020204" pitchFamily="34" charset="0"/>
              <a:buChar char="−"/>
              <a:defRPr/>
            </a:pPr>
            <a:endParaRPr lang="zh-CN" altLang="zh-CN" sz="2000" dirty="0"/>
          </a:p>
          <a:p>
            <a:pPr marL="0" indent="0">
              <a:buFontTx/>
              <a:buNone/>
              <a:defRPr/>
            </a:pPr>
            <a:endParaRPr lang="en-US" altLang="zh-CN" sz="2000" dirty="0" smtClean="0"/>
          </a:p>
          <a:p>
            <a:pPr marL="0" indent="0">
              <a:buFontTx/>
              <a:buNone/>
              <a:defRPr/>
            </a:pPr>
            <a:endParaRPr lang="en-US" altLang="zh-CN" sz="2000" dirty="0" smtClean="0"/>
          </a:p>
          <a:p>
            <a:pPr marL="0" indent="0">
              <a:buFontTx/>
              <a:buNone/>
              <a:defRPr/>
            </a:pPr>
            <a:endParaRPr lang="en-US" altLang="zh-CN" sz="2000" dirty="0"/>
          </a:p>
          <a:p>
            <a:pPr>
              <a:buFontTx/>
              <a:buNone/>
              <a:defRPr/>
            </a:pPr>
            <a:endParaRPr lang="en-US" altLang="zh-CN" sz="2000" dirty="0" smtClean="0"/>
          </a:p>
          <a:p>
            <a:pPr marL="0" indent="0">
              <a:buFontTx/>
              <a:buNone/>
              <a:defRPr/>
            </a:pPr>
            <a:endParaRPr lang="zh-CN" altLang="zh-CN" sz="2000" dirty="0"/>
          </a:p>
        </p:txBody>
      </p:sp>
      <p:graphicFrame>
        <p:nvGraphicFramePr>
          <p:cNvPr id="8" name="表格 7"/>
          <p:cNvGraphicFramePr>
            <a:graphicFrameLocks noGrp="1"/>
          </p:cNvGraphicFramePr>
          <p:nvPr>
            <p:custDataLst>
              <p:tags r:id="rId2"/>
            </p:custDataLst>
          </p:nvPr>
        </p:nvGraphicFramePr>
        <p:xfrm>
          <a:off x="2570542" y="3021336"/>
          <a:ext cx="7234238" cy="2019301"/>
        </p:xfrm>
        <a:graphic>
          <a:graphicData uri="http://schemas.openxmlformats.org/drawingml/2006/table">
            <a:tbl>
              <a:tblPr/>
              <a:tblGrid>
                <a:gridCol w="2722245"/>
                <a:gridCol w="4511993"/>
              </a:tblGrid>
              <a:tr h="298111">
                <a:tc>
                  <a:txBody>
                    <a:bodyPr/>
                    <a:lstStyle/>
                    <a:p>
                      <a:pPr indent="267970" algn="ctr">
                        <a:spcAft>
                          <a:spcPts val="0"/>
                        </a:spcAft>
                      </a:pPr>
                      <a:r>
                        <a:rPr lang="zh-CN" sz="1800" b="1"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约束条件</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indent="267970" algn="ctr">
                        <a:spcAft>
                          <a:spcPts val="0"/>
                        </a:spcAft>
                      </a:pPr>
                      <a:r>
                        <a:rPr lang="zh-CN" sz="1800" b="1"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说明</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31172">
                <a:tc>
                  <a:txBody>
                    <a:bodyPr/>
                    <a:lstStyle/>
                    <a:p>
                      <a:pPr indent="266700" algn="ctr">
                        <a:spcAft>
                          <a:spcPts val="0"/>
                        </a:spcAft>
                      </a:pPr>
                      <a:r>
                        <a:rPr lang="en-US"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PRIMARY KEY</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主键约束，用于唯一标识对应的记录</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36">
                <a:tc>
                  <a:txBody>
                    <a:bodyPr/>
                    <a:lstStyle/>
                    <a:p>
                      <a:pPr indent="266700" algn="ctr">
                        <a:spcAft>
                          <a:spcPts val="0"/>
                        </a:spcAft>
                      </a:pPr>
                      <a:r>
                        <a:rPr lang="en-US"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FOREIGN KEY</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外键约束</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33">
                <a:tc>
                  <a:txBody>
                    <a:bodyPr/>
                    <a:lstStyle/>
                    <a:p>
                      <a:pPr indent="266700" algn="ctr">
                        <a:spcAft>
                          <a:spcPts val="0"/>
                        </a:spcAft>
                      </a:pPr>
                      <a:r>
                        <a:rPr lang="en-US" sz="180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NOT NULL</a:t>
                      </a:r>
                      <a:endParaRPr lang="zh-CN" sz="180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非空约束</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324">
                <a:tc>
                  <a:txBody>
                    <a:bodyPr/>
                    <a:lstStyle/>
                    <a:p>
                      <a:pPr indent="266700" algn="ctr">
                        <a:spcAft>
                          <a:spcPts val="0"/>
                        </a:spcAft>
                      </a:pPr>
                      <a:r>
                        <a:rPr lang="en-US"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UNIQUE</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唯一性约束</a:t>
                      </a:r>
                      <a:r>
                        <a:rPr lang="en-US"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25">
                <a:tc>
                  <a:txBody>
                    <a:bodyPr/>
                    <a:lstStyle/>
                    <a:p>
                      <a:pPr indent="266700" algn="ctr">
                        <a:spcAft>
                          <a:spcPts val="0"/>
                        </a:spcAft>
                      </a:pPr>
                      <a:r>
                        <a:rPr lang="en-US" sz="180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DEFAULT</a:t>
                      </a:r>
                      <a:endParaRPr lang="zh-CN" sz="180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rPr>
                        <a:t>默认值约束，用于设置字段的默认值</a:t>
                      </a:r>
                      <a:endParaRPr lang="zh-CN" sz="1800" dirty="0">
                        <a:solidFill>
                          <a:schemeClr val="tx1">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10"/>
          <p:cNvSpPr>
            <a:spLocks noChangeArrowheads="1"/>
          </p:cNvSpPr>
          <p:nvPr/>
        </p:nvSpPr>
        <p:spPr bwMode="auto">
          <a:xfrm>
            <a:off x="4500942" y="2654624"/>
            <a:ext cx="3089275" cy="368300"/>
          </a:xfrm>
          <a:prstGeom prst="rect">
            <a:avLst/>
          </a:prstGeom>
          <a:noFill/>
          <a:ln w="28575">
            <a:noFill/>
            <a:miter lim="800000"/>
          </a:ln>
        </p:spPr>
        <p:txBody>
          <a:bodyPr anchor="ctr">
            <a:spAutoFit/>
          </a:bodyPr>
          <a:lstStyle/>
          <a:p>
            <a:pPr algn="ctr">
              <a:tabLst>
                <a:tab pos="-1372870" algn="l"/>
                <a:tab pos="228600" algn="l"/>
                <a:tab pos="266700" algn="l"/>
              </a:tabLst>
            </a:pPr>
            <a:r>
              <a:rPr lang="zh-CN" altLang="en-US" dirty="0">
                <a:solidFill>
                  <a:schemeClr val="tx1">
                    <a:lumMod val="65000"/>
                    <a:lumOff val="35000"/>
                  </a:schemeClr>
                </a:solidFill>
                <a:latin typeface="Times New Roman" panose="02020603050405020304" pitchFamily="18" charset="0"/>
                <a:cs typeface="Times New Roman" panose="02020603050405020304" pitchFamily="18" charset="0"/>
              </a:rPr>
              <a:t>表</a:t>
            </a:r>
            <a:r>
              <a:rPr lang="en-US" altLang="zh-CN" dirty="0">
                <a:solidFill>
                  <a:schemeClr val="tx1">
                    <a:lumMod val="65000"/>
                    <a:lumOff val="35000"/>
                  </a:schemeClr>
                </a:solidFill>
                <a:latin typeface="Times New Roman" panose="02020603050405020304" pitchFamily="18" charset="0"/>
                <a:cs typeface="Times New Roman" panose="02020603050405020304" pitchFamily="18" charset="0"/>
              </a:rPr>
              <a:t>   </a:t>
            </a:r>
            <a:r>
              <a:rPr lang="zh-CN" altLang="en-US" dirty="0">
                <a:solidFill>
                  <a:schemeClr val="tx1">
                    <a:lumMod val="65000"/>
                    <a:lumOff val="35000"/>
                  </a:schemeClr>
                </a:solidFill>
                <a:latin typeface="Times New Roman" panose="02020603050405020304" pitchFamily="18" charset="0"/>
                <a:cs typeface="Times New Roman" panose="02020603050405020304" pitchFamily="18" charset="0"/>
              </a:rPr>
              <a:t>表的约束</a:t>
            </a:r>
            <a:endParaRPr lang="zh-CN" altLang="en-US"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4)">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8" name="内容占位符 2"/>
          <p:cNvSpPr>
            <a:spLocks noGrp="1"/>
          </p:cNvSpPr>
          <p:nvPr>
            <p:ph idx="4294967295"/>
          </p:nvPr>
        </p:nvSpPr>
        <p:spPr bwMode="auto">
          <a:xfrm>
            <a:off x="1678940" y="2938145"/>
            <a:ext cx="8834755" cy="3846830"/>
          </a:xfrm>
          <a:noFill/>
          <a:ln>
            <a:miter lim="800000"/>
          </a:ln>
        </p:spPr>
        <p:txBody>
          <a:bodyPr vert="horz" wrap="square" lIns="91440" tIns="45720" rIns="91440" bIns="45720" numCol="1" anchor="t" anchorCtr="0" compatLnSpc="1">
            <a:noAutofit/>
          </a:bodyPr>
          <a:lstStyle/>
          <a:p>
            <a:pPr marL="0" lvl="1" indent="609600" algn="l" fontAlgn="auto">
              <a:lnSpc>
                <a:spcPct val="100000"/>
              </a:lnSpc>
              <a:buClrTx/>
              <a:buSzTx/>
              <a:buFont typeface="Arial" panose="020B0604020202020204" pitchFamily="34" charset="0"/>
              <a:buChar char="−"/>
              <a:extLst>
                <a:ext uri="{35155182-B16C-46BC-9424-99874614C6A1}">
                  <wpsdc:indentchars xmlns:wpsdc="http://www.wps.cn/officeDocument/2017/drawingmlCustomData" val="200" checksum="4158780845"/>
                </a:ext>
              </a:extLst>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主键约束是通过</a:t>
            </a:r>
            <a:r>
              <a:rPr lang="en-US" altLang="zh-CN" dirty="0" smtClean="0">
                <a:solidFill>
                  <a:schemeClr val="accent2"/>
                </a:solidFill>
                <a:latin typeface="微软雅黑" panose="020B0503020204020204" pitchFamily="34" charset="-122"/>
                <a:ea typeface="微软雅黑" panose="020B0503020204020204" pitchFamily="34" charset="-122"/>
              </a:rPr>
              <a:t>PRIMARY KEY</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定义的，它可以唯一标识表中的记录，就好比身份证可以用来标识人的身份一样</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而且primary key约束中的列不允许取空值。</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 typeface="Arial" panose="020B0604020202020204" pitchFamily="34" charset="0"/>
              <a:buChar char="−"/>
            </a:pP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中，主键约束分为两种，具体如下：</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2">
              <a:buFont typeface="Arial" panose="020B0604020202020204" pitchFamily="34" charset="0"/>
              <a:buChar cha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、单字段主键</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2">
              <a:buFont typeface="Arial" panose="020B0604020202020204" pitchFamily="34" charset="0"/>
              <a:buChar cha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、多字段主键</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2">
              <a:buFont typeface="Arial" panose="020B0604020202020204" pitchFamily="34" charset="0"/>
              <a:buChar char="−"/>
            </a:pP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gn="l">
              <a:buClrTx/>
              <a:buSzTx/>
              <a:buFont typeface="Arial" panose="020B0604020202020204" pitchFamily="34" charset="0"/>
              <a:buChar char="−"/>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在MySQL中，</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可以通过设置主键来实现</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快速查找表中的某条信息。</a:t>
            </a:r>
            <a:endPar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2">
              <a:buFont typeface="Arial" panose="020B0604020202020204" pitchFamily="34" charset="0"/>
              <a:buChar char="−"/>
            </a:pP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4.4</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89806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文本框 6"/>
          <p:cNvSpPr txBox="1"/>
          <p:nvPr/>
        </p:nvSpPr>
        <p:spPr>
          <a:xfrm>
            <a:off x="3547746" y="1172332"/>
            <a:ext cx="547116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4.4.1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PRIMARY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主键约束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870710" y="1984375"/>
            <a:ext cx="8450580" cy="829945"/>
          </a:xfrm>
          <a:prstGeom prst="rect">
            <a:avLst/>
          </a:prstGeom>
          <a:noFill/>
        </p:spPr>
        <p:txBody>
          <a:bodyPr wrap="square" rtlCol="0" anchor="t">
            <a:spAutoFit/>
          </a:bodyPr>
          <a:p>
            <a:pPr lvl="1">
              <a:buFont typeface="Arial" panose="020B0604020202020204" pitchFamily="34" charset="0"/>
              <a:buChar char="−"/>
            </a:pPr>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a:t>
            </a:r>
            <a:r>
              <a:rPr lang="en-US" altLang="zh-CN"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student</a:t>
            </a:r>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表中插入数据时，为防止不小心输入重复的学号，系统可不可以提示呢？</a:t>
            </a:r>
            <a:endPar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8">
                                            <p:txEl>
                                              <p:pRg st="0" end="0"/>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8">
                                            <p:txEl>
                                              <p:pRg st="2" end="2"/>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p:cTn id="29" dur="10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30"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8">
                                            <p:txEl>
                                              <p:pRg st="3" end="3"/>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 calcmode="lin" valueType="num">
                                      <p:cBhvr>
                                        <p:cTn id="34"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5"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8">
                                            <p:txEl>
                                              <p:pRg st="4" end="4"/>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 calcmode="lin" valueType="num">
                                      <p:cBhvr>
                                        <p:cTn id="39" dur="1000" fill="hold"/>
                                        <p:tgtEl>
                                          <p:spTgt spid="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2" grpId="1"/>
      <p:bldP spid="8"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1574165" y="2060575"/>
            <a:ext cx="9043670" cy="4605020"/>
          </a:xfrm>
          <a:ln>
            <a:miter lim="800000"/>
          </a:ln>
        </p:spPr>
        <p:txBody>
          <a:bodyPr vert="horz" wrap="square" lIns="91440" tIns="45720" rIns="91440" bIns="45720" numCol="1" anchor="t" anchorCtr="0" compatLnSpc="1">
            <a:normAutofit/>
          </a:bodyPr>
          <a:lstStyle/>
          <a:p>
            <a:pPr marL="0" indent="0">
              <a:buFontTx/>
              <a:buNone/>
              <a:defRPr/>
            </a:pP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、单字段主键</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单字段主键指的是由一个字段构成的主键，其基本的语法格式如下所示</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Wingdings" panose="05000000000000000000" charset="0"/>
              <a:buChar char="l"/>
              <a:defRPr/>
            </a:pPr>
            <a:r>
              <a:rPr lang="zh-CN" altLang="zh-CN" sz="2000" dirty="0">
                <a:latin typeface="微软雅黑" panose="020B0503020204020204" pitchFamily="34" charset="-122"/>
                <a:ea typeface="微软雅黑" panose="020B0503020204020204" pitchFamily="34" charset="-122"/>
                <a:sym typeface="+mn-ea"/>
              </a:rPr>
              <a:t>创建表时定义完整性约束</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a:t>
            </a:r>
            <a:r>
              <a:rPr lang="en-US" sz="2000" dirty="0" smtClean="0">
                <a:solidFill>
                  <a:schemeClr val="tx1">
                    <a:lumMod val="65000"/>
                    <a:lumOff val="35000"/>
                  </a:schemeClr>
                </a:solidFill>
                <a:sym typeface="+mn-ea"/>
              </a:rPr>
              <a:t>course01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表，设置</a:t>
            </a:r>
            <a:r>
              <a:rPr lang="en-US" sz="2000" dirty="0" smtClean="0">
                <a:solidFill>
                  <a:schemeClr val="tx1">
                    <a:lumMod val="65000"/>
                    <a:lumOff val="35000"/>
                  </a:schemeClr>
                </a:solidFill>
                <a:sym typeface="+mn-ea"/>
              </a:rPr>
              <a:t>courseno  </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rPr>
              <a:t>_id</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作为主键，</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内容占位符 2"/>
          <p:cNvSpPr txBox="1"/>
          <p:nvPr/>
        </p:nvSpPr>
        <p:spPr bwMode="auto">
          <a:xfrm>
            <a:off x="2571104" y="2841876"/>
            <a:ext cx="7896225" cy="414337"/>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zh-CN" altLang="zh-CN" sz="2000" dirty="0">
                <a:solidFill>
                  <a:schemeClr val="tx1">
                    <a:lumMod val="65000"/>
                    <a:lumOff val="35000"/>
                  </a:schemeClr>
                </a:solidFill>
              </a:rPr>
              <a:t>字段名 数据类型</a:t>
            </a:r>
            <a:r>
              <a:rPr lang="en-US" altLang="zh-CN" sz="2000" dirty="0">
                <a:solidFill>
                  <a:schemeClr val="tx1">
                    <a:lumMod val="65000"/>
                    <a:lumOff val="35000"/>
                  </a:schemeClr>
                </a:solidFill>
              </a:rPr>
              <a:t>  PRIMARY KEY</a:t>
            </a:r>
            <a:endParaRPr lang="zh-CN" altLang="zh-CN" sz="2000" dirty="0">
              <a:solidFill>
                <a:schemeClr val="tx1">
                  <a:lumMod val="65000"/>
                  <a:lumOff val="35000"/>
                </a:schemeClr>
              </a:solidFill>
            </a:endParaRPr>
          </a:p>
        </p:txBody>
      </p:sp>
      <p:sp>
        <p:nvSpPr>
          <p:cNvPr id="13" name="内容占位符 2"/>
          <p:cNvSpPr txBox="1"/>
          <p:nvPr/>
        </p:nvSpPr>
        <p:spPr bwMode="auto">
          <a:xfrm>
            <a:off x="2571115" y="4371340"/>
            <a:ext cx="7896225" cy="202565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lgn="l">
              <a:lnSpc>
                <a:spcPct val="100000"/>
              </a:lnSpc>
              <a:spcBef>
                <a:spcPts val="0"/>
              </a:spcBef>
              <a:buClrTx/>
              <a:buSzTx/>
              <a:buFontTx/>
              <a:buNone/>
              <a:defRPr/>
            </a:pPr>
            <a:r>
              <a:rPr lang="en-US" sz="1800" dirty="0" smtClean="0">
                <a:solidFill>
                  <a:schemeClr val="tx1">
                    <a:lumMod val="65000"/>
                    <a:lumOff val="35000"/>
                  </a:schemeClr>
                </a:solidFill>
                <a:sym typeface="+mn-ea"/>
              </a:rPr>
              <a:t>create table if not exists course01 </a:t>
            </a:r>
            <a:endParaRPr lang="en-US" sz="1800" dirty="0" smtClean="0">
              <a:solidFill>
                <a:schemeClr val="tx1">
                  <a:lumMod val="65000"/>
                  <a:lumOff val="35000"/>
                </a:schemeClr>
              </a:solidFill>
            </a:endParaRPr>
          </a:p>
          <a:p>
            <a:pPr marL="342900" lvl="2" indent="-342900" algn="l">
              <a:lnSpc>
                <a:spcPct val="100000"/>
              </a:lnSpc>
              <a:spcBef>
                <a:spcPts val="0"/>
              </a:spcBef>
              <a:buClrTx/>
              <a:buSzTx/>
              <a:buFontTx/>
              <a:buNone/>
              <a:defRPr/>
            </a:pPr>
            <a:r>
              <a:rPr lang="en-US" dirty="0" smtClean="0">
                <a:solidFill>
                  <a:schemeClr val="tx1">
                    <a:lumMod val="65000"/>
                    <a:lumOff val="35000"/>
                  </a:schemeClr>
                </a:solidFill>
                <a:sym typeface="+mn-ea"/>
              </a:rPr>
              <a:t>(courseno  char(6) not null primary key, </a:t>
            </a:r>
            <a:endParaRPr lang="en-US" dirty="0" smtClean="0">
              <a:solidFill>
                <a:schemeClr val="tx1">
                  <a:lumMod val="65000"/>
                  <a:lumOff val="35000"/>
                </a:schemeClr>
              </a:solidFill>
            </a:endParaRPr>
          </a:p>
          <a:p>
            <a:pPr marL="342900" lvl="2" indent="-342900" algn="l">
              <a:lnSpc>
                <a:spcPct val="100000"/>
              </a:lnSpc>
              <a:spcBef>
                <a:spcPts val="0"/>
              </a:spcBef>
              <a:buClrTx/>
              <a:buSzTx/>
              <a:buFontTx/>
              <a:buNone/>
              <a:defRPr/>
            </a:pPr>
            <a:r>
              <a:rPr lang="en-US" dirty="0" smtClean="0">
                <a:solidFill>
                  <a:schemeClr val="tx1">
                    <a:lumMod val="65000"/>
                    <a:lumOff val="35000"/>
                  </a:schemeClr>
                </a:solidFill>
                <a:sym typeface="+mn-ea"/>
              </a:rPr>
              <a:t>cname  char(6) not null, </a:t>
            </a:r>
            <a:endParaRPr lang="en-US" dirty="0" smtClean="0">
              <a:solidFill>
                <a:schemeClr val="tx1">
                  <a:lumMod val="65000"/>
                  <a:lumOff val="35000"/>
                </a:schemeClr>
              </a:solidFill>
            </a:endParaRPr>
          </a:p>
          <a:p>
            <a:pPr marL="342900" lvl="2" indent="-342900" algn="l">
              <a:lnSpc>
                <a:spcPct val="100000"/>
              </a:lnSpc>
              <a:spcBef>
                <a:spcPts val="0"/>
              </a:spcBef>
              <a:buClrTx/>
              <a:buSzTx/>
              <a:buFontTx/>
              <a:buNone/>
              <a:defRPr/>
            </a:pPr>
            <a:r>
              <a:rPr lang="en-US" dirty="0" smtClean="0">
                <a:solidFill>
                  <a:schemeClr val="tx1">
                    <a:lumMod val="65000"/>
                    <a:lumOff val="35000"/>
                  </a:schemeClr>
                </a:solidFill>
                <a:sym typeface="+mn-ea"/>
              </a:rPr>
              <a:t>type char(8) not null,  </a:t>
            </a:r>
            <a:endParaRPr lang="en-US" dirty="0" smtClean="0">
              <a:solidFill>
                <a:schemeClr val="tx1">
                  <a:lumMod val="65000"/>
                  <a:lumOff val="35000"/>
                </a:schemeClr>
              </a:solidFill>
            </a:endParaRPr>
          </a:p>
          <a:p>
            <a:pPr marL="342900" lvl="2" indent="-342900" algn="l">
              <a:lnSpc>
                <a:spcPct val="100000"/>
              </a:lnSpc>
              <a:spcBef>
                <a:spcPts val="0"/>
              </a:spcBef>
              <a:buClrTx/>
              <a:buSzTx/>
              <a:buFontTx/>
              <a:buNone/>
              <a:defRPr/>
            </a:pPr>
            <a:r>
              <a:rPr lang="en-US" dirty="0" smtClean="0">
                <a:solidFill>
                  <a:schemeClr val="tx1">
                    <a:lumMod val="65000"/>
                    <a:lumOff val="35000"/>
                  </a:schemeClr>
                </a:solidFill>
                <a:sym typeface="+mn-ea"/>
              </a:rPr>
              <a:t>period int(2) not null, </a:t>
            </a:r>
            <a:endParaRPr lang="en-US" dirty="0" smtClean="0">
              <a:solidFill>
                <a:schemeClr val="tx1">
                  <a:lumMod val="65000"/>
                  <a:lumOff val="35000"/>
                </a:schemeClr>
              </a:solidFill>
            </a:endParaRPr>
          </a:p>
          <a:p>
            <a:pPr marL="342900" lvl="2" indent="-342900" algn="l">
              <a:lnSpc>
                <a:spcPct val="100000"/>
              </a:lnSpc>
              <a:spcBef>
                <a:spcPts val="0"/>
              </a:spcBef>
              <a:buClrTx/>
              <a:buSzTx/>
              <a:buFontTx/>
              <a:buNone/>
              <a:defRPr/>
            </a:pPr>
            <a:r>
              <a:rPr lang="en-US" dirty="0" smtClean="0">
                <a:solidFill>
                  <a:schemeClr val="tx1">
                    <a:lumMod val="65000"/>
                    <a:lumOff val="35000"/>
                  </a:schemeClr>
                </a:solidFill>
                <a:sym typeface="+mn-ea"/>
              </a:rPr>
              <a:t>exp int(2) not null,</a:t>
            </a:r>
            <a:endParaRPr lang="en-US" dirty="0" smtClean="0">
              <a:solidFill>
                <a:schemeClr val="tx1">
                  <a:lumMod val="65000"/>
                  <a:lumOff val="35000"/>
                </a:schemeClr>
              </a:solidFill>
            </a:endParaRPr>
          </a:p>
          <a:p>
            <a:pPr marL="342900" lvl="2" indent="-342900" algn="l">
              <a:lnSpc>
                <a:spcPct val="100000"/>
              </a:lnSpc>
              <a:spcBef>
                <a:spcPts val="0"/>
              </a:spcBef>
              <a:buClrTx/>
              <a:buSzTx/>
              <a:buFontTx/>
              <a:buNone/>
              <a:defRPr/>
            </a:pPr>
            <a:r>
              <a:rPr lang="en-US" dirty="0" smtClean="0">
                <a:solidFill>
                  <a:schemeClr val="tx1">
                    <a:lumMod val="65000"/>
                    <a:lumOff val="35000"/>
                  </a:schemeClr>
                </a:solidFill>
                <a:sym typeface="+mn-ea"/>
              </a:rPr>
              <a:t>term int(2) not null  ); 	</a:t>
            </a:r>
            <a:endParaRPr lang="en-US" sz="1800" dirty="0" smtClean="0">
              <a:solidFill>
                <a:schemeClr val="tx1">
                  <a:lumMod val="65000"/>
                  <a:lumOff val="35000"/>
                </a:schemeClr>
              </a:solidFill>
            </a:endParaRPr>
          </a:p>
          <a:p>
            <a:pPr marL="0" indent="0">
              <a:lnSpc>
                <a:spcPct val="100000"/>
              </a:lnSpc>
              <a:buFontTx/>
              <a:buNone/>
              <a:defRPr/>
            </a:pPr>
            <a:endParaRPr lang="zh-CN" altLang="zh-CN" sz="2000" dirty="0">
              <a:solidFill>
                <a:srgbClr val="000000"/>
              </a:solidFill>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4.4</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366" y="740311"/>
            <a:ext cx="289806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文本框 6"/>
          <p:cNvSpPr txBox="1"/>
          <p:nvPr/>
        </p:nvSpPr>
        <p:spPr>
          <a:xfrm>
            <a:off x="3547746" y="1172332"/>
            <a:ext cx="547116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4.4.1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PRIMARY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主键约束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4)">
                                      <p:cBhvr>
                                        <p:cTn id="7" dur="2000"/>
                                        <p:tgtEl>
                                          <p:spTgt spid="13"/>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4)">
                                      <p:cBhvr>
                                        <p:cTn id="10" dur="2000"/>
                                        <p:tgtEl>
                                          <p:spTgt spid="11"/>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4294967295"/>
          </p:nvPr>
        </p:nvSpPr>
        <p:spPr bwMode="auto">
          <a:xfrm>
            <a:off x="1574165" y="2060575"/>
            <a:ext cx="9043670" cy="4605020"/>
          </a:xfrm>
          <a:ln>
            <a:miter lim="800000"/>
          </a:ln>
        </p:spPr>
        <p:txBody>
          <a:bodyPr vert="horz" wrap="square" lIns="91440" tIns="45720" rIns="91440" bIns="45720" numCol="1" anchor="t" anchorCtr="0" compatLnSpc="1">
            <a:normAutofit/>
          </a:bodyPr>
          <a:lstStyle/>
          <a:p>
            <a:pPr marL="0" indent="0">
              <a:buFontTx/>
              <a:buNone/>
              <a:defRPr/>
            </a:pP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、单字段主键</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 typeface="Wingdings" panose="05000000000000000000" charset="0"/>
              <a:buChar char="l"/>
              <a:defRPr/>
            </a:pPr>
            <a:r>
              <a:rPr lang="zh-CN" altLang="zh-CN" sz="2000" dirty="0">
                <a:latin typeface="微软雅黑" panose="020B0503020204020204" pitchFamily="34" charset="-122"/>
                <a:ea typeface="微软雅黑" panose="020B0503020204020204" pitchFamily="34" charset="-122"/>
                <a:sym typeface="+mn-ea"/>
              </a:rPr>
              <a:t>修改表的主键</a:t>
            </a:r>
            <a:endParaRPr lang="zh-CN" altLang="zh-CN" sz="2000" dirty="0">
              <a:latin typeface="微软雅黑" panose="020B0503020204020204" pitchFamily="34" charset="-122"/>
              <a:ea typeface="微软雅黑" panose="020B0503020204020204" pitchFamily="34" charset="-122"/>
            </a:endParaRPr>
          </a:p>
          <a:p>
            <a:pPr indent="508000" fontAlgn="auto">
              <a:lnSpc>
                <a:spcPct val="150000"/>
              </a:lnSpc>
              <a:buNone/>
              <a:extLst>
                <a:ext uri="{35155182-B16C-46BC-9424-99874614C6A1}">
                  <wpsdc:indentchars xmlns:wpsdc="http://www.wps.cn/officeDocument/2017/drawingmlCustomData" val="200" checksum="282533468"/>
                </a:ext>
              </a:extLst>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【例】修改表</a:t>
            </a:r>
            <a:r>
              <a:rPr 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course01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的主键，删除原来主键</a:t>
            </a:r>
            <a:r>
              <a:rPr 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courseno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，增加</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为主键</a:t>
            </a:r>
            <a:r>
              <a:rPr 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cname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内容占位符 2"/>
          <p:cNvSpPr txBox="1"/>
          <p:nvPr/>
        </p:nvSpPr>
        <p:spPr bwMode="auto">
          <a:xfrm>
            <a:off x="2334895" y="3844290"/>
            <a:ext cx="7896225" cy="158877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gn="l">
              <a:buClrTx/>
              <a:buSzTx/>
              <a:buFontTx/>
              <a:buNone/>
            </a:pPr>
            <a:r>
              <a:rPr lang="en-US" sz="1800" dirty="0" smtClean="0">
                <a:solidFill>
                  <a:schemeClr val="tx1">
                    <a:lumMod val="65000"/>
                    <a:lumOff val="35000"/>
                  </a:schemeClr>
                </a:solidFill>
                <a:sym typeface="+mn-ea"/>
              </a:rPr>
              <a:t>alter table course01 add primary key (courseno  );</a:t>
            </a:r>
            <a:endParaRPr lang="en-US" sz="1800" dirty="0" smtClean="0">
              <a:solidFill>
                <a:schemeClr val="tx1">
                  <a:lumMod val="65000"/>
                  <a:lumOff val="35000"/>
                </a:schemeClr>
              </a:solidFill>
            </a:endParaRPr>
          </a:p>
          <a:p>
            <a:pPr lvl="1" algn="l">
              <a:buClrTx/>
              <a:buSzTx/>
              <a:buFontTx/>
              <a:buNone/>
            </a:pPr>
            <a:r>
              <a:rPr lang="en-US" sz="1800" dirty="0" smtClean="0">
                <a:solidFill>
                  <a:schemeClr val="tx1">
                    <a:lumMod val="65000"/>
                    <a:lumOff val="35000"/>
                  </a:schemeClr>
                </a:solidFill>
                <a:sym typeface="+mn-ea"/>
              </a:rPr>
              <a:t> alter table  course01 drop primary key;</a:t>
            </a:r>
            <a:endParaRPr lang="en-US" sz="1800" dirty="0" smtClean="0">
              <a:solidFill>
                <a:schemeClr val="tx1">
                  <a:lumMod val="65000"/>
                  <a:lumOff val="35000"/>
                </a:schemeClr>
              </a:solidFill>
            </a:endParaRPr>
          </a:p>
          <a:p>
            <a:pPr lvl="1" algn="l">
              <a:buClrTx/>
              <a:buSzTx/>
              <a:buFontTx/>
              <a:buNone/>
            </a:pPr>
            <a:r>
              <a:rPr lang="en-US" sz="1800" dirty="0" smtClean="0">
                <a:solidFill>
                  <a:schemeClr val="tx1">
                    <a:lumMod val="65000"/>
                    <a:lumOff val="35000"/>
                  </a:schemeClr>
                </a:solidFill>
                <a:sym typeface="+mn-ea"/>
              </a:rPr>
              <a:t>alter table  course01 add primary key (cname  );</a:t>
            </a:r>
            <a:endParaRPr lang="en-US" sz="1800" dirty="0" smtClean="0">
              <a:solidFill>
                <a:schemeClr val="tx1">
                  <a:lumMod val="65000"/>
                  <a:lumOff val="35000"/>
                </a:schemeClr>
              </a:solidFill>
            </a:endParaRPr>
          </a:p>
          <a:p>
            <a:pPr marL="0" indent="0">
              <a:lnSpc>
                <a:spcPct val="100000"/>
              </a:lnSpc>
              <a:buFontTx/>
              <a:buNone/>
              <a:defRPr/>
            </a:pPr>
            <a:endParaRPr lang="zh-CN" altLang="zh-CN" sz="2000" dirty="0">
              <a:solidFill>
                <a:srgbClr val="000000"/>
              </a:solidFill>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4.4</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366" y="740311"/>
            <a:ext cx="289806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文本框 6"/>
          <p:cNvSpPr txBox="1"/>
          <p:nvPr/>
        </p:nvSpPr>
        <p:spPr>
          <a:xfrm>
            <a:off x="3547746" y="1172332"/>
            <a:ext cx="547116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4.4.1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PRIMARY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主键约束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4)">
                                      <p:cBhvr>
                                        <p:cTn id="7" dur="2000"/>
                                        <p:tgtEl>
                                          <p:spTgt spid="13"/>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455671" y="1172332"/>
            <a:ext cx="547116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4.4.1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PRIMARY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主键约束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7" name="内容占位符 2"/>
          <p:cNvSpPr>
            <a:spLocks noGrp="1"/>
          </p:cNvSpPr>
          <p:nvPr>
            <p:ph idx="4294967295"/>
          </p:nvPr>
        </p:nvSpPr>
        <p:spPr bwMode="auto">
          <a:xfrm>
            <a:off x="1678305" y="2060575"/>
            <a:ext cx="8836025" cy="3943985"/>
          </a:xfrm>
          <a:ln>
            <a:miter lim="800000"/>
          </a:ln>
        </p:spPr>
        <p:txBody>
          <a:bodyPr vert="horz" wrap="square" lIns="91440" tIns="45720" rIns="91440" bIns="45720" numCol="1" anchor="t" anchorCtr="0" compatLnSpc="1"/>
          <a:lstStyle/>
          <a:p>
            <a:pPr marL="0" indent="0">
              <a:buFontTx/>
              <a:buNone/>
              <a:defRPr/>
            </a:pP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复合</a:t>
            </a:r>
            <a:r>
              <a:rPr lang="zh-CN"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主</a:t>
            </a: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键</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多字段主键指的是</a:t>
            </a:r>
            <a:r>
              <a:rPr lang="zh-CN" altLang="zh-CN" sz="2400" dirty="0">
                <a:solidFill>
                  <a:schemeClr val="accent2"/>
                </a:solidFill>
                <a:latin typeface="微软雅黑" panose="020B0503020204020204" pitchFamily="34" charset="-122"/>
                <a:ea typeface="微软雅黑" panose="020B0503020204020204" pitchFamily="34" charset="-122"/>
              </a:rPr>
              <a:t>多个字段组合而成的主键</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，其基本的语法格式如下所示</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sales</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表，其中</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product_id,region_code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作为复合主键，</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1800" dirty="0" smtClean="0">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1800" dirty="0">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1800" dirty="0" smtClean="0">
              <a:latin typeface="微软雅黑" panose="020B0503020204020204" pitchFamily="34" charset="-122"/>
              <a:ea typeface="微软雅黑" panose="020B0503020204020204" pitchFamily="34" charset="-122"/>
            </a:endParaRPr>
          </a:p>
          <a:p>
            <a:pPr marL="0" indent="0">
              <a:buFontTx/>
              <a:buNone/>
              <a:defRPr/>
            </a:pPr>
            <a:endParaRPr lang="en-US" altLang="zh-CN" sz="1800" dirty="0" smtClean="0">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3238331" y="2928049"/>
            <a:ext cx="6820070" cy="377287"/>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en-US" altLang="zh-CN" sz="1800" dirty="0">
                <a:solidFill>
                  <a:schemeClr val="tx1">
                    <a:lumMod val="65000"/>
                    <a:lumOff val="35000"/>
                  </a:schemeClr>
                </a:solidFill>
              </a:rPr>
              <a:t>PRIMARY KEY (</a:t>
            </a:r>
            <a:r>
              <a:rPr lang="zh-CN" altLang="zh-CN" sz="1800" dirty="0">
                <a:solidFill>
                  <a:schemeClr val="tx1">
                    <a:lumMod val="65000"/>
                    <a:lumOff val="35000"/>
                  </a:schemeClr>
                </a:solidFill>
              </a:rPr>
              <a:t>字段名</a:t>
            </a:r>
            <a:r>
              <a:rPr lang="en-US" altLang="zh-CN" sz="1800" dirty="0">
                <a:solidFill>
                  <a:schemeClr val="tx1">
                    <a:lumMod val="65000"/>
                    <a:lumOff val="35000"/>
                  </a:schemeClr>
                </a:solidFill>
              </a:rPr>
              <a:t>1,</a:t>
            </a:r>
            <a:r>
              <a:rPr lang="zh-CN" altLang="zh-CN" sz="1800" dirty="0">
                <a:solidFill>
                  <a:schemeClr val="tx1">
                    <a:lumMod val="65000"/>
                    <a:lumOff val="35000"/>
                  </a:schemeClr>
                </a:solidFill>
              </a:rPr>
              <a:t>字段名</a:t>
            </a:r>
            <a:r>
              <a:rPr lang="en-US" altLang="zh-CN" sz="1800" dirty="0">
                <a:solidFill>
                  <a:schemeClr val="tx1">
                    <a:lumMod val="65000"/>
                    <a:lumOff val="35000"/>
                  </a:schemeClr>
                </a:solidFill>
              </a:rPr>
              <a:t>2,……</a:t>
            </a:r>
            <a:r>
              <a:rPr lang="zh-CN" altLang="zh-CN" sz="1800" dirty="0">
                <a:solidFill>
                  <a:schemeClr val="tx1">
                    <a:lumMod val="65000"/>
                    <a:lumOff val="35000"/>
                  </a:schemeClr>
                </a:solidFill>
              </a:rPr>
              <a:t>字段名</a:t>
            </a:r>
            <a:r>
              <a:rPr lang="en-US" altLang="zh-CN" sz="1800" dirty="0">
                <a:solidFill>
                  <a:schemeClr val="tx1">
                    <a:lumMod val="65000"/>
                    <a:lumOff val="35000"/>
                  </a:schemeClr>
                </a:solidFill>
              </a:rPr>
              <a:t>n)</a:t>
            </a:r>
            <a:endParaRPr lang="zh-CN" altLang="zh-CN" sz="1800" dirty="0">
              <a:solidFill>
                <a:schemeClr val="tx1">
                  <a:lumMod val="65000"/>
                  <a:lumOff val="35000"/>
                </a:schemeClr>
              </a:solidFill>
            </a:endParaRPr>
          </a:p>
        </p:txBody>
      </p:sp>
      <p:sp>
        <p:nvSpPr>
          <p:cNvPr id="9" name="内容占位符 2"/>
          <p:cNvSpPr txBox="1"/>
          <p:nvPr/>
        </p:nvSpPr>
        <p:spPr bwMode="auto">
          <a:xfrm>
            <a:off x="1630496" y="6004976"/>
            <a:ext cx="9474506" cy="731837"/>
          </a:xfrm>
          <a:prstGeom prst="rect">
            <a:avLst/>
          </a:prstGeom>
          <a:noFill/>
          <a:ln>
            <a:noFill/>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ts val="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需要注意的是：</a:t>
            </a:r>
            <a:r>
              <a:rPr lang="zh-CN" altLang="zh-CN" sz="2400" dirty="0" smtClean="0">
                <a:solidFill>
                  <a:schemeClr val="accent2"/>
                </a:solidFill>
                <a:latin typeface="微软雅黑" panose="020B0503020204020204" pitchFamily="34" charset="-122"/>
                <a:ea typeface="微软雅黑" panose="020B0503020204020204" pitchFamily="34" charset="-122"/>
              </a:rPr>
              <a:t>每个数据表中最多只能有一个主键约束，定义为</a:t>
            </a:r>
            <a:r>
              <a:rPr lang="en-US" altLang="zh-CN" sz="2400" dirty="0" smtClean="0">
                <a:solidFill>
                  <a:schemeClr val="accent2"/>
                </a:solidFill>
                <a:latin typeface="微软雅黑" panose="020B0503020204020204" pitchFamily="34" charset="-122"/>
                <a:ea typeface="微软雅黑" panose="020B0503020204020204" pitchFamily="34" charset="-122"/>
              </a:rPr>
              <a:t>PRIMARY KEY</a:t>
            </a:r>
            <a:r>
              <a:rPr lang="zh-CN" altLang="zh-CN" sz="2400" dirty="0" smtClean="0">
                <a:solidFill>
                  <a:schemeClr val="accent2"/>
                </a:solidFill>
                <a:latin typeface="微软雅黑" panose="020B0503020204020204" pitchFamily="34" charset="-122"/>
                <a:ea typeface="微软雅黑" panose="020B0503020204020204" pitchFamily="34" charset="-122"/>
              </a:rPr>
              <a:t>的字段不能有重复值且不能为</a:t>
            </a:r>
            <a:r>
              <a:rPr lang="en-US" altLang="zh-CN" sz="2400" dirty="0" smtClean="0">
                <a:solidFill>
                  <a:schemeClr val="accent2"/>
                </a:solidFill>
                <a:latin typeface="微软雅黑" panose="020B0503020204020204" pitchFamily="34" charset="-122"/>
                <a:ea typeface="微软雅黑" panose="020B0503020204020204" pitchFamily="34" charset="-122"/>
              </a:rPr>
              <a:t>NULL</a:t>
            </a:r>
            <a:r>
              <a:rPr lang="zh-CN" altLang="zh-CN" sz="2400" dirty="0" smtClean="0">
                <a:solidFill>
                  <a:schemeClr val="accent2"/>
                </a:solidFill>
                <a:latin typeface="微软雅黑" panose="020B0503020204020204" pitchFamily="34" charset="-122"/>
                <a:ea typeface="微软雅黑" panose="020B0503020204020204" pitchFamily="34" charset="-122"/>
              </a:rPr>
              <a:t>值。</a:t>
            </a:r>
            <a:endParaRPr lang="zh-CN" altLang="zh-CN" sz="2400" dirty="0" smtClean="0">
              <a:solidFill>
                <a:schemeClr val="accent2"/>
              </a:solidFill>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Char char="−"/>
              <a:defRPr/>
            </a:pPr>
            <a:endParaRPr lang="zh-CN" altLang="zh-CN" sz="2000" dirty="0" smtClean="0"/>
          </a:p>
        </p:txBody>
      </p:sp>
      <p:sp>
        <p:nvSpPr>
          <p:cNvPr id="10" name="内容占位符 2"/>
          <p:cNvSpPr txBox="1"/>
          <p:nvPr/>
        </p:nvSpPr>
        <p:spPr bwMode="auto">
          <a:xfrm>
            <a:off x="3238500" y="4052570"/>
            <a:ext cx="6484620" cy="195262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00000"/>
              </a:lnSpc>
              <a:spcBef>
                <a:spcPts val="0"/>
              </a:spcBef>
              <a:buFontTx/>
              <a:buNone/>
              <a:defRPr/>
            </a:pPr>
            <a:r>
              <a:rPr lang="en-US" sz="1800" dirty="0" smtClean="0">
                <a:solidFill>
                  <a:schemeClr val="tx1">
                    <a:lumMod val="65000"/>
                    <a:lumOff val="35000"/>
                  </a:schemeClr>
                </a:solidFill>
              </a:rPr>
              <a:t>CREATE TABLE sales </a:t>
            </a:r>
            <a:endParaRPr lang="zh-CN" altLang="en-US" sz="1800" dirty="0" smtClean="0">
              <a:solidFill>
                <a:schemeClr val="tx1">
                  <a:lumMod val="65000"/>
                  <a:lumOff val="35000"/>
                </a:schemeClr>
              </a:solidFill>
            </a:endParaRPr>
          </a:p>
          <a:p>
            <a:pPr>
              <a:lnSpc>
                <a:spcPct val="100000"/>
              </a:lnSpc>
              <a:spcBef>
                <a:spcPts val="0"/>
              </a:spcBef>
              <a:buFontTx/>
              <a:buNone/>
              <a:defRPr/>
            </a:pPr>
            <a:r>
              <a:rPr lang="en-US" sz="1800" dirty="0" smtClean="0">
                <a:solidFill>
                  <a:schemeClr val="tx1">
                    <a:lumMod val="65000"/>
                    <a:lumOff val="35000"/>
                  </a:schemeClr>
                </a:solidFill>
              </a:rPr>
              <a:t> ( </a:t>
            </a:r>
            <a:endParaRPr lang="zh-CN" altLang="en-US" sz="1800" dirty="0" smtClean="0">
              <a:solidFill>
                <a:schemeClr val="tx1">
                  <a:lumMod val="65000"/>
                  <a:lumOff val="35000"/>
                </a:schemeClr>
              </a:solidFill>
            </a:endParaRPr>
          </a:p>
          <a:p>
            <a:pPr>
              <a:lnSpc>
                <a:spcPct val="100000"/>
              </a:lnSpc>
              <a:spcBef>
                <a:spcPts val="0"/>
              </a:spcBef>
              <a:buFontTx/>
              <a:buNone/>
              <a:defRPr/>
            </a:pPr>
            <a:r>
              <a:rPr lang="en-US" sz="1800" dirty="0" err="1" smtClean="0">
                <a:solidFill>
                  <a:schemeClr val="tx1">
                    <a:lumMod val="65000"/>
                    <a:lumOff val="35000"/>
                  </a:schemeClr>
                </a:solidFill>
              </a:rPr>
              <a:t>product_id</a:t>
            </a:r>
            <a:r>
              <a:rPr lang="en-US" sz="1800" dirty="0" smtClean="0">
                <a:solidFill>
                  <a:schemeClr val="tx1">
                    <a:lumMod val="65000"/>
                    <a:lumOff val="35000"/>
                  </a:schemeClr>
                </a:solidFill>
              </a:rPr>
              <a:t> INT (11), </a:t>
            </a:r>
            <a:endParaRPr lang="zh-CN" altLang="en-US" sz="1800" dirty="0" smtClean="0">
              <a:solidFill>
                <a:schemeClr val="tx1">
                  <a:lumMod val="65000"/>
                  <a:lumOff val="35000"/>
                </a:schemeClr>
              </a:solidFill>
            </a:endParaRPr>
          </a:p>
          <a:p>
            <a:pPr>
              <a:lnSpc>
                <a:spcPct val="100000"/>
              </a:lnSpc>
              <a:spcBef>
                <a:spcPts val="0"/>
              </a:spcBef>
              <a:buFontTx/>
              <a:buNone/>
              <a:defRPr/>
            </a:pPr>
            <a:r>
              <a:rPr lang="en-US" sz="1800" dirty="0" err="1" smtClean="0">
                <a:solidFill>
                  <a:schemeClr val="tx1">
                    <a:lumMod val="65000"/>
                    <a:lumOff val="35000"/>
                  </a:schemeClr>
                </a:solidFill>
              </a:rPr>
              <a:t>region_code</a:t>
            </a:r>
            <a:r>
              <a:rPr lang="en-US" sz="1800" dirty="0" smtClean="0">
                <a:solidFill>
                  <a:schemeClr val="tx1">
                    <a:lumMod val="65000"/>
                    <a:lumOff val="35000"/>
                  </a:schemeClr>
                </a:solidFill>
              </a:rPr>
              <a:t> VARCHAR(10), </a:t>
            </a:r>
            <a:endParaRPr lang="zh-CN" altLang="en-US" sz="1800" dirty="0" smtClean="0">
              <a:solidFill>
                <a:schemeClr val="tx1">
                  <a:lumMod val="65000"/>
                  <a:lumOff val="35000"/>
                </a:schemeClr>
              </a:solidFill>
            </a:endParaRPr>
          </a:p>
          <a:p>
            <a:pPr>
              <a:lnSpc>
                <a:spcPct val="100000"/>
              </a:lnSpc>
              <a:spcBef>
                <a:spcPts val="0"/>
              </a:spcBef>
              <a:buFontTx/>
              <a:buNone/>
              <a:defRPr/>
            </a:pPr>
            <a:r>
              <a:rPr lang="en-US" sz="1800" dirty="0" smtClean="0">
                <a:solidFill>
                  <a:schemeClr val="tx1">
                    <a:lumMod val="65000"/>
                    <a:lumOff val="35000"/>
                  </a:schemeClr>
                </a:solidFill>
              </a:rPr>
              <a:t>quantity INT (11), </a:t>
            </a:r>
            <a:endParaRPr lang="zh-CN" altLang="en-US" sz="1800" dirty="0" smtClean="0">
              <a:solidFill>
                <a:schemeClr val="tx1">
                  <a:lumMod val="65000"/>
                  <a:lumOff val="35000"/>
                </a:schemeClr>
              </a:solidFill>
            </a:endParaRPr>
          </a:p>
          <a:p>
            <a:pPr>
              <a:lnSpc>
                <a:spcPct val="100000"/>
              </a:lnSpc>
              <a:spcBef>
                <a:spcPts val="0"/>
              </a:spcBef>
              <a:buFontTx/>
              <a:buNone/>
              <a:defRPr/>
            </a:pPr>
            <a:r>
              <a:rPr lang="en-US" sz="1800" dirty="0" smtClean="0">
                <a:solidFill>
                  <a:schemeClr val="tx1">
                    <a:lumMod val="65000"/>
                    <a:lumOff val="35000"/>
                  </a:schemeClr>
                </a:solidFill>
              </a:rPr>
              <a:t>price FLOAT, </a:t>
            </a:r>
            <a:endParaRPr lang="zh-CN" altLang="en-US" sz="1800" dirty="0" smtClean="0">
              <a:solidFill>
                <a:schemeClr val="tx1">
                  <a:lumMod val="65000"/>
                  <a:lumOff val="35000"/>
                </a:schemeClr>
              </a:solidFill>
            </a:endParaRPr>
          </a:p>
          <a:p>
            <a:pPr>
              <a:lnSpc>
                <a:spcPct val="100000"/>
              </a:lnSpc>
              <a:spcBef>
                <a:spcPts val="0"/>
              </a:spcBef>
              <a:buFontTx/>
              <a:buNone/>
              <a:defRPr/>
            </a:pPr>
            <a:r>
              <a:rPr lang="en-US" sz="1800" dirty="0" smtClean="0">
                <a:solidFill>
                  <a:schemeClr val="tx1">
                    <a:lumMod val="65000"/>
                    <a:lumOff val="35000"/>
                  </a:schemeClr>
                </a:solidFill>
              </a:rPr>
              <a:t>PRIMARY KEY (</a:t>
            </a:r>
            <a:r>
              <a:rPr lang="en-US" sz="1800" dirty="0" err="1" smtClean="0">
                <a:solidFill>
                  <a:schemeClr val="tx1">
                    <a:lumMod val="65000"/>
                    <a:lumOff val="35000"/>
                  </a:schemeClr>
                </a:solidFill>
              </a:rPr>
              <a:t>product_id,region_code</a:t>
            </a:r>
            <a:r>
              <a:rPr lang="en-US" sz="1800" dirty="0" smtClean="0">
                <a:solidFill>
                  <a:schemeClr val="tx1">
                    <a:lumMod val="65000"/>
                    <a:lumOff val="35000"/>
                  </a:schemeClr>
                </a:solidFill>
              </a:rPr>
              <a:t>)  ); </a:t>
            </a:r>
            <a:endParaRPr lang="zh-CN" altLang="en-US" sz="1800" dirty="0" smtClean="0">
              <a:solidFill>
                <a:schemeClr val="tx1">
                  <a:lumMod val="65000"/>
                  <a:lumOff val="35000"/>
                </a:schemeClr>
              </a:solidFill>
            </a:endParaRPr>
          </a:p>
          <a:p>
            <a:pPr marL="0" indent="0">
              <a:lnSpc>
                <a:spcPct val="100000"/>
              </a:lnSpc>
              <a:buFontTx/>
              <a:buNone/>
              <a:defRPr/>
            </a:pPr>
            <a:endParaRPr lang="zh-CN" altLang="zh-CN" sz="2000" dirty="0">
              <a:solidFill>
                <a:srgbClr val="000000"/>
              </a:solidFill>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4.4</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89806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26" presetClass="emph" presetSubtype="0" fill="hold" grpId="0" nodeType="withEffect">
                                  <p:stCondLst>
                                    <p:cond delay="0"/>
                                  </p:stCondLst>
                                  <p:childTnLst>
                                    <p:animEffect transition="out" filter="fade">
                                      <p:cBhvr>
                                        <p:cTn id="15" dur="500" tmFilter="0, 0; .2, .5; .8, .5; 1, 0"/>
                                        <p:tgtEl>
                                          <p:spTgt spid="2"/>
                                        </p:tgtEl>
                                      </p:cBhvr>
                                    </p:animEffect>
                                    <p:animScale>
                                      <p:cBhvr>
                                        <p:cTn id="16"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77688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内容占位符 2"/>
          <p:cNvSpPr>
            <a:spLocks noGrp="1"/>
          </p:cNvSpPr>
          <p:nvPr>
            <p:ph idx="4294967295"/>
          </p:nvPr>
        </p:nvSpPr>
        <p:spPr bwMode="auto">
          <a:xfrm>
            <a:off x="1673225" y="1769745"/>
            <a:ext cx="8845550" cy="4897120"/>
          </a:xfrm>
          <a:ln>
            <a:miter lim="800000"/>
          </a:ln>
        </p:spPr>
        <p:txBody>
          <a:bodyPr vert="horz" wrap="square" lIns="91440" tIns="45720" rIns="91440" bIns="45720" numCol="1" anchor="t" anchorCtr="0" compatLnSpc="1">
            <a:noAutofit/>
          </a:bodyPr>
          <a:lstStyle/>
          <a:p>
            <a:pPr fontAlgn="auto">
              <a:lnSpc>
                <a:spcPct val="150000"/>
              </a:lnSpc>
              <a:buFont typeface="Arial" panose="020B0604020202020204" pitchFamily="34" charset="0"/>
              <a:buChar char="−"/>
              <a:defRPr/>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参照完整性</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在关系型数据库中，有很多规则是和表之间的关系有关的，表与表之间往往存在一种“父子”关系。例如，字段</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是一个表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表的属性，且依赖于表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的主键</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。那么，称表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为父表，表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为子表。通常将</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设为表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的外键，参照表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的主键字段，通过</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字段将父表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和子表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建立关联关系。</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buFont typeface="Arial" panose="020B0604020202020204" pitchFamily="34" charset="0"/>
              <a:buChar char="−"/>
              <a:defRPr/>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外键的作用是建立子表与其父表的关联关系，保证子表与父表关联的数据一致性。父表中更新或删除某条信息时，子表中与之对应的信息也必须有相应的改变。</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它可以是一个列或者多个列。一个表可以有一个或者多个外键。</a:t>
            </a:r>
            <a:endPar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defRPr/>
            </a:pPr>
            <a:endParaRPr lang="en-US" altLang="zh-CN" sz="1900" dirty="0" smtClean="0"/>
          </a:p>
          <a:p>
            <a:pPr>
              <a:buFont typeface="Arial" panose="020B0604020202020204" pitchFamily="34" charset="0"/>
              <a:buChar char="−"/>
              <a:defRPr/>
            </a:pPr>
            <a:endParaRPr lang="en-US" altLang="zh-CN" sz="1900" dirty="0"/>
          </a:p>
          <a:p>
            <a:pPr>
              <a:buFont typeface="Arial" panose="020B0604020202020204" pitchFamily="34" charset="0"/>
              <a:buChar char="−"/>
              <a:defRPr/>
            </a:pPr>
            <a:endParaRPr lang="en-US" altLang="zh-CN" sz="1900" dirty="0" smtClean="0"/>
          </a:p>
          <a:p>
            <a:pPr marL="0" indent="0">
              <a:buFontTx/>
              <a:buNone/>
              <a:defRPr/>
            </a:pPr>
            <a:endParaRPr lang="en-US" altLang="zh-CN" sz="1700" dirty="0" smtClean="0"/>
          </a:p>
        </p:txBody>
      </p:sp>
      <p:sp>
        <p:nvSpPr>
          <p:cNvPr id="15" name="文本框 6"/>
          <p:cNvSpPr txBox="1"/>
          <p:nvPr/>
        </p:nvSpPr>
        <p:spPr>
          <a:xfrm>
            <a:off x="3426461" y="1291077"/>
            <a:ext cx="545274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4.4.2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FOREIGN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外键约束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1766888" y="1847215"/>
            <a:ext cx="8658224" cy="3609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eaLnBrk="1" hangingPunct="1">
              <a:spcBef>
                <a:spcPct val="0"/>
              </a:spcBef>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需</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求分析就是分析用户的各种需求。</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调查用户实际需求通常按以下步骤进行：</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）调查现实世界的组织机构情况。</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）调查相关部门的业务活动情况。</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）在熟悉了业务活动的基础上，协助用户明确对新系统的各种实际需求。</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）确定新系统的边界。</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数据库的设计过程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3416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4658361" y="1062477"/>
            <a:ext cx="1938351" cy="553998"/>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a:t>
            </a:r>
            <a:r>
              <a:rPr lang="en-US" sz="2000" dirty="0" smtClean="0">
                <a:solidFill>
                  <a:srgbClr val="F0882E"/>
                </a:solidFill>
                <a:latin typeface="微软雅黑" panose="020B0503020204020204" pitchFamily="34" charset="-122"/>
                <a:ea typeface="微软雅黑" panose="020B0503020204020204" pitchFamily="34" charset="-122"/>
                <a:sym typeface="+mn-ea"/>
              </a:rPr>
              <a:t>.1.2  </a:t>
            </a:r>
            <a:r>
              <a:rPr lang="zh-CN" altLang="en-US" sz="2000" dirty="0">
                <a:solidFill>
                  <a:srgbClr val="F0882E"/>
                </a:solidFill>
                <a:latin typeface="微软雅黑" panose="020B0503020204020204" pitchFamily="34" charset="-122"/>
                <a:ea typeface="微软雅黑" panose="020B0503020204020204" pitchFamily="34" charset="-122"/>
                <a:sym typeface="+mn-ea"/>
              </a:rPr>
              <a:t>需求分析</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1000" fill="hold"/>
                                        <p:tgtEl>
                                          <p:spTgt spid="15362"/>
                                        </p:tgtEl>
                                        <p:attrNameLst>
                                          <p:attrName>ppt_x</p:attrName>
                                        </p:attrNameLst>
                                      </p:cBhvr>
                                      <p:tavLst>
                                        <p:tav tm="0">
                                          <p:val>
                                            <p:strVal val="#ppt_x"/>
                                          </p:val>
                                        </p:tav>
                                        <p:tav tm="100000">
                                          <p:val>
                                            <p:strVal val="#ppt_x"/>
                                          </p:val>
                                        </p:tav>
                                      </p:tavLst>
                                    </p:anim>
                                    <p:anim calcmode="lin" valueType="num">
                                      <p:cBhvr additive="base">
                                        <p:cTn id="8" dur="1000" fill="hold"/>
                                        <p:tgtEl>
                                          <p:spTgt spid="15362"/>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77688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内容占位符 2"/>
          <p:cNvSpPr>
            <a:spLocks noGrp="1"/>
          </p:cNvSpPr>
          <p:nvPr>
            <p:ph idx="4294967295"/>
          </p:nvPr>
        </p:nvSpPr>
        <p:spPr bwMode="auto">
          <a:xfrm>
            <a:off x="1673225" y="1534795"/>
            <a:ext cx="8845550" cy="2925445"/>
          </a:xfrm>
          <a:ln>
            <a:miter lim="800000"/>
          </a:ln>
        </p:spPr>
        <p:txBody>
          <a:bodyPr vert="horz" wrap="square" lIns="91440" tIns="45720" rIns="91440" bIns="45720" numCol="1" anchor="t" anchorCtr="0" compatLnSpc="1">
            <a:normAutofit/>
          </a:bodyPr>
          <a:lstStyle/>
          <a:p>
            <a:pPr marL="0" indent="0">
              <a:buFont typeface="Arial" panose="020B0604020202020204" pitchFamily="34" charset="0"/>
              <a:buNone/>
              <a:defRPr/>
            </a:pP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457200" lvl="1" indent="0" eaLnBrk="1" hangingPunct="1">
              <a:buNone/>
            </a:pP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外键声明和参照完整性定义的语法格式如下：</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buNone/>
            </a:pPr>
            <a:r>
              <a:rPr lang="en-US" altLang="zh-CN"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constraint </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foreign_key_name</a:t>
            </a:r>
            <a:r>
              <a:rPr lang="en-US" altLang="zh-CN"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foreign key</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(col_name1 [,col_name2….])</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buNone/>
            </a:pPr>
            <a:r>
              <a:rPr lang="en-US" altLang="zh-CN"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references </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table_name(col_name1[,col_name2...)]) </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buNone/>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[on delete {restrict | cascade | set null | no action}] </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buNone/>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[on update  {restrict | cascade | set null | no action}] </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1800" dirty="0" smtClean="0"/>
          </a:p>
        </p:txBody>
      </p:sp>
      <p:sp>
        <p:nvSpPr>
          <p:cNvPr id="15" name="文本框 6"/>
          <p:cNvSpPr txBox="1"/>
          <p:nvPr/>
        </p:nvSpPr>
        <p:spPr>
          <a:xfrm>
            <a:off x="3426461" y="1237102"/>
            <a:ext cx="545274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4.4.2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FOREIGN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外键约束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425575" y="4460240"/>
            <a:ext cx="9453880" cy="2306955"/>
          </a:xfrm>
          <a:prstGeom prst="rect">
            <a:avLst/>
          </a:prstGeom>
          <a:noFill/>
        </p:spPr>
        <p:txBody>
          <a:bodyPr wrap="square" rtlCol="0">
            <a:spAutoFit/>
          </a:bodyPr>
          <a:lstStyle/>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constraint foreign_key_name: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定义外键约束和约束名。</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foreign key (col_name1 [,col_name2….]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，外键引用的字段表。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）外键被定义为表的完整性约束，</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reference_definition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中包含了外键所参照的表和列，还可以声明参照动作。</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restrict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：当要删除或更新父表中被参照列上在外键中出现的值时，拒绝对父表的删除或更新操作。</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77688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文本框 6"/>
          <p:cNvSpPr txBox="1"/>
          <p:nvPr/>
        </p:nvSpPr>
        <p:spPr>
          <a:xfrm>
            <a:off x="3426461" y="1237102"/>
            <a:ext cx="545274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4.4.2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FOREIGN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外键约束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767205" y="2298700"/>
            <a:ext cx="8656955" cy="4154170"/>
          </a:xfrm>
          <a:prstGeom prst="rect">
            <a:avLst/>
          </a:prstGeom>
          <a:noFill/>
        </p:spPr>
        <p:txBody>
          <a:bodyPr wrap="square" rtlCol="0">
            <a:spAutoFit/>
          </a:bodyPr>
          <a:lstStyle/>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cascade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：从父表删除或更新行时自动删除或更新子表中匹配的行。</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set 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：当从父表删除或更新行时，设置子表中与之对应的外键列为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。如果外键列没有指定</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not 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限定词，这就是合法的。</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 action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 action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意味着不采取动作，就是如果有一个相关的外键值在被参考的表里，删除或更新父表中主要键值的企图不被允许，和</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restrict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一样。</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set default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：作用和</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set 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一样，只不过</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set default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是指定子表中的外键列为默认值。</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a:hlinkClick r:id="rId1" action="ppaction://hlinksldjump"/>
          </p:cNvPr>
          <p:cNvSpPr/>
          <p:nvPr/>
        </p:nvSpPr>
        <p:spPr>
          <a:xfrm>
            <a:off x="9354588" y="5271310"/>
            <a:ext cx="997528" cy="382385"/>
          </a:xfrm>
          <a:prstGeom prst="chevron">
            <a:avLst/>
          </a:prstGeom>
          <a:solidFill>
            <a:srgbClr val="F08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返回</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77688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内容占位符 2"/>
          <p:cNvSpPr>
            <a:spLocks noGrp="1"/>
          </p:cNvSpPr>
          <p:nvPr>
            <p:ph idx="4294967295"/>
          </p:nvPr>
        </p:nvSpPr>
        <p:spPr bwMode="auto">
          <a:xfrm>
            <a:off x="1673225" y="2028190"/>
            <a:ext cx="8845550" cy="2929255"/>
          </a:xfrm>
          <a:ln>
            <a:miter lim="800000"/>
          </a:ln>
        </p:spPr>
        <p:txBody>
          <a:bodyPr vert="horz" wrap="square" lIns="91440" tIns="45720" rIns="91440" bIns="45720" numCol="1" anchor="t" anchorCtr="0" compatLnSpc="1">
            <a:normAutofit/>
          </a:bodyPr>
          <a:lstStyle/>
          <a:p>
            <a:pPr>
              <a:defRPr/>
            </a:pPr>
            <a:r>
              <a:rPr lang="zh-CN" altLang="zh-CN" sz="2000" b="1" dirty="0">
                <a:latin typeface="微软雅黑" panose="020B0503020204020204" pitchFamily="34" charset="-122"/>
                <a:ea typeface="微软雅黑" panose="020B0503020204020204" pitchFamily="34" charset="-122"/>
                <a:sym typeface="+mn-ea"/>
              </a:rPr>
              <a:t>在创建表时创建外键</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创建部门表</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dept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和员工表</a:t>
            </a:r>
            <a:r>
              <a:rPr lang="en-US" sz="2000" dirty="0" err="1" smtClean="0">
                <a:solidFill>
                  <a:schemeClr val="tx1">
                    <a:lumMod val="65000"/>
                    <a:lumOff val="35000"/>
                  </a:schemeClr>
                </a:solidFill>
                <a:latin typeface="微软雅黑" panose="020B0503020204020204" pitchFamily="34" charset="-122"/>
                <a:ea typeface="微软雅黑" panose="020B0503020204020204" pitchFamily="34" charset="-122"/>
              </a:rPr>
              <a:t>emp</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并在员工表上创建外键。</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Step1:</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先创建主表</a:t>
            </a:r>
            <a:r>
              <a:rPr 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dept                                             Step2:</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再创建从表</a:t>
            </a:r>
            <a:r>
              <a:rPr lang="en-US" sz="1800" dirty="0" err="1" smtClean="0">
                <a:solidFill>
                  <a:schemeClr val="tx1">
                    <a:lumMod val="65000"/>
                    <a:lumOff val="35000"/>
                  </a:schemeClr>
                </a:solidFill>
                <a:latin typeface="微软雅黑" panose="020B0503020204020204" pitchFamily="34" charset="-122"/>
                <a:ea typeface="微软雅黑" panose="020B0503020204020204" pitchFamily="34" charset="-122"/>
              </a:rPr>
              <a:t>emp</a:t>
            </a:r>
            <a:endPar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1800" dirty="0" smtClean="0"/>
          </a:p>
          <a:p>
            <a:pPr>
              <a:buFont typeface="Arial" panose="020B0604020202020204" pitchFamily="34" charset="0"/>
              <a:buChar char="−"/>
              <a:defRPr/>
            </a:pPr>
            <a:endParaRPr lang="en-US" altLang="zh-CN" sz="1800" dirty="0"/>
          </a:p>
          <a:p>
            <a:pPr>
              <a:buFont typeface="Arial" panose="020B0604020202020204" pitchFamily="34" charset="0"/>
              <a:buChar char="−"/>
              <a:defRPr/>
            </a:pPr>
            <a:endParaRPr lang="en-US" altLang="zh-CN" sz="1800" dirty="0" smtClean="0"/>
          </a:p>
          <a:p>
            <a:pPr marL="0" indent="0">
              <a:buFontTx/>
              <a:buNone/>
              <a:defRPr/>
            </a:pPr>
            <a:endParaRPr lang="en-US" altLang="zh-CN" sz="1800" dirty="0" smtClean="0"/>
          </a:p>
        </p:txBody>
      </p:sp>
      <p:sp>
        <p:nvSpPr>
          <p:cNvPr id="13" name="内容占位符 2"/>
          <p:cNvSpPr txBox="1"/>
          <p:nvPr/>
        </p:nvSpPr>
        <p:spPr bwMode="auto">
          <a:xfrm>
            <a:off x="2170901" y="3463253"/>
            <a:ext cx="3178175" cy="260667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00000"/>
              </a:lnSpc>
              <a:spcBef>
                <a:spcPts val="0"/>
              </a:spcBef>
              <a:buFontTx/>
              <a:buNone/>
              <a:defRPr/>
            </a:pPr>
            <a:r>
              <a:rPr lang="en-US" sz="2000" dirty="0" smtClean="0">
                <a:solidFill>
                  <a:schemeClr val="tx1">
                    <a:lumMod val="65000"/>
                    <a:lumOff val="35000"/>
                  </a:schemeClr>
                </a:solidFill>
              </a:rPr>
              <a:t>CREATE TABLE dept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 (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id INT(11) PRIMARY KEY,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name VARCHAR(22),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location VARCHAR(50),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description VARCHAR(200)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 </a:t>
            </a:r>
            <a:endParaRPr lang="zh-CN" altLang="en-US" sz="2000" dirty="0" smtClean="0">
              <a:solidFill>
                <a:schemeClr val="tx1">
                  <a:lumMod val="65000"/>
                  <a:lumOff val="35000"/>
                </a:schemeClr>
              </a:solidFill>
            </a:endParaRPr>
          </a:p>
          <a:p>
            <a:pPr marL="0" indent="0">
              <a:lnSpc>
                <a:spcPct val="100000"/>
              </a:lnSpc>
              <a:spcBef>
                <a:spcPts val="0"/>
              </a:spcBef>
              <a:buFontTx/>
              <a:buNone/>
              <a:defRPr/>
            </a:pPr>
            <a:endParaRPr lang="zh-CN" altLang="zh-CN" sz="2000" dirty="0">
              <a:solidFill>
                <a:srgbClr val="000000"/>
              </a:solidFill>
            </a:endParaRPr>
          </a:p>
        </p:txBody>
      </p:sp>
      <p:sp>
        <p:nvSpPr>
          <p:cNvPr id="14" name="内容占位符 2"/>
          <p:cNvSpPr txBox="1"/>
          <p:nvPr/>
        </p:nvSpPr>
        <p:spPr bwMode="auto">
          <a:xfrm>
            <a:off x="6168390" y="3463290"/>
            <a:ext cx="4503420" cy="324993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00000"/>
              </a:lnSpc>
              <a:spcBef>
                <a:spcPts val="0"/>
              </a:spcBef>
              <a:buFontTx/>
              <a:buNone/>
              <a:defRPr/>
            </a:pPr>
            <a:r>
              <a:rPr lang="en-US" sz="2000" dirty="0" smtClean="0">
                <a:solidFill>
                  <a:schemeClr val="tx1">
                    <a:lumMod val="65000"/>
                    <a:lumOff val="35000"/>
                  </a:schemeClr>
                </a:solidFill>
              </a:rPr>
              <a:t>create table </a:t>
            </a:r>
            <a:r>
              <a:rPr lang="en-US" sz="2000" dirty="0" err="1" smtClean="0">
                <a:solidFill>
                  <a:schemeClr val="tx1">
                    <a:lumMod val="65000"/>
                    <a:lumOff val="35000"/>
                  </a:schemeClr>
                </a:solidFill>
              </a:rPr>
              <a:t>emp</a:t>
            </a:r>
            <a:r>
              <a:rPr lang="en-US" sz="2000" dirty="0" smtClean="0">
                <a:solidFill>
                  <a:schemeClr val="tx1">
                    <a:lumMod val="65000"/>
                    <a:lumOff val="35000"/>
                  </a:schemeClr>
                </a:solidFill>
              </a:rPr>
              <a:t>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 (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id INT(11) ,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name VARCHAR(10),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err="1" smtClean="0">
                <a:solidFill>
                  <a:schemeClr val="tx1">
                    <a:lumMod val="65000"/>
                    <a:lumOff val="35000"/>
                  </a:schemeClr>
                </a:solidFill>
              </a:rPr>
              <a:t>dept_id</a:t>
            </a:r>
            <a:r>
              <a:rPr lang="en-US" sz="2000" dirty="0" smtClean="0">
                <a:solidFill>
                  <a:schemeClr val="tx1">
                    <a:lumMod val="65000"/>
                    <a:lumOff val="35000"/>
                  </a:schemeClr>
                </a:solidFill>
              </a:rPr>
              <a:t> INT(11),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salary FLOAT, </a:t>
            </a:r>
            <a:endParaRPr 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sym typeface="+mn-ea"/>
              </a:rPr>
              <a:t>CONSTRAINT </a:t>
            </a:r>
            <a:r>
              <a:rPr lang="en-US" sz="2000" dirty="0" smtClean="0">
                <a:solidFill>
                  <a:schemeClr val="tx1">
                    <a:lumMod val="65000"/>
                    <a:lumOff val="35000"/>
                  </a:schemeClr>
                </a:solidFill>
                <a:sym typeface="+mn-ea"/>
              </a:rPr>
              <a:t>pid PRIMARY KEY(id),</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 CONSTRAINT </a:t>
            </a:r>
            <a:r>
              <a:rPr lang="en-US" sz="2000" dirty="0" err="1" smtClean="0">
                <a:solidFill>
                  <a:schemeClr val="tx1">
                    <a:lumMod val="65000"/>
                    <a:lumOff val="35000"/>
                  </a:schemeClr>
                </a:solidFill>
              </a:rPr>
              <a:t>fk_emp_dept</a:t>
            </a:r>
            <a:r>
              <a:rPr lang="en-US" sz="2000" dirty="0" smtClean="0">
                <a:solidFill>
                  <a:schemeClr val="tx1">
                    <a:lumMod val="65000"/>
                    <a:lumOff val="35000"/>
                  </a:schemeClr>
                </a:solidFill>
              </a:rPr>
              <a:t> FOREIGN KEY(</a:t>
            </a:r>
            <a:r>
              <a:rPr lang="en-US" sz="2000" dirty="0" err="1" smtClean="0">
                <a:solidFill>
                  <a:schemeClr val="tx1">
                    <a:lumMod val="65000"/>
                    <a:lumOff val="35000"/>
                  </a:schemeClr>
                </a:solidFill>
              </a:rPr>
              <a:t>dept_id</a:t>
            </a:r>
            <a:r>
              <a:rPr lang="en-US" sz="2000" dirty="0" smtClean="0">
                <a:solidFill>
                  <a:schemeClr val="tx1">
                    <a:lumMod val="65000"/>
                    <a:lumOff val="35000"/>
                  </a:schemeClr>
                </a:solidFill>
              </a:rPr>
              <a:t>) REFERENCES dept(id) </a:t>
            </a:r>
            <a:endParaRPr lang="zh-CN" altLang="en-US" sz="2000" dirty="0" smtClean="0">
              <a:solidFill>
                <a:schemeClr val="tx1">
                  <a:lumMod val="65000"/>
                  <a:lumOff val="35000"/>
                </a:schemeClr>
              </a:solidFill>
            </a:endParaRPr>
          </a:p>
          <a:p>
            <a:pPr>
              <a:lnSpc>
                <a:spcPct val="100000"/>
              </a:lnSpc>
              <a:spcBef>
                <a:spcPts val="0"/>
              </a:spcBef>
              <a:buFontTx/>
              <a:buNone/>
              <a:defRPr/>
            </a:pPr>
            <a:r>
              <a:rPr lang="en-US" sz="2000" dirty="0" smtClean="0">
                <a:solidFill>
                  <a:schemeClr val="tx1">
                    <a:lumMod val="65000"/>
                    <a:lumOff val="35000"/>
                  </a:schemeClr>
                </a:solidFill>
              </a:rPr>
              <a:t> );</a:t>
            </a:r>
            <a:endParaRPr lang="zh-CN" altLang="zh-CN" sz="2000" dirty="0" smtClean="0">
              <a:solidFill>
                <a:schemeClr val="tx1">
                  <a:lumMod val="65000"/>
                  <a:lumOff val="35000"/>
                </a:schemeClr>
              </a:solidFill>
            </a:endParaRPr>
          </a:p>
        </p:txBody>
      </p:sp>
      <p:sp>
        <p:nvSpPr>
          <p:cNvPr id="15" name="文本框 6"/>
          <p:cNvSpPr txBox="1"/>
          <p:nvPr/>
        </p:nvSpPr>
        <p:spPr>
          <a:xfrm>
            <a:off x="3426461" y="1291077"/>
            <a:ext cx="545274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4.4.2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FOREIGN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外键约束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4)">
                                      <p:cBhvr>
                                        <p:cTn id="12" dur="2000"/>
                                        <p:tgtEl>
                                          <p:spTgt spid="14"/>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4)">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ldLvl="0" animBg="1"/>
      <p:bldP spid="14"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77688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内容占位符 2"/>
          <p:cNvSpPr>
            <a:spLocks noGrp="1"/>
          </p:cNvSpPr>
          <p:nvPr>
            <p:ph idx="4294967295"/>
          </p:nvPr>
        </p:nvSpPr>
        <p:spPr bwMode="auto">
          <a:xfrm>
            <a:off x="1673225" y="2028190"/>
            <a:ext cx="8845550" cy="2929255"/>
          </a:xfrm>
          <a:ln>
            <a:miter lim="800000"/>
          </a:ln>
        </p:spPr>
        <p:txBody>
          <a:bodyPr vert="horz" wrap="square" lIns="91440" tIns="45720" rIns="91440" bIns="45720" numCol="1" anchor="t" anchorCtr="0" compatLnSpc="1">
            <a:normAutofit/>
          </a:bodyPr>
          <a:lstStyle/>
          <a:p>
            <a:pPr>
              <a:defRPr/>
            </a:pPr>
            <a:r>
              <a:rPr lang="zh-CN" altLang="zh-CN" sz="2400" b="1" dirty="0">
                <a:latin typeface="微软雅黑" panose="020B0503020204020204" pitchFamily="34" charset="-122"/>
                <a:ea typeface="微软雅黑" panose="020B0503020204020204" pitchFamily="34" charset="-122"/>
                <a:sym typeface="+mn-ea"/>
              </a:rPr>
              <a:t>对已有的表添加外键</a:t>
            </a:r>
            <a:endParaRPr lang="zh-CN" altLang="zh-CN" sz="2400" b="1" dirty="0">
              <a:latin typeface="微软雅黑" panose="020B0503020204020204" pitchFamily="34" charset="-122"/>
              <a:ea typeface="微软雅黑" panose="020B0503020204020204" pitchFamily="34" charset="-122"/>
            </a:endParaRPr>
          </a:p>
          <a:p>
            <a:pPr marL="0" algn="l">
              <a:buClrTx/>
              <a:buSzTx/>
              <a:buFontTx/>
              <a:buNone/>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zh-CN" sz="2400" dirty="0">
                <a:solidFill>
                  <a:srgbClr val="0000FF"/>
                </a:solidFill>
                <a:sym typeface="+mn-ea"/>
              </a:rPr>
              <a:t> </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用alter table语句在数据库teaching中，为表score添加外键约束。</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Step1:         </a:t>
            </a:r>
            <a:r>
              <a:rPr 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Step2:</a:t>
            </a:r>
            <a:endParaRPr lang="en-US" altLang="zh-CN" sz="2400" dirty="0" smtClean="0"/>
          </a:p>
          <a:p>
            <a:pPr>
              <a:buFont typeface="Arial" panose="020B0604020202020204" pitchFamily="34" charset="0"/>
              <a:buChar char="−"/>
              <a:defRPr/>
            </a:pPr>
            <a:endParaRPr lang="en-US" altLang="zh-CN" sz="1800" dirty="0"/>
          </a:p>
          <a:p>
            <a:pPr>
              <a:buFont typeface="Arial" panose="020B0604020202020204" pitchFamily="34" charset="0"/>
              <a:buChar char="−"/>
              <a:defRPr/>
            </a:pPr>
            <a:endParaRPr lang="en-US" altLang="zh-CN" sz="1800" dirty="0" smtClean="0"/>
          </a:p>
          <a:p>
            <a:pPr marL="0" indent="0">
              <a:buFontTx/>
              <a:buNone/>
              <a:defRPr/>
            </a:pPr>
            <a:endParaRPr lang="en-US" altLang="zh-CN" sz="1800" dirty="0" smtClean="0"/>
          </a:p>
        </p:txBody>
      </p:sp>
      <p:sp>
        <p:nvSpPr>
          <p:cNvPr id="13" name="内容占位符 2"/>
          <p:cNvSpPr txBox="1"/>
          <p:nvPr/>
        </p:nvSpPr>
        <p:spPr bwMode="auto">
          <a:xfrm>
            <a:off x="2179320" y="3824605"/>
            <a:ext cx="3704590" cy="1584325"/>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lgn="l">
              <a:lnSpc>
                <a:spcPct val="100000"/>
              </a:lnSpc>
              <a:spcBef>
                <a:spcPts val="0"/>
              </a:spcBef>
              <a:buClrTx/>
              <a:buSzTx/>
              <a:buFontTx/>
              <a:buNone/>
              <a:defRPr/>
            </a:pPr>
            <a:r>
              <a:rPr lang="en-US" dirty="0" smtClean="0">
                <a:solidFill>
                  <a:schemeClr val="tx1">
                    <a:lumMod val="65000"/>
                    <a:lumOff val="35000"/>
                  </a:schemeClr>
                </a:solidFill>
                <a:sym typeface="+mn-ea"/>
              </a:rPr>
              <a:t>alter table score</a:t>
            </a:r>
            <a:endParaRPr lang="en-US" dirty="0" smtClean="0">
              <a:solidFill>
                <a:schemeClr val="tx1">
                  <a:lumMod val="65000"/>
                  <a:lumOff val="35000"/>
                </a:schemeClr>
              </a:solidFill>
            </a:endParaRPr>
          </a:p>
          <a:p>
            <a:pPr marL="342900" lvl="1" indent="-342900" algn="l">
              <a:lnSpc>
                <a:spcPct val="100000"/>
              </a:lnSpc>
              <a:spcBef>
                <a:spcPts val="0"/>
              </a:spcBef>
              <a:buClrTx/>
              <a:buSzTx/>
              <a:buFontTx/>
              <a:buNone/>
              <a:defRPr/>
            </a:pPr>
            <a:r>
              <a:rPr lang="en-US" dirty="0" smtClean="0">
                <a:solidFill>
                  <a:schemeClr val="tx1">
                    <a:lumMod val="65000"/>
                    <a:lumOff val="35000"/>
                  </a:schemeClr>
                </a:solidFill>
                <a:sym typeface="+mn-ea"/>
              </a:rPr>
              <a:t>     add constraint  fk_st_score </a:t>
            </a:r>
            <a:endParaRPr lang="en-US" dirty="0" smtClean="0">
              <a:solidFill>
                <a:schemeClr val="tx1">
                  <a:lumMod val="65000"/>
                  <a:lumOff val="35000"/>
                </a:schemeClr>
              </a:solidFill>
            </a:endParaRPr>
          </a:p>
          <a:p>
            <a:pPr marL="342900" lvl="1" indent="-342900" algn="l">
              <a:lnSpc>
                <a:spcPct val="100000"/>
              </a:lnSpc>
              <a:spcBef>
                <a:spcPts val="0"/>
              </a:spcBef>
              <a:buClrTx/>
              <a:buSzTx/>
              <a:buFontTx/>
              <a:buNone/>
              <a:defRPr/>
            </a:pPr>
            <a:r>
              <a:rPr lang="en-US" dirty="0" smtClean="0">
                <a:solidFill>
                  <a:schemeClr val="tx1">
                    <a:lumMod val="65000"/>
                    <a:lumOff val="35000"/>
                  </a:schemeClr>
                </a:solidFill>
                <a:sym typeface="+mn-ea"/>
              </a:rPr>
              <a:t>foreign key(studentno) references student(studentno);</a:t>
            </a:r>
            <a:endParaRPr lang="en-US" dirty="0" smtClean="0">
              <a:solidFill>
                <a:schemeClr val="tx1">
                  <a:lumMod val="65000"/>
                  <a:lumOff val="35000"/>
                </a:schemeClr>
              </a:solidFill>
            </a:endParaRPr>
          </a:p>
          <a:p>
            <a:pPr marL="0" indent="0">
              <a:lnSpc>
                <a:spcPct val="100000"/>
              </a:lnSpc>
              <a:spcBef>
                <a:spcPts val="0"/>
              </a:spcBef>
              <a:buFontTx/>
              <a:buNone/>
              <a:defRPr/>
            </a:pPr>
            <a:endParaRPr lang="zh-CN" altLang="zh-CN" dirty="0">
              <a:solidFill>
                <a:srgbClr val="000000"/>
              </a:solidFill>
            </a:endParaRPr>
          </a:p>
        </p:txBody>
      </p:sp>
      <p:sp>
        <p:nvSpPr>
          <p:cNvPr id="14" name="内容占位符 2"/>
          <p:cNvSpPr txBox="1"/>
          <p:nvPr/>
        </p:nvSpPr>
        <p:spPr bwMode="auto">
          <a:xfrm>
            <a:off x="6121400" y="3785870"/>
            <a:ext cx="4350385" cy="166243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lgn="l">
              <a:lnSpc>
                <a:spcPct val="100000"/>
              </a:lnSpc>
              <a:spcBef>
                <a:spcPts val="0"/>
              </a:spcBef>
              <a:buClrTx/>
              <a:buSzTx/>
              <a:buFontTx/>
              <a:buNone/>
              <a:defRPr/>
            </a:pPr>
            <a:r>
              <a:rPr lang="en-US" sz="2000" dirty="0" smtClean="0">
                <a:solidFill>
                  <a:schemeClr val="tx1">
                    <a:lumMod val="65000"/>
                    <a:lumOff val="35000"/>
                  </a:schemeClr>
                </a:solidFill>
                <a:sym typeface="+mn-ea"/>
              </a:rPr>
              <a:t>alter table score</a:t>
            </a:r>
            <a:endParaRPr lang="en-US" sz="2000" dirty="0" smtClean="0">
              <a:solidFill>
                <a:schemeClr val="tx1">
                  <a:lumMod val="65000"/>
                  <a:lumOff val="35000"/>
                </a:schemeClr>
              </a:solidFill>
            </a:endParaRPr>
          </a:p>
          <a:p>
            <a:pPr marL="342900" lvl="1" indent="-342900" algn="l">
              <a:lnSpc>
                <a:spcPct val="100000"/>
              </a:lnSpc>
              <a:spcBef>
                <a:spcPts val="0"/>
              </a:spcBef>
              <a:buClrTx/>
              <a:buSzTx/>
              <a:buFontTx/>
              <a:buNone/>
              <a:defRPr/>
            </a:pPr>
            <a:r>
              <a:rPr lang="en-US" sz="2000" dirty="0" smtClean="0">
                <a:solidFill>
                  <a:schemeClr val="tx1">
                    <a:lumMod val="65000"/>
                    <a:lumOff val="35000"/>
                  </a:schemeClr>
                </a:solidFill>
                <a:sym typeface="+mn-ea"/>
              </a:rPr>
              <a:t>          add constraint fk_cou_score </a:t>
            </a:r>
            <a:endParaRPr lang="en-US" sz="2000" dirty="0" smtClean="0">
              <a:solidFill>
                <a:schemeClr val="tx1">
                  <a:lumMod val="65000"/>
                  <a:lumOff val="35000"/>
                </a:schemeClr>
              </a:solidFill>
            </a:endParaRPr>
          </a:p>
          <a:p>
            <a:pPr marL="342900" lvl="1" indent="-342900" algn="l">
              <a:lnSpc>
                <a:spcPct val="100000"/>
              </a:lnSpc>
              <a:spcBef>
                <a:spcPts val="0"/>
              </a:spcBef>
              <a:buClrTx/>
              <a:buSzTx/>
              <a:buFontTx/>
              <a:buNone/>
              <a:defRPr/>
            </a:pPr>
            <a:r>
              <a:rPr lang="en-US" sz="2000" dirty="0" smtClean="0">
                <a:solidFill>
                  <a:schemeClr val="tx1">
                    <a:lumMod val="65000"/>
                    <a:lumOff val="35000"/>
                  </a:schemeClr>
                </a:solidFill>
                <a:sym typeface="+mn-ea"/>
              </a:rPr>
              <a:t>          foreign key(courseno) references course(courseno);</a:t>
            </a:r>
            <a:endParaRPr lang="en-US" sz="2000" dirty="0" smtClean="0">
              <a:solidFill>
                <a:schemeClr val="tx1">
                  <a:lumMod val="65000"/>
                  <a:lumOff val="35000"/>
                </a:schemeClr>
              </a:solidFill>
            </a:endParaRPr>
          </a:p>
        </p:txBody>
      </p:sp>
      <p:sp>
        <p:nvSpPr>
          <p:cNvPr id="15" name="文本框 6"/>
          <p:cNvSpPr txBox="1"/>
          <p:nvPr/>
        </p:nvSpPr>
        <p:spPr>
          <a:xfrm>
            <a:off x="3426461" y="1291077"/>
            <a:ext cx="545274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4.4.2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FOREIGN KEY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外键约束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807460" y="5818505"/>
            <a:ext cx="5064125" cy="398780"/>
          </a:xfrm>
          <a:prstGeom prst="rect">
            <a:avLst/>
          </a:prstGeom>
          <a:noFill/>
        </p:spPr>
        <p:txBody>
          <a:bodyPr wrap="none" rtlCol="0" anchor="t">
            <a:spAutoFit/>
          </a:bodyPr>
          <a:p>
            <a:pPr marL="0" algn="l">
              <a:buClrTx/>
              <a:buSzTx/>
              <a:buFontTx/>
              <a:buNone/>
              <a:defRPr/>
            </a:pPr>
            <a:r>
              <a:rPr lang="zh-CN" altLang="zh-CN" sz="2000" dirty="0">
                <a:solidFill>
                  <a:srgbClr val="595959"/>
                </a:solidFill>
                <a:latin typeface="微软雅黑" panose="020B0503020204020204" pitchFamily="34" charset="-122"/>
                <a:ea typeface="微软雅黑" panose="020B0503020204020204" pitchFamily="34" charset="-122"/>
                <a:sym typeface="+mn-ea"/>
              </a:rPr>
              <a:t>练习：为表</a:t>
            </a:r>
            <a:r>
              <a:rPr lang="en-US" altLang="zh-CN" sz="2000" dirty="0">
                <a:solidFill>
                  <a:srgbClr val="595959"/>
                </a:solidFill>
                <a:latin typeface="微软雅黑" panose="020B0503020204020204" pitchFamily="34" charset="-122"/>
                <a:ea typeface="微软雅黑" panose="020B0503020204020204" pitchFamily="34" charset="-122"/>
                <a:sym typeface="+mn-ea"/>
              </a:rPr>
              <a:t>teach_course</a:t>
            </a:r>
            <a:r>
              <a:rPr lang="zh-CN" altLang="en-US" sz="2000" dirty="0">
                <a:solidFill>
                  <a:srgbClr val="595959"/>
                </a:solidFill>
                <a:latin typeface="微软雅黑" panose="020B0503020204020204" pitchFamily="34" charset="-122"/>
                <a:ea typeface="微软雅黑" panose="020B0503020204020204" pitchFamily="34" charset="-122"/>
                <a:sym typeface="+mn-ea"/>
              </a:rPr>
              <a:t>表</a:t>
            </a:r>
            <a:r>
              <a:rPr lang="zh-CN" altLang="zh-CN" sz="2000" dirty="0">
                <a:solidFill>
                  <a:srgbClr val="595959"/>
                </a:solidFill>
                <a:latin typeface="微软雅黑" panose="020B0503020204020204" pitchFamily="34" charset="-122"/>
                <a:ea typeface="微软雅黑" panose="020B0503020204020204" pitchFamily="34" charset="-122"/>
                <a:sym typeface="+mn-ea"/>
              </a:rPr>
              <a:t>添加外键约束。</a:t>
            </a:r>
            <a:endParaRPr lang="zh-CN" altLang="zh-CN" sz="2000"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4)">
                                      <p:cBhvr>
                                        <p:cTn id="12" dur="2000"/>
                                        <p:tgtEl>
                                          <p:spTgt spid="14"/>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4)">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strVal val="#ppt_w*0.70"/>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ldLvl="0" animBg="1"/>
      <p:bldP spid="14" grpId="0" bldLvl="0" animBg="1"/>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p:cNvSpPr txBox="1"/>
          <p:nvPr/>
        </p:nvSpPr>
        <p:spPr>
          <a:xfrm>
            <a:off x="3437256" y="1271392"/>
            <a:ext cx="508381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4.4.3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NOT NULL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非空约束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内容占位符 2"/>
          <p:cNvSpPr txBox="1"/>
          <p:nvPr/>
        </p:nvSpPr>
        <p:spPr bwMode="auto">
          <a:xfrm>
            <a:off x="1610995" y="2987675"/>
            <a:ext cx="8735695" cy="5158105"/>
          </a:xfrm>
          <a:prstGeom prst="rect">
            <a:avLst/>
          </a:prstGeo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例如</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buFont typeface="Wingdings" panose="05000000000000000000" pitchFamily="2" charset="2"/>
              <a:buChar char="u"/>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学生选课时，学号、课程号就不能为空值，因为这必须是确定值，才能描述哪位同学选的什么课。如果存在成绩字段，则成绩字段就应该允许空值，因为此时还没有结束课程，成绩是不确定的。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buFont typeface="Wingdings" panose="05000000000000000000" pitchFamily="2" charset="2"/>
              <a:buChar char="u"/>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设置表的非空约束是指在创建表时为表的某些特殊字段加上</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not null</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约束条件。非空约束将保证所有记录中该字段都有值。如果用户新插入的记录中，该字段为空值，则数据库系统会自动报错。</a:t>
            </a:r>
            <a:endParaRPr kumimoji="0" lang="en-US" altLang="zh-CN" sz="19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19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19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72310" y="2067560"/>
            <a:ext cx="8272780" cy="1198880"/>
          </a:xfrm>
          <a:prstGeom prst="rect">
            <a:avLst/>
          </a:prstGeom>
          <a:noFill/>
        </p:spPr>
        <p:txBody>
          <a:bodyPr wrap="square" rtlCol="0" anchor="t">
            <a:spAutoFit/>
          </a:bodyPr>
          <a:p>
            <a:pPr fontAlgn="auto">
              <a:lnSpc>
                <a:spcPct val="150000"/>
              </a:lnSpc>
              <a:buFont typeface="Wingdings" panose="05000000000000000000" pitchFamily="2" charset="2"/>
              <a:buChar char="u"/>
            </a:pPr>
            <a:r>
              <a:rPr lang="zh-CN" altLang="en-US" sz="2400">
                <a:solidFill>
                  <a:srgbClr val="595959"/>
                </a:solidFill>
                <a:latin typeface="微软雅黑" panose="020B0503020204020204" pitchFamily="34" charset="-122"/>
                <a:ea typeface="微软雅黑" panose="020B0503020204020204" pitchFamily="34" charset="-122"/>
              </a:rPr>
              <a:t>输入学生信息时学生姓名不能为空，已有主键学号了，不能再设置姓名为主键，怎么办？</a:t>
            </a:r>
            <a:endParaRPr lang="zh-CN" altLang="en-US" sz="2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p:cNvSpPr txBox="1"/>
          <p:nvPr/>
        </p:nvSpPr>
        <p:spPr>
          <a:xfrm>
            <a:off x="3437256" y="1271392"/>
            <a:ext cx="508381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4.4.3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NOT NULL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非空约束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内容占位符 2"/>
          <p:cNvSpPr txBox="1"/>
          <p:nvPr/>
        </p:nvSpPr>
        <p:spPr bwMode="auto">
          <a:xfrm>
            <a:off x="1496060" y="1824355"/>
            <a:ext cx="9199245" cy="5158105"/>
          </a:xfrm>
          <a:prstGeom prst="rect">
            <a:avLst/>
          </a:prstGeom>
        </p:spPr>
        <p:txBody>
          <a:bodyPr vert="horz" wrap="square" lIns="91440" tIns="45720" rIns="91440" bIns="45720" numCol="1" rtlCol="0" anchor="t" anchorCtr="0" compatLnSpc="1">
            <a:noAutofit/>
          </a:bodyPr>
          <a:lstStyle/>
          <a:p>
            <a:pPr marL="228600" marR="0" lvl="0" indent="609600" algn="l" defTabSz="914400" rtl="0" fontAlgn="auto">
              <a:lnSpc>
                <a:spcPct val="150000"/>
              </a:lnSpc>
              <a:spcBef>
                <a:spcPts val="1000"/>
              </a:spcBef>
              <a:spcAft>
                <a:spcPts val="0"/>
              </a:spcAft>
              <a:buClrTx/>
              <a:buSzTx/>
              <a:buFont typeface="Arial" panose="020B0604020202020204" pitchFamily="34" charset="0"/>
              <a:buChar char="−"/>
              <a:defRPr/>
              <a:extLst>
                <a:ext uri="{35155182-B16C-46BC-9424-99874614C6A1}">
                  <wpsdc:indentchars xmlns:wpsdc="http://www.wps.cn/officeDocument/2017/drawingmlCustomData" val="200" checksum="4158780845"/>
                </a:ext>
              </a:extLst>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（空值）：表示数值未确定，并不是数字“</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”或字符“空格”。表中的比较两个空值或空值与其他任何类型值比较的结果为空值。</a:t>
            </a:r>
            <a:endPar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609600" algn="l" defTabSz="914400" rtl="0" fontAlgn="auto">
              <a:lnSpc>
                <a:spcPct val="150000"/>
              </a:lnSpc>
              <a:spcBef>
                <a:spcPts val="1000"/>
              </a:spcBef>
              <a:spcAft>
                <a:spcPts val="0"/>
              </a:spcAft>
              <a:buClrTx/>
              <a:buSzTx/>
              <a:buFont typeface="Arial" panose="020B0604020202020204" pitchFamily="34" charset="0"/>
              <a:buChar char="−"/>
              <a:defRPr/>
              <a:extLst>
                <a:ext uri="{35155182-B16C-46BC-9424-99874614C6A1}">
                  <wpsdc:indentchars xmlns:wpsdc="http://www.wps.cn/officeDocument/2017/drawingmlCustomData" val="200" checksum="4158780845"/>
                </a:ext>
              </a:extLst>
            </a:pPr>
            <a:r>
              <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非空约束指的是字段的值不能为</a:t>
            </a:r>
            <a:r>
              <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NULL</a:t>
            </a:r>
            <a:r>
              <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，在</a:t>
            </a:r>
            <a:r>
              <a:rPr kumimoji="0" lang="en-US" altLang="zh-CN" sz="2400" i="0" u="none" strike="noStrike" kern="120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MySQL</a:t>
            </a:r>
            <a:r>
              <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中，非空约束是通过</a:t>
            </a:r>
            <a:r>
              <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NOT NULL</a:t>
            </a:r>
            <a:r>
              <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定义的，其基本的语法格式如下所示：</a:t>
            </a: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19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19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内容占位符 2"/>
          <p:cNvSpPr txBox="1"/>
          <p:nvPr/>
        </p:nvSpPr>
        <p:spPr bwMode="auto">
          <a:xfrm>
            <a:off x="2684434" y="5016075"/>
            <a:ext cx="6823631" cy="416669"/>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zh-CN" altLang="zh-CN" sz="1800" dirty="0">
                <a:solidFill>
                  <a:schemeClr val="tx1">
                    <a:lumMod val="65000"/>
                    <a:lumOff val="35000"/>
                  </a:schemeClr>
                </a:solidFill>
              </a:rPr>
              <a:t>字段名 数据类型</a:t>
            </a:r>
            <a:r>
              <a:rPr lang="en-US" altLang="zh-CN" sz="1800" dirty="0">
                <a:solidFill>
                  <a:schemeClr val="tx1">
                    <a:lumMod val="65000"/>
                    <a:lumOff val="35000"/>
                  </a:schemeClr>
                </a:solidFill>
              </a:rPr>
              <a:t> NOT NULL;</a:t>
            </a:r>
            <a:endParaRPr lang="zh-CN" altLang="zh-CN" sz="1800" dirty="0">
              <a:solidFill>
                <a:schemeClr val="tx1">
                  <a:lumMod val="65000"/>
                  <a:lumOff val="35000"/>
                </a:schemeClr>
              </a:solidFill>
            </a:endParaRPr>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p:cNvSpPr txBox="1"/>
          <p:nvPr/>
        </p:nvSpPr>
        <p:spPr>
          <a:xfrm>
            <a:off x="3437256" y="1271392"/>
            <a:ext cx="508381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4.4.3 </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NOT NULL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非空约束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 name="内容占位符 2"/>
          <p:cNvSpPr txBox="1"/>
          <p:nvPr/>
        </p:nvSpPr>
        <p:spPr bwMode="auto">
          <a:xfrm>
            <a:off x="1496060" y="1824355"/>
            <a:ext cx="9199245" cy="5158105"/>
          </a:xfrm>
          <a:prstGeom prst="rect">
            <a:avLst/>
          </a:prstGeom>
        </p:spPr>
        <p:txBody>
          <a:bodyPr vert="horz" wrap="square" lIns="91440" tIns="45720" rIns="91440" bIns="45720" numCol="1" rtlCol="0" anchor="t" anchorCtr="0" compatLnSpc="1">
            <a:noAutofit/>
          </a:bodyPr>
          <a:lstStyle/>
          <a:p>
            <a:pPr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【例】</a:t>
            </a:r>
            <a:r>
              <a:rPr kumimoji="0" lang="zh-CN" alt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创建一个</a:t>
            </a:r>
            <a:r>
              <a:rPr kumimoji="0" 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company</a:t>
            </a:r>
            <a:r>
              <a:rPr kumimoji="0" lang="zh-CN" alt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表，并设置</a:t>
            </a:r>
            <a:r>
              <a:rPr kumimoji="0" lang="en-US" sz="2400" i="0" u="none" strike="noStrike" kern="120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company_id</a:t>
            </a:r>
            <a:r>
              <a:rPr kumimoji="0" lang="zh-CN" alt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作为主键，表中的</a:t>
            </a:r>
            <a:r>
              <a:rPr kumimoji="0" lang="en-US" sz="2400" i="0" u="none" strike="noStrike" kern="120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company_address</a:t>
            </a:r>
            <a:r>
              <a:rPr kumimoji="0" lang="zh-CN" alt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字段设置为非空约束，</a:t>
            </a:r>
            <a:r>
              <a:rPr kumimoji="0" 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语句如下</a:t>
            </a:r>
            <a:r>
              <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90000"/>
              </a:lnSpc>
              <a:spcBef>
                <a:spcPts val="1000"/>
              </a:spcBef>
              <a:spcAft>
                <a:spcPts val="0"/>
              </a:spcAft>
              <a:buClrTx/>
              <a:buSzTx/>
              <a:buFontTx/>
              <a:buNone/>
              <a:defRPr/>
            </a:pPr>
            <a:r>
              <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需要注意的是，在同一个数据表中可以定义多个非空字段。</a:t>
            </a:r>
            <a:endParaRPr kumimoji="0" lang="zh-CN"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内容占位符 2"/>
          <p:cNvSpPr txBox="1"/>
          <p:nvPr/>
        </p:nvSpPr>
        <p:spPr bwMode="auto">
          <a:xfrm>
            <a:off x="2415540" y="2794000"/>
            <a:ext cx="7127875" cy="2386330"/>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00000"/>
              </a:lnSpc>
              <a:spcBef>
                <a:spcPts val="0"/>
              </a:spcBef>
              <a:buFontTx/>
              <a:buNone/>
              <a:defRPr/>
            </a:pPr>
            <a:r>
              <a:rPr lang="en-US" dirty="0" smtClean="0">
                <a:solidFill>
                  <a:schemeClr val="tx1">
                    <a:lumMod val="65000"/>
                    <a:lumOff val="35000"/>
                  </a:schemeClr>
                </a:solidFill>
              </a:rPr>
              <a:t>DROP TABLE company;</a:t>
            </a:r>
            <a:endParaRPr lang="zh-CN" altLang="en-US" dirty="0" smtClean="0">
              <a:solidFill>
                <a:schemeClr val="tx1">
                  <a:lumMod val="65000"/>
                  <a:lumOff val="35000"/>
                </a:schemeClr>
              </a:solidFill>
            </a:endParaRPr>
          </a:p>
          <a:p>
            <a:pPr>
              <a:lnSpc>
                <a:spcPct val="100000"/>
              </a:lnSpc>
              <a:spcBef>
                <a:spcPts val="0"/>
              </a:spcBef>
              <a:buFontTx/>
              <a:buNone/>
              <a:defRPr/>
            </a:pPr>
            <a:r>
              <a:rPr lang="en-US" dirty="0" smtClean="0">
                <a:solidFill>
                  <a:schemeClr val="tx1">
                    <a:lumMod val="65000"/>
                    <a:lumOff val="35000"/>
                  </a:schemeClr>
                </a:solidFill>
              </a:rPr>
              <a:t>CREATE TABLE company </a:t>
            </a:r>
            <a:endParaRPr lang="zh-CN" altLang="en-US" dirty="0" smtClean="0">
              <a:solidFill>
                <a:schemeClr val="tx1">
                  <a:lumMod val="65000"/>
                  <a:lumOff val="35000"/>
                </a:schemeClr>
              </a:solidFill>
            </a:endParaRPr>
          </a:p>
          <a:p>
            <a:pPr>
              <a:lnSpc>
                <a:spcPct val="100000"/>
              </a:lnSpc>
              <a:spcBef>
                <a:spcPts val="0"/>
              </a:spcBef>
              <a:buFontTx/>
              <a:buNone/>
              <a:defRPr/>
            </a:pPr>
            <a:r>
              <a:rPr lang="en-US" dirty="0" smtClean="0">
                <a:solidFill>
                  <a:schemeClr val="tx1">
                    <a:lumMod val="65000"/>
                    <a:lumOff val="35000"/>
                  </a:schemeClr>
                </a:solidFill>
              </a:rPr>
              <a:t> ( </a:t>
            </a:r>
            <a:endParaRPr lang="zh-CN" altLang="en-US" dirty="0" smtClean="0">
              <a:solidFill>
                <a:schemeClr val="tx1">
                  <a:lumMod val="65000"/>
                  <a:lumOff val="35000"/>
                </a:schemeClr>
              </a:solidFill>
            </a:endParaRPr>
          </a:p>
          <a:p>
            <a:pPr>
              <a:lnSpc>
                <a:spcPct val="100000"/>
              </a:lnSpc>
              <a:spcBef>
                <a:spcPts val="0"/>
              </a:spcBef>
              <a:buFontTx/>
              <a:buNone/>
              <a:defRPr/>
            </a:pPr>
            <a:r>
              <a:rPr lang="en-US" dirty="0" err="1" smtClean="0">
                <a:solidFill>
                  <a:schemeClr val="tx1">
                    <a:lumMod val="65000"/>
                    <a:lumOff val="35000"/>
                  </a:schemeClr>
                </a:solidFill>
              </a:rPr>
              <a:t>company_id</a:t>
            </a:r>
            <a:r>
              <a:rPr lang="en-US" dirty="0" smtClean="0">
                <a:solidFill>
                  <a:schemeClr val="tx1">
                    <a:lumMod val="65000"/>
                    <a:lumOff val="35000"/>
                  </a:schemeClr>
                </a:solidFill>
              </a:rPr>
              <a:t> INT(11) PRIMARY KEY, </a:t>
            </a:r>
            <a:endParaRPr lang="zh-CN" altLang="en-US" dirty="0" smtClean="0">
              <a:solidFill>
                <a:schemeClr val="tx1">
                  <a:lumMod val="65000"/>
                  <a:lumOff val="35000"/>
                </a:schemeClr>
              </a:solidFill>
            </a:endParaRPr>
          </a:p>
          <a:p>
            <a:pPr>
              <a:lnSpc>
                <a:spcPct val="100000"/>
              </a:lnSpc>
              <a:spcBef>
                <a:spcPts val="0"/>
              </a:spcBef>
              <a:buFontTx/>
              <a:buNone/>
              <a:defRPr/>
            </a:pPr>
            <a:r>
              <a:rPr lang="en-US" dirty="0" err="1" smtClean="0">
                <a:solidFill>
                  <a:schemeClr val="tx1">
                    <a:lumMod val="65000"/>
                    <a:lumOff val="35000"/>
                  </a:schemeClr>
                </a:solidFill>
              </a:rPr>
              <a:t>company_name</a:t>
            </a:r>
            <a:r>
              <a:rPr lang="en-US" dirty="0" smtClean="0">
                <a:solidFill>
                  <a:schemeClr val="tx1">
                    <a:lumMod val="65000"/>
                    <a:lumOff val="35000"/>
                  </a:schemeClr>
                </a:solidFill>
              </a:rPr>
              <a:t> VARCHAR(50), </a:t>
            </a:r>
            <a:endParaRPr lang="zh-CN" altLang="en-US" dirty="0" smtClean="0">
              <a:solidFill>
                <a:schemeClr val="tx1">
                  <a:lumMod val="65000"/>
                  <a:lumOff val="35000"/>
                </a:schemeClr>
              </a:solidFill>
            </a:endParaRPr>
          </a:p>
          <a:p>
            <a:pPr>
              <a:lnSpc>
                <a:spcPct val="100000"/>
              </a:lnSpc>
              <a:spcBef>
                <a:spcPts val="0"/>
              </a:spcBef>
              <a:buFontTx/>
              <a:buNone/>
              <a:defRPr/>
            </a:pPr>
            <a:r>
              <a:rPr lang="en-US" dirty="0" err="1" smtClean="0">
                <a:solidFill>
                  <a:schemeClr val="tx1">
                    <a:lumMod val="65000"/>
                    <a:lumOff val="35000"/>
                  </a:schemeClr>
                </a:solidFill>
              </a:rPr>
              <a:t>company_address</a:t>
            </a:r>
            <a:r>
              <a:rPr lang="en-US" dirty="0" smtClean="0">
                <a:solidFill>
                  <a:schemeClr val="tx1">
                    <a:lumMod val="65000"/>
                    <a:lumOff val="35000"/>
                  </a:schemeClr>
                </a:solidFill>
              </a:rPr>
              <a:t> VARCHAR(200) NOT NULL); </a:t>
            </a:r>
            <a:endParaRPr lang="zh-CN" altLang="en-US" dirty="0" smtClean="0">
              <a:solidFill>
                <a:schemeClr val="tx1">
                  <a:lumMod val="65000"/>
                  <a:lumOff val="35000"/>
                </a:schemeClr>
              </a:solidFill>
            </a:endParaRPr>
          </a:p>
          <a:p>
            <a:pPr>
              <a:lnSpc>
                <a:spcPct val="100000"/>
              </a:lnSpc>
              <a:spcBef>
                <a:spcPts val="0"/>
              </a:spcBef>
              <a:buFontTx/>
              <a:buNone/>
              <a:defRPr/>
            </a:pPr>
            <a:endParaRPr lang="zh-CN" altLang="en-US" dirty="0" smtClean="0"/>
          </a:p>
        </p:txBody>
      </p:sp>
      <p:sp>
        <p:nvSpPr>
          <p:cNvPr id="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437256" y="1172332"/>
            <a:ext cx="47390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4.4.4</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UNIQUE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唯一约束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35" name="内容占位符 2"/>
          <p:cNvSpPr>
            <a:spLocks noGrp="1"/>
          </p:cNvSpPr>
          <p:nvPr>
            <p:ph idx="4294967295"/>
          </p:nvPr>
        </p:nvSpPr>
        <p:spPr bwMode="auto">
          <a:xfrm>
            <a:off x="1579563" y="1818428"/>
            <a:ext cx="9032875" cy="4284663"/>
          </a:xfrm>
        </p:spPr>
        <p:txBody>
          <a:bodyPr vert="horz" wrap="square" lIns="91440" tIns="45720" rIns="91440" bIns="45720" numCol="1" anchor="t" anchorCtr="0" compatLnSpc="1"/>
          <a:lstStyle/>
          <a:p>
            <a:pPr>
              <a:buFont typeface="Arial" panose="020B0604020202020204" pitchFamily="34" charset="0"/>
              <a:buChar char="−"/>
              <a:defRPr/>
            </a:pPr>
            <a:r>
              <a:rPr lang="zh-CN" altLang="zh-CN" sz="2400" dirty="0" smtClean="0">
                <a:solidFill>
                  <a:schemeClr val="accent2"/>
                </a:solidFill>
                <a:latin typeface="微软雅黑" panose="020B0503020204020204" pitchFamily="34" charset="-122"/>
                <a:ea typeface="微软雅黑" panose="020B0503020204020204" pitchFamily="34" charset="-122"/>
              </a:rPr>
              <a:t>唯一约束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用于保证数据表中字段的唯一性，即表中</a:t>
            </a:r>
            <a:r>
              <a:rPr lang="zh-CN" altLang="zh-CN" sz="2400" dirty="0" smtClean="0">
                <a:solidFill>
                  <a:schemeClr val="accent2"/>
                </a:solidFill>
                <a:latin typeface="微软雅黑" panose="020B0503020204020204" pitchFamily="34" charset="-122"/>
                <a:ea typeface="微软雅黑" panose="020B0503020204020204" pitchFamily="34" charset="-122"/>
              </a:rPr>
              <a:t>字段的值不能重复</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出现。唯一约束是通过</a:t>
            </a:r>
            <a:r>
              <a:rPr lang="en-US" altLang="zh-CN" sz="2400" dirty="0" smtClean="0">
                <a:solidFill>
                  <a:schemeClr val="accent2"/>
                </a:solidFill>
                <a:latin typeface="微软雅黑" panose="020B0503020204020204" pitchFamily="34" charset="-122"/>
                <a:ea typeface="微软雅黑" panose="020B0503020204020204" pitchFamily="34" charset="-122"/>
              </a:rPr>
              <a:t>UNIQUE</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定义的，其基本的语法格式如下所示：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company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表，并设置</a:t>
            </a:r>
            <a:r>
              <a:rPr lang="en-US" sz="2400" dirty="0" err="1" smtClean="0">
                <a:solidFill>
                  <a:schemeClr val="tx1">
                    <a:lumMod val="65000"/>
                    <a:lumOff val="35000"/>
                  </a:schemeClr>
                </a:solidFill>
                <a:latin typeface="微软雅黑" panose="020B0503020204020204" pitchFamily="34" charset="-122"/>
                <a:ea typeface="微软雅黑" panose="020B0503020204020204" pitchFamily="34" charset="-122"/>
              </a:rPr>
              <a:t>company_id</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作为主键，表中的</a:t>
            </a:r>
            <a:r>
              <a:rPr lang="en-US" sz="2400" dirty="0" err="1" smtClean="0">
                <a:solidFill>
                  <a:schemeClr val="tx1">
                    <a:lumMod val="65000"/>
                    <a:lumOff val="35000"/>
                  </a:schemeClr>
                </a:solidFill>
                <a:latin typeface="微软雅黑" panose="020B0503020204020204" pitchFamily="34" charset="-122"/>
                <a:ea typeface="微软雅黑" panose="020B0503020204020204" pitchFamily="34" charset="-122"/>
              </a:rPr>
              <a:t>company_address</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字段设置为非空约束，表中的</a:t>
            </a:r>
            <a:r>
              <a:rPr lang="en-US" sz="2400" dirty="0" err="1" smtClean="0">
                <a:solidFill>
                  <a:schemeClr val="tx1">
                    <a:lumMod val="65000"/>
                    <a:lumOff val="35000"/>
                  </a:schemeClr>
                </a:solidFill>
                <a:latin typeface="微软雅黑" panose="020B0503020204020204" pitchFamily="34" charset="-122"/>
                <a:ea typeface="微软雅黑" panose="020B0503020204020204" pitchFamily="34" charset="-122"/>
              </a:rPr>
              <a:t>company_name</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字段设置为唯一约束，</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内容占位符 2"/>
          <p:cNvSpPr txBox="1"/>
          <p:nvPr/>
        </p:nvSpPr>
        <p:spPr bwMode="auto">
          <a:xfrm>
            <a:off x="2311399" y="2989008"/>
            <a:ext cx="7570787" cy="414337"/>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zh-CN" altLang="zh-CN" dirty="0">
                <a:solidFill>
                  <a:schemeClr val="tx1">
                    <a:lumMod val="65000"/>
                    <a:lumOff val="35000"/>
                  </a:schemeClr>
                </a:solidFill>
              </a:rPr>
              <a:t>字段名 数据类型</a:t>
            </a:r>
            <a:r>
              <a:rPr lang="en-US" altLang="zh-CN" dirty="0">
                <a:solidFill>
                  <a:schemeClr val="tx1">
                    <a:lumMod val="65000"/>
                    <a:lumOff val="35000"/>
                  </a:schemeClr>
                </a:solidFill>
              </a:rPr>
              <a:t> UNIQUE;</a:t>
            </a:r>
            <a:endParaRPr lang="zh-CN" altLang="zh-CN" dirty="0">
              <a:solidFill>
                <a:schemeClr val="tx1">
                  <a:lumMod val="65000"/>
                  <a:lumOff val="35000"/>
                </a:schemeClr>
              </a:solidFill>
            </a:endParaRPr>
          </a:p>
        </p:txBody>
      </p:sp>
      <p:sp>
        <p:nvSpPr>
          <p:cNvPr id="37" name="TextBox 36"/>
          <p:cNvSpPr txBox="1"/>
          <p:nvPr/>
        </p:nvSpPr>
        <p:spPr>
          <a:xfrm>
            <a:off x="2442077" y="4474122"/>
            <a:ext cx="7705720" cy="1938020"/>
          </a:xfrm>
          <a:prstGeom prst="rect">
            <a:avLst/>
          </a:prstGeom>
          <a:solidFill>
            <a:schemeClr val="bg1">
              <a:lumMod val="85000"/>
            </a:schemeClr>
          </a:solidFill>
        </p:spPr>
        <p:txBody>
          <a:bodyPr wrap="square">
            <a:spAutoFit/>
          </a:bodyPr>
          <a:lstStyle/>
          <a:p>
            <a:pPr algn="l">
              <a:buClrTx/>
              <a:buSzTx/>
              <a:buFontTx/>
              <a:defRPr/>
            </a:pPr>
            <a:r>
              <a:rPr lang="en-US" altLang="zh-CN" sz="2400" dirty="0">
                <a:solidFill>
                  <a:schemeClr val="tx1">
                    <a:lumMod val="65000"/>
                    <a:lumOff val="35000"/>
                  </a:schemeClr>
                </a:solidFill>
                <a:ea typeface="宋体" panose="02010600030101010101" pitchFamily="2" charset="-122"/>
              </a:rPr>
              <a:t>D</a:t>
            </a:r>
            <a:r>
              <a:rPr lang="en-US" altLang="zh-CN" sz="2400" dirty="0" err="1">
                <a:solidFill>
                  <a:schemeClr val="tx1">
                    <a:lumMod val="65000"/>
                    <a:lumOff val="35000"/>
                  </a:schemeClr>
                </a:solidFill>
                <a:ea typeface="宋体" panose="02010600030101010101" pitchFamily="2" charset="-122"/>
              </a:rPr>
              <a:t>ROP TABLE company;</a:t>
            </a:r>
            <a:endParaRPr lang="en-US" altLang="zh-CN" sz="2400" dirty="0" err="1">
              <a:solidFill>
                <a:schemeClr val="tx1">
                  <a:lumMod val="65000"/>
                  <a:lumOff val="35000"/>
                </a:schemeClr>
              </a:solidFill>
              <a:ea typeface="宋体" panose="02010600030101010101" pitchFamily="2" charset="-122"/>
            </a:endParaRPr>
          </a:p>
          <a:p>
            <a:pPr algn="l">
              <a:buClrTx/>
              <a:buSzTx/>
              <a:buFontTx/>
              <a:defRPr/>
            </a:pPr>
            <a:r>
              <a:rPr lang="en-US" altLang="zh-CN" sz="2400" dirty="0" err="1">
                <a:solidFill>
                  <a:schemeClr val="tx1">
                    <a:lumMod val="65000"/>
                    <a:lumOff val="35000"/>
                  </a:schemeClr>
                </a:solidFill>
                <a:ea typeface="宋体" panose="02010600030101010101" pitchFamily="2" charset="-122"/>
              </a:rPr>
              <a:t>CREATE TABLE company </a:t>
            </a:r>
            <a:endParaRPr lang="en-US" altLang="zh-CN" sz="2400" dirty="0" err="1">
              <a:solidFill>
                <a:schemeClr val="tx1">
                  <a:lumMod val="65000"/>
                  <a:lumOff val="35000"/>
                </a:schemeClr>
              </a:solidFill>
              <a:ea typeface="宋体" panose="02010600030101010101" pitchFamily="2" charset="-122"/>
            </a:endParaRPr>
          </a:p>
          <a:p>
            <a:pPr>
              <a:defRPr/>
            </a:pPr>
            <a:r>
              <a:rPr lang="en-US" altLang="zh-CN" sz="2400" dirty="0">
                <a:solidFill>
                  <a:schemeClr val="tx1">
                    <a:lumMod val="65000"/>
                    <a:lumOff val="35000"/>
                  </a:schemeClr>
                </a:solidFill>
                <a:ea typeface="宋体" panose="02010600030101010101" pitchFamily="2" charset="-122"/>
              </a:rPr>
              <a:t> ( </a:t>
            </a:r>
            <a:r>
              <a:rPr lang="en-US" altLang="zh-CN" sz="2400" dirty="0" err="1">
                <a:solidFill>
                  <a:schemeClr val="tx1">
                    <a:lumMod val="65000"/>
                    <a:lumOff val="35000"/>
                  </a:schemeClr>
                </a:solidFill>
                <a:ea typeface="宋体" panose="02010600030101010101" pitchFamily="2" charset="-122"/>
              </a:rPr>
              <a:t>company_id</a:t>
            </a:r>
            <a:r>
              <a:rPr lang="en-US" altLang="zh-CN" sz="2400" dirty="0">
                <a:solidFill>
                  <a:schemeClr val="tx1">
                    <a:lumMod val="65000"/>
                    <a:lumOff val="35000"/>
                  </a:schemeClr>
                </a:solidFill>
                <a:ea typeface="宋体" panose="02010600030101010101" pitchFamily="2" charset="-122"/>
              </a:rPr>
              <a:t> INT(11) PRIMARY KEY, </a:t>
            </a:r>
            <a:endParaRPr lang="zh-CN" altLang="en-US" sz="2400" dirty="0">
              <a:solidFill>
                <a:schemeClr val="tx1">
                  <a:lumMod val="65000"/>
                  <a:lumOff val="35000"/>
                </a:schemeClr>
              </a:solidFill>
              <a:ea typeface="宋体" panose="02010600030101010101" pitchFamily="2" charset="-122"/>
            </a:endParaRPr>
          </a:p>
          <a:p>
            <a:pPr>
              <a:defRPr/>
            </a:pPr>
            <a:r>
              <a:rPr lang="en-US" altLang="zh-CN" sz="2400" dirty="0" err="1">
                <a:solidFill>
                  <a:schemeClr val="tx1">
                    <a:lumMod val="65000"/>
                    <a:lumOff val="35000"/>
                  </a:schemeClr>
                </a:solidFill>
                <a:ea typeface="宋体" panose="02010600030101010101" pitchFamily="2" charset="-122"/>
              </a:rPr>
              <a:t>company_name</a:t>
            </a:r>
            <a:r>
              <a:rPr lang="en-US" altLang="zh-CN" sz="2400" dirty="0">
                <a:solidFill>
                  <a:schemeClr val="tx1">
                    <a:lumMod val="65000"/>
                    <a:lumOff val="35000"/>
                  </a:schemeClr>
                </a:solidFill>
                <a:ea typeface="宋体" panose="02010600030101010101" pitchFamily="2" charset="-122"/>
              </a:rPr>
              <a:t> VARCHAR(50) UNIQUE, </a:t>
            </a:r>
            <a:endParaRPr lang="zh-CN" altLang="en-US" sz="2400" dirty="0">
              <a:solidFill>
                <a:schemeClr val="tx1">
                  <a:lumMod val="65000"/>
                  <a:lumOff val="35000"/>
                </a:schemeClr>
              </a:solidFill>
              <a:ea typeface="宋体" panose="02010600030101010101" pitchFamily="2" charset="-122"/>
            </a:endParaRPr>
          </a:p>
          <a:p>
            <a:pPr>
              <a:defRPr/>
            </a:pPr>
            <a:r>
              <a:rPr lang="en-US" altLang="zh-CN" sz="2400" dirty="0" err="1">
                <a:solidFill>
                  <a:schemeClr val="tx1">
                    <a:lumMod val="65000"/>
                    <a:lumOff val="35000"/>
                  </a:schemeClr>
                </a:solidFill>
                <a:ea typeface="宋体" panose="02010600030101010101" pitchFamily="2" charset="-122"/>
              </a:rPr>
              <a:t>company_address</a:t>
            </a:r>
            <a:r>
              <a:rPr lang="en-US" altLang="zh-CN" sz="2400" dirty="0">
                <a:solidFill>
                  <a:schemeClr val="tx1">
                    <a:lumMod val="65000"/>
                    <a:lumOff val="35000"/>
                  </a:schemeClr>
                </a:solidFill>
                <a:ea typeface="宋体" panose="02010600030101010101" pitchFamily="2" charset="-122"/>
              </a:rPr>
              <a:t> VARCHAR(200) NOT NULL);</a:t>
            </a:r>
            <a:r>
              <a:rPr lang="en-US" altLang="zh-CN" dirty="0">
                <a:solidFill>
                  <a:schemeClr val="tx1">
                    <a:lumMod val="65000"/>
                    <a:lumOff val="35000"/>
                  </a:schemeClr>
                </a:solidFill>
                <a:ea typeface="宋体" panose="02010600030101010101" pitchFamily="2" charset="-122"/>
              </a:rPr>
              <a:t> </a:t>
            </a:r>
            <a:endParaRPr lang="zh-CN" altLang="en-US" dirty="0">
              <a:ea typeface="宋体" panose="02010600030101010101" pitchFamily="2" charset="-122"/>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10"/>
                                        </p:tgtEl>
                                      </p:cBhvr>
                                    </p:animEffect>
                                    <p:animScale>
                                      <p:cBhvr>
                                        <p:cTn id="11"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437256" y="1399027"/>
            <a:ext cx="47390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4.4.4</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UNIQUE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唯一约束</a:t>
            </a:r>
            <a:r>
              <a:rPr lang="en-US" altLang="en-US"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20875" y="1951990"/>
            <a:ext cx="9461500" cy="3415030"/>
          </a:xfrm>
          <a:prstGeom prst="rect">
            <a:avLst/>
          </a:prstGeom>
          <a:noFill/>
        </p:spPr>
        <p:txBody>
          <a:bodyPr wrap="square" rtlCol="0" anchor="t">
            <a:spAutoFit/>
          </a:bodyPr>
          <a:lstStyle/>
          <a:p>
            <a:pPr fontAlgn="auto">
              <a:lnSpc>
                <a:spcPct val="150000"/>
              </a:lnSpc>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说明：</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）一个数据表只能创建一个主键，但可以有若干个</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unique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约束。</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）主键列值不允许为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，而</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unique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字段的值可取</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，但是必须使用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not null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声明。</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）一般在创建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primary key</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约束时，系统会自动产生</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primary key</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索引。创建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unique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约束时，系统自动产生</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unique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索引。</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423795" y="5612765"/>
            <a:ext cx="7570470" cy="460375"/>
          </a:xfrm>
          <a:prstGeom prst="rect">
            <a:avLst/>
          </a:prstGeom>
          <a:noFill/>
        </p:spPr>
        <p:txBody>
          <a:bodyPr wrap="none" rtlCol="0">
            <a:spAutoFit/>
          </a:bodyPr>
          <a:p>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练习：对</a:t>
            </a:r>
            <a:r>
              <a:rPr lang="en-US" altLang="zh-CN"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student</a:t>
            </a:r>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表的电子邮箱</a:t>
            </a:r>
            <a:r>
              <a:rPr lang="en-US" altLang="zh-CN"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email</a:t>
            </a:r>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列添加唯一约束。</a:t>
            </a:r>
            <a:endPar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6" presetClass="emph" presetSubtype="0" fill="hold" grpId="0" nodeType="withEffect">
                                  <p:stCondLst>
                                    <p:cond delay="0"/>
                                  </p:stCondLst>
                                  <p:childTnLst>
                                    <p:animEffect transition="out" filter="fade">
                                      <p:cBhvr>
                                        <p:cTn id="10" dur="500" tmFilter="0, 0; .2, .5; .8, .5; 1, 0"/>
                                        <p:tgtEl>
                                          <p:spTgt spid="10"/>
                                        </p:tgtEl>
                                      </p:cBhvr>
                                    </p:animEffect>
                                    <p:animScale>
                                      <p:cBhvr>
                                        <p:cTn id="11" dur="250" autoRev="1" fill="hold"/>
                                        <p:tgtEl>
                                          <p:spTgt spid="10"/>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4294967295"/>
          </p:nvPr>
        </p:nvSpPr>
        <p:spPr bwMode="auto">
          <a:xfrm>
            <a:off x="1725295" y="1768475"/>
            <a:ext cx="9445625" cy="4620895"/>
          </a:xfrm>
        </p:spPr>
        <p:txBody>
          <a:bodyPr vert="horz" wrap="square" lIns="91440" tIns="45720" rIns="91440" bIns="45720" numCol="1" anchor="t" anchorCtr="0" compatLnSpc="1"/>
          <a:lstStyle/>
          <a:p>
            <a:pPr>
              <a:buFont typeface="Arial" panose="020B0604020202020204" pitchFamily="34" charset="0"/>
              <a:buChar char="−"/>
              <a:defRPr/>
            </a:pPr>
            <a:r>
              <a:rPr lang="zh-CN" altLang="zh-CN" sz="2400" dirty="0" smtClean="0">
                <a:solidFill>
                  <a:schemeClr val="accent2"/>
                </a:solidFill>
                <a:latin typeface="微软雅黑" panose="020B0503020204020204" pitchFamily="34" charset="-122"/>
                <a:ea typeface="微软雅黑" panose="020B0503020204020204" pitchFamily="34" charset="-122"/>
              </a:rPr>
              <a:t>默认约束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用于给数据表中的字段</a:t>
            </a:r>
            <a:r>
              <a:rPr lang="zh-CN" altLang="zh-CN" sz="2400" dirty="0" smtClean="0">
                <a:solidFill>
                  <a:schemeClr val="accent2"/>
                </a:solidFill>
                <a:latin typeface="微软雅黑" panose="020B0503020204020204" pitchFamily="34" charset="-122"/>
                <a:ea typeface="微软雅黑" panose="020B0503020204020204" pitchFamily="34" charset="-122"/>
              </a:rPr>
              <a:t>指定默认值</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，即当在表中插入一条新记录时，如果没有给这个字段赋值，那么，数据库系统会自动为这个字段插入默认值。默认值是通过</a:t>
            </a:r>
            <a:r>
              <a:rPr lang="en-US" altLang="zh-CN" sz="2400" dirty="0" smtClean="0">
                <a:solidFill>
                  <a:schemeClr val="accent2"/>
                </a:solidFill>
                <a:latin typeface="微软雅黑" panose="020B0503020204020204" pitchFamily="34" charset="-122"/>
                <a:ea typeface="微软雅黑" panose="020B0503020204020204" pitchFamily="34" charset="-122"/>
              </a:rPr>
              <a:t>DEFAULT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关键字定义的</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默认约束</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基本的语法格式如下所示：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None/>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【例】</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company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表，表中的</a:t>
            </a:r>
            <a:r>
              <a:rPr lang="en-US" sz="2400" dirty="0" err="1" smtClean="0">
                <a:solidFill>
                  <a:schemeClr val="tx1">
                    <a:lumMod val="65000"/>
                    <a:lumOff val="35000"/>
                  </a:schemeClr>
                </a:solidFill>
                <a:latin typeface="微软雅黑" panose="020B0503020204020204" pitchFamily="34" charset="-122"/>
                <a:ea typeface="微软雅黑" panose="020B0503020204020204" pitchFamily="34" charset="-122"/>
              </a:rPr>
              <a:t>company_tel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的默认值为“</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0371-”</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语句如下：</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Tx/>
              <a:buNone/>
              <a:defRPr/>
            </a:pPr>
            <a:endParaRPr lang="en-US" altLang="zh-CN" sz="2400" dirty="0" smtClean="0">
              <a:latin typeface="微软雅黑" panose="020B0503020204020204" pitchFamily="34" charset="-122"/>
              <a:ea typeface="微软雅黑" panose="020B0503020204020204" pitchFamily="34" charset="-122"/>
            </a:endParaRPr>
          </a:p>
          <a:p>
            <a:pPr marL="0" indent="0">
              <a:buFontTx/>
              <a:buNone/>
              <a:defRPr/>
            </a:pPr>
            <a:endParaRPr lang="zh-CN" altLang="zh-CN" sz="2400" dirty="0" smtClean="0">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2565151" y="3365816"/>
            <a:ext cx="7766050" cy="414337"/>
          </a:xfrm>
          <a:prstGeom prst="rect">
            <a:avLst/>
          </a:prstGeom>
          <a:solidFill>
            <a:schemeClr val="accent3">
              <a:lumMod val="60000"/>
              <a:lumOff val="40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FontTx/>
              <a:buNone/>
              <a:defRPr/>
            </a:pPr>
            <a:r>
              <a:rPr lang="zh-CN" altLang="zh-CN" dirty="0">
                <a:solidFill>
                  <a:schemeClr val="tx1">
                    <a:lumMod val="65000"/>
                    <a:lumOff val="35000"/>
                  </a:schemeClr>
                </a:solidFill>
              </a:rPr>
              <a:t>字段名 数据类型</a:t>
            </a:r>
            <a:r>
              <a:rPr lang="en-US" altLang="zh-CN" dirty="0">
                <a:solidFill>
                  <a:schemeClr val="tx1">
                    <a:lumMod val="65000"/>
                    <a:lumOff val="35000"/>
                  </a:schemeClr>
                </a:solidFill>
              </a:rPr>
              <a:t>  DEFAULT </a:t>
            </a:r>
            <a:r>
              <a:rPr lang="zh-CN" altLang="zh-CN" dirty="0">
                <a:solidFill>
                  <a:schemeClr val="tx1">
                    <a:lumMod val="65000"/>
                    <a:lumOff val="35000"/>
                  </a:schemeClr>
                </a:solidFill>
              </a:rPr>
              <a:t>默认值</a:t>
            </a:r>
            <a:r>
              <a:rPr lang="en-US" altLang="zh-CN" dirty="0">
                <a:solidFill>
                  <a:schemeClr val="tx1">
                    <a:lumMod val="65000"/>
                    <a:lumOff val="35000"/>
                  </a:schemeClr>
                </a:solidFill>
              </a:rPr>
              <a:t>;</a:t>
            </a:r>
            <a:endParaRPr lang="zh-CN" altLang="zh-CN" dirty="0">
              <a:solidFill>
                <a:schemeClr val="tx1">
                  <a:lumMod val="65000"/>
                  <a:lumOff val="35000"/>
                </a:schemeClr>
              </a:solidFill>
            </a:endParaRPr>
          </a:p>
        </p:txBody>
      </p:sp>
      <p:sp>
        <p:nvSpPr>
          <p:cNvPr id="9" name="TextBox 8"/>
          <p:cNvSpPr txBox="1"/>
          <p:nvPr/>
        </p:nvSpPr>
        <p:spPr>
          <a:xfrm>
            <a:off x="3437172" y="4550928"/>
            <a:ext cx="6051091" cy="2306955"/>
          </a:xfrm>
          <a:prstGeom prst="rect">
            <a:avLst/>
          </a:prstGeom>
          <a:solidFill>
            <a:schemeClr val="bg1">
              <a:lumMod val="85000"/>
            </a:schemeClr>
          </a:solidFill>
        </p:spPr>
        <p:txBody>
          <a:bodyPr wrap="square">
            <a:spAutoFit/>
          </a:bodyPr>
          <a:lstStyle/>
          <a:p>
            <a:pPr algn="l">
              <a:buClrTx/>
              <a:buSzTx/>
              <a:buFontTx/>
              <a:defRPr/>
            </a:pPr>
            <a:r>
              <a:rPr lang="en-US" sz="2400" dirty="0">
                <a:solidFill>
                  <a:schemeClr val="tx1">
                    <a:lumMod val="65000"/>
                    <a:lumOff val="35000"/>
                  </a:schemeClr>
                </a:solidFill>
                <a:ea typeface="宋体" panose="02010600030101010101" pitchFamily="2" charset="-122"/>
              </a:rPr>
              <a:t>DROP TABLE company;</a:t>
            </a:r>
            <a:endParaRPr lang="en-US" sz="2400" dirty="0">
              <a:solidFill>
                <a:schemeClr val="tx1">
                  <a:lumMod val="65000"/>
                  <a:lumOff val="35000"/>
                </a:schemeClr>
              </a:solidFill>
              <a:ea typeface="宋体" panose="02010600030101010101" pitchFamily="2" charset="-122"/>
            </a:endParaRPr>
          </a:p>
          <a:p>
            <a:pPr algn="l">
              <a:buClrTx/>
              <a:buSzTx/>
              <a:buFontTx/>
              <a:defRPr/>
            </a:pPr>
            <a:r>
              <a:rPr lang="en-US" sz="2400" dirty="0">
                <a:solidFill>
                  <a:schemeClr val="tx1">
                    <a:lumMod val="65000"/>
                    <a:lumOff val="35000"/>
                  </a:schemeClr>
                </a:solidFill>
                <a:ea typeface="宋体" panose="02010600030101010101" pitchFamily="2" charset="-122"/>
              </a:rPr>
              <a:t>CREATE TABLE company</a:t>
            </a:r>
            <a:endParaRPr lang="en-US" sz="2400" dirty="0">
              <a:solidFill>
                <a:schemeClr val="tx1">
                  <a:lumMod val="65000"/>
                  <a:lumOff val="35000"/>
                </a:schemeClr>
              </a:solidFill>
              <a:ea typeface="宋体" panose="02010600030101010101" pitchFamily="2" charset="-122"/>
            </a:endParaRPr>
          </a:p>
          <a:p>
            <a:pPr algn="l">
              <a:buClrTx/>
              <a:buSzTx/>
              <a:buFontTx/>
              <a:defRPr/>
            </a:pPr>
            <a:r>
              <a:rPr lang="en-US" sz="2400" dirty="0">
                <a:solidFill>
                  <a:schemeClr val="tx1">
                    <a:lumMod val="65000"/>
                    <a:lumOff val="35000"/>
                  </a:schemeClr>
                </a:solidFill>
                <a:ea typeface="宋体" panose="02010600030101010101" pitchFamily="2" charset="-122"/>
              </a:rPr>
              <a:t> (company_id INT(11) PRIMARY KEY,</a:t>
            </a:r>
            <a:endParaRPr lang="en-US" sz="2400" dirty="0">
              <a:solidFill>
                <a:schemeClr val="tx1">
                  <a:lumMod val="65000"/>
                  <a:lumOff val="35000"/>
                </a:schemeClr>
              </a:solidFill>
              <a:ea typeface="宋体" panose="02010600030101010101" pitchFamily="2" charset="-122"/>
            </a:endParaRPr>
          </a:p>
          <a:p>
            <a:pPr algn="l">
              <a:buClrTx/>
              <a:buSzTx/>
              <a:buFontTx/>
              <a:defRPr/>
            </a:pPr>
            <a:r>
              <a:rPr lang="en-US" sz="2400" dirty="0">
                <a:solidFill>
                  <a:schemeClr val="tx1">
                    <a:lumMod val="65000"/>
                    <a:lumOff val="35000"/>
                  </a:schemeClr>
                </a:solidFill>
                <a:ea typeface="宋体" panose="02010600030101010101" pitchFamily="2" charset="-122"/>
              </a:rPr>
              <a:t>company_name VARCHAR(50) UNIQUE,</a:t>
            </a:r>
            <a:endParaRPr lang="en-US" sz="2400" dirty="0">
              <a:solidFill>
                <a:schemeClr val="tx1">
                  <a:lumMod val="65000"/>
                  <a:lumOff val="35000"/>
                </a:schemeClr>
              </a:solidFill>
              <a:ea typeface="宋体" panose="02010600030101010101" pitchFamily="2" charset="-122"/>
            </a:endParaRPr>
          </a:p>
          <a:p>
            <a:pPr algn="l">
              <a:buClrTx/>
              <a:buSzTx/>
              <a:buFontTx/>
              <a:defRPr/>
            </a:pPr>
            <a:r>
              <a:rPr lang="en-US" sz="2400" dirty="0">
                <a:solidFill>
                  <a:schemeClr val="tx1">
                    <a:lumMod val="65000"/>
                    <a:lumOff val="35000"/>
                  </a:schemeClr>
                </a:solidFill>
                <a:ea typeface="宋体" panose="02010600030101010101" pitchFamily="2" charset="-122"/>
              </a:rPr>
              <a:t>company_address VARCHAR(200) NOT NULL,</a:t>
            </a:r>
            <a:endParaRPr lang="en-US" sz="2400" dirty="0">
              <a:solidFill>
                <a:schemeClr val="tx1">
                  <a:lumMod val="65000"/>
                  <a:lumOff val="35000"/>
                </a:schemeClr>
              </a:solidFill>
              <a:ea typeface="宋体" panose="02010600030101010101" pitchFamily="2" charset="-122"/>
            </a:endParaRPr>
          </a:p>
          <a:p>
            <a:pPr algn="l">
              <a:buClrTx/>
              <a:buSzTx/>
              <a:buFontTx/>
              <a:defRPr/>
            </a:pPr>
            <a:r>
              <a:rPr lang="en-US" sz="2400" dirty="0">
                <a:solidFill>
                  <a:schemeClr val="tx1">
                    <a:lumMod val="65000"/>
                    <a:lumOff val="35000"/>
                  </a:schemeClr>
                </a:solidFill>
                <a:ea typeface="宋体" panose="02010600030101010101" pitchFamily="2" charset="-122"/>
              </a:rPr>
              <a:t>company_tel VARCHAR(20) DEFAULT '0371-');</a:t>
            </a:r>
            <a:endParaRPr lang="en-US" sz="2400" dirty="0">
              <a:solidFill>
                <a:schemeClr val="tx1">
                  <a:lumMod val="65000"/>
                  <a:lumOff val="35000"/>
                </a:schemeClr>
              </a:solidFill>
              <a:ea typeface="宋体" panose="02010600030101010101" pitchFamily="2" charset="-122"/>
            </a:endParaRPr>
          </a:p>
        </p:txBody>
      </p:sp>
      <p:sp>
        <p:nvSpPr>
          <p:cNvPr id="10" name="文本框 6"/>
          <p:cNvSpPr txBox="1"/>
          <p:nvPr/>
        </p:nvSpPr>
        <p:spPr>
          <a:xfrm>
            <a:off x="3437256" y="1172332"/>
            <a:ext cx="480631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4.4.5DEFAULT CONSTRAINT (</a:t>
            </a:r>
            <a:r>
              <a:rPr lang="zh-CN" altLang="en-US" sz="2000" dirty="0" smtClean="0">
                <a:solidFill>
                  <a:srgbClr val="F0882E"/>
                </a:solidFill>
                <a:latin typeface="微软雅黑" panose="020B0503020204020204" pitchFamily="34" charset="-122"/>
                <a:ea typeface="微软雅黑" panose="020B0503020204020204" pitchFamily="34" charset="-122"/>
                <a:sym typeface="+mn-ea"/>
              </a:rPr>
              <a:t>默认约束</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a:t>
            </a:r>
            <a:endParaRPr lang="zh-CN"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
        <p:nvSpPr>
          <p:cNvPr id="1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4.4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数据表的约束</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78789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6" presetClass="emph" presetSubtype="0" fill="hold" grpId="0" nodeType="withEffect">
                                  <p:stCondLst>
                                    <p:cond delay="0"/>
                                  </p:stCondLst>
                                  <p:childTnLst>
                                    <p:animEffect transition="out" filter="fade">
                                      <p:cBhvr>
                                        <p:cTn id="11" dur="500" tmFilter="0, 0; .2, .5; .8, .5; 1, 0"/>
                                        <p:tgtEl>
                                          <p:spTgt spid="12"/>
                                        </p:tgtEl>
                                      </p:cBhvr>
                                    </p:animEffect>
                                    <p:animScale>
                                      <p:cBhvr>
                                        <p:cTn id="1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p:bldLst>
  </p:timing>
</p:sld>
</file>

<file path=ppt/tags/tag1.xml><?xml version="1.0" encoding="utf-8"?>
<p:tagLst xmlns:p="http://schemas.openxmlformats.org/presentationml/2006/main">
  <p:tag name="MH" val="20170712104315"/>
  <p:tag name="MH_LIBRARY" val="CONTENTS"/>
  <p:tag name="MH_TYPE" val="OTHERS"/>
  <p:tag name="ID" val="553519"/>
</p:tagLst>
</file>

<file path=ppt/tags/tag10.xml><?xml version="1.0" encoding="utf-8"?>
<p:tagLst xmlns:p="http://schemas.openxmlformats.org/presentationml/2006/main">
  <p:tag name="MH" val="20170712104315"/>
  <p:tag name="MH_LIBRARY" val="CONTENTS"/>
  <p:tag name="MH_TYPE" val="OTHERS"/>
  <p:tag name="ID" val="553519"/>
</p:tagLst>
</file>

<file path=ppt/tags/tag100.xml><?xml version="1.0" encoding="utf-8"?>
<p:tagLst xmlns:p="http://schemas.openxmlformats.org/presentationml/2006/main">
  <p:tag name="MH" val="20170712104315"/>
  <p:tag name="MH_LIBRARY" val="CONTENTS"/>
  <p:tag name="MH_TYPE" val="OTHERS"/>
  <p:tag name="ID" val="553519"/>
</p:tagLst>
</file>

<file path=ppt/tags/tag101.xml><?xml version="1.0" encoding="utf-8"?>
<p:tagLst xmlns:p="http://schemas.openxmlformats.org/presentationml/2006/main">
  <p:tag name="MH" val="20170712104315"/>
  <p:tag name="MH_LIBRARY" val="CONTENTS"/>
  <p:tag name="MH_TYPE" val="OTHERS"/>
  <p:tag name="ID" val="553519"/>
</p:tagLst>
</file>

<file path=ppt/tags/tag102.xml><?xml version="1.0" encoding="utf-8"?>
<p:tagLst xmlns:p="http://schemas.openxmlformats.org/presentationml/2006/main">
  <p:tag name="MH" val="20170712104315"/>
  <p:tag name="MH_LIBRARY" val="CONTENTS"/>
  <p:tag name="MH_TYPE" val="OTHERS"/>
  <p:tag name="ID" val="553519"/>
</p:tagLst>
</file>

<file path=ppt/tags/tag103.xml><?xml version="1.0" encoding="utf-8"?>
<p:tagLst xmlns:p="http://schemas.openxmlformats.org/presentationml/2006/main">
  <p:tag name="MH" val="20170712104315"/>
  <p:tag name="MH_LIBRARY" val="CONTENTS"/>
  <p:tag name="MH_TYPE" val="OTHERS"/>
  <p:tag name="ID" val="553519"/>
</p:tagLst>
</file>

<file path=ppt/tags/tag104.xml><?xml version="1.0" encoding="utf-8"?>
<p:tagLst xmlns:p="http://schemas.openxmlformats.org/presentationml/2006/main">
  <p:tag name="MH" val="20170712104315"/>
  <p:tag name="MH_LIBRARY" val="CONTENTS"/>
  <p:tag name="MH_TYPE" val="OTHERS"/>
  <p:tag name="ID" val="553519"/>
</p:tagLst>
</file>

<file path=ppt/tags/tag105.xml><?xml version="1.0" encoding="utf-8"?>
<p:tagLst xmlns:p="http://schemas.openxmlformats.org/presentationml/2006/main">
  <p:tag name="MH" val="20170712104315"/>
  <p:tag name="MH_LIBRARY" val="CONTENTS"/>
  <p:tag name="MH_TYPE" val="OTHERS"/>
  <p:tag name="ID" val="553519"/>
</p:tagLst>
</file>

<file path=ppt/tags/tag106.xml><?xml version="1.0" encoding="utf-8"?>
<p:tagLst xmlns:p="http://schemas.openxmlformats.org/presentationml/2006/main">
  <p:tag name="MH" val="20170712104315"/>
  <p:tag name="MH_LIBRARY" val="CONTENTS"/>
  <p:tag name="MH_TYPE" val="OTHERS"/>
  <p:tag name="ID" val="553519"/>
</p:tagLst>
</file>

<file path=ppt/tags/tag107.xml><?xml version="1.0" encoding="utf-8"?>
<p:tagLst xmlns:p="http://schemas.openxmlformats.org/presentationml/2006/main">
  <p:tag name="MH" val="20170712104315"/>
  <p:tag name="MH_LIBRARY" val="CONTENTS"/>
  <p:tag name="MH_TYPE" val="OTHERS"/>
  <p:tag name="ID" val="553519"/>
</p:tagLst>
</file>

<file path=ppt/tags/tag108.xml><?xml version="1.0" encoding="utf-8"?>
<p:tagLst xmlns:p="http://schemas.openxmlformats.org/presentationml/2006/main">
  <p:tag name="MH" val="20170712104315"/>
  <p:tag name="MH_LIBRARY" val="CONTENTS"/>
  <p:tag name="MH_TYPE" val="OTHERS"/>
  <p:tag name="ID" val="553519"/>
</p:tagLst>
</file>

<file path=ppt/tags/tag109.xml><?xml version="1.0" encoding="utf-8"?>
<p:tagLst xmlns:p="http://schemas.openxmlformats.org/presentationml/2006/main">
  <p:tag name="MH" val="20170712104315"/>
  <p:tag name="MH_LIBRARY" val="CONTENTS"/>
  <p:tag name="MH_TYPE" val="OTHERS"/>
  <p:tag name="ID" val="553519"/>
</p:tagLst>
</file>

<file path=ppt/tags/tag11.xml><?xml version="1.0" encoding="utf-8"?>
<p:tagLst xmlns:p="http://schemas.openxmlformats.org/presentationml/2006/main">
  <p:tag name="MH" val="20170712104315"/>
  <p:tag name="MH_LIBRARY" val="CONTENTS"/>
  <p:tag name="MH_TYPE" val="OTHERS"/>
  <p:tag name="ID" val="553519"/>
</p:tagLst>
</file>

<file path=ppt/tags/tag110.xml><?xml version="1.0" encoding="utf-8"?>
<p:tagLst xmlns:p="http://schemas.openxmlformats.org/presentationml/2006/main">
  <p:tag name="MH" val="20170712104315"/>
  <p:tag name="MH_LIBRARY" val="CONTENTS"/>
  <p:tag name="MH_TYPE" val="OTHERS"/>
  <p:tag name="ID" val="553519"/>
</p:tagLst>
</file>

<file path=ppt/tags/tag111.xml><?xml version="1.0" encoding="utf-8"?>
<p:tagLst xmlns:p="http://schemas.openxmlformats.org/presentationml/2006/main">
  <p:tag name="MH" val="20170712104315"/>
  <p:tag name="MH_LIBRARY" val="CONTENTS"/>
  <p:tag name="MH_TYPE" val="OTHERS"/>
  <p:tag name="ID" val="553519"/>
</p:tagLst>
</file>

<file path=ppt/tags/tag112.xml><?xml version="1.0" encoding="utf-8"?>
<p:tagLst xmlns:p="http://schemas.openxmlformats.org/presentationml/2006/main">
  <p:tag name="MH" val="20170712104315"/>
  <p:tag name="MH_LIBRARY" val="CONTENTS"/>
  <p:tag name="MH_TYPE" val="OTHERS"/>
  <p:tag name="ID" val="553519"/>
</p:tagLst>
</file>

<file path=ppt/tags/tag113.xml><?xml version="1.0" encoding="utf-8"?>
<p:tagLst xmlns:p="http://schemas.openxmlformats.org/presentationml/2006/main">
  <p:tag name="MH" val="20170712104315"/>
  <p:tag name="MH_LIBRARY" val="CONTENTS"/>
  <p:tag name="MH_TYPE" val="OTHERS"/>
  <p:tag name="ID" val="553519"/>
</p:tagLst>
</file>

<file path=ppt/tags/tag114.xml><?xml version="1.0" encoding="utf-8"?>
<p:tagLst xmlns:p="http://schemas.openxmlformats.org/presentationml/2006/main">
  <p:tag name="MH" val="20170712104315"/>
  <p:tag name="MH_LIBRARY" val="CONTENTS"/>
  <p:tag name="MH_TYPE" val="OTHERS"/>
  <p:tag name="ID" val="553519"/>
</p:tagLst>
</file>

<file path=ppt/tags/tag115.xml><?xml version="1.0" encoding="utf-8"?>
<p:tagLst xmlns:p="http://schemas.openxmlformats.org/presentationml/2006/main">
  <p:tag name="MH" val="20170712104315"/>
  <p:tag name="MH_LIBRARY" val="CONTENTS"/>
  <p:tag name="MH_TYPE" val="OTHERS"/>
  <p:tag name="ID" val="553519"/>
</p:tagLst>
</file>

<file path=ppt/tags/tag116.xml><?xml version="1.0" encoding="utf-8"?>
<p:tagLst xmlns:p="http://schemas.openxmlformats.org/presentationml/2006/main">
  <p:tag name="MH" val="20170712104315"/>
  <p:tag name="MH_LIBRARY" val="CONTENTS"/>
  <p:tag name="MH_TYPE" val="OTHERS"/>
  <p:tag name="ID" val="553519"/>
</p:tagLst>
</file>

<file path=ppt/tags/tag117.xml><?xml version="1.0" encoding="utf-8"?>
<p:tagLst xmlns:p="http://schemas.openxmlformats.org/presentationml/2006/main">
  <p:tag name="MH" val="20170712104315"/>
  <p:tag name="MH_LIBRARY" val="CONTENTS"/>
  <p:tag name="MH_TYPE" val="OTHERS"/>
  <p:tag name="ID" val="553519"/>
</p:tagLst>
</file>

<file path=ppt/tags/tag118.xml><?xml version="1.0" encoding="utf-8"?>
<p:tagLst xmlns:p="http://schemas.openxmlformats.org/presentationml/2006/main">
  <p:tag name="MH" val="20170712104315"/>
  <p:tag name="MH_LIBRARY" val="CONTENTS"/>
  <p:tag name="MH_TYPE" val="OTHERS"/>
  <p:tag name="ID" val="553519"/>
</p:tagLst>
</file>

<file path=ppt/tags/tag119.xml><?xml version="1.0" encoding="utf-8"?>
<p:tagLst xmlns:p="http://schemas.openxmlformats.org/presentationml/2006/main">
  <p:tag name="MH" val="20170712104315"/>
  <p:tag name="MH_LIBRARY" val="CONTENTS"/>
  <p:tag name="MH_TYPE" val="OTHERS"/>
  <p:tag name="ID" val="553519"/>
</p:tagLst>
</file>

<file path=ppt/tags/tag12.xml><?xml version="1.0" encoding="utf-8"?>
<p:tagLst xmlns:p="http://schemas.openxmlformats.org/presentationml/2006/main">
  <p:tag name="MH" val="20170712104315"/>
  <p:tag name="MH_LIBRARY" val="CONTENTS"/>
  <p:tag name="MH_TYPE" val="OTHERS"/>
  <p:tag name="ID" val="553519"/>
</p:tagLst>
</file>

<file path=ppt/tags/tag120.xml><?xml version="1.0" encoding="utf-8"?>
<p:tagLst xmlns:p="http://schemas.openxmlformats.org/presentationml/2006/main">
  <p:tag name="MH" val="20170712104315"/>
  <p:tag name="MH_LIBRARY" val="CONTENTS"/>
  <p:tag name="MH_TYPE" val="OTHERS"/>
  <p:tag name="ID" val="553519"/>
</p:tagLst>
</file>

<file path=ppt/tags/tag121.xml><?xml version="1.0" encoding="utf-8"?>
<p:tagLst xmlns:p="http://schemas.openxmlformats.org/presentationml/2006/main">
  <p:tag name="MH" val="20170712104315"/>
  <p:tag name="MH_LIBRARY" val="CONTENTS"/>
  <p:tag name="MH_TYPE" val="OTHERS"/>
  <p:tag name="ID" val="553519"/>
</p:tagLst>
</file>

<file path=ppt/tags/tag122.xml><?xml version="1.0" encoding="utf-8"?>
<p:tagLst xmlns:p="http://schemas.openxmlformats.org/presentationml/2006/main">
  <p:tag name="MH" val="20170712104315"/>
  <p:tag name="MH_LIBRARY" val="CONTENTS"/>
  <p:tag name="MH_TYPE" val="OTHERS"/>
  <p:tag name="ID" val="553519"/>
</p:tagLst>
</file>

<file path=ppt/tags/tag123.xml><?xml version="1.0" encoding="utf-8"?>
<p:tagLst xmlns:p="http://schemas.openxmlformats.org/presentationml/2006/main">
  <p:tag name="MH" val="20170712104315"/>
  <p:tag name="MH_LIBRARY" val="CONTENTS"/>
  <p:tag name="MH_TYPE" val="OTHERS"/>
  <p:tag name="ID" val="553519"/>
</p:tagLst>
</file>

<file path=ppt/tags/tag124.xml><?xml version="1.0" encoding="utf-8"?>
<p:tagLst xmlns:p="http://schemas.openxmlformats.org/presentationml/2006/main">
  <p:tag name="MH" val="20170712104315"/>
  <p:tag name="MH_LIBRARY" val="CONTENTS"/>
  <p:tag name="MH_TYPE" val="OTHERS"/>
  <p:tag name="ID" val="553519"/>
</p:tagLst>
</file>

<file path=ppt/tags/tag125.xml><?xml version="1.0" encoding="utf-8"?>
<p:tagLst xmlns:p="http://schemas.openxmlformats.org/presentationml/2006/main">
  <p:tag name="MH" val="20170712104315"/>
  <p:tag name="MH_LIBRARY" val="CONTENTS"/>
  <p:tag name="MH_TYPE" val="OTHERS"/>
  <p:tag name="ID" val="553519"/>
</p:tagLst>
</file>

<file path=ppt/tags/tag126.xml><?xml version="1.0" encoding="utf-8"?>
<p:tagLst xmlns:p="http://schemas.openxmlformats.org/presentationml/2006/main">
  <p:tag name="MH" val="20170712104315"/>
  <p:tag name="MH_LIBRARY" val="CONTENTS"/>
  <p:tag name="MH_TYPE" val="OTHERS"/>
  <p:tag name="ID" val="553519"/>
</p:tagLst>
</file>

<file path=ppt/tags/tag127.xml><?xml version="1.0" encoding="utf-8"?>
<p:tagLst xmlns:p="http://schemas.openxmlformats.org/presentationml/2006/main">
  <p:tag name="MH" val="20170712104315"/>
  <p:tag name="MH_LIBRARY" val="CONTENTS"/>
  <p:tag name="MH_TYPE" val="OTHERS"/>
  <p:tag name="ID" val="553519"/>
</p:tagLst>
</file>

<file path=ppt/tags/tag128.xml><?xml version="1.0" encoding="utf-8"?>
<p:tagLst xmlns:p="http://schemas.openxmlformats.org/presentationml/2006/main">
  <p:tag name="MH" val="20170712104315"/>
  <p:tag name="MH_LIBRARY" val="CONTENTS"/>
  <p:tag name="MH_TYPE" val="OTHERS"/>
  <p:tag name="ID" val="553519"/>
</p:tagLst>
</file>

<file path=ppt/tags/tag129.xml><?xml version="1.0" encoding="utf-8"?>
<p:tagLst xmlns:p="http://schemas.openxmlformats.org/presentationml/2006/main">
  <p:tag name="MH" val="20170712104315"/>
  <p:tag name="MH_LIBRARY" val="CONTENTS"/>
  <p:tag name="MH_TYPE" val="OTHERS"/>
  <p:tag name="ID" val="553519"/>
</p:tagLst>
</file>

<file path=ppt/tags/tag13.xml><?xml version="1.0" encoding="utf-8"?>
<p:tagLst xmlns:p="http://schemas.openxmlformats.org/presentationml/2006/main">
  <p:tag name="MH" val="20170712104315"/>
  <p:tag name="MH_LIBRARY" val="CONTENTS"/>
  <p:tag name="MH_TYPE" val="OTHERS"/>
  <p:tag name="ID" val="553519"/>
</p:tagLst>
</file>

<file path=ppt/tags/tag130.xml><?xml version="1.0" encoding="utf-8"?>
<p:tagLst xmlns:p="http://schemas.openxmlformats.org/presentationml/2006/main">
  <p:tag name="MH" val="20170712104315"/>
  <p:tag name="MH_LIBRARY" val="CONTENTS"/>
  <p:tag name="MH_TYPE" val="OTHERS"/>
  <p:tag name="ID" val="553519"/>
</p:tagLst>
</file>

<file path=ppt/tags/tag131.xml><?xml version="1.0" encoding="utf-8"?>
<p:tagLst xmlns:p="http://schemas.openxmlformats.org/presentationml/2006/main">
  <p:tag name="MH" val="20170712104315"/>
  <p:tag name="MH_LIBRARY" val="CONTENTS"/>
  <p:tag name="MH_TYPE" val="OTHERS"/>
  <p:tag name="ID" val="553519"/>
</p:tagLst>
</file>

<file path=ppt/tags/tag132.xml><?xml version="1.0" encoding="utf-8"?>
<p:tagLst xmlns:p="http://schemas.openxmlformats.org/presentationml/2006/main">
  <p:tag name="MH" val="20170712104315"/>
  <p:tag name="MH_LIBRARY" val="CONTENTS"/>
  <p:tag name="MH_TYPE" val="OTHERS"/>
  <p:tag name="ID" val="553519"/>
</p:tagLst>
</file>

<file path=ppt/tags/tag133.xml><?xml version="1.0" encoding="utf-8"?>
<p:tagLst xmlns:p="http://schemas.openxmlformats.org/presentationml/2006/main">
  <p:tag name="MH" val="20170712104315"/>
  <p:tag name="MH_LIBRARY" val="CONTENTS"/>
  <p:tag name="MH_TYPE" val="OTHERS"/>
  <p:tag name="ID" val="553519"/>
</p:tagLst>
</file>

<file path=ppt/tags/tag134.xml><?xml version="1.0" encoding="utf-8"?>
<p:tagLst xmlns:p="http://schemas.openxmlformats.org/presentationml/2006/main">
  <p:tag name="MH" val="20170712104315"/>
  <p:tag name="MH_LIBRARY" val="CONTENTS"/>
  <p:tag name="MH_TYPE" val="OTHERS"/>
  <p:tag name="ID" val="553519"/>
</p:tagLst>
</file>

<file path=ppt/tags/tag135.xml><?xml version="1.0" encoding="utf-8"?>
<p:tagLst xmlns:p="http://schemas.openxmlformats.org/presentationml/2006/main">
  <p:tag name="MH" val="20170712104315"/>
  <p:tag name="MH_LIBRARY" val="CONTENTS"/>
  <p:tag name="MH_TYPE" val="OTHERS"/>
  <p:tag name="ID" val="553519"/>
</p:tagLst>
</file>

<file path=ppt/tags/tag14.xml><?xml version="1.0" encoding="utf-8"?>
<p:tagLst xmlns:p="http://schemas.openxmlformats.org/presentationml/2006/main">
  <p:tag name="MH" val="20170712104315"/>
  <p:tag name="MH_LIBRARY" val="CONTENTS"/>
  <p:tag name="MH_TYPE" val="OTHERS"/>
  <p:tag name="ID" val="553519"/>
</p:tagLst>
</file>

<file path=ppt/tags/tag15.xml><?xml version="1.0" encoding="utf-8"?>
<p:tagLst xmlns:p="http://schemas.openxmlformats.org/presentationml/2006/main">
  <p:tag name="MH" val="20170712104315"/>
  <p:tag name="MH_LIBRARY" val="CONTENTS"/>
  <p:tag name="MH_TYPE" val="OTHERS"/>
  <p:tag name="ID" val="553519"/>
</p:tagLst>
</file>

<file path=ppt/tags/tag16.xml><?xml version="1.0" encoding="utf-8"?>
<p:tagLst xmlns:p="http://schemas.openxmlformats.org/presentationml/2006/main">
  <p:tag name="MH" val="20170712104315"/>
  <p:tag name="MH_LIBRARY" val="CONTENTS"/>
  <p:tag name="MH_TYPE" val="OTHERS"/>
  <p:tag name="ID" val="553519"/>
</p:tagLst>
</file>

<file path=ppt/tags/tag17.xml><?xml version="1.0" encoding="utf-8"?>
<p:tagLst xmlns:p="http://schemas.openxmlformats.org/presentationml/2006/main">
  <p:tag name="MH" val="20170712104315"/>
  <p:tag name="MH_LIBRARY" val="CONTENTS"/>
  <p:tag name="MH_TYPE" val="OTHERS"/>
  <p:tag name="ID" val="553519"/>
</p:tagLst>
</file>

<file path=ppt/tags/tag18.xml><?xml version="1.0" encoding="utf-8"?>
<p:tagLst xmlns:p="http://schemas.openxmlformats.org/presentationml/2006/main">
  <p:tag name="MH" val="20170712104315"/>
  <p:tag name="MH_LIBRARY" val="CONTENTS"/>
  <p:tag name="MH_TYPE" val="OTHERS"/>
  <p:tag name="ID" val="553519"/>
</p:tagLst>
</file>

<file path=ppt/tags/tag19.xml><?xml version="1.0" encoding="utf-8"?>
<p:tagLst xmlns:p="http://schemas.openxmlformats.org/presentationml/2006/main">
  <p:tag name="MH" val="20170712104315"/>
  <p:tag name="MH_LIBRARY" val="CONTENTS"/>
  <p:tag name="MH_TYPE" val="OTHERS"/>
  <p:tag name="ID" val="553519"/>
</p:tagLst>
</file>

<file path=ppt/tags/tag2.xml><?xml version="1.0" encoding="utf-8"?>
<p:tagLst xmlns:p="http://schemas.openxmlformats.org/presentationml/2006/main">
  <p:tag name="MH" val="20170712104315"/>
  <p:tag name="MH_LIBRARY" val="CONTENTS"/>
  <p:tag name="MH_TYPE" val="OTHERS"/>
  <p:tag name="ID" val="553519"/>
</p:tagLst>
</file>

<file path=ppt/tags/tag20.xml><?xml version="1.0" encoding="utf-8"?>
<p:tagLst xmlns:p="http://schemas.openxmlformats.org/presentationml/2006/main">
  <p:tag name="MH" val="20170712104315"/>
  <p:tag name="MH_LIBRARY" val="CONTENTS"/>
  <p:tag name="MH_TYPE" val="OTHERS"/>
  <p:tag name="ID" val="553519"/>
</p:tagLst>
</file>

<file path=ppt/tags/tag21.xml><?xml version="1.0" encoding="utf-8"?>
<p:tagLst xmlns:p="http://schemas.openxmlformats.org/presentationml/2006/main">
  <p:tag name="MH" val="20170712104315"/>
  <p:tag name="MH_LIBRARY" val="CONTENTS"/>
  <p:tag name="MH_TYPE" val="OTHERS"/>
  <p:tag name="ID" val="553519"/>
</p:tagLst>
</file>

<file path=ppt/tags/tag22.xml><?xml version="1.0" encoding="utf-8"?>
<p:tagLst xmlns:p="http://schemas.openxmlformats.org/presentationml/2006/main">
  <p:tag name="MH" val="20170712104315"/>
  <p:tag name="MH_LIBRARY" val="CONTENTS"/>
  <p:tag name="MH_TYPE" val="OTHERS"/>
  <p:tag name="ID" val="553519"/>
</p:tagLst>
</file>

<file path=ppt/tags/tag23.xml><?xml version="1.0" encoding="utf-8"?>
<p:tagLst xmlns:p="http://schemas.openxmlformats.org/presentationml/2006/main">
  <p:tag name="MH" val="20170712104315"/>
  <p:tag name="MH_LIBRARY" val="CONTENTS"/>
  <p:tag name="MH_TYPE" val="OTHERS"/>
  <p:tag name="ID" val="553519"/>
</p:tagLst>
</file>

<file path=ppt/tags/tag24.xml><?xml version="1.0" encoding="utf-8"?>
<p:tagLst xmlns:p="http://schemas.openxmlformats.org/presentationml/2006/main">
  <p:tag name="MH" val="20170712104315"/>
  <p:tag name="MH_LIBRARY" val="CONTENTS"/>
  <p:tag name="MH_TYPE" val="OTHERS"/>
  <p:tag name="ID" val="553519"/>
</p:tagLst>
</file>

<file path=ppt/tags/tag25.xml><?xml version="1.0" encoding="utf-8"?>
<p:tagLst xmlns:p="http://schemas.openxmlformats.org/presentationml/2006/main">
  <p:tag name="MH" val="20170712104315"/>
  <p:tag name="MH_LIBRARY" val="CONTENTS"/>
  <p:tag name="MH_TYPE" val="OTHERS"/>
  <p:tag name="ID" val="553519"/>
</p:tagLst>
</file>

<file path=ppt/tags/tag26.xml><?xml version="1.0" encoding="utf-8"?>
<p:tagLst xmlns:p="http://schemas.openxmlformats.org/presentationml/2006/main">
  <p:tag name="MH" val="20170712104315"/>
  <p:tag name="MH_LIBRARY" val="CONTENTS"/>
  <p:tag name="MH_TYPE" val="OTHERS"/>
  <p:tag name="ID" val="553519"/>
</p:tagLst>
</file>

<file path=ppt/tags/tag27.xml><?xml version="1.0" encoding="utf-8"?>
<p:tagLst xmlns:p="http://schemas.openxmlformats.org/presentationml/2006/main">
  <p:tag name="MH" val="20170712104315"/>
  <p:tag name="MH_LIBRARY" val="CONTENTS"/>
  <p:tag name="MH_TYPE" val="OTHERS"/>
  <p:tag name="ID" val="553519"/>
</p:tagLst>
</file>

<file path=ppt/tags/tag28.xml><?xml version="1.0" encoding="utf-8"?>
<p:tagLst xmlns:p="http://schemas.openxmlformats.org/presentationml/2006/main">
  <p:tag name="MH" val="20170712104315"/>
  <p:tag name="MH_LIBRARY" val="CONTENTS"/>
  <p:tag name="MH_TYPE" val="OTHERS"/>
  <p:tag name="ID" val="553519"/>
</p:tagLst>
</file>

<file path=ppt/tags/tag29.xml><?xml version="1.0" encoding="utf-8"?>
<p:tagLst xmlns:p="http://schemas.openxmlformats.org/presentationml/2006/main">
  <p:tag name="MH" val="20170712104315"/>
  <p:tag name="MH_LIBRARY" val="CONTENTS"/>
  <p:tag name="MH_TYPE" val="OTHERS"/>
  <p:tag name="ID" val="553519"/>
</p:tagLst>
</file>

<file path=ppt/tags/tag3.xml><?xml version="1.0" encoding="utf-8"?>
<p:tagLst xmlns:p="http://schemas.openxmlformats.org/presentationml/2006/main">
  <p:tag name="MH" val="20170712104315"/>
  <p:tag name="MH_LIBRARY" val="CONTENTS"/>
  <p:tag name="MH_TYPE" val="OTHERS"/>
  <p:tag name="ID" val="553519"/>
</p:tagLst>
</file>

<file path=ppt/tags/tag30.xml><?xml version="1.0" encoding="utf-8"?>
<p:tagLst xmlns:p="http://schemas.openxmlformats.org/presentationml/2006/main">
  <p:tag name="MH" val="20170712104315"/>
  <p:tag name="MH_LIBRARY" val="CONTENTS"/>
  <p:tag name="MH_TYPE" val="OTHERS"/>
  <p:tag name="ID" val="553519"/>
</p:tagLst>
</file>

<file path=ppt/tags/tag31.xml><?xml version="1.0" encoding="utf-8"?>
<p:tagLst xmlns:p="http://schemas.openxmlformats.org/presentationml/2006/main">
  <p:tag name="MH" val="20170712104315"/>
  <p:tag name="MH_LIBRARY" val="CONTENTS"/>
  <p:tag name="MH_TYPE" val="OTHERS"/>
  <p:tag name="ID" val="553519"/>
</p:tagLst>
</file>

<file path=ppt/tags/tag32.xml><?xml version="1.0" encoding="utf-8"?>
<p:tagLst xmlns:p="http://schemas.openxmlformats.org/presentationml/2006/main">
  <p:tag name="MH" val="20170712104315"/>
  <p:tag name="MH_LIBRARY" val="CONTENTS"/>
  <p:tag name="MH_TYPE" val="OTHERS"/>
  <p:tag name="ID" val="553519"/>
</p:tagLst>
</file>

<file path=ppt/tags/tag33.xml><?xml version="1.0" encoding="utf-8"?>
<p:tagLst xmlns:p="http://schemas.openxmlformats.org/presentationml/2006/main">
  <p:tag name="MH" val="20170712104315"/>
  <p:tag name="MH_LIBRARY" val="CONTENTS"/>
  <p:tag name="MH_TYPE" val="OTHERS"/>
  <p:tag name="ID" val="553519"/>
</p:tagLst>
</file>

<file path=ppt/tags/tag34.xml><?xml version="1.0" encoding="utf-8"?>
<p:tagLst xmlns:p="http://schemas.openxmlformats.org/presentationml/2006/main">
  <p:tag name="MH" val="20170712104315"/>
  <p:tag name="MH_LIBRARY" val="CONTENTS"/>
  <p:tag name="MH_TYPE" val="OTHERS"/>
  <p:tag name="ID" val="553519"/>
</p:tagLst>
</file>

<file path=ppt/tags/tag35.xml><?xml version="1.0" encoding="utf-8"?>
<p:tagLst xmlns:p="http://schemas.openxmlformats.org/presentationml/2006/main">
  <p:tag name="MH" val="20170712104315"/>
  <p:tag name="MH_LIBRARY" val="CONTENTS"/>
  <p:tag name="MH_TYPE" val="OTHERS"/>
  <p:tag name="ID" val="553519"/>
</p:tagLst>
</file>

<file path=ppt/tags/tag36.xml><?xml version="1.0" encoding="utf-8"?>
<p:tagLst xmlns:p="http://schemas.openxmlformats.org/presentationml/2006/main">
  <p:tag name="MH" val="20170712104315"/>
  <p:tag name="MH_LIBRARY" val="CONTENTS"/>
  <p:tag name="MH_TYPE" val="OTHERS"/>
  <p:tag name="ID" val="553519"/>
</p:tagLst>
</file>

<file path=ppt/tags/tag37.xml><?xml version="1.0" encoding="utf-8"?>
<p:tagLst xmlns:p="http://schemas.openxmlformats.org/presentationml/2006/main">
  <p:tag name="MH" val="20170712104315"/>
  <p:tag name="MH_LIBRARY" val="CONTENTS"/>
  <p:tag name="MH_TYPE" val="OTHERS"/>
  <p:tag name="ID" val="553519"/>
</p:tagLst>
</file>

<file path=ppt/tags/tag38.xml><?xml version="1.0" encoding="utf-8"?>
<p:tagLst xmlns:p="http://schemas.openxmlformats.org/presentationml/2006/main">
  <p:tag name="MH" val="20170712104315"/>
  <p:tag name="MH_LIBRARY" val="CONTENTS"/>
  <p:tag name="MH_TYPE" val="OTHERS"/>
  <p:tag name="ID" val="553519"/>
</p:tagLst>
</file>

<file path=ppt/tags/tag39.xml><?xml version="1.0" encoding="utf-8"?>
<p:tagLst xmlns:p="http://schemas.openxmlformats.org/presentationml/2006/main">
  <p:tag name="MH" val="20170712104315"/>
  <p:tag name="MH_LIBRARY" val="CONTENTS"/>
  <p:tag name="MH_TYPE" val="OTHERS"/>
  <p:tag name="ID" val="553519"/>
</p:tagLst>
</file>

<file path=ppt/tags/tag4.xml><?xml version="1.0" encoding="utf-8"?>
<p:tagLst xmlns:p="http://schemas.openxmlformats.org/presentationml/2006/main">
  <p:tag name="MH" val="20170712104315"/>
  <p:tag name="MH_LIBRARY" val="CONTENTS"/>
  <p:tag name="MH_TYPE" val="OTHERS"/>
  <p:tag name="ID" val="553519"/>
</p:tagLst>
</file>

<file path=ppt/tags/tag40.xml><?xml version="1.0" encoding="utf-8"?>
<p:tagLst xmlns:p="http://schemas.openxmlformats.org/presentationml/2006/main">
  <p:tag name="MH" val="20170712104315"/>
  <p:tag name="MH_LIBRARY" val="CONTENTS"/>
  <p:tag name="MH_TYPE" val="OTHERS"/>
  <p:tag name="ID" val="553519"/>
</p:tagLst>
</file>

<file path=ppt/tags/tag41.xml><?xml version="1.0" encoding="utf-8"?>
<p:tagLst xmlns:p="http://schemas.openxmlformats.org/presentationml/2006/main">
  <p:tag name="MH" val="20170712104315"/>
  <p:tag name="MH_LIBRARY" val="CONTENTS"/>
  <p:tag name="MH_TYPE" val="OTHERS"/>
  <p:tag name="ID" val="553519"/>
</p:tagLst>
</file>

<file path=ppt/tags/tag42.xml><?xml version="1.0" encoding="utf-8"?>
<p:tagLst xmlns:p="http://schemas.openxmlformats.org/presentationml/2006/main">
  <p:tag name="MH" val="20170712104315"/>
  <p:tag name="MH_LIBRARY" val="CONTENTS"/>
  <p:tag name="MH_TYPE" val="OTHERS"/>
  <p:tag name="ID" val="553519"/>
</p:tagLst>
</file>

<file path=ppt/tags/tag43.xml><?xml version="1.0" encoding="utf-8"?>
<p:tagLst xmlns:p="http://schemas.openxmlformats.org/presentationml/2006/main">
  <p:tag name="MH" val="20170712104315"/>
  <p:tag name="MH_LIBRARY" val="CONTENTS"/>
  <p:tag name="MH_TYPE" val="OTHERS"/>
  <p:tag name="ID" val="553519"/>
</p:tagLst>
</file>

<file path=ppt/tags/tag44.xml><?xml version="1.0" encoding="utf-8"?>
<p:tagLst xmlns:p="http://schemas.openxmlformats.org/presentationml/2006/main">
  <p:tag name="MH" val="20170712104315"/>
  <p:tag name="MH_LIBRARY" val="CONTENTS"/>
  <p:tag name="MH_TYPE" val="OTHERS"/>
  <p:tag name="ID" val="553519"/>
</p:tagLst>
</file>

<file path=ppt/tags/tag45.xml><?xml version="1.0" encoding="utf-8"?>
<p:tagLst xmlns:p="http://schemas.openxmlformats.org/presentationml/2006/main">
  <p:tag name="MH" val="20170712104315"/>
  <p:tag name="MH_LIBRARY" val="CONTENTS"/>
  <p:tag name="MH_TYPE" val="OTHERS"/>
  <p:tag name="ID" val="553519"/>
</p:tagLst>
</file>

<file path=ppt/tags/tag46.xml><?xml version="1.0" encoding="utf-8"?>
<p:tagLst xmlns:p="http://schemas.openxmlformats.org/presentationml/2006/main">
  <p:tag name="MH" val="20170712104315"/>
  <p:tag name="MH_LIBRARY" val="CONTENTS"/>
  <p:tag name="MH_TYPE" val="OTHERS"/>
  <p:tag name="ID" val="553519"/>
</p:tagLst>
</file>

<file path=ppt/tags/tag47.xml><?xml version="1.0" encoding="utf-8"?>
<p:tagLst xmlns:p="http://schemas.openxmlformats.org/presentationml/2006/main">
  <p:tag name="MH" val="20170712104315"/>
  <p:tag name="MH_LIBRARY" val="CONTENTS"/>
  <p:tag name="MH_TYPE" val="OTHERS"/>
  <p:tag name="ID" val="553519"/>
</p:tagLst>
</file>

<file path=ppt/tags/tag48.xml><?xml version="1.0" encoding="utf-8"?>
<p:tagLst xmlns:p="http://schemas.openxmlformats.org/presentationml/2006/main">
  <p:tag name="MH" val="20170712104315"/>
  <p:tag name="MH_LIBRARY" val="CONTENTS"/>
  <p:tag name="MH_TYPE" val="OTHERS"/>
  <p:tag name="ID" val="553519"/>
</p:tagLst>
</file>

<file path=ppt/tags/tag49.xml><?xml version="1.0" encoding="utf-8"?>
<p:tagLst xmlns:p="http://schemas.openxmlformats.org/presentationml/2006/main">
  <p:tag name="MH" val="20170712104315"/>
  <p:tag name="MH_LIBRARY" val="CONTENTS"/>
  <p:tag name="MH_TYPE" val="OTHERS"/>
  <p:tag name="ID" val="553519"/>
</p:tagLst>
</file>

<file path=ppt/tags/tag5.xml><?xml version="1.0" encoding="utf-8"?>
<p:tagLst xmlns:p="http://schemas.openxmlformats.org/presentationml/2006/main">
  <p:tag name="MH" val="20170712104315"/>
  <p:tag name="MH_LIBRARY" val="CONTENTS"/>
  <p:tag name="MH_TYPE" val="OTHERS"/>
  <p:tag name="ID" val="553519"/>
</p:tagLst>
</file>

<file path=ppt/tags/tag50.xml><?xml version="1.0" encoding="utf-8"?>
<p:tagLst xmlns:p="http://schemas.openxmlformats.org/presentationml/2006/main">
  <p:tag name="MH" val="20170712104315"/>
  <p:tag name="MH_LIBRARY" val="CONTENTS"/>
  <p:tag name="MH_TYPE" val="OTHERS"/>
  <p:tag name="ID" val="553519"/>
</p:tagLst>
</file>

<file path=ppt/tags/tag51.xml><?xml version="1.0" encoding="utf-8"?>
<p:tagLst xmlns:p="http://schemas.openxmlformats.org/presentationml/2006/main">
  <p:tag name="MH" val="20170712104315"/>
  <p:tag name="MH_LIBRARY" val="CONTENTS"/>
  <p:tag name="MH_TYPE" val="OTHERS"/>
  <p:tag name="ID" val="553519"/>
</p:tagLst>
</file>

<file path=ppt/tags/tag52.xml><?xml version="1.0" encoding="utf-8"?>
<p:tagLst xmlns:p="http://schemas.openxmlformats.org/presentationml/2006/main">
  <p:tag name="MH" val="20170712104315"/>
  <p:tag name="MH_LIBRARY" val="CONTENTS"/>
  <p:tag name="MH_TYPE" val="OTHERS"/>
  <p:tag name="ID" val="553519"/>
</p:tagLst>
</file>

<file path=ppt/tags/tag53.xml><?xml version="1.0" encoding="utf-8"?>
<p:tagLst xmlns:p="http://schemas.openxmlformats.org/presentationml/2006/main">
  <p:tag name="MH" val="20170712104315"/>
  <p:tag name="MH_LIBRARY" val="CONTENTS"/>
  <p:tag name="MH_TYPE" val="OTHERS"/>
  <p:tag name="ID" val="553519"/>
</p:tagLst>
</file>

<file path=ppt/tags/tag54.xml><?xml version="1.0" encoding="utf-8"?>
<p:tagLst xmlns:p="http://schemas.openxmlformats.org/presentationml/2006/main">
  <p:tag name="REFSHAPE" val="461567996"/>
  <p:tag name="KSO_WM_UNIT_PLACING_PICTURE_USER_VIEWPORT" val="{&quot;height&quot;:6000,&quot;width&quot;:8310}"/>
</p:tagLst>
</file>

<file path=ppt/tags/tag55.xml><?xml version="1.0" encoding="utf-8"?>
<p:tagLst xmlns:p="http://schemas.openxmlformats.org/presentationml/2006/main">
  <p:tag name="MH" val="20170712104315"/>
  <p:tag name="MH_LIBRARY" val="CONTENTS"/>
  <p:tag name="MH_TYPE" val="OTHERS"/>
  <p:tag name="ID" val="553519"/>
</p:tagLst>
</file>

<file path=ppt/tags/tag56.xml><?xml version="1.0" encoding="utf-8"?>
<p:tagLst xmlns:p="http://schemas.openxmlformats.org/presentationml/2006/main">
  <p:tag name="MH" val="20170712104315"/>
  <p:tag name="MH_LIBRARY" val="CONTENTS"/>
  <p:tag name="MH_TYPE" val="OTHERS"/>
  <p:tag name="ID" val="553519"/>
</p:tagLst>
</file>

<file path=ppt/tags/tag57.xml><?xml version="1.0" encoding="utf-8"?>
<p:tagLst xmlns:p="http://schemas.openxmlformats.org/presentationml/2006/main">
  <p:tag name="KSO_WM_UNIT_TABLE_BEAUTIFY" val="smartTable{065ff42d-c736-49fb-b69c-ad3d38cc6836}"/>
</p:tagLst>
</file>

<file path=ppt/tags/tag58.xml><?xml version="1.0" encoding="utf-8"?>
<p:tagLst xmlns:p="http://schemas.openxmlformats.org/presentationml/2006/main">
  <p:tag name="MH" val="20170712104315"/>
  <p:tag name="MH_LIBRARY" val="CONTENTS"/>
  <p:tag name="MH_TYPE" val="OTHERS"/>
  <p:tag name="ID" val="553519"/>
</p:tagLst>
</file>

<file path=ppt/tags/tag59.xml><?xml version="1.0" encoding="utf-8"?>
<p:tagLst xmlns:p="http://schemas.openxmlformats.org/presentationml/2006/main">
  <p:tag name="KSO_WM_UNIT_TABLE_BEAUTIFY" val="smartTable{feefb56d-c007-47c0-9ee4-89f8dba48f12}"/>
</p:tagLst>
</file>

<file path=ppt/tags/tag6.xml><?xml version="1.0" encoding="utf-8"?>
<p:tagLst xmlns:p="http://schemas.openxmlformats.org/presentationml/2006/main">
  <p:tag name="MH" val="20170712104315"/>
  <p:tag name="MH_LIBRARY" val="CONTENTS"/>
  <p:tag name="MH_TYPE" val="OTHERS"/>
  <p:tag name="ID" val="553519"/>
</p:tagLst>
</file>

<file path=ppt/tags/tag60.xml><?xml version="1.0" encoding="utf-8"?>
<p:tagLst xmlns:p="http://schemas.openxmlformats.org/presentationml/2006/main">
  <p:tag name="MH" val="20170712104315"/>
  <p:tag name="MH_LIBRARY" val="CONTENTS"/>
  <p:tag name="MH_TYPE" val="OTHERS"/>
  <p:tag name="ID" val="553519"/>
</p:tagLst>
</file>

<file path=ppt/tags/tag61.xml><?xml version="1.0" encoding="utf-8"?>
<p:tagLst xmlns:p="http://schemas.openxmlformats.org/presentationml/2006/main">
  <p:tag name="KSO_WM_UNIT_TABLE_BEAUTIFY" val="smartTable{de42ff77-845f-4fc9-b2a2-6725e07a3e66}"/>
</p:tagLst>
</file>

<file path=ppt/tags/tag62.xml><?xml version="1.0" encoding="utf-8"?>
<p:tagLst xmlns:p="http://schemas.openxmlformats.org/presentationml/2006/main">
  <p:tag name="MH" val="20170712104315"/>
  <p:tag name="MH_LIBRARY" val="CONTENTS"/>
  <p:tag name="MH_TYPE" val="OTHERS"/>
  <p:tag name="ID" val="553519"/>
</p:tagLst>
</file>

<file path=ppt/tags/tag63.xml><?xml version="1.0" encoding="utf-8"?>
<p:tagLst xmlns:p="http://schemas.openxmlformats.org/presentationml/2006/main">
  <p:tag name="KSO_WM_UNIT_TABLE_BEAUTIFY" val="smartTable{c9667f86-4682-4a11-bbd7-abbbdbdd5a3e}"/>
</p:tagLst>
</file>

<file path=ppt/tags/tag64.xml><?xml version="1.0" encoding="utf-8"?>
<p:tagLst xmlns:p="http://schemas.openxmlformats.org/presentationml/2006/main">
  <p:tag name="MH" val="20170712104315"/>
  <p:tag name="MH_LIBRARY" val="CONTENTS"/>
  <p:tag name="MH_TYPE" val="OTHERS"/>
  <p:tag name="ID" val="553519"/>
</p:tagLst>
</file>

<file path=ppt/tags/tag65.xml><?xml version="1.0" encoding="utf-8"?>
<p:tagLst xmlns:p="http://schemas.openxmlformats.org/presentationml/2006/main">
  <p:tag name="KSO_WM_UNIT_TABLE_BEAUTIFY" val="smartTable{938fe434-4a51-436d-a48c-c323e443379c}"/>
</p:tagLst>
</file>

<file path=ppt/tags/tag66.xml><?xml version="1.0" encoding="utf-8"?>
<p:tagLst xmlns:p="http://schemas.openxmlformats.org/presentationml/2006/main">
  <p:tag name="MH" val="20170712104315"/>
  <p:tag name="MH_LIBRARY" val="CONTENTS"/>
  <p:tag name="MH_TYPE" val="OTHERS"/>
  <p:tag name="ID" val="553519"/>
</p:tagLst>
</file>

<file path=ppt/tags/tag67.xml><?xml version="1.0" encoding="utf-8"?>
<p:tagLst xmlns:p="http://schemas.openxmlformats.org/presentationml/2006/main">
  <p:tag name="MH" val="20170712104315"/>
  <p:tag name="MH_LIBRARY" val="CONTENTS"/>
  <p:tag name="MH_TYPE" val="OTHERS"/>
  <p:tag name="ID" val="553519"/>
</p:tagLst>
</file>

<file path=ppt/tags/tag68.xml><?xml version="1.0" encoding="utf-8"?>
<p:tagLst xmlns:p="http://schemas.openxmlformats.org/presentationml/2006/main">
  <p:tag name="MH" val="20170712104315"/>
  <p:tag name="MH_LIBRARY" val="CONTENTS"/>
  <p:tag name="MH_TYPE" val="OTHERS"/>
  <p:tag name="ID" val="553519"/>
</p:tagLst>
</file>

<file path=ppt/tags/tag69.xml><?xml version="1.0" encoding="utf-8"?>
<p:tagLst xmlns:p="http://schemas.openxmlformats.org/presentationml/2006/main">
  <p:tag name="MH" val="20170712104315"/>
  <p:tag name="MH_LIBRARY" val="CONTENTS"/>
  <p:tag name="MH_TYPE" val="OTHERS"/>
  <p:tag name="ID" val="553519"/>
</p:tagLst>
</file>

<file path=ppt/tags/tag7.xml><?xml version="1.0" encoding="utf-8"?>
<p:tagLst xmlns:p="http://schemas.openxmlformats.org/presentationml/2006/main">
  <p:tag name="MH" val="20170712104315"/>
  <p:tag name="MH_LIBRARY" val="CONTENTS"/>
  <p:tag name="MH_TYPE" val="OTHERS"/>
  <p:tag name="ID" val="553519"/>
</p:tagLst>
</file>

<file path=ppt/tags/tag70.xml><?xml version="1.0" encoding="utf-8"?>
<p:tagLst xmlns:p="http://schemas.openxmlformats.org/presentationml/2006/main">
  <p:tag name="MH" val="20170712104315"/>
  <p:tag name="MH_LIBRARY" val="CONTENTS"/>
  <p:tag name="MH_TYPE" val="OTHERS"/>
  <p:tag name="ID" val="553519"/>
</p:tagLst>
</file>

<file path=ppt/tags/tag71.xml><?xml version="1.0" encoding="utf-8"?>
<p:tagLst xmlns:p="http://schemas.openxmlformats.org/presentationml/2006/main">
  <p:tag name="MH" val="20170712104315"/>
  <p:tag name="MH_LIBRARY" val="CONTENTS"/>
  <p:tag name="MH_TYPE" val="OTHERS"/>
  <p:tag name="ID" val="553519"/>
</p:tagLst>
</file>

<file path=ppt/tags/tag72.xml><?xml version="1.0" encoding="utf-8"?>
<p:tagLst xmlns:p="http://schemas.openxmlformats.org/presentationml/2006/main">
  <p:tag name="MH" val="20170712104315"/>
  <p:tag name="MH_LIBRARY" val="CONTENTS"/>
  <p:tag name="MH_TYPE" val="OTHERS"/>
  <p:tag name="ID" val="553519"/>
</p:tagLst>
</file>

<file path=ppt/tags/tag73.xml><?xml version="1.0" encoding="utf-8"?>
<p:tagLst xmlns:p="http://schemas.openxmlformats.org/presentationml/2006/main">
  <p:tag name="MH" val="20170712104315"/>
  <p:tag name="MH_LIBRARY" val="CONTENTS"/>
  <p:tag name="MH_TYPE" val="OTHERS"/>
  <p:tag name="ID" val="553519"/>
</p:tagLst>
</file>

<file path=ppt/tags/tag74.xml><?xml version="1.0" encoding="utf-8"?>
<p:tagLst xmlns:p="http://schemas.openxmlformats.org/presentationml/2006/main">
  <p:tag name="MH" val="20170712104315"/>
  <p:tag name="MH_LIBRARY" val="CONTENTS"/>
  <p:tag name="MH_TYPE" val="OTHERS"/>
  <p:tag name="ID" val="553519"/>
</p:tagLst>
</file>

<file path=ppt/tags/tag75.xml><?xml version="1.0" encoding="utf-8"?>
<p:tagLst xmlns:p="http://schemas.openxmlformats.org/presentationml/2006/main">
  <p:tag name="MH" val="20170712104315"/>
  <p:tag name="MH_LIBRARY" val="CONTENTS"/>
  <p:tag name="MH_TYPE" val="OTHERS"/>
  <p:tag name="ID" val="553519"/>
</p:tagLst>
</file>

<file path=ppt/tags/tag76.xml><?xml version="1.0" encoding="utf-8"?>
<p:tagLst xmlns:p="http://schemas.openxmlformats.org/presentationml/2006/main">
  <p:tag name="MH" val="20170712104315"/>
  <p:tag name="MH_LIBRARY" val="CONTENTS"/>
  <p:tag name="MH_TYPE" val="OTHERS"/>
  <p:tag name="ID" val="553519"/>
</p:tagLst>
</file>

<file path=ppt/tags/tag77.xml><?xml version="1.0" encoding="utf-8"?>
<p:tagLst xmlns:p="http://schemas.openxmlformats.org/presentationml/2006/main">
  <p:tag name="MH" val="20170712104315"/>
  <p:tag name="MH_LIBRARY" val="CONTENTS"/>
  <p:tag name="MH_TYPE" val="OTHERS"/>
  <p:tag name="ID" val="553519"/>
</p:tagLst>
</file>

<file path=ppt/tags/tag78.xml><?xml version="1.0" encoding="utf-8"?>
<p:tagLst xmlns:p="http://schemas.openxmlformats.org/presentationml/2006/main">
  <p:tag name="MH" val="20170712104315"/>
  <p:tag name="MH_LIBRARY" val="CONTENTS"/>
  <p:tag name="MH_TYPE" val="OTHERS"/>
  <p:tag name="ID" val="553519"/>
</p:tagLst>
</file>

<file path=ppt/tags/tag79.xml><?xml version="1.0" encoding="utf-8"?>
<p:tagLst xmlns:p="http://schemas.openxmlformats.org/presentationml/2006/main">
  <p:tag name="MH" val="20170712104315"/>
  <p:tag name="MH_LIBRARY" val="CONTENTS"/>
  <p:tag name="MH_TYPE" val="OTHERS"/>
  <p:tag name="ID" val="553519"/>
</p:tagLst>
</file>

<file path=ppt/tags/tag8.xml><?xml version="1.0" encoding="utf-8"?>
<p:tagLst xmlns:p="http://schemas.openxmlformats.org/presentationml/2006/main">
  <p:tag name="MH" val="20170712104315"/>
  <p:tag name="MH_LIBRARY" val="CONTENTS"/>
  <p:tag name="MH_TYPE" val="OTHERS"/>
  <p:tag name="ID" val="553519"/>
</p:tagLst>
</file>

<file path=ppt/tags/tag80.xml><?xml version="1.0" encoding="utf-8"?>
<p:tagLst xmlns:p="http://schemas.openxmlformats.org/presentationml/2006/main">
  <p:tag name="MH" val="20170712104315"/>
  <p:tag name="MH_LIBRARY" val="CONTENTS"/>
  <p:tag name="MH_TYPE" val="OTHERS"/>
  <p:tag name="ID" val="553519"/>
</p:tagLst>
</file>

<file path=ppt/tags/tag81.xml><?xml version="1.0" encoding="utf-8"?>
<p:tagLst xmlns:p="http://schemas.openxmlformats.org/presentationml/2006/main">
  <p:tag name="MH" val="20170712104315"/>
  <p:tag name="MH_LIBRARY" val="CONTENTS"/>
  <p:tag name="MH_TYPE" val="OTHERS"/>
  <p:tag name="ID" val="553519"/>
</p:tagLst>
</file>

<file path=ppt/tags/tag82.xml><?xml version="1.0" encoding="utf-8"?>
<p:tagLst xmlns:p="http://schemas.openxmlformats.org/presentationml/2006/main">
  <p:tag name="MH" val="20170712104315"/>
  <p:tag name="MH_LIBRARY" val="CONTENTS"/>
  <p:tag name="MH_TYPE" val="OTHERS"/>
  <p:tag name="ID" val="553519"/>
</p:tagLst>
</file>

<file path=ppt/tags/tag83.xml><?xml version="1.0" encoding="utf-8"?>
<p:tagLst xmlns:p="http://schemas.openxmlformats.org/presentationml/2006/main">
  <p:tag name="MH" val="20170712104315"/>
  <p:tag name="MH_LIBRARY" val="CONTENTS"/>
  <p:tag name="MH_TYPE" val="OTHERS"/>
  <p:tag name="ID" val="553519"/>
</p:tagLst>
</file>

<file path=ppt/tags/tag84.xml><?xml version="1.0" encoding="utf-8"?>
<p:tagLst xmlns:p="http://schemas.openxmlformats.org/presentationml/2006/main">
  <p:tag name="MH" val="20170712104315"/>
  <p:tag name="MH_LIBRARY" val="CONTENTS"/>
  <p:tag name="MH_TYPE" val="OTHERS"/>
  <p:tag name="ID" val="553519"/>
</p:tagLst>
</file>

<file path=ppt/tags/tag85.xml><?xml version="1.0" encoding="utf-8"?>
<p:tagLst xmlns:p="http://schemas.openxmlformats.org/presentationml/2006/main">
  <p:tag name="MH" val="20170712104315"/>
  <p:tag name="MH_LIBRARY" val="CONTENTS"/>
  <p:tag name="MH_TYPE" val="OTHERS"/>
  <p:tag name="ID" val="553519"/>
</p:tagLst>
</file>

<file path=ppt/tags/tag86.xml><?xml version="1.0" encoding="utf-8"?>
<p:tagLst xmlns:p="http://schemas.openxmlformats.org/presentationml/2006/main">
  <p:tag name="MH" val="20170712104315"/>
  <p:tag name="MH_LIBRARY" val="CONTENTS"/>
  <p:tag name="MH_TYPE" val="OTHERS"/>
  <p:tag name="ID" val="553519"/>
</p:tagLst>
</file>

<file path=ppt/tags/tag87.xml><?xml version="1.0" encoding="utf-8"?>
<p:tagLst xmlns:p="http://schemas.openxmlformats.org/presentationml/2006/main">
  <p:tag name="MH" val="20170712104315"/>
  <p:tag name="MH_LIBRARY" val="CONTENTS"/>
  <p:tag name="MH_TYPE" val="OTHERS"/>
  <p:tag name="ID" val="553519"/>
</p:tagLst>
</file>

<file path=ppt/tags/tag88.xml><?xml version="1.0" encoding="utf-8"?>
<p:tagLst xmlns:p="http://schemas.openxmlformats.org/presentationml/2006/main">
  <p:tag name="MH" val="20170712104315"/>
  <p:tag name="MH_LIBRARY" val="CONTENTS"/>
  <p:tag name="MH_TYPE" val="OTHERS"/>
  <p:tag name="ID" val="553519"/>
</p:tagLst>
</file>

<file path=ppt/tags/tag89.xml><?xml version="1.0" encoding="utf-8"?>
<p:tagLst xmlns:p="http://schemas.openxmlformats.org/presentationml/2006/main">
  <p:tag name="MH" val="20170712104315"/>
  <p:tag name="MH_LIBRARY" val="CONTENTS"/>
  <p:tag name="MH_TYPE" val="OTHERS"/>
  <p:tag name="ID" val="553519"/>
</p:tagLst>
</file>

<file path=ppt/tags/tag9.xml><?xml version="1.0" encoding="utf-8"?>
<p:tagLst xmlns:p="http://schemas.openxmlformats.org/presentationml/2006/main">
  <p:tag name="MH" val="20170712104315"/>
  <p:tag name="MH_LIBRARY" val="CONTENTS"/>
  <p:tag name="MH_TYPE" val="OTHERS"/>
  <p:tag name="ID" val="553519"/>
</p:tagLst>
</file>

<file path=ppt/tags/tag90.xml><?xml version="1.0" encoding="utf-8"?>
<p:tagLst xmlns:p="http://schemas.openxmlformats.org/presentationml/2006/main">
  <p:tag name="KSO_WM_UNIT_TABLE_BEAUTIFY" val="smartTable{eaea9ba5-372c-43ff-8e8a-21713edd34e8}"/>
</p:tagLst>
</file>

<file path=ppt/tags/tag91.xml><?xml version="1.0" encoding="utf-8"?>
<p:tagLst xmlns:p="http://schemas.openxmlformats.org/presentationml/2006/main">
  <p:tag name="MH" val="20170712104315"/>
  <p:tag name="MH_LIBRARY" val="CONTENTS"/>
  <p:tag name="MH_TYPE" val="OTHERS"/>
  <p:tag name="ID" val="553519"/>
</p:tagLst>
</file>

<file path=ppt/tags/tag92.xml><?xml version="1.0" encoding="utf-8"?>
<p:tagLst xmlns:p="http://schemas.openxmlformats.org/presentationml/2006/main">
  <p:tag name="MH" val="20170712104315"/>
  <p:tag name="MH_LIBRARY" val="CONTENTS"/>
  <p:tag name="MH_TYPE" val="OTHERS"/>
  <p:tag name="ID" val="553519"/>
</p:tagLst>
</file>

<file path=ppt/tags/tag93.xml><?xml version="1.0" encoding="utf-8"?>
<p:tagLst xmlns:p="http://schemas.openxmlformats.org/presentationml/2006/main">
  <p:tag name="MH" val="20170712104315"/>
  <p:tag name="MH_LIBRARY" val="CONTENTS"/>
  <p:tag name="MH_TYPE" val="OTHERS"/>
  <p:tag name="ID" val="553519"/>
</p:tagLst>
</file>

<file path=ppt/tags/tag94.xml><?xml version="1.0" encoding="utf-8"?>
<p:tagLst xmlns:p="http://schemas.openxmlformats.org/presentationml/2006/main">
  <p:tag name="MH" val="20170712104315"/>
  <p:tag name="MH_LIBRARY" val="CONTENTS"/>
  <p:tag name="MH_TYPE" val="OTHERS"/>
  <p:tag name="ID" val="553519"/>
</p:tagLst>
</file>

<file path=ppt/tags/tag95.xml><?xml version="1.0" encoding="utf-8"?>
<p:tagLst xmlns:p="http://schemas.openxmlformats.org/presentationml/2006/main">
  <p:tag name="MH" val="20170712104315"/>
  <p:tag name="MH_LIBRARY" val="CONTENTS"/>
  <p:tag name="MH_TYPE" val="OTHERS"/>
  <p:tag name="ID" val="553519"/>
</p:tagLst>
</file>

<file path=ppt/tags/tag96.xml><?xml version="1.0" encoding="utf-8"?>
<p:tagLst xmlns:p="http://schemas.openxmlformats.org/presentationml/2006/main">
  <p:tag name="MH" val="20170712104315"/>
  <p:tag name="MH_LIBRARY" val="CONTENTS"/>
  <p:tag name="MH_TYPE" val="OTHERS"/>
  <p:tag name="ID" val="553519"/>
</p:tagLst>
</file>

<file path=ppt/tags/tag97.xml><?xml version="1.0" encoding="utf-8"?>
<p:tagLst xmlns:p="http://schemas.openxmlformats.org/presentationml/2006/main">
  <p:tag name="MH" val="20170712104315"/>
  <p:tag name="MH_LIBRARY" val="CONTENTS"/>
  <p:tag name="MH_TYPE" val="OTHERS"/>
  <p:tag name="ID" val="553519"/>
</p:tagLst>
</file>

<file path=ppt/tags/tag98.xml><?xml version="1.0" encoding="utf-8"?>
<p:tagLst xmlns:p="http://schemas.openxmlformats.org/presentationml/2006/main">
  <p:tag name="MH" val="20170712104315"/>
  <p:tag name="MH_LIBRARY" val="CONTENTS"/>
  <p:tag name="MH_TYPE" val="OTHERS"/>
  <p:tag name="ID" val="553519"/>
</p:tagLst>
</file>

<file path=ppt/tags/tag99.xml><?xml version="1.0" encoding="utf-8"?>
<p:tagLst xmlns:p="http://schemas.openxmlformats.org/presentationml/2006/main">
  <p:tag name="MH" val="20170712104315"/>
  <p:tag name="MH_LIBRARY" val="CONTENTS"/>
  <p:tag name="MH_TYPE" val="OTHERS"/>
  <p:tag name="ID" val="55351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29013</Words>
  <Application>WPS 演示</Application>
  <PresentationFormat>自定义</PresentationFormat>
  <Paragraphs>2272</Paragraphs>
  <Slides>129</Slides>
  <Notes>24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47" baseType="lpstr">
      <vt:lpstr>Arial</vt:lpstr>
      <vt:lpstr>宋体</vt:lpstr>
      <vt:lpstr>Wingdings</vt:lpstr>
      <vt:lpstr>微软雅黑</vt:lpstr>
      <vt:lpstr>Calibri</vt:lpstr>
      <vt:lpstr>Times New Roman</vt:lpstr>
      <vt:lpstr>Cambria Math</vt:lpstr>
      <vt:lpstr>汉仪综艺体简</vt:lpstr>
      <vt:lpstr>Arial Unicode MS</vt:lpstr>
      <vt:lpstr>等线 Light</vt:lpstr>
      <vt:lpstr>Calibri Light</vt:lpstr>
      <vt:lpstr>等线</vt:lpstr>
      <vt:lpstr>黑体</vt:lpstr>
      <vt:lpstr>Wingdings</vt:lpstr>
      <vt:lpstr>楷体_GB2312</vt:lpstr>
      <vt:lpstr>新宋体</vt:lpstr>
      <vt:lpstr>Office 主题</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坚果kx</cp:lastModifiedBy>
  <cp:revision>426</cp:revision>
  <dcterms:created xsi:type="dcterms:W3CDTF">2018-02-07T05:27:00Z</dcterms:created>
  <dcterms:modified xsi:type="dcterms:W3CDTF">2020-03-09T08:16:09Z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