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03" r:id="rId5"/>
    <p:sldId id="504" r:id="rId6"/>
    <p:sldId id="257" r:id="rId7"/>
    <p:sldId id="260" r:id="rId8"/>
    <p:sldId id="261" r:id="rId9"/>
    <p:sldId id="340" r:id="rId10"/>
    <p:sldId id="341" r:id="rId11"/>
    <p:sldId id="342" r:id="rId12"/>
    <p:sldId id="265" r:id="rId13"/>
    <p:sldId id="266" r:id="rId14"/>
    <p:sldId id="267" r:id="rId15"/>
    <p:sldId id="268" r:id="rId16"/>
    <p:sldId id="344" r:id="rId17"/>
    <p:sldId id="345" r:id="rId18"/>
    <p:sldId id="430" r:id="rId19"/>
    <p:sldId id="431" r:id="rId20"/>
    <p:sldId id="432" r:id="rId21"/>
    <p:sldId id="350" r:id="rId22"/>
    <p:sldId id="351" r:id="rId23"/>
    <p:sldId id="352" r:id="rId24"/>
    <p:sldId id="353" r:id="rId25"/>
    <p:sldId id="354" r:id="rId26"/>
    <p:sldId id="355" r:id="rId27"/>
    <p:sldId id="356" r:id="rId28"/>
    <p:sldId id="357" r:id="rId29"/>
    <p:sldId id="649" r:id="rId30"/>
    <p:sldId id="358" r:id="rId31"/>
    <p:sldId id="360" r:id="rId32"/>
    <p:sldId id="361" r:id="rId33"/>
    <p:sldId id="362" r:id="rId34"/>
    <p:sldId id="427" r:id="rId35"/>
    <p:sldId id="429" r:id="rId36"/>
    <p:sldId id="428" r:id="rId37"/>
    <p:sldId id="367" r:id="rId38"/>
    <p:sldId id="368" r:id="rId39"/>
    <p:sldId id="369" r:id="rId40"/>
    <p:sldId id="371" r:id="rId41"/>
    <p:sldId id="373" r:id="rId42"/>
    <p:sldId id="375" r:id="rId43"/>
    <p:sldId id="377" r:id="rId44"/>
    <p:sldId id="378" r:id="rId45"/>
    <p:sldId id="596" r:id="rId46"/>
    <p:sldId id="426" r:id="rId47"/>
    <p:sldId id="598" r:id="rId48"/>
    <p:sldId id="597" r:id="rId49"/>
    <p:sldId id="424" r:id="rId50"/>
    <p:sldId id="385" r:id="rId51"/>
    <p:sldId id="386" r:id="rId52"/>
    <p:sldId id="387" r:id="rId53"/>
    <p:sldId id="388" r:id="rId54"/>
    <p:sldId id="390" r:id="rId55"/>
    <p:sldId id="391" r:id="rId56"/>
    <p:sldId id="393" r:id="rId57"/>
    <p:sldId id="394" r:id="rId58"/>
    <p:sldId id="395" r:id="rId59"/>
    <p:sldId id="396" r:id="rId60"/>
    <p:sldId id="421" r:id="rId61"/>
    <p:sldId id="422" r:id="rId62"/>
    <p:sldId id="423" r:id="rId63"/>
    <p:sldId id="401" r:id="rId64"/>
    <p:sldId id="403" r:id="rId65"/>
    <p:sldId id="404" r:id="rId66"/>
    <p:sldId id="505" r:id="rId67"/>
    <p:sldId id="405" r:id="rId68"/>
    <p:sldId id="406" r:id="rId69"/>
    <p:sldId id="593" r:id="rId70"/>
    <p:sldId id="592" r:id="rId71"/>
    <p:sldId id="339" r:id="rId72"/>
    <p:sldId id="507" r:id="rId73"/>
    <p:sldId id="508" r:id="rId74"/>
    <p:sldId id="509" r:id="rId75"/>
    <p:sldId id="510" r:id="rId76"/>
    <p:sldId id="511" r:id="rId77"/>
    <p:sldId id="512" r:id="rId78"/>
    <p:sldId id="506" r:id="rId79"/>
    <p:sldId id="407" r:id="rId80"/>
    <p:sldId id="594" r:id="rId81"/>
    <p:sldId id="408" r:id="rId82"/>
    <p:sldId id="409" r:id="rId83"/>
    <p:sldId id="410" r:id="rId84"/>
    <p:sldId id="411" r:id="rId85"/>
    <p:sldId id="412" r:id="rId86"/>
    <p:sldId id="595" r:id="rId87"/>
    <p:sldId id="413" r:id="rId88"/>
    <p:sldId id="414" r:id="rId89"/>
    <p:sldId id="416" r:id="rId90"/>
    <p:sldId id="417" r:id="rId91"/>
    <p:sldId id="418" r:id="rId92"/>
    <p:sldId id="513" r:id="rId93"/>
    <p:sldId id="419" r:id="rId94"/>
    <p:sldId id="420" r:id="rId95"/>
    <p:sldId id="589" r:id="rId96"/>
    <p:sldId id="590" r:id="rId97"/>
    <p:sldId id="514" r:id="rId98"/>
  </p:sldIdLst>
  <p:sldSz cx="12192000" cy="6858000"/>
  <p:notesSz cx="7103745" cy="1023429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0882E"/>
    <a:srgbClr val="D7D7ED"/>
    <a:srgbClr val="FFFFFF"/>
    <a:srgbClr val="265AA7"/>
    <a:srgbClr val="E8766F"/>
    <a:srgbClr val="5BC5F1"/>
    <a:srgbClr val="49C0F6"/>
    <a:srgbClr val="48AC92"/>
    <a:srgbClr val="2B5C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6" autoAdjust="0"/>
    <p:restoredTop sz="94660" autoAdjust="0"/>
  </p:normalViewPr>
  <p:slideViewPr>
    <p:cSldViewPr snapToGrid="0">
      <p:cViewPr>
        <p:scale>
          <a:sx n="91" d="100"/>
          <a:sy n="91" d="100"/>
        </p:scale>
        <p:origin x="-114" y="-360"/>
      </p:cViewPr>
      <p:guideLst>
        <p:guide orient="horz" pos="2129"/>
        <p:guide pos="3924"/>
      </p:guideLst>
    </p:cSldViewPr>
  </p:slideViewPr>
  <p:outlineViewPr>
    <p:cViewPr>
      <p:scale>
        <a:sx n="33" d="100"/>
        <a:sy n="33" d="100"/>
      </p:scale>
      <p:origin x="0" y="394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olidFill>
                  <a:srgbClr val="0000FF"/>
                </a:solidFill>
                <a:sym typeface="+mn-ea"/>
              </a:rPr>
              <a:t>子查询的执行过程。</a:t>
            </a:r>
            <a:r>
              <a:rPr lang="en-US" altLang="zh-CN" dirty="0">
                <a:solidFill>
                  <a:srgbClr val="0000FF"/>
                </a:solidFill>
                <a:sym typeface="+mn-ea"/>
              </a:rPr>
              <a:t>MySQL</a:t>
            </a:r>
            <a:r>
              <a:rPr lang="zh-CN" altLang="zh-CN" dirty="0">
                <a:solidFill>
                  <a:srgbClr val="0000FF"/>
                </a:solidFill>
                <a:sym typeface="+mn-ea"/>
              </a:rPr>
              <a:t>对嵌套查询的处理过程是从内层向外层处理，即先处理最内层的子查询，然后把查询的结果用于其外查询的查询条件，再层层向外求解，最后得出查询结果。</a:t>
            </a:r>
            <a:endParaRPr lang="zh-CN" altLang="zh-CN" dirty="0">
              <a:solidFill>
                <a:srgbClr val="0000FF"/>
              </a:solidFill>
            </a:endParaRPr>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外查询，内查询，只能在</a:t>
            </a:r>
            <a:r>
              <a:rPr lang="zh-CN" altLang="en-US"/>
              <a:t>内查询使用外查询变量，作用域</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marR="0">
              <a:lnSpc>
                <a:spcPts val="2635"/>
              </a:lnSpc>
              <a:spcBef>
                <a:spcPct val="0"/>
              </a:spcBef>
              <a:spcAft>
                <a:spcPct val="0"/>
              </a:spcAft>
            </a:pPr>
            <a:r>
              <a:rPr>
                <a:solidFill>
                  <a:srgbClr val="000000"/>
                </a:solidFill>
                <a:latin typeface="RJJQTT+MicrosoftYaHei-Bold"/>
                <a:cs typeface="RJJQTT+MicrosoftYaHei-Bold"/>
                <a:sym typeface="+mn-ea"/>
              </a:rPr>
              <a:t>相关子查询</a:t>
            </a:r>
            <a:r>
              <a:rPr>
                <a:solidFill>
                  <a:srgbClr val="000000"/>
                </a:solidFill>
                <a:latin typeface="USKFVP+MicrosoftYaHei"/>
                <a:cs typeface="USKFVP+MicrosoftYaHei"/>
                <a:sym typeface="+mn-ea"/>
              </a:rPr>
              <a:t>：内层查询需要依靠外层查询的某些参量作为限定条件才能进行的子查询</a:t>
            </a:r>
            <a:endParaRPr>
              <a:solidFill>
                <a:srgbClr val="000000"/>
              </a:solidFill>
              <a:latin typeface="USKFVP+MicrosoftYaHei"/>
              <a:cs typeface="USKFVP+MicrosoftYaHei"/>
            </a:endParaRPr>
          </a:p>
          <a:p>
            <a:pPr marL="0" marR="0">
              <a:lnSpc>
                <a:spcPts val="2635"/>
              </a:lnSpc>
              <a:spcBef>
                <a:spcPts val="540"/>
              </a:spcBef>
              <a:spcAft>
                <a:spcPct val="0"/>
              </a:spcAft>
            </a:pPr>
            <a:r>
              <a:rPr>
                <a:solidFill>
                  <a:srgbClr val="000000"/>
                </a:solidFill>
                <a:latin typeface="JNOOHK+Wingdings-Regular"/>
                <a:cs typeface="JNOOHK+Wingdings-Regular"/>
                <a:sym typeface="+mn-ea"/>
              </a:rPr>
              <a:t></a:t>
            </a:r>
            <a:r>
              <a:rPr spc="95">
                <a:solidFill>
                  <a:srgbClr val="000000"/>
                </a:solidFill>
                <a:latin typeface="Times New Roman" panose="02020603050405020304"/>
                <a:cs typeface="Times New Roman" panose="02020603050405020304"/>
                <a:sym typeface="+mn-ea"/>
              </a:rPr>
              <a:t> </a:t>
            </a:r>
            <a:r>
              <a:rPr>
                <a:solidFill>
                  <a:srgbClr val="000000"/>
                </a:solidFill>
                <a:latin typeface="USKFVP+MicrosoftYaHei"/>
                <a:cs typeface="USKFVP+MicrosoftYaHei"/>
                <a:sym typeface="+mn-ea"/>
              </a:rPr>
              <a:t>外层向内层传递的参量需要使用外层的表名或表别名来限定</a:t>
            </a:r>
            <a:endParaRPr>
              <a:solidFill>
                <a:srgbClr val="000000"/>
              </a:solidFill>
              <a:latin typeface="USKFVP+MicrosoftYaHei"/>
              <a:cs typeface="USKFVP+MicrosoftYaHei"/>
            </a:endParaRPr>
          </a:p>
          <a:p>
            <a:pPr marL="0" marR="0">
              <a:lnSpc>
                <a:spcPts val="2635"/>
              </a:lnSpc>
              <a:spcBef>
                <a:spcPct val="0"/>
              </a:spcBef>
              <a:spcAft>
                <a:spcPct val="0"/>
              </a:spcAft>
            </a:pPr>
            <a:endParaRPr>
              <a:solidFill>
                <a:srgbClr val="000000"/>
              </a:solidFill>
              <a:latin typeface="USKFVP+MicrosoftYaHei"/>
              <a:cs typeface="USKFVP+MicrosoftYaHei"/>
            </a:endParaRPr>
          </a:p>
          <a:p>
            <a:pPr marL="0" marR="0">
              <a:lnSpc>
                <a:spcPts val="2635"/>
              </a:lnSpc>
              <a:spcBef>
                <a:spcPct val="0"/>
              </a:spcBef>
              <a:spcAft>
                <a:spcPct val="0"/>
              </a:spcAft>
            </a:pPr>
            <a:r>
              <a:rPr>
                <a:solidFill>
                  <a:srgbClr val="000000"/>
                </a:solidFill>
                <a:latin typeface="USKFVP+MicrosoftYaHei"/>
                <a:cs typeface="USKFVP+MicrosoftYaHei"/>
                <a:sym typeface="+mn-ea"/>
              </a:rPr>
              <a:t>相关子查询只能由外层向内层传递参数，而不能反之；这也称为变</a:t>
            </a:r>
            <a:endParaRPr>
              <a:solidFill>
                <a:srgbClr val="000000"/>
              </a:solidFill>
              <a:latin typeface="USKFVP+MicrosoftYaHei"/>
              <a:cs typeface="USKFVP+MicrosoftYaHei"/>
            </a:endParaRPr>
          </a:p>
          <a:p>
            <a:pPr marL="0" marR="0">
              <a:lnSpc>
                <a:spcPts val="2635"/>
              </a:lnSpc>
              <a:spcBef>
                <a:spcPts val="540"/>
              </a:spcBef>
              <a:spcAft>
                <a:spcPct val="0"/>
              </a:spcAft>
            </a:pPr>
            <a:r>
              <a:rPr>
                <a:solidFill>
                  <a:srgbClr val="000000"/>
                </a:solidFill>
                <a:latin typeface="USKFVP+MicrosoftYaHei"/>
                <a:cs typeface="USKFVP+MicrosoftYaHei"/>
                <a:sym typeface="+mn-ea"/>
              </a:rPr>
              <a:t>量的作用域原则。</a:t>
            </a:r>
            <a:endParaRPr>
              <a:solidFill>
                <a:srgbClr val="000000"/>
              </a:solidFill>
              <a:latin typeface="USKFVP+MicrosoftYaHei"/>
              <a:cs typeface="USKFVP+MicrosoftYaHei"/>
            </a:endParaRPr>
          </a:p>
          <a:p>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a:solidFill>
                  <a:srgbClr val="0000FF"/>
                </a:solidFill>
                <a:sym typeface="+mn-ea"/>
              </a:rPr>
              <a:t>not exists </a:t>
            </a:r>
            <a:r>
              <a:rPr lang="zh-CN" altLang="zh-CN" dirty="0">
                <a:solidFill>
                  <a:srgbClr val="0000FF"/>
                </a:solidFill>
                <a:sym typeface="+mn-ea"/>
              </a:rPr>
              <a:t>与 </a:t>
            </a:r>
            <a:r>
              <a:rPr lang="en-US" altLang="zh-CN" dirty="0">
                <a:solidFill>
                  <a:srgbClr val="0000FF"/>
                </a:solidFill>
                <a:sym typeface="+mn-ea"/>
              </a:rPr>
              <a:t>exists </a:t>
            </a:r>
            <a:r>
              <a:rPr lang="zh-CN" altLang="zh-CN" dirty="0">
                <a:solidFill>
                  <a:srgbClr val="0000FF"/>
                </a:solidFill>
                <a:sym typeface="+mn-ea"/>
              </a:rPr>
              <a:t>的工作方式类似，即当</a:t>
            </a:r>
            <a:r>
              <a:rPr lang="en-US" altLang="zh-CN" dirty="0">
                <a:solidFill>
                  <a:srgbClr val="0000FF"/>
                </a:solidFill>
                <a:sym typeface="+mn-ea"/>
              </a:rPr>
              <a:t>not exists</a:t>
            </a:r>
            <a:r>
              <a:rPr lang="zh-CN" altLang="zh-CN" dirty="0">
                <a:solidFill>
                  <a:srgbClr val="0000FF"/>
                </a:solidFill>
                <a:sym typeface="+mn-ea"/>
              </a:rPr>
              <a:t>与</a:t>
            </a:r>
            <a:r>
              <a:rPr lang="en-US" altLang="zh-CN" dirty="0">
                <a:solidFill>
                  <a:srgbClr val="0000FF"/>
                </a:solidFill>
                <a:sym typeface="+mn-ea"/>
              </a:rPr>
              <a:t>exists</a:t>
            </a:r>
            <a:r>
              <a:rPr lang="zh-CN" altLang="zh-CN" dirty="0">
                <a:solidFill>
                  <a:srgbClr val="0000FF"/>
                </a:solidFill>
                <a:sym typeface="+mn-ea"/>
              </a:rPr>
              <a:t>刚好相反，使用</a:t>
            </a:r>
            <a:r>
              <a:rPr lang="en-US" altLang="zh-CN" dirty="0">
                <a:solidFill>
                  <a:srgbClr val="0000FF"/>
                </a:solidFill>
                <a:sym typeface="+mn-ea"/>
              </a:rPr>
              <a:t>not exists</a:t>
            </a:r>
            <a:r>
              <a:rPr lang="zh-CN" altLang="zh-CN" dirty="0">
                <a:solidFill>
                  <a:srgbClr val="0000FF"/>
                </a:solidFill>
                <a:sym typeface="+mn-ea"/>
              </a:rPr>
              <a:t>关键字时，当返回的值是</a:t>
            </a:r>
            <a:r>
              <a:rPr lang="en-US" altLang="zh-CN" dirty="0">
                <a:solidFill>
                  <a:srgbClr val="0000FF"/>
                </a:solidFill>
                <a:sym typeface="+mn-ea"/>
              </a:rPr>
              <a:t>true</a:t>
            </a:r>
            <a:r>
              <a:rPr lang="zh-CN" altLang="zh-CN" dirty="0">
                <a:solidFill>
                  <a:srgbClr val="0000FF"/>
                </a:solidFill>
                <a:sym typeface="+mn-ea"/>
              </a:rPr>
              <a:t>时，</a:t>
            </a:r>
            <a:endParaRPr lang="zh-CN" altLang="zh-CN" dirty="0">
              <a:solidFill>
                <a:srgbClr val="0000FF"/>
              </a:solidFill>
              <a:sym typeface="+mn-ea"/>
            </a:endParaRPr>
          </a:p>
          <a:p>
            <a:r>
              <a:rPr lang="zh-CN" altLang="zh-CN" dirty="0">
                <a:solidFill>
                  <a:srgbClr val="0000FF"/>
                </a:solidFill>
                <a:sym typeface="+mn-ea"/>
              </a:rPr>
              <a:t>外层查询语句不执行查询；当返回值是</a:t>
            </a:r>
            <a:r>
              <a:rPr lang="en-US" altLang="zh-CN" dirty="0">
                <a:solidFill>
                  <a:srgbClr val="0000FF"/>
                </a:solidFill>
                <a:sym typeface="+mn-ea"/>
              </a:rPr>
              <a:t>false</a:t>
            </a:r>
            <a:r>
              <a:rPr lang="zh-CN" altLang="zh-CN" dirty="0">
                <a:solidFill>
                  <a:srgbClr val="0000FF"/>
                </a:solidFill>
                <a:sym typeface="+mn-ea"/>
              </a:rPr>
              <a:t>时，外层查询语句将执行查询。</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b="1">
                <a:solidFill>
                  <a:srgbClr val="3232CC"/>
                </a:solidFill>
                <a:latin typeface="LIVWSF+Arial-BoldMT"/>
                <a:cs typeface="LIVWSF+Arial-BoldMT"/>
                <a:sym typeface="+mn-ea"/>
              </a:rPr>
              <a:t>Select</a:t>
            </a:r>
            <a:r>
              <a:rPr b="1" spc="1108">
                <a:solidFill>
                  <a:srgbClr val="3232CC"/>
                </a:solidFill>
                <a:latin typeface="LIVWSF+Arial-BoldMT"/>
                <a:cs typeface="LIVWSF+Arial-BoldMT"/>
                <a:sym typeface="+mn-ea"/>
              </a:rPr>
              <a:t> </a:t>
            </a:r>
            <a:r>
              <a:rPr b="1">
                <a:solidFill>
                  <a:srgbClr val="3232CC"/>
                </a:solidFill>
                <a:latin typeface="LIVWSF+Arial-BoldMT"/>
                <a:cs typeface="LIVWSF+Arial-BoldMT"/>
                <a:sym typeface="+mn-ea"/>
              </a:rPr>
              <a:t>AVG(</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final</a:t>
            </a:r>
            <a:r>
              <a:rPr b="1">
                <a:solidFill>
                  <a:srgbClr val="3232CC"/>
                </a:solidFill>
                <a:latin typeface="LIVWSF+Arial-BoldMT"/>
                <a:cs typeface="LIVWSF+Arial-BoldMT"/>
                <a:sym typeface="+mn-ea"/>
              </a:rPr>
              <a:t>)</a:t>
            </a:r>
            <a:r>
              <a:rPr b="1" spc="1103">
                <a:solidFill>
                  <a:srgbClr val="3232CC"/>
                </a:solidFill>
                <a:latin typeface="LIVWSF+Arial-BoldMT"/>
                <a:cs typeface="LIVWSF+Arial-BoldMT"/>
                <a:sym typeface="+mn-ea"/>
              </a:rPr>
              <a:t> </a:t>
            </a:r>
            <a:r>
              <a:rPr b="1">
                <a:solidFill>
                  <a:srgbClr val="3232CC"/>
                </a:solidFill>
                <a:latin typeface="LIVWSF+Arial-BoldMT"/>
                <a:cs typeface="LIVWSF+Arial-BoldMT"/>
                <a:sym typeface="+mn-ea"/>
              </a:rPr>
              <a:t>From</a:t>
            </a:r>
            <a:r>
              <a:rPr b="1" spc="551">
                <a:solidFill>
                  <a:srgbClr val="3232CC"/>
                </a:solidFill>
                <a:latin typeface="LIVWSF+Arial-BoldMT"/>
                <a:cs typeface="LIVWSF+Arial-BoldMT"/>
                <a:sym typeface="+mn-ea"/>
              </a:rPr>
              <a:t> </a:t>
            </a:r>
            <a:r>
              <a:rPr b="1">
                <a:solidFill>
                  <a:srgbClr val="FF0065"/>
                </a:solidFill>
                <a:latin typeface="LIVWSF+Arial-BoldMT"/>
                <a:cs typeface="LIVWSF+Arial-BoldMT"/>
                <a:sym typeface="+mn-ea"/>
              </a:rPr>
              <a:t>Course</a:t>
            </a:r>
            <a:r>
              <a:rPr b="1" spc="561">
                <a:solidFill>
                  <a:srgbClr val="FF0065"/>
                </a:solidFill>
                <a:latin typeface="LIVWSF+Arial-BoldMT"/>
                <a:cs typeface="LIVWSF+Arial-BoldMT"/>
                <a:sym typeface="+mn-ea"/>
              </a:rPr>
              <a:t> </a:t>
            </a:r>
            <a:r>
              <a:rPr b="1">
                <a:solidFill>
                  <a:srgbClr val="FF0065"/>
                </a:solidFill>
                <a:latin typeface="LIVWSF+Arial-BoldMT"/>
                <a:cs typeface="LIVWSF+Arial-BoldMT"/>
                <a:sym typeface="+mn-ea"/>
              </a:rPr>
              <a:t>C,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a:t>
            </a:r>
            <a:r>
              <a:rPr b="1">
                <a:solidFill>
                  <a:srgbClr val="FF0065"/>
                </a:solidFill>
                <a:latin typeface="LIVWSF+Arial-BoldMT"/>
                <a:cs typeface="LIVWSF+Arial-BoldMT"/>
                <a:sym typeface="+mn-ea"/>
              </a:rPr>
              <a:t> SC</a:t>
            </a:r>
            <a:endParaRPr b="1">
              <a:solidFill>
                <a:srgbClr val="FF0065"/>
              </a:solidFill>
              <a:latin typeface="LIVWSF+Arial-BoldMT"/>
              <a:cs typeface="LIVWSF+Arial-BoldMT"/>
              <a:sym typeface="+mn-ea"/>
            </a:endParaRPr>
          </a:p>
          <a:p>
            <a:r>
              <a:rPr b="1">
                <a:solidFill>
                  <a:srgbClr val="3232CC"/>
                </a:solidFill>
                <a:latin typeface="LIVWSF+Arial-BoldMT"/>
                <a:cs typeface="LIVWSF+Arial-BoldMT"/>
                <a:sym typeface="+mn-ea"/>
              </a:rPr>
              <a:t>Where</a:t>
            </a:r>
            <a:r>
              <a:rPr b="1" spc="1110">
                <a:solidFill>
                  <a:srgbClr val="3232CC"/>
                </a:solidFill>
                <a:latin typeface="LIVWSF+Arial-BoldMT"/>
                <a:cs typeface="LIVWSF+Arial-BoldMT"/>
                <a:sym typeface="+mn-ea"/>
              </a:rPr>
              <a:t> </a:t>
            </a:r>
            <a:r>
              <a:rPr b="1">
                <a:solidFill>
                  <a:srgbClr val="FF0065"/>
                </a:solidFill>
                <a:latin typeface="LIVWSF+Arial-BoldMT"/>
                <a:cs typeface="LIVWSF+Arial-BoldMT"/>
                <a:sym typeface="+mn-ea"/>
              </a:rPr>
              <a:t>C.Cname =</a:t>
            </a:r>
            <a:r>
              <a:rPr b="1" spc="-13">
                <a:solidFill>
                  <a:srgbClr val="FF0065"/>
                </a:solidFill>
                <a:latin typeface="LIVWSF+Arial-BoldMT"/>
                <a:cs typeface="LIVWSF+Arial-BoldMT"/>
                <a:sym typeface="+mn-ea"/>
              </a:rPr>
              <a:t> </a:t>
            </a:r>
            <a:r>
              <a:rPr lang="en-US" b="1">
                <a:solidFill>
                  <a:srgbClr val="FF0065"/>
                </a:solidFill>
                <a:latin typeface="LIVWSF+Arial-BoldMT"/>
                <a:cs typeface="LIVWSF+Arial-BoldMT"/>
                <a:sym typeface="+mn-ea"/>
              </a:rPr>
              <a:t>'</a:t>
            </a:r>
            <a:r>
              <a:rPr 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语言</a:t>
            </a:r>
            <a:r>
              <a:rPr lang="en-US" b="1">
                <a:solidFill>
                  <a:srgbClr val="FF0065"/>
                </a:solidFill>
                <a:latin typeface="LIVWSF+Arial-BoldMT"/>
                <a:cs typeface="LIVWSF+Arial-BoldMT"/>
                <a:sym typeface="+mn-ea"/>
              </a:rPr>
              <a:t>'</a:t>
            </a:r>
            <a:r>
              <a:rPr b="1" spc="539">
                <a:solidFill>
                  <a:srgbClr val="FF0065"/>
                </a:solidFill>
                <a:latin typeface="LIVWSF+Arial-BoldMT"/>
                <a:cs typeface="LIVWSF+Arial-BoldMT"/>
                <a:sym typeface="+mn-ea"/>
              </a:rPr>
              <a:t> </a:t>
            </a:r>
            <a:r>
              <a:rPr b="1">
                <a:solidFill>
                  <a:srgbClr val="FF0065"/>
                </a:solidFill>
                <a:latin typeface="LIVWSF+Arial-BoldMT"/>
                <a:cs typeface="LIVWSF+Arial-BoldMT"/>
                <a:sym typeface="+mn-ea"/>
              </a:rPr>
              <a:t>and C.</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courseno </a:t>
            </a:r>
            <a:r>
              <a:rPr b="1">
                <a:solidFill>
                  <a:srgbClr val="FF0065"/>
                </a:solidFill>
                <a:latin typeface="LIVWSF+Arial-BoldMT"/>
                <a:cs typeface="LIVWSF+Arial-BoldMT"/>
                <a:sym typeface="+mn-ea"/>
              </a:rPr>
              <a:t> = SC.</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courseno </a:t>
            </a:r>
            <a:r>
              <a:rPr b="1">
                <a:solidFill>
                  <a:srgbClr val="000000"/>
                </a:solidFill>
                <a:latin typeface="LIVWSF+Arial-BoldMT"/>
                <a:cs typeface="LIVWSF+Arial-BoldMT"/>
                <a:sym typeface="+mn-ea"/>
              </a:rPr>
              <a:t>;</a:t>
            </a:r>
            <a:endParaRPr b="1">
              <a:solidFill>
                <a:srgbClr val="000000"/>
              </a:solidFill>
              <a:latin typeface="LIVWSF+Arial-BoldMT"/>
              <a:cs typeface="LIVWSF+Arial-BoldMT"/>
            </a:endParaRPr>
          </a:p>
          <a:p>
            <a:endParaRPr b="1">
              <a:solidFill>
                <a:srgbClr val="FF0065"/>
              </a:solidFill>
              <a:latin typeface="LIVWSF+Arial-BoldMT"/>
              <a:cs typeface="LIVWSF+Arial-BoldMT"/>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2600" y="1279525"/>
            <a:ext cx="6138863"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marR="0">
              <a:lnSpc>
                <a:spcPts val="3700"/>
              </a:lnSpc>
              <a:spcBef>
                <a:spcPct val="0"/>
              </a:spcBef>
              <a:spcAft>
                <a:spcPct val="0"/>
              </a:spcAft>
            </a:pPr>
            <a:r>
              <a:rPr>
                <a:solidFill>
                  <a:srgbClr val="000000"/>
                </a:solidFill>
                <a:latin typeface="BAHLFM+MicrosoftYaHei-Bold" panose="020B0703020204020201"/>
                <a:cs typeface="BAHLFM+MicrosoftYaHei-Bold" panose="020B0703020204020201"/>
                <a:sym typeface="+mn-ea"/>
              </a:rPr>
              <a:t>分组过滤</a:t>
            </a:r>
            <a:r>
              <a:rPr>
                <a:solidFill>
                  <a:srgbClr val="000000"/>
                </a:solidFill>
                <a:latin typeface="QLLFST+MicrosoftYaHei" panose="020B0503020204020204"/>
                <a:cs typeface="QLLFST+MicrosoftYaHei" panose="020B0503020204020204"/>
                <a:sym typeface="+mn-ea"/>
              </a:rPr>
              <a:t>：若要对集合(即分组)进行条件过滤，即满足条件的集合/分组留</a:t>
            </a:r>
            <a:endParaRPr>
              <a:solidFill>
                <a:srgbClr val="000000"/>
              </a:solidFill>
              <a:latin typeface="QLLFST+MicrosoftYaHei" panose="020B0503020204020204"/>
              <a:cs typeface="QLLFST+MicrosoftYaHei" panose="020B0503020204020204"/>
            </a:endParaRPr>
          </a:p>
          <a:p>
            <a:pPr marL="0" marR="0">
              <a:lnSpc>
                <a:spcPts val="2635"/>
              </a:lnSpc>
              <a:spcBef>
                <a:spcPts val="580"/>
              </a:spcBef>
              <a:spcAft>
                <a:spcPct val="0"/>
              </a:spcAft>
            </a:pPr>
            <a:r>
              <a:rPr>
                <a:solidFill>
                  <a:srgbClr val="000000"/>
                </a:solidFill>
                <a:latin typeface="QLLFST+MicrosoftYaHei" panose="020B0503020204020204"/>
                <a:cs typeface="QLLFST+MicrosoftYaHei" panose="020B0503020204020204"/>
                <a:sym typeface="+mn-ea"/>
              </a:rPr>
              <a:t>下，不满足条件的集合/分组剔除。</a:t>
            </a:r>
            <a:endParaRPr>
              <a:solidFill>
                <a:srgbClr val="000000"/>
              </a:solidFill>
              <a:latin typeface="QLLFST+MicrosoftYaHei" panose="020B0503020204020204"/>
              <a:cs typeface="QLLFST+MicrosoftYaHei" panose="020B0503020204020204"/>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ym typeface="+mn-ea"/>
              </a:rPr>
              <a:t>连接是关系型数据库中常用的多表查询数据的模式，连接可以根据各个表之间的逻辑关系来利用一个表中的数据选择另外的表中的行实现数据的关联操作。要在数据库中完成复杂的查询，必须将两个或两个以上的表连接起来。</a:t>
            </a:r>
            <a:endParaRPr lang="en-US" altLang="zh-CN" dirty="0"/>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ym typeface="+mn-ea"/>
              </a:rPr>
              <a:t>外连接会返回</a:t>
            </a:r>
            <a:r>
              <a:rPr lang="en-US" altLang="zh-CN" dirty="0">
                <a:sym typeface="+mn-ea"/>
              </a:rPr>
              <a:t>from</a:t>
            </a:r>
            <a:r>
              <a:rPr lang="zh-CN" altLang="zh-CN" dirty="0">
                <a:sym typeface="+mn-ea"/>
              </a:rPr>
              <a:t>子句中提到的至少一个表或视图中的所有行，只要这些行符合任何</a:t>
            </a:r>
            <a:r>
              <a:rPr lang="en-US" altLang="zh-CN" dirty="0">
                <a:sym typeface="+mn-ea"/>
              </a:rPr>
              <a:t>where</a:t>
            </a:r>
            <a:r>
              <a:rPr lang="zh-CN" altLang="zh-CN" dirty="0">
                <a:sym typeface="+mn-ea"/>
              </a:rPr>
              <a:t>或</a:t>
            </a:r>
            <a:r>
              <a:rPr lang="en-US" altLang="zh-CN" dirty="0">
                <a:sym typeface="+mn-ea"/>
              </a:rPr>
              <a:t>having </a:t>
            </a:r>
            <a:r>
              <a:rPr lang="zh-CN" altLang="zh-CN" dirty="0">
                <a:sym typeface="+mn-ea"/>
              </a:rPr>
              <a:t>搜索条件。将检索通过左外部连接引用的左表中的所有行，以及通过右外部连接引用的右表中的所有行。</a:t>
            </a:r>
            <a:endParaRPr lang="zh-CN" altLang="zh-CN" dirty="0"/>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a:xfrm>
            <a:off x="143934" y="114300"/>
            <a:ext cx="10354733" cy="723900"/>
          </a:xfrm>
          <a:prstGeom prst="rect">
            <a:avLst/>
          </a:prstGeom>
        </p:spPr>
        <p:txBody>
          <a:bodyPr/>
          <a:lstStyle>
            <a:lvl1pPr algn="l">
              <a:defRPr sz="3600" b="1" spc="300">
                <a:solidFill>
                  <a:srgbClr val="FFFF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09600" y="1066801"/>
            <a:ext cx="109728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7" name="箭头: V 形 1">
            <a:hlinkClick r:id="rId2" action="ppaction://hlinksldjump"/>
          </p:cNvPr>
          <p:cNvSpPr/>
          <p:nvPr userDrawn="1"/>
        </p:nvSpPr>
        <p:spPr>
          <a:xfrm>
            <a:off x="9354588" y="5271310"/>
            <a:ext cx="997528" cy="382385"/>
          </a:xfrm>
          <a:prstGeom prst="chevron">
            <a:avLst/>
          </a:prstGeom>
          <a:solidFill>
            <a:srgbClr val="F08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返回</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slide" Target="slide9.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4.emf"/><Relationship Id="rId1" Type="http://schemas.openxmlformats.org/officeDocument/2006/relationships/oleObject" Target="../embeddings/Workbook1.xls"/></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slide" Target="slide9.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3.xml"/><Relationship Id="rId2" Type="http://schemas.openxmlformats.org/officeDocument/2006/relationships/image" Target="../media/image7.png"/><Relationship Id="rId1" Type="http://schemas.openxmlformats.org/officeDocument/2006/relationships/slide" Target="slide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8.xml"/><Relationship Id="rId2" Type="http://schemas.openxmlformats.org/officeDocument/2006/relationships/image" Target="../media/image16.png"/><Relationship Id="rId1" Type="http://schemas.openxmlformats.org/officeDocument/2006/relationships/tags" Target="../tags/tag4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image" Target="../media/image7.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image" Target="../media/image7.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image" Target="../media/image7.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tags" Target="../tags/tag66.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tags" Target="../tags/tag75.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tags" Target="../tags/tag7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tags" Target="../tags/tag80.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7.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84.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tags" Target="../tags/tag85.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7.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89.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tags" Target="../tags/tag9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tags" Target="../tags/tag96.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tags" Target="../tags/tag98.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9"/>
          <p:cNvSpPr>
            <a:spLocks noChangeArrowheads="1"/>
          </p:cNvSpPr>
          <p:nvPr/>
        </p:nvSpPr>
        <p:spPr bwMode="auto">
          <a:xfrm>
            <a:off x="0" y="4849653"/>
            <a:ext cx="12192000" cy="125029"/>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a:p>
        </p:txBody>
      </p:sp>
      <p:grpSp>
        <p:nvGrpSpPr>
          <p:cNvPr id="81" name="组合 80"/>
          <p:cNvGrpSpPr/>
          <p:nvPr/>
        </p:nvGrpSpPr>
        <p:grpSpPr>
          <a:xfrm>
            <a:off x="1614616" y="2645439"/>
            <a:ext cx="3608894" cy="2283194"/>
            <a:chOff x="1890695" y="2725829"/>
            <a:chExt cx="2992477" cy="1893213"/>
          </a:xfrm>
        </p:grpSpPr>
        <p:pic>
          <p:nvPicPr>
            <p:cNvPr id="71" name="图片 7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90695" y="2916555"/>
              <a:ext cx="2992477" cy="1702487"/>
            </a:xfrm>
            <a:prstGeom prst="rect">
              <a:avLst/>
            </a:prstGeom>
          </p:spPr>
        </p:pic>
        <p:sp>
          <p:nvSpPr>
            <p:cNvPr id="72" name="椭圆 71"/>
            <p:cNvSpPr/>
            <p:nvPr/>
          </p:nvSpPr>
          <p:spPr>
            <a:xfrm>
              <a:off x="4144791" y="2725829"/>
              <a:ext cx="310052" cy="310052"/>
            </a:xfrm>
            <a:prstGeom prst="ellipse">
              <a:avLst/>
            </a:prstGeom>
            <a:solidFill>
              <a:srgbClr val="49C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p:cNvSpPr/>
            <p:nvPr/>
          </p:nvSpPr>
          <p:spPr>
            <a:xfrm>
              <a:off x="3114829" y="3466896"/>
              <a:ext cx="528102" cy="565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4020481" y="4038527"/>
              <a:ext cx="528102" cy="399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2252138" y="3965179"/>
              <a:ext cx="300358" cy="399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Freeform 16"/>
          <p:cNvSpPr>
            <a:spLocks noEditPoints="1"/>
          </p:cNvSpPr>
          <p:nvPr/>
        </p:nvSpPr>
        <p:spPr bwMode="auto">
          <a:xfrm flipV="1">
            <a:off x="6933976" y="2394109"/>
            <a:ext cx="5268913" cy="2466974"/>
          </a:xfrm>
          <a:custGeom>
            <a:avLst/>
            <a:gdLst>
              <a:gd name="T0" fmla="*/ 742 w 1660"/>
              <a:gd name="T1" fmla="*/ 624 h 777"/>
              <a:gd name="T2" fmla="*/ 444 w 1660"/>
              <a:gd name="T3" fmla="*/ 612 h 777"/>
              <a:gd name="T4" fmla="*/ 450 w 1660"/>
              <a:gd name="T5" fmla="*/ 615 h 777"/>
              <a:gd name="T6" fmla="*/ 550 w 1660"/>
              <a:gd name="T7" fmla="*/ 679 h 777"/>
              <a:gd name="T8" fmla="*/ 556 w 1660"/>
              <a:gd name="T9" fmla="*/ 668 h 777"/>
              <a:gd name="T10" fmla="*/ 464 w 1660"/>
              <a:gd name="T11" fmla="*/ 744 h 777"/>
              <a:gd name="T12" fmla="*/ 601 w 1660"/>
              <a:gd name="T13" fmla="*/ 567 h 777"/>
              <a:gd name="T14" fmla="*/ 612 w 1660"/>
              <a:gd name="T15" fmla="*/ 573 h 777"/>
              <a:gd name="T16" fmla="*/ 833 w 1660"/>
              <a:gd name="T17" fmla="*/ 546 h 777"/>
              <a:gd name="T18" fmla="*/ 860 w 1660"/>
              <a:gd name="T19" fmla="*/ 502 h 777"/>
              <a:gd name="T20" fmla="*/ 775 w 1660"/>
              <a:gd name="T21" fmla="*/ 504 h 777"/>
              <a:gd name="T22" fmla="*/ 804 w 1660"/>
              <a:gd name="T23" fmla="*/ 699 h 777"/>
              <a:gd name="T24" fmla="*/ 814 w 1660"/>
              <a:gd name="T25" fmla="*/ 706 h 777"/>
              <a:gd name="T26" fmla="*/ 1350 w 1660"/>
              <a:gd name="T27" fmla="*/ 376 h 777"/>
              <a:gd name="T28" fmla="*/ 1344 w 1660"/>
              <a:gd name="T29" fmla="*/ 387 h 777"/>
              <a:gd name="T30" fmla="*/ 6 w 1660"/>
              <a:gd name="T31" fmla="*/ 717 h 777"/>
              <a:gd name="T32" fmla="*/ 344 w 1660"/>
              <a:gd name="T33" fmla="*/ 663 h 777"/>
              <a:gd name="T34" fmla="*/ 366 w 1660"/>
              <a:gd name="T35" fmla="*/ 676 h 777"/>
              <a:gd name="T36" fmla="*/ 972 w 1660"/>
              <a:gd name="T37" fmla="*/ 400 h 777"/>
              <a:gd name="T38" fmla="*/ 983 w 1660"/>
              <a:gd name="T39" fmla="*/ 407 h 777"/>
              <a:gd name="T40" fmla="*/ 1080 w 1660"/>
              <a:gd name="T41" fmla="*/ 337 h 777"/>
              <a:gd name="T42" fmla="*/ 296 w 1660"/>
              <a:gd name="T43" fmla="*/ 768 h 777"/>
              <a:gd name="T44" fmla="*/ 301 w 1660"/>
              <a:gd name="T45" fmla="*/ 771 h 777"/>
              <a:gd name="T46" fmla="*/ 163 w 1660"/>
              <a:gd name="T47" fmla="*/ 664 h 777"/>
              <a:gd name="T48" fmla="*/ 167 w 1660"/>
              <a:gd name="T49" fmla="*/ 659 h 777"/>
              <a:gd name="T50" fmla="*/ 105 w 1660"/>
              <a:gd name="T51" fmla="*/ 767 h 777"/>
              <a:gd name="T52" fmla="*/ 1455 w 1660"/>
              <a:gd name="T53" fmla="*/ 100 h 777"/>
              <a:gd name="T54" fmla="*/ 1444 w 1660"/>
              <a:gd name="T55" fmla="*/ 93 h 777"/>
              <a:gd name="T56" fmla="*/ 1526 w 1660"/>
              <a:gd name="T57" fmla="*/ 505 h 777"/>
              <a:gd name="T58" fmla="*/ 1526 w 1660"/>
              <a:gd name="T59" fmla="*/ 492 h 777"/>
              <a:gd name="T60" fmla="*/ 992 w 1660"/>
              <a:gd name="T61" fmla="*/ 612 h 777"/>
              <a:gd name="T62" fmla="*/ 1481 w 1660"/>
              <a:gd name="T63" fmla="*/ 200 h 777"/>
              <a:gd name="T64" fmla="*/ 1454 w 1660"/>
              <a:gd name="T65" fmla="*/ 244 h 777"/>
              <a:gd name="T66" fmla="*/ 1515 w 1660"/>
              <a:gd name="T67" fmla="*/ 355 h 777"/>
              <a:gd name="T68" fmla="*/ 1528 w 1660"/>
              <a:gd name="T69" fmla="*/ 333 h 777"/>
              <a:gd name="T70" fmla="*/ 1660 w 1660"/>
              <a:gd name="T71" fmla="*/ 188 h 777"/>
              <a:gd name="T72" fmla="*/ 1344 w 1660"/>
              <a:gd name="T73" fmla="*/ 509 h 777"/>
              <a:gd name="T74" fmla="*/ 1350 w 1660"/>
              <a:gd name="T75" fmla="*/ 510 h 777"/>
              <a:gd name="T76" fmla="*/ 1660 w 1660"/>
              <a:gd name="T77" fmla="*/ 567 h 777"/>
              <a:gd name="T78" fmla="*/ 1598 w 1660"/>
              <a:gd name="T79" fmla="*/ 515 h 777"/>
              <a:gd name="T80" fmla="*/ 1588 w 1660"/>
              <a:gd name="T81" fmla="*/ 207 h 777"/>
              <a:gd name="T82" fmla="*/ 1478 w 1660"/>
              <a:gd name="T83" fmla="*/ 597 h 777"/>
              <a:gd name="T84" fmla="*/ 1484 w 1660"/>
              <a:gd name="T85" fmla="*/ 597 h 777"/>
              <a:gd name="T86" fmla="*/ 1328 w 1660"/>
              <a:gd name="T87" fmla="*/ 583 h 777"/>
              <a:gd name="T88" fmla="*/ 1334 w 1660"/>
              <a:gd name="T89" fmla="*/ 572 h 777"/>
              <a:gd name="T90" fmla="*/ 1198 w 1660"/>
              <a:gd name="T91" fmla="*/ 583 h 777"/>
              <a:gd name="T92" fmla="*/ 1052 w 1660"/>
              <a:gd name="T93" fmla="*/ 680 h 777"/>
              <a:gd name="T94" fmla="*/ 1057 w 1660"/>
              <a:gd name="T95" fmla="*/ 683 h 777"/>
              <a:gd name="T96" fmla="*/ 1038 w 1660"/>
              <a:gd name="T97" fmla="*/ 523 h 777"/>
              <a:gd name="T98" fmla="*/ 1079 w 1660"/>
              <a:gd name="T99" fmla="*/ 457 h 777"/>
              <a:gd name="T100" fmla="*/ 1275 w 1660"/>
              <a:gd name="T101" fmla="*/ 282 h 777"/>
              <a:gd name="T102" fmla="*/ 1183 w 1660"/>
              <a:gd name="T103" fmla="*/ 349 h 777"/>
              <a:gd name="T104" fmla="*/ 1205 w 1660"/>
              <a:gd name="T105" fmla="*/ 363 h 777"/>
              <a:gd name="T106" fmla="*/ 1234 w 1660"/>
              <a:gd name="T107" fmla="*/ 482 h 777"/>
              <a:gd name="T108" fmla="*/ 1237 w 1660"/>
              <a:gd name="T109" fmla="*/ 4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0" h="777">
                <a:moveTo>
                  <a:pt x="733" y="588"/>
                </a:moveTo>
                <a:cubicBezTo>
                  <a:pt x="724" y="591"/>
                  <a:pt x="718" y="600"/>
                  <a:pt x="720" y="610"/>
                </a:cubicBezTo>
                <a:cubicBezTo>
                  <a:pt x="722" y="620"/>
                  <a:pt x="732" y="626"/>
                  <a:pt x="742" y="624"/>
                </a:cubicBezTo>
                <a:cubicBezTo>
                  <a:pt x="752" y="621"/>
                  <a:pt x="758" y="611"/>
                  <a:pt x="755" y="602"/>
                </a:cubicBezTo>
                <a:cubicBezTo>
                  <a:pt x="753" y="592"/>
                  <a:pt x="743" y="586"/>
                  <a:pt x="733" y="588"/>
                </a:cubicBezTo>
                <a:close/>
                <a:moveTo>
                  <a:pt x="444" y="612"/>
                </a:moveTo>
                <a:cubicBezTo>
                  <a:pt x="442" y="612"/>
                  <a:pt x="440" y="615"/>
                  <a:pt x="441" y="617"/>
                </a:cubicBezTo>
                <a:cubicBezTo>
                  <a:pt x="441" y="619"/>
                  <a:pt x="444" y="621"/>
                  <a:pt x="446" y="620"/>
                </a:cubicBezTo>
                <a:cubicBezTo>
                  <a:pt x="449" y="620"/>
                  <a:pt x="450" y="617"/>
                  <a:pt x="450" y="615"/>
                </a:cubicBezTo>
                <a:cubicBezTo>
                  <a:pt x="449" y="612"/>
                  <a:pt x="447" y="611"/>
                  <a:pt x="444" y="612"/>
                </a:cubicBezTo>
                <a:close/>
                <a:moveTo>
                  <a:pt x="556" y="668"/>
                </a:moveTo>
                <a:cubicBezTo>
                  <a:pt x="551" y="669"/>
                  <a:pt x="548" y="674"/>
                  <a:pt x="550" y="679"/>
                </a:cubicBezTo>
                <a:cubicBezTo>
                  <a:pt x="551" y="684"/>
                  <a:pt x="556" y="687"/>
                  <a:pt x="560" y="686"/>
                </a:cubicBezTo>
                <a:cubicBezTo>
                  <a:pt x="565" y="684"/>
                  <a:pt x="568" y="680"/>
                  <a:pt x="567" y="675"/>
                </a:cubicBezTo>
                <a:cubicBezTo>
                  <a:pt x="566" y="670"/>
                  <a:pt x="561" y="667"/>
                  <a:pt x="556" y="668"/>
                </a:cubicBezTo>
                <a:close/>
                <a:moveTo>
                  <a:pt x="462" y="735"/>
                </a:moveTo>
                <a:cubicBezTo>
                  <a:pt x="460" y="735"/>
                  <a:pt x="458" y="738"/>
                  <a:pt x="459" y="740"/>
                </a:cubicBezTo>
                <a:cubicBezTo>
                  <a:pt x="459" y="743"/>
                  <a:pt x="462" y="744"/>
                  <a:pt x="464" y="744"/>
                </a:cubicBezTo>
                <a:cubicBezTo>
                  <a:pt x="467" y="743"/>
                  <a:pt x="468" y="741"/>
                  <a:pt x="467" y="738"/>
                </a:cubicBezTo>
                <a:cubicBezTo>
                  <a:pt x="467" y="736"/>
                  <a:pt x="464" y="734"/>
                  <a:pt x="462" y="735"/>
                </a:cubicBezTo>
                <a:close/>
                <a:moveTo>
                  <a:pt x="601" y="567"/>
                </a:moveTo>
                <a:cubicBezTo>
                  <a:pt x="596" y="568"/>
                  <a:pt x="593" y="573"/>
                  <a:pt x="594" y="577"/>
                </a:cubicBezTo>
                <a:cubicBezTo>
                  <a:pt x="596" y="582"/>
                  <a:pt x="600" y="585"/>
                  <a:pt x="605" y="584"/>
                </a:cubicBezTo>
                <a:cubicBezTo>
                  <a:pt x="610" y="583"/>
                  <a:pt x="613" y="578"/>
                  <a:pt x="612" y="573"/>
                </a:cubicBezTo>
                <a:cubicBezTo>
                  <a:pt x="611" y="568"/>
                  <a:pt x="606" y="565"/>
                  <a:pt x="601" y="567"/>
                </a:cubicBezTo>
                <a:close/>
                <a:moveTo>
                  <a:pt x="860" y="502"/>
                </a:moveTo>
                <a:cubicBezTo>
                  <a:pt x="840" y="507"/>
                  <a:pt x="828" y="527"/>
                  <a:pt x="833" y="546"/>
                </a:cubicBezTo>
                <a:cubicBezTo>
                  <a:pt x="838" y="565"/>
                  <a:pt x="857" y="577"/>
                  <a:pt x="876" y="573"/>
                </a:cubicBezTo>
                <a:cubicBezTo>
                  <a:pt x="896" y="568"/>
                  <a:pt x="908" y="549"/>
                  <a:pt x="903" y="529"/>
                </a:cubicBezTo>
                <a:cubicBezTo>
                  <a:pt x="899" y="510"/>
                  <a:pt x="879" y="498"/>
                  <a:pt x="860" y="502"/>
                </a:cubicBezTo>
                <a:close/>
                <a:moveTo>
                  <a:pt x="771" y="487"/>
                </a:moveTo>
                <a:cubicBezTo>
                  <a:pt x="766" y="488"/>
                  <a:pt x="763" y="493"/>
                  <a:pt x="764" y="497"/>
                </a:cubicBezTo>
                <a:cubicBezTo>
                  <a:pt x="765" y="502"/>
                  <a:pt x="770" y="505"/>
                  <a:pt x="775" y="504"/>
                </a:cubicBezTo>
                <a:cubicBezTo>
                  <a:pt x="780" y="503"/>
                  <a:pt x="783" y="498"/>
                  <a:pt x="781" y="493"/>
                </a:cubicBezTo>
                <a:cubicBezTo>
                  <a:pt x="780" y="488"/>
                  <a:pt x="775" y="485"/>
                  <a:pt x="771" y="487"/>
                </a:cubicBezTo>
                <a:close/>
                <a:moveTo>
                  <a:pt x="804" y="699"/>
                </a:moveTo>
                <a:cubicBezTo>
                  <a:pt x="799" y="701"/>
                  <a:pt x="796" y="705"/>
                  <a:pt x="797" y="710"/>
                </a:cubicBezTo>
                <a:cubicBezTo>
                  <a:pt x="798" y="715"/>
                  <a:pt x="803" y="718"/>
                  <a:pt x="808" y="717"/>
                </a:cubicBezTo>
                <a:cubicBezTo>
                  <a:pt x="813" y="716"/>
                  <a:pt x="816" y="711"/>
                  <a:pt x="814" y="706"/>
                </a:cubicBezTo>
                <a:cubicBezTo>
                  <a:pt x="813" y="701"/>
                  <a:pt x="808" y="698"/>
                  <a:pt x="804" y="699"/>
                </a:cubicBezTo>
                <a:close/>
                <a:moveTo>
                  <a:pt x="1344" y="387"/>
                </a:moveTo>
                <a:cubicBezTo>
                  <a:pt x="1349" y="386"/>
                  <a:pt x="1352" y="381"/>
                  <a:pt x="1350" y="376"/>
                </a:cubicBezTo>
                <a:cubicBezTo>
                  <a:pt x="1349" y="371"/>
                  <a:pt x="1344" y="368"/>
                  <a:pt x="1340" y="369"/>
                </a:cubicBezTo>
                <a:cubicBezTo>
                  <a:pt x="1335" y="371"/>
                  <a:pt x="1332" y="375"/>
                  <a:pt x="1333" y="380"/>
                </a:cubicBezTo>
                <a:cubicBezTo>
                  <a:pt x="1334" y="385"/>
                  <a:pt x="1339" y="388"/>
                  <a:pt x="1344" y="387"/>
                </a:cubicBezTo>
                <a:close/>
                <a:moveTo>
                  <a:pt x="4" y="708"/>
                </a:moveTo>
                <a:cubicBezTo>
                  <a:pt x="2" y="708"/>
                  <a:pt x="0" y="711"/>
                  <a:pt x="1" y="713"/>
                </a:cubicBezTo>
                <a:cubicBezTo>
                  <a:pt x="1" y="716"/>
                  <a:pt x="4" y="717"/>
                  <a:pt x="6" y="717"/>
                </a:cubicBezTo>
                <a:cubicBezTo>
                  <a:pt x="9" y="716"/>
                  <a:pt x="10" y="714"/>
                  <a:pt x="9" y="711"/>
                </a:cubicBezTo>
                <a:cubicBezTo>
                  <a:pt x="9" y="709"/>
                  <a:pt x="6" y="707"/>
                  <a:pt x="4" y="708"/>
                </a:cubicBezTo>
                <a:close/>
                <a:moveTo>
                  <a:pt x="344" y="663"/>
                </a:moveTo>
                <a:cubicBezTo>
                  <a:pt x="334" y="665"/>
                  <a:pt x="328" y="675"/>
                  <a:pt x="331" y="685"/>
                </a:cubicBezTo>
                <a:cubicBezTo>
                  <a:pt x="333" y="695"/>
                  <a:pt x="343" y="701"/>
                  <a:pt x="352" y="698"/>
                </a:cubicBezTo>
                <a:cubicBezTo>
                  <a:pt x="362" y="696"/>
                  <a:pt x="368" y="686"/>
                  <a:pt x="366" y="676"/>
                </a:cubicBezTo>
                <a:cubicBezTo>
                  <a:pt x="363" y="667"/>
                  <a:pt x="354" y="661"/>
                  <a:pt x="344" y="663"/>
                </a:cubicBezTo>
                <a:close/>
                <a:moveTo>
                  <a:pt x="983" y="407"/>
                </a:moveTo>
                <a:cubicBezTo>
                  <a:pt x="982" y="402"/>
                  <a:pt x="977" y="399"/>
                  <a:pt x="972" y="400"/>
                </a:cubicBezTo>
                <a:cubicBezTo>
                  <a:pt x="967" y="401"/>
                  <a:pt x="964" y="406"/>
                  <a:pt x="965" y="411"/>
                </a:cubicBezTo>
                <a:cubicBezTo>
                  <a:pt x="967" y="416"/>
                  <a:pt x="971" y="419"/>
                  <a:pt x="976" y="418"/>
                </a:cubicBezTo>
                <a:cubicBezTo>
                  <a:pt x="981" y="416"/>
                  <a:pt x="984" y="412"/>
                  <a:pt x="983" y="407"/>
                </a:cubicBezTo>
                <a:close/>
                <a:moveTo>
                  <a:pt x="1084" y="355"/>
                </a:moveTo>
                <a:cubicBezTo>
                  <a:pt x="1089" y="354"/>
                  <a:pt x="1092" y="349"/>
                  <a:pt x="1091" y="344"/>
                </a:cubicBezTo>
                <a:cubicBezTo>
                  <a:pt x="1089" y="339"/>
                  <a:pt x="1085" y="336"/>
                  <a:pt x="1080" y="337"/>
                </a:cubicBezTo>
                <a:cubicBezTo>
                  <a:pt x="1075" y="339"/>
                  <a:pt x="1072" y="343"/>
                  <a:pt x="1073" y="348"/>
                </a:cubicBezTo>
                <a:cubicBezTo>
                  <a:pt x="1074" y="353"/>
                  <a:pt x="1079" y="356"/>
                  <a:pt x="1084" y="355"/>
                </a:cubicBezTo>
                <a:close/>
                <a:moveTo>
                  <a:pt x="296" y="768"/>
                </a:moveTo>
                <a:cubicBezTo>
                  <a:pt x="293" y="769"/>
                  <a:pt x="292" y="771"/>
                  <a:pt x="292" y="774"/>
                </a:cubicBezTo>
                <a:cubicBezTo>
                  <a:pt x="293" y="776"/>
                  <a:pt x="295" y="777"/>
                  <a:pt x="298" y="777"/>
                </a:cubicBezTo>
                <a:cubicBezTo>
                  <a:pt x="300" y="776"/>
                  <a:pt x="302" y="774"/>
                  <a:pt x="301" y="771"/>
                </a:cubicBezTo>
                <a:cubicBezTo>
                  <a:pt x="300" y="769"/>
                  <a:pt x="298" y="768"/>
                  <a:pt x="296" y="768"/>
                </a:cubicBezTo>
                <a:close/>
                <a:moveTo>
                  <a:pt x="167" y="659"/>
                </a:moveTo>
                <a:cubicBezTo>
                  <a:pt x="164" y="659"/>
                  <a:pt x="163" y="662"/>
                  <a:pt x="163" y="664"/>
                </a:cubicBezTo>
                <a:cubicBezTo>
                  <a:pt x="164" y="666"/>
                  <a:pt x="166" y="668"/>
                  <a:pt x="169" y="667"/>
                </a:cubicBezTo>
                <a:cubicBezTo>
                  <a:pt x="171" y="667"/>
                  <a:pt x="173" y="664"/>
                  <a:pt x="172" y="662"/>
                </a:cubicBezTo>
                <a:cubicBezTo>
                  <a:pt x="171" y="659"/>
                  <a:pt x="169" y="658"/>
                  <a:pt x="167" y="659"/>
                </a:cubicBezTo>
                <a:close/>
                <a:moveTo>
                  <a:pt x="101" y="749"/>
                </a:moveTo>
                <a:cubicBezTo>
                  <a:pt x="96" y="750"/>
                  <a:pt x="93" y="755"/>
                  <a:pt x="94" y="760"/>
                </a:cubicBezTo>
                <a:cubicBezTo>
                  <a:pt x="95" y="765"/>
                  <a:pt x="100" y="768"/>
                  <a:pt x="105" y="767"/>
                </a:cubicBezTo>
                <a:cubicBezTo>
                  <a:pt x="110" y="766"/>
                  <a:pt x="113" y="761"/>
                  <a:pt x="111" y="756"/>
                </a:cubicBezTo>
                <a:cubicBezTo>
                  <a:pt x="110" y="751"/>
                  <a:pt x="105" y="748"/>
                  <a:pt x="101" y="749"/>
                </a:cubicBezTo>
                <a:close/>
                <a:moveTo>
                  <a:pt x="1455" y="100"/>
                </a:moveTo>
                <a:cubicBezTo>
                  <a:pt x="1460" y="98"/>
                  <a:pt x="1463" y="94"/>
                  <a:pt x="1462" y="89"/>
                </a:cubicBezTo>
                <a:cubicBezTo>
                  <a:pt x="1461" y="84"/>
                  <a:pt x="1456" y="81"/>
                  <a:pt x="1451" y="82"/>
                </a:cubicBezTo>
                <a:cubicBezTo>
                  <a:pt x="1446" y="83"/>
                  <a:pt x="1443" y="88"/>
                  <a:pt x="1444" y="93"/>
                </a:cubicBezTo>
                <a:cubicBezTo>
                  <a:pt x="1446" y="98"/>
                  <a:pt x="1451" y="101"/>
                  <a:pt x="1455" y="100"/>
                </a:cubicBezTo>
                <a:close/>
                <a:moveTo>
                  <a:pt x="1526" y="492"/>
                </a:moveTo>
                <a:cubicBezTo>
                  <a:pt x="1523" y="496"/>
                  <a:pt x="1522" y="501"/>
                  <a:pt x="1526" y="505"/>
                </a:cubicBezTo>
                <a:cubicBezTo>
                  <a:pt x="1529" y="509"/>
                  <a:pt x="1535" y="509"/>
                  <a:pt x="1539" y="505"/>
                </a:cubicBezTo>
                <a:cubicBezTo>
                  <a:pt x="1542" y="502"/>
                  <a:pt x="1542" y="496"/>
                  <a:pt x="1539" y="493"/>
                </a:cubicBezTo>
                <a:cubicBezTo>
                  <a:pt x="1536" y="489"/>
                  <a:pt x="1530" y="489"/>
                  <a:pt x="1526" y="492"/>
                </a:cubicBezTo>
                <a:close/>
                <a:moveTo>
                  <a:pt x="988" y="595"/>
                </a:moveTo>
                <a:cubicBezTo>
                  <a:pt x="983" y="596"/>
                  <a:pt x="980" y="601"/>
                  <a:pt x="981" y="606"/>
                </a:cubicBezTo>
                <a:cubicBezTo>
                  <a:pt x="982" y="611"/>
                  <a:pt x="987" y="614"/>
                  <a:pt x="992" y="612"/>
                </a:cubicBezTo>
                <a:cubicBezTo>
                  <a:pt x="997" y="611"/>
                  <a:pt x="1000" y="606"/>
                  <a:pt x="999" y="602"/>
                </a:cubicBezTo>
                <a:cubicBezTo>
                  <a:pt x="998" y="597"/>
                  <a:pt x="993" y="594"/>
                  <a:pt x="988" y="595"/>
                </a:cubicBezTo>
                <a:close/>
                <a:moveTo>
                  <a:pt x="1481" y="200"/>
                </a:moveTo>
                <a:cubicBezTo>
                  <a:pt x="1476" y="181"/>
                  <a:pt x="1457" y="169"/>
                  <a:pt x="1437" y="174"/>
                </a:cubicBezTo>
                <a:cubicBezTo>
                  <a:pt x="1418" y="178"/>
                  <a:pt x="1406" y="198"/>
                  <a:pt x="1410" y="217"/>
                </a:cubicBezTo>
                <a:cubicBezTo>
                  <a:pt x="1415" y="237"/>
                  <a:pt x="1435" y="249"/>
                  <a:pt x="1454" y="244"/>
                </a:cubicBezTo>
                <a:cubicBezTo>
                  <a:pt x="1473" y="239"/>
                  <a:pt x="1485" y="220"/>
                  <a:pt x="1481" y="200"/>
                </a:cubicBezTo>
                <a:close/>
                <a:moveTo>
                  <a:pt x="1528" y="333"/>
                </a:moveTo>
                <a:cubicBezTo>
                  <a:pt x="1519" y="336"/>
                  <a:pt x="1513" y="346"/>
                  <a:pt x="1515" y="355"/>
                </a:cubicBezTo>
                <a:cubicBezTo>
                  <a:pt x="1517" y="365"/>
                  <a:pt x="1527" y="371"/>
                  <a:pt x="1537" y="369"/>
                </a:cubicBezTo>
                <a:cubicBezTo>
                  <a:pt x="1547" y="366"/>
                  <a:pt x="1553" y="356"/>
                  <a:pt x="1550" y="347"/>
                </a:cubicBezTo>
                <a:cubicBezTo>
                  <a:pt x="1548" y="337"/>
                  <a:pt x="1538" y="331"/>
                  <a:pt x="1528" y="333"/>
                </a:cubicBezTo>
                <a:close/>
                <a:moveTo>
                  <a:pt x="1624" y="3"/>
                </a:moveTo>
                <a:cubicBezTo>
                  <a:pt x="1573" y="15"/>
                  <a:pt x="1542" y="66"/>
                  <a:pt x="1554" y="116"/>
                </a:cubicBezTo>
                <a:cubicBezTo>
                  <a:pt x="1566" y="164"/>
                  <a:pt x="1612" y="195"/>
                  <a:pt x="1660" y="188"/>
                </a:cubicBezTo>
                <a:cubicBezTo>
                  <a:pt x="1660" y="2"/>
                  <a:pt x="1660" y="2"/>
                  <a:pt x="1660" y="2"/>
                </a:cubicBezTo>
                <a:cubicBezTo>
                  <a:pt x="1648" y="0"/>
                  <a:pt x="1636" y="0"/>
                  <a:pt x="1624" y="3"/>
                </a:cubicBezTo>
                <a:close/>
                <a:moveTo>
                  <a:pt x="1344" y="509"/>
                </a:moveTo>
                <a:cubicBezTo>
                  <a:pt x="1342" y="511"/>
                  <a:pt x="1342" y="514"/>
                  <a:pt x="1344" y="516"/>
                </a:cubicBezTo>
                <a:cubicBezTo>
                  <a:pt x="1345" y="518"/>
                  <a:pt x="1348" y="518"/>
                  <a:pt x="1350" y="516"/>
                </a:cubicBezTo>
                <a:cubicBezTo>
                  <a:pt x="1352" y="514"/>
                  <a:pt x="1352" y="511"/>
                  <a:pt x="1350" y="510"/>
                </a:cubicBezTo>
                <a:cubicBezTo>
                  <a:pt x="1349" y="508"/>
                  <a:pt x="1346" y="508"/>
                  <a:pt x="1344" y="509"/>
                </a:cubicBezTo>
                <a:close/>
                <a:moveTo>
                  <a:pt x="1598" y="515"/>
                </a:moveTo>
                <a:cubicBezTo>
                  <a:pt x="1605" y="545"/>
                  <a:pt x="1631" y="565"/>
                  <a:pt x="1660" y="567"/>
                </a:cubicBezTo>
                <a:cubicBezTo>
                  <a:pt x="1660" y="432"/>
                  <a:pt x="1660" y="432"/>
                  <a:pt x="1660" y="432"/>
                </a:cubicBezTo>
                <a:cubicBezTo>
                  <a:pt x="1656" y="432"/>
                  <a:pt x="1652" y="432"/>
                  <a:pt x="1648" y="433"/>
                </a:cubicBezTo>
                <a:cubicBezTo>
                  <a:pt x="1612" y="442"/>
                  <a:pt x="1589" y="479"/>
                  <a:pt x="1598" y="515"/>
                </a:cubicBezTo>
                <a:close/>
                <a:moveTo>
                  <a:pt x="1586" y="198"/>
                </a:moveTo>
                <a:cubicBezTo>
                  <a:pt x="1584" y="199"/>
                  <a:pt x="1582" y="201"/>
                  <a:pt x="1583" y="204"/>
                </a:cubicBezTo>
                <a:cubicBezTo>
                  <a:pt x="1583" y="206"/>
                  <a:pt x="1586" y="208"/>
                  <a:pt x="1588" y="207"/>
                </a:cubicBezTo>
                <a:cubicBezTo>
                  <a:pt x="1591" y="206"/>
                  <a:pt x="1592" y="204"/>
                  <a:pt x="1591" y="202"/>
                </a:cubicBezTo>
                <a:cubicBezTo>
                  <a:pt x="1591" y="199"/>
                  <a:pt x="1588" y="198"/>
                  <a:pt x="1586" y="198"/>
                </a:cubicBezTo>
                <a:close/>
                <a:moveTo>
                  <a:pt x="1478" y="597"/>
                </a:moveTo>
                <a:cubicBezTo>
                  <a:pt x="1476" y="599"/>
                  <a:pt x="1476" y="602"/>
                  <a:pt x="1477" y="603"/>
                </a:cubicBezTo>
                <a:cubicBezTo>
                  <a:pt x="1479" y="605"/>
                  <a:pt x="1482" y="605"/>
                  <a:pt x="1484" y="604"/>
                </a:cubicBezTo>
                <a:cubicBezTo>
                  <a:pt x="1486" y="602"/>
                  <a:pt x="1486" y="599"/>
                  <a:pt x="1484" y="597"/>
                </a:cubicBezTo>
                <a:cubicBezTo>
                  <a:pt x="1482" y="595"/>
                  <a:pt x="1479" y="595"/>
                  <a:pt x="1478" y="597"/>
                </a:cubicBezTo>
                <a:close/>
                <a:moveTo>
                  <a:pt x="1334" y="572"/>
                </a:moveTo>
                <a:cubicBezTo>
                  <a:pt x="1329" y="574"/>
                  <a:pt x="1326" y="578"/>
                  <a:pt x="1328" y="583"/>
                </a:cubicBezTo>
                <a:cubicBezTo>
                  <a:pt x="1329" y="588"/>
                  <a:pt x="1334" y="591"/>
                  <a:pt x="1338" y="590"/>
                </a:cubicBezTo>
                <a:cubicBezTo>
                  <a:pt x="1343" y="589"/>
                  <a:pt x="1346" y="584"/>
                  <a:pt x="1345" y="579"/>
                </a:cubicBezTo>
                <a:cubicBezTo>
                  <a:pt x="1344" y="574"/>
                  <a:pt x="1339" y="571"/>
                  <a:pt x="1334" y="572"/>
                </a:cubicBezTo>
                <a:close/>
                <a:moveTo>
                  <a:pt x="1196" y="575"/>
                </a:moveTo>
                <a:cubicBezTo>
                  <a:pt x="1194" y="575"/>
                  <a:pt x="1192" y="578"/>
                  <a:pt x="1193" y="580"/>
                </a:cubicBezTo>
                <a:cubicBezTo>
                  <a:pt x="1194" y="583"/>
                  <a:pt x="1196" y="584"/>
                  <a:pt x="1198" y="583"/>
                </a:cubicBezTo>
                <a:cubicBezTo>
                  <a:pt x="1201" y="583"/>
                  <a:pt x="1202" y="580"/>
                  <a:pt x="1202" y="578"/>
                </a:cubicBezTo>
                <a:cubicBezTo>
                  <a:pt x="1201" y="576"/>
                  <a:pt x="1199" y="574"/>
                  <a:pt x="1196" y="575"/>
                </a:cubicBezTo>
                <a:close/>
                <a:moveTo>
                  <a:pt x="1052" y="680"/>
                </a:moveTo>
                <a:cubicBezTo>
                  <a:pt x="1049" y="680"/>
                  <a:pt x="1048" y="683"/>
                  <a:pt x="1048" y="685"/>
                </a:cubicBezTo>
                <a:cubicBezTo>
                  <a:pt x="1049" y="688"/>
                  <a:pt x="1051" y="689"/>
                  <a:pt x="1054" y="689"/>
                </a:cubicBezTo>
                <a:cubicBezTo>
                  <a:pt x="1056" y="688"/>
                  <a:pt x="1058" y="685"/>
                  <a:pt x="1057" y="683"/>
                </a:cubicBezTo>
                <a:cubicBezTo>
                  <a:pt x="1056" y="681"/>
                  <a:pt x="1054" y="679"/>
                  <a:pt x="1052" y="680"/>
                </a:cubicBezTo>
                <a:close/>
                <a:moveTo>
                  <a:pt x="1079" y="457"/>
                </a:moveTo>
                <a:cubicBezTo>
                  <a:pt x="1049" y="464"/>
                  <a:pt x="1031" y="494"/>
                  <a:pt x="1038" y="523"/>
                </a:cubicBezTo>
                <a:cubicBezTo>
                  <a:pt x="1045" y="553"/>
                  <a:pt x="1075" y="571"/>
                  <a:pt x="1104" y="564"/>
                </a:cubicBezTo>
                <a:cubicBezTo>
                  <a:pt x="1134" y="557"/>
                  <a:pt x="1152" y="527"/>
                  <a:pt x="1145" y="498"/>
                </a:cubicBezTo>
                <a:cubicBezTo>
                  <a:pt x="1138" y="468"/>
                  <a:pt x="1108" y="450"/>
                  <a:pt x="1079" y="457"/>
                </a:cubicBezTo>
                <a:close/>
                <a:moveTo>
                  <a:pt x="1273" y="273"/>
                </a:moveTo>
                <a:cubicBezTo>
                  <a:pt x="1271" y="274"/>
                  <a:pt x="1269" y="276"/>
                  <a:pt x="1270" y="279"/>
                </a:cubicBezTo>
                <a:cubicBezTo>
                  <a:pt x="1270" y="281"/>
                  <a:pt x="1273" y="283"/>
                  <a:pt x="1275" y="282"/>
                </a:cubicBezTo>
                <a:cubicBezTo>
                  <a:pt x="1278" y="281"/>
                  <a:pt x="1279" y="279"/>
                  <a:pt x="1279" y="276"/>
                </a:cubicBezTo>
                <a:cubicBezTo>
                  <a:pt x="1278" y="274"/>
                  <a:pt x="1276" y="273"/>
                  <a:pt x="1273" y="273"/>
                </a:cubicBezTo>
                <a:close/>
                <a:moveTo>
                  <a:pt x="1183" y="349"/>
                </a:moveTo>
                <a:cubicBezTo>
                  <a:pt x="1174" y="352"/>
                  <a:pt x="1168" y="362"/>
                  <a:pt x="1170" y="371"/>
                </a:cubicBezTo>
                <a:cubicBezTo>
                  <a:pt x="1172" y="381"/>
                  <a:pt x="1182" y="387"/>
                  <a:pt x="1192" y="385"/>
                </a:cubicBezTo>
                <a:cubicBezTo>
                  <a:pt x="1202" y="382"/>
                  <a:pt x="1208" y="373"/>
                  <a:pt x="1205" y="363"/>
                </a:cubicBezTo>
                <a:cubicBezTo>
                  <a:pt x="1203" y="353"/>
                  <a:pt x="1193" y="347"/>
                  <a:pt x="1183" y="349"/>
                </a:cubicBezTo>
                <a:close/>
                <a:moveTo>
                  <a:pt x="1237" y="477"/>
                </a:moveTo>
                <a:cubicBezTo>
                  <a:pt x="1235" y="478"/>
                  <a:pt x="1233" y="480"/>
                  <a:pt x="1234" y="482"/>
                </a:cubicBezTo>
                <a:cubicBezTo>
                  <a:pt x="1234" y="485"/>
                  <a:pt x="1237" y="486"/>
                  <a:pt x="1239" y="486"/>
                </a:cubicBezTo>
                <a:cubicBezTo>
                  <a:pt x="1242" y="485"/>
                  <a:pt x="1243" y="483"/>
                  <a:pt x="1243" y="480"/>
                </a:cubicBezTo>
                <a:cubicBezTo>
                  <a:pt x="1242" y="478"/>
                  <a:pt x="1240" y="476"/>
                  <a:pt x="1237" y="477"/>
                </a:cubicBezTo>
                <a:close/>
              </a:path>
            </a:pathLst>
          </a:custGeom>
          <a:gradFill>
            <a:gsLst>
              <a:gs pos="0">
                <a:schemeClr val="accent1">
                  <a:alpha val="20000"/>
                </a:schemeClr>
              </a:gs>
              <a:gs pos="100000">
                <a:schemeClr val="accent2"/>
              </a:gs>
            </a:gsLst>
            <a:lin ang="0" scaled="0"/>
          </a:gradFill>
          <a:ln>
            <a:noFill/>
          </a:ln>
        </p:spPr>
        <p:txBody>
          <a:bodyPr vert="horz" wrap="square" lIns="91440" tIns="45720" rIns="91440" bIns="45720" numCol="1" anchor="t" anchorCtr="0" compatLnSpc="1"/>
          <a:lstStyle/>
          <a:p>
            <a:endParaRPr lang="en-US"/>
          </a:p>
        </p:txBody>
      </p:sp>
      <p:sp>
        <p:nvSpPr>
          <p:cNvPr id="73" name="Freeform 16"/>
          <p:cNvSpPr>
            <a:spLocks noEditPoints="1"/>
          </p:cNvSpPr>
          <p:nvPr/>
        </p:nvSpPr>
        <p:spPr bwMode="auto">
          <a:xfrm>
            <a:off x="6923087" y="743056"/>
            <a:ext cx="5268913" cy="2466975"/>
          </a:xfrm>
          <a:custGeom>
            <a:avLst/>
            <a:gdLst>
              <a:gd name="T0" fmla="*/ 742 w 1660"/>
              <a:gd name="T1" fmla="*/ 624 h 777"/>
              <a:gd name="T2" fmla="*/ 444 w 1660"/>
              <a:gd name="T3" fmla="*/ 612 h 777"/>
              <a:gd name="T4" fmla="*/ 450 w 1660"/>
              <a:gd name="T5" fmla="*/ 615 h 777"/>
              <a:gd name="T6" fmla="*/ 550 w 1660"/>
              <a:gd name="T7" fmla="*/ 679 h 777"/>
              <a:gd name="T8" fmla="*/ 556 w 1660"/>
              <a:gd name="T9" fmla="*/ 668 h 777"/>
              <a:gd name="T10" fmla="*/ 464 w 1660"/>
              <a:gd name="T11" fmla="*/ 744 h 777"/>
              <a:gd name="T12" fmla="*/ 601 w 1660"/>
              <a:gd name="T13" fmla="*/ 567 h 777"/>
              <a:gd name="T14" fmla="*/ 612 w 1660"/>
              <a:gd name="T15" fmla="*/ 573 h 777"/>
              <a:gd name="T16" fmla="*/ 833 w 1660"/>
              <a:gd name="T17" fmla="*/ 546 h 777"/>
              <a:gd name="T18" fmla="*/ 860 w 1660"/>
              <a:gd name="T19" fmla="*/ 502 h 777"/>
              <a:gd name="T20" fmla="*/ 775 w 1660"/>
              <a:gd name="T21" fmla="*/ 504 h 777"/>
              <a:gd name="T22" fmla="*/ 804 w 1660"/>
              <a:gd name="T23" fmla="*/ 699 h 777"/>
              <a:gd name="T24" fmla="*/ 814 w 1660"/>
              <a:gd name="T25" fmla="*/ 706 h 777"/>
              <a:gd name="T26" fmla="*/ 1350 w 1660"/>
              <a:gd name="T27" fmla="*/ 376 h 777"/>
              <a:gd name="T28" fmla="*/ 1344 w 1660"/>
              <a:gd name="T29" fmla="*/ 387 h 777"/>
              <a:gd name="T30" fmla="*/ 6 w 1660"/>
              <a:gd name="T31" fmla="*/ 717 h 777"/>
              <a:gd name="T32" fmla="*/ 344 w 1660"/>
              <a:gd name="T33" fmla="*/ 663 h 777"/>
              <a:gd name="T34" fmla="*/ 366 w 1660"/>
              <a:gd name="T35" fmla="*/ 676 h 777"/>
              <a:gd name="T36" fmla="*/ 972 w 1660"/>
              <a:gd name="T37" fmla="*/ 400 h 777"/>
              <a:gd name="T38" fmla="*/ 983 w 1660"/>
              <a:gd name="T39" fmla="*/ 407 h 777"/>
              <a:gd name="T40" fmla="*/ 1080 w 1660"/>
              <a:gd name="T41" fmla="*/ 337 h 777"/>
              <a:gd name="T42" fmla="*/ 296 w 1660"/>
              <a:gd name="T43" fmla="*/ 768 h 777"/>
              <a:gd name="T44" fmla="*/ 301 w 1660"/>
              <a:gd name="T45" fmla="*/ 771 h 777"/>
              <a:gd name="T46" fmla="*/ 163 w 1660"/>
              <a:gd name="T47" fmla="*/ 664 h 777"/>
              <a:gd name="T48" fmla="*/ 167 w 1660"/>
              <a:gd name="T49" fmla="*/ 659 h 777"/>
              <a:gd name="T50" fmla="*/ 105 w 1660"/>
              <a:gd name="T51" fmla="*/ 767 h 777"/>
              <a:gd name="T52" fmla="*/ 1455 w 1660"/>
              <a:gd name="T53" fmla="*/ 100 h 777"/>
              <a:gd name="T54" fmla="*/ 1444 w 1660"/>
              <a:gd name="T55" fmla="*/ 93 h 777"/>
              <a:gd name="T56" fmla="*/ 1526 w 1660"/>
              <a:gd name="T57" fmla="*/ 505 h 777"/>
              <a:gd name="T58" fmla="*/ 1526 w 1660"/>
              <a:gd name="T59" fmla="*/ 492 h 777"/>
              <a:gd name="T60" fmla="*/ 992 w 1660"/>
              <a:gd name="T61" fmla="*/ 612 h 777"/>
              <a:gd name="T62" fmla="*/ 1481 w 1660"/>
              <a:gd name="T63" fmla="*/ 200 h 777"/>
              <a:gd name="T64" fmla="*/ 1454 w 1660"/>
              <a:gd name="T65" fmla="*/ 244 h 777"/>
              <a:gd name="T66" fmla="*/ 1515 w 1660"/>
              <a:gd name="T67" fmla="*/ 355 h 777"/>
              <a:gd name="T68" fmla="*/ 1528 w 1660"/>
              <a:gd name="T69" fmla="*/ 333 h 777"/>
              <a:gd name="T70" fmla="*/ 1660 w 1660"/>
              <a:gd name="T71" fmla="*/ 188 h 777"/>
              <a:gd name="T72" fmla="*/ 1344 w 1660"/>
              <a:gd name="T73" fmla="*/ 509 h 777"/>
              <a:gd name="T74" fmla="*/ 1350 w 1660"/>
              <a:gd name="T75" fmla="*/ 510 h 777"/>
              <a:gd name="T76" fmla="*/ 1660 w 1660"/>
              <a:gd name="T77" fmla="*/ 567 h 777"/>
              <a:gd name="T78" fmla="*/ 1598 w 1660"/>
              <a:gd name="T79" fmla="*/ 515 h 777"/>
              <a:gd name="T80" fmla="*/ 1588 w 1660"/>
              <a:gd name="T81" fmla="*/ 207 h 777"/>
              <a:gd name="T82" fmla="*/ 1478 w 1660"/>
              <a:gd name="T83" fmla="*/ 597 h 777"/>
              <a:gd name="T84" fmla="*/ 1484 w 1660"/>
              <a:gd name="T85" fmla="*/ 597 h 777"/>
              <a:gd name="T86" fmla="*/ 1328 w 1660"/>
              <a:gd name="T87" fmla="*/ 583 h 777"/>
              <a:gd name="T88" fmla="*/ 1334 w 1660"/>
              <a:gd name="T89" fmla="*/ 572 h 777"/>
              <a:gd name="T90" fmla="*/ 1198 w 1660"/>
              <a:gd name="T91" fmla="*/ 583 h 777"/>
              <a:gd name="T92" fmla="*/ 1052 w 1660"/>
              <a:gd name="T93" fmla="*/ 680 h 777"/>
              <a:gd name="T94" fmla="*/ 1057 w 1660"/>
              <a:gd name="T95" fmla="*/ 683 h 777"/>
              <a:gd name="T96" fmla="*/ 1038 w 1660"/>
              <a:gd name="T97" fmla="*/ 523 h 777"/>
              <a:gd name="T98" fmla="*/ 1079 w 1660"/>
              <a:gd name="T99" fmla="*/ 457 h 777"/>
              <a:gd name="T100" fmla="*/ 1275 w 1660"/>
              <a:gd name="T101" fmla="*/ 282 h 777"/>
              <a:gd name="T102" fmla="*/ 1183 w 1660"/>
              <a:gd name="T103" fmla="*/ 349 h 777"/>
              <a:gd name="T104" fmla="*/ 1205 w 1660"/>
              <a:gd name="T105" fmla="*/ 363 h 777"/>
              <a:gd name="T106" fmla="*/ 1234 w 1660"/>
              <a:gd name="T107" fmla="*/ 482 h 777"/>
              <a:gd name="T108" fmla="*/ 1237 w 1660"/>
              <a:gd name="T109" fmla="*/ 4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0" h="777">
                <a:moveTo>
                  <a:pt x="733" y="588"/>
                </a:moveTo>
                <a:cubicBezTo>
                  <a:pt x="724" y="591"/>
                  <a:pt x="718" y="600"/>
                  <a:pt x="720" y="610"/>
                </a:cubicBezTo>
                <a:cubicBezTo>
                  <a:pt x="722" y="620"/>
                  <a:pt x="732" y="626"/>
                  <a:pt x="742" y="624"/>
                </a:cubicBezTo>
                <a:cubicBezTo>
                  <a:pt x="752" y="621"/>
                  <a:pt x="758" y="611"/>
                  <a:pt x="755" y="602"/>
                </a:cubicBezTo>
                <a:cubicBezTo>
                  <a:pt x="753" y="592"/>
                  <a:pt x="743" y="586"/>
                  <a:pt x="733" y="588"/>
                </a:cubicBezTo>
                <a:close/>
                <a:moveTo>
                  <a:pt x="444" y="612"/>
                </a:moveTo>
                <a:cubicBezTo>
                  <a:pt x="442" y="612"/>
                  <a:pt x="440" y="615"/>
                  <a:pt x="441" y="617"/>
                </a:cubicBezTo>
                <a:cubicBezTo>
                  <a:pt x="441" y="619"/>
                  <a:pt x="444" y="621"/>
                  <a:pt x="446" y="620"/>
                </a:cubicBezTo>
                <a:cubicBezTo>
                  <a:pt x="449" y="620"/>
                  <a:pt x="450" y="617"/>
                  <a:pt x="450" y="615"/>
                </a:cubicBezTo>
                <a:cubicBezTo>
                  <a:pt x="449" y="612"/>
                  <a:pt x="447" y="611"/>
                  <a:pt x="444" y="612"/>
                </a:cubicBezTo>
                <a:close/>
                <a:moveTo>
                  <a:pt x="556" y="668"/>
                </a:moveTo>
                <a:cubicBezTo>
                  <a:pt x="551" y="669"/>
                  <a:pt x="548" y="674"/>
                  <a:pt x="550" y="679"/>
                </a:cubicBezTo>
                <a:cubicBezTo>
                  <a:pt x="551" y="684"/>
                  <a:pt x="556" y="687"/>
                  <a:pt x="560" y="686"/>
                </a:cubicBezTo>
                <a:cubicBezTo>
                  <a:pt x="565" y="684"/>
                  <a:pt x="568" y="680"/>
                  <a:pt x="567" y="675"/>
                </a:cubicBezTo>
                <a:cubicBezTo>
                  <a:pt x="566" y="670"/>
                  <a:pt x="561" y="667"/>
                  <a:pt x="556" y="668"/>
                </a:cubicBezTo>
                <a:close/>
                <a:moveTo>
                  <a:pt x="462" y="735"/>
                </a:moveTo>
                <a:cubicBezTo>
                  <a:pt x="460" y="735"/>
                  <a:pt x="458" y="738"/>
                  <a:pt x="459" y="740"/>
                </a:cubicBezTo>
                <a:cubicBezTo>
                  <a:pt x="459" y="743"/>
                  <a:pt x="462" y="744"/>
                  <a:pt x="464" y="744"/>
                </a:cubicBezTo>
                <a:cubicBezTo>
                  <a:pt x="467" y="743"/>
                  <a:pt x="468" y="741"/>
                  <a:pt x="467" y="738"/>
                </a:cubicBezTo>
                <a:cubicBezTo>
                  <a:pt x="467" y="736"/>
                  <a:pt x="464" y="734"/>
                  <a:pt x="462" y="735"/>
                </a:cubicBezTo>
                <a:close/>
                <a:moveTo>
                  <a:pt x="601" y="567"/>
                </a:moveTo>
                <a:cubicBezTo>
                  <a:pt x="596" y="568"/>
                  <a:pt x="593" y="573"/>
                  <a:pt x="594" y="577"/>
                </a:cubicBezTo>
                <a:cubicBezTo>
                  <a:pt x="596" y="582"/>
                  <a:pt x="600" y="585"/>
                  <a:pt x="605" y="584"/>
                </a:cubicBezTo>
                <a:cubicBezTo>
                  <a:pt x="610" y="583"/>
                  <a:pt x="613" y="578"/>
                  <a:pt x="612" y="573"/>
                </a:cubicBezTo>
                <a:cubicBezTo>
                  <a:pt x="611" y="568"/>
                  <a:pt x="606" y="565"/>
                  <a:pt x="601" y="567"/>
                </a:cubicBezTo>
                <a:close/>
                <a:moveTo>
                  <a:pt x="860" y="502"/>
                </a:moveTo>
                <a:cubicBezTo>
                  <a:pt x="840" y="507"/>
                  <a:pt x="828" y="527"/>
                  <a:pt x="833" y="546"/>
                </a:cubicBezTo>
                <a:cubicBezTo>
                  <a:pt x="838" y="565"/>
                  <a:pt x="857" y="577"/>
                  <a:pt x="876" y="573"/>
                </a:cubicBezTo>
                <a:cubicBezTo>
                  <a:pt x="896" y="568"/>
                  <a:pt x="908" y="549"/>
                  <a:pt x="903" y="529"/>
                </a:cubicBezTo>
                <a:cubicBezTo>
                  <a:pt x="899" y="510"/>
                  <a:pt x="879" y="498"/>
                  <a:pt x="860" y="502"/>
                </a:cubicBezTo>
                <a:close/>
                <a:moveTo>
                  <a:pt x="771" y="487"/>
                </a:moveTo>
                <a:cubicBezTo>
                  <a:pt x="766" y="488"/>
                  <a:pt x="763" y="493"/>
                  <a:pt x="764" y="497"/>
                </a:cubicBezTo>
                <a:cubicBezTo>
                  <a:pt x="765" y="502"/>
                  <a:pt x="770" y="505"/>
                  <a:pt x="775" y="504"/>
                </a:cubicBezTo>
                <a:cubicBezTo>
                  <a:pt x="780" y="503"/>
                  <a:pt x="783" y="498"/>
                  <a:pt x="781" y="493"/>
                </a:cubicBezTo>
                <a:cubicBezTo>
                  <a:pt x="780" y="488"/>
                  <a:pt x="775" y="485"/>
                  <a:pt x="771" y="487"/>
                </a:cubicBezTo>
                <a:close/>
                <a:moveTo>
                  <a:pt x="804" y="699"/>
                </a:moveTo>
                <a:cubicBezTo>
                  <a:pt x="799" y="701"/>
                  <a:pt x="796" y="705"/>
                  <a:pt x="797" y="710"/>
                </a:cubicBezTo>
                <a:cubicBezTo>
                  <a:pt x="798" y="715"/>
                  <a:pt x="803" y="718"/>
                  <a:pt x="808" y="717"/>
                </a:cubicBezTo>
                <a:cubicBezTo>
                  <a:pt x="813" y="716"/>
                  <a:pt x="816" y="711"/>
                  <a:pt x="814" y="706"/>
                </a:cubicBezTo>
                <a:cubicBezTo>
                  <a:pt x="813" y="701"/>
                  <a:pt x="808" y="698"/>
                  <a:pt x="804" y="699"/>
                </a:cubicBezTo>
                <a:close/>
                <a:moveTo>
                  <a:pt x="1344" y="387"/>
                </a:moveTo>
                <a:cubicBezTo>
                  <a:pt x="1349" y="386"/>
                  <a:pt x="1352" y="381"/>
                  <a:pt x="1350" y="376"/>
                </a:cubicBezTo>
                <a:cubicBezTo>
                  <a:pt x="1349" y="371"/>
                  <a:pt x="1344" y="368"/>
                  <a:pt x="1340" y="369"/>
                </a:cubicBezTo>
                <a:cubicBezTo>
                  <a:pt x="1335" y="371"/>
                  <a:pt x="1332" y="375"/>
                  <a:pt x="1333" y="380"/>
                </a:cubicBezTo>
                <a:cubicBezTo>
                  <a:pt x="1334" y="385"/>
                  <a:pt x="1339" y="388"/>
                  <a:pt x="1344" y="387"/>
                </a:cubicBezTo>
                <a:close/>
                <a:moveTo>
                  <a:pt x="4" y="708"/>
                </a:moveTo>
                <a:cubicBezTo>
                  <a:pt x="2" y="708"/>
                  <a:pt x="0" y="711"/>
                  <a:pt x="1" y="713"/>
                </a:cubicBezTo>
                <a:cubicBezTo>
                  <a:pt x="1" y="716"/>
                  <a:pt x="4" y="717"/>
                  <a:pt x="6" y="717"/>
                </a:cubicBezTo>
                <a:cubicBezTo>
                  <a:pt x="9" y="716"/>
                  <a:pt x="10" y="714"/>
                  <a:pt x="9" y="711"/>
                </a:cubicBezTo>
                <a:cubicBezTo>
                  <a:pt x="9" y="709"/>
                  <a:pt x="6" y="707"/>
                  <a:pt x="4" y="708"/>
                </a:cubicBezTo>
                <a:close/>
                <a:moveTo>
                  <a:pt x="344" y="663"/>
                </a:moveTo>
                <a:cubicBezTo>
                  <a:pt x="334" y="665"/>
                  <a:pt x="328" y="675"/>
                  <a:pt x="331" y="685"/>
                </a:cubicBezTo>
                <a:cubicBezTo>
                  <a:pt x="333" y="695"/>
                  <a:pt x="343" y="701"/>
                  <a:pt x="352" y="698"/>
                </a:cubicBezTo>
                <a:cubicBezTo>
                  <a:pt x="362" y="696"/>
                  <a:pt x="368" y="686"/>
                  <a:pt x="366" y="676"/>
                </a:cubicBezTo>
                <a:cubicBezTo>
                  <a:pt x="363" y="667"/>
                  <a:pt x="354" y="661"/>
                  <a:pt x="344" y="663"/>
                </a:cubicBezTo>
                <a:close/>
                <a:moveTo>
                  <a:pt x="983" y="407"/>
                </a:moveTo>
                <a:cubicBezTo>
                  <a:pt x="982" y="402"/>
                  <a:pt x="977" y="399"/>
                  <a:pt x="972" y="400"/>
                </a:cubicBezTo>
                <a:cubicBezTo>
                  <a:pt x="967" y="401"/>
                  <a:pt x="964" y="406"/>
                  <a:pt x="965" y="411"/>
                </a:cubicBezTo>
                <a:cubicBezTo>
                  <a:pt x="967" y="416"/>
                  <a:pt x="971" y="419"/>
                  <a:pt x="976" y="418"/>
                </a:cubicBezTo>
                <a:cubicBezTo>
                  <a:pt x="981" y="416"/>
                  <a:pt x="984" y="412"/>
                  <a:pt x="983" y="407"/>
                </a:cubicBezTo>
                <a:close/>
                <a:moveTo>
                  <a:pt x="1084" y="355"/>
                </a:moveTo>
                <a:cubicBezTo>
                  <a:pt x="1089" y="354"/>
                  <a:pt x="1092" y="349"/>
                  <a:pt x="1091" y="344"/>
                </a:cubicBezTo>
                <a:cubicBezTo>
                  <a:pt x="1089" y="339"/>
                  <a:pt x="1085" y="336"/>
                  <a:pt x="1080" y="337"/>
                </a:cubicBezTo>
                <a:cubicBezTo>
                  <a:pt x="1075" y="339"/>
                  <a:pt x="1072" y="343"/>
                  <a:pt x="1073" y="348"/>
                </a:cubicBezTo>
                <a:cubicBezTo>
                  <a:pt x="1074" y="353"/>
                  <a:pt x="1079" y="356"/>
                  <a:pt x="1084" y="355"/>
                </a:cubicBezTo>
                <a:close/>
                <a:moveTo>
                  <a:pt x="296" y="768"/>
                </a:moveTo>
                <a:cubicBezTo>
                  <a:pt x="293" y="769"/>
                  <a:pt x="292" y="771"/>
                  <a:pt x="292" y="774"/>
                </a:cubicBezTo>
                <a:cubicBezTo>
                  <a:pt x="293" y="776"/>
                  <a:pt x="295" y="777"/>
                  <a:pt x="298" y="777"/>
                </a:cubicBezTo>
                <a:cubicBezTo>
                  <a:pt x="300" y="776"/>
                  <a:pt x="302" y="774"/>
                  <a:pt x="301" y="771"/>
                </a:cubicBezTo>
                <a:cubicBezTo>
                  <a:pt x="300" y="769"/>
                  <a:pt x="298" y="768"/>
                  <a:pt x="296" y="768"/>
                </a:cubicBezTo>
                <a:close/>
                <a:moveTo>
                  <a:pt x="167" y="659"/>
                </a:moveTo>
                <a:cubicBezTo>
                  <a:pt x="164" y="659"/>
                  <a:pt x="163" y="662"/>
                  <a:pt x="163" y="664"/>
                </a:cubicBezTo>
                <a:cubicBezTo>
                  <a:pt x="164" y="666"/>
                  <a:pt x="166" y="668"/>
                  <a:pt x="169" y="667"/>
                </a:cubicBezTo>
                <a:cubicBezTo>
                  <a:pt x="171" y="667"/>
                  <a:pt x="173" y="664"/>
                  <a:pt x="172" y="662"/>
                </a:cubicBezTo>
                <a:cubicBezTo>
                  <a:pt x="171" y="659"/>
                  <a:pt x="169" y="658"/>
                  <a:pt x="167" y="659"/>
                </a:cubicBezTo>
                <a:close/>
                <a:moveTo>
                  <a:pt x="101" y="749"/>
                </a:moveTo>
                <a:cubicBezTo>
                  <a:pt x="96" y="750"/>
                  <a:pt x="93" y="755"/>
                  <a:pt x="94" y="760"/>
                </a:cubicBezTo>
                <a:cubicBezTo>
                  <a:pt x="95" y="765"/>
                  <a:pt x="100" y="768"/>
                  <a:pt x="105" y="767"/>
                </a:cubicBezTo>
                <a:cubicBezTo>
                  <a:pt x="110" y="766"/>
                  <a:pt x="113" y="761"/>
                  <a:pt x="111" y="756"/>
                </a:cubicBezTo>
                <a:cubicBezTo>
                  <a:pt x="110" y="751"/>
                  <a:pt x="105" y="748"/>
                  <a:pt x="101" y="749"/>
                </a:cubicBezTo>
                <a:close/>
                <a:moveTo>
                  <a:pt x="1455" y="100"/>
                </a:moveTo>
                <a:cubicBezTo>
                  <a:pt x="1460" y="98"/>
                  <a:pt x="1463" y="94"/>
                  <a:pt x="1462" y="89"/>
                </a:cubicBezTo>
                <a:cubicBezTo>
                  <a:pt x="1461" y="84"/>
                  <a:pt x="1456" y="81"/>
                  <a:pt x="1451" y="82"/>
                </a:cubicBezTo>
                <a:cubicBezTo>
                  <a:pt x="1446" y="83"/>
                  <a:pt x="1443" y="88"/>
                  <a:pt x="1444" y="93"/>
                </a:cubicBezTo>
                <a:cubicBezTo>
                  <a:pt x="1446" y="98"/>
                  <a:pt x="1451" y="101"/>
                  <a:pt x="1455" y="100"/>
                </a:cubicBezTo>
                <a:close/>
                <a:moveTo>
                  <a:pt x="1526" y="492"/>
                </a:moveTo>
                <a:cubicBezTo>
                  <a:pt x="1523" y="496"/>
                  <a:pt x="1522" y="501"/>
                  <a:pt x="1526" y="505"/>
                </a:cubicBezTo>
                <a:cubicBezTo>
                  <a:pt x="1529" y="509"/>
                  <a:pt x="1535" y="509"/>
                  <a:pt x="1539" y="505"/>
                </a:cubicBezTo>
                <a:cubicBezTo>
                  <a:pt x="1542" y="502"/>
                  <a:pt x="1542" y="496"/>
                  <a:pt x="1539" y="493"/>
                </a:cubicBezTo>
                <a:cubicBezTo>
                  <a:pt x="1536" y="489"/>
                  <a:pt x="1530" y="489"/>
                  <a:pt x="1526" y="492"/>
                </a:cubicBezTo>
                <a:close/>
                <a:moveTo>
                  <a:pt x="988" y="595"/>
                </a:moveTo>
                <a:cubicBezTo>
                  <a:pt x="983" y="596"/>
                  <a:pt x="980" y="601"/>
                  <a:pt x="981" y="606"/>
                </a:cubicBezTo>
                <a:cubicBezTo>
                  <a:pt x="982" y="611"/>
                  <a:pt x="987" y="614"/>
                  <a:pt x="992" y="612"/>
                </a:cubicBezTo>
                <a:cubicBezTo>
                  <a:pt x="997" y="611"/>
                  <a:pt x="1000" y="606"/>
                  <a:pt x="999" y="602"/>
                </a:cubicBezTo>
                <a:cubicBezTo>
                  <a:pt x="998" y="597"/>
                  <a:pt x="993" y="594"/>
                  <a:pt x="988" y="595"/>
                </a:cubicBezTo>
                <a:close/>
                <a:moveTo>
                  <a:pt x="1481" y="200"/>
                </a:moveTo>
                <a:cubicBezTo>
                  <a:pt x="1476" y="181"/>
                  <a:pt x="1457" y="169"/>
                  <a:pt x="1437" y="174"/>
                </a:cubicBezTo>
                <a:cubicBezTo>
                  <a:pt x="1418" y="178"/>
                  <a:pt x="1406" y="198"/>
                  <a:pt x="1410" y="217"/>
                </a:cubicBezTo>
                <a:cubicBezTo>
                  <a:pt x="1415" y="237"/>
                  <a:pt x="1435" y="249"/>
                  <a:pt x="1454" y="244"/>
                </a:cubicBezTo>
                <a:cubicBezTo>
                  <a:pt x="1473" y="239"/>
                  <a:pt x="1485" y="220"/>
                  <a:pt x="1481" y="200"/>
                </a:cubicBezTo>
                <a:close/>
                <a:moveTo>
                  <a:pt x="1528" y="333"/>
                </a:moveTo>
                <a:cubicBezTo>
                  <a:pt x="1519" y="336"/>
                  <a:pt x="1513" y="346"/>
                  <a:pt x="1515" y="355"/>
                </a:cubicBezTo>
                <a:cubicBezTo>
                  <a:pt x="1517" y="365"/>
                  <a:pt x="1527" y="371"/>
                  <a:pt x="1537" y="369"/>
                </a:cubicBezTo>
                <a:cubicBezTo>
                  <a:pt x="1547" y="366"/>
                  <a:pt x="1553" y="356"/>
                  <a:pt x="1550" y="347"/>
                </a:cubicBezTo>
                <a:cubicBezTo>
                  <a:pt x="1548" y="337"/>
                  <a:pt x="1538" y="331"/>
                  <a:pt x="1528" y="333"/>
                </a:cubicBezTo>
                <a:close/>
                <a:moveTo>
                  <a:pt x="1624" y="3"/>
                </a:moveTo>
                <a:cubicBezTo>
                  <a:pt x="1573" y="15"/>
                  <a:pt x="1542" y="66"/>
                  <a:pt x="1554" y="116"/>
                </a:cubicBezTo>
                <a:cubicBezTo>
                  <a:pt x="1566" y="164"/>
                  <a:pt x="1612" y="195"/>
                  <a:pt x="1660" y="188"/>
                </a:cubicBezTo>
                <a:cubicBezTo>
                  <a:pt x="1660" y="2"/>
                  <a:pt x="1660" y="2"/>
                  <a:pt x="1660" y="2"/>
                </a:cubicBezTo>
                <a:cubicBezTo>
                  <a:pt x="1648" y="0"/>
                  <a:pt x="1636" y="0"/>
                  <a:pt x="1624" y="3"/>
                </a:cubicBezTo>
                <a:close/>
                <a:moveTo>
                  <a:pt x="1344" y="509"/>
                </a:moveTo>
                <a:cubicBezTo>
                  <a:pt x="1342" y="511"/>
                  <a:pt x="1342" y="514"/>
                  <a:pt x="1344" y="516"/>
                </a:cubicBezTo>
                <a:cubicBezTo>
                  <a:pt x="1345" y="518"/>
                  <a:pt x="1348" y="518"/>
                  <a:pt x="1350" y="516"/>
                </a:cubicBezTo>
                <a:cubicBezTo>
                  <a:pt x="1352" y="514"/>
                  <a:pt x="1352" y="511"/>
                  <a:pt x="1350" y="510"/>
                </a:cubicBezTo>
                <a:cubicBezTo>
                  <a:pt x="1349" y="508"/>
                  <a:pt x="1346" y="508"/>
                  <a:pt x="1344" y="509"/>
                </a:cubicBezTo>
                <a:close/>
                <a:moveTo>
                  <a:pt x="1598" y="515"/>
                </a:moveTo>
                <a:cubicBezTo>
                  <a:pt x="1605" y="545"/>
                  <a:pt x="1631" y="565"/>
                  <a:pt x="1660" y="567"/>
                </a:cubicBezTo>
                <a:cubicBezTo>
                  <a:pt x="1660" y="432"/>
                  <a:pt x="1660" y="432"/>
                  <a:pt x="1660" y="432"/>
                </a:cubicBezTo>
                <a:cubicBezTo>
                  <a:pt x="1656" y="432"/>
                  <a:pt x="1652" y="432"/>
                  <a:pt x="1648" y="433"/>
                </a:cubicBezTo>
                <a:cubicBezTo>
                  <a:pt x="1612" y="442"/>
                  <a:pt x="1589" y="479"/>
                  <a:pt x="1598" y="515"/>
                </a:cubicBezTo>
                <a:close/>
                <a:moveTo>
                  <a:pt x="1586" y="198"/>
                </a:moveTo>
                <a:cubicBezTo>
                  <a:pt x="1584" y="199"/>
                  <a:pt x="1582" y="201"/>
                  <a:pt x="1583" y="204"/>
                </a:cubicBezTo>
                <a:cubicBezTo>
                  <a:pt x="1583" y="206"/>
                  <a:pt x="1586" y="208"/>
                  <a:pt x="1588" y="207"/>
                </a:cubicBezTo>
                <a:cubicBezTo>
                  <a:pt x="1591" y="206"/>
                  <a:pt x="1592" y="204"/>
                  <a:pt x="1591" y="202"/>
                </a:cubicBezTo>
                <a:cubicBezTo>
                  <a:pt x="1591" y="199"/>
                  <a:pt x="1588" y="198"/>
                  <a:pt x="1586" y="198"/>
                </a:cubicBezTo>
                <a:close/>
                <a:moveTo>
                  <a:pt x="1478" y="597"/>
                </a:moveTo>
                <a:cubicBezTo>
                  <a:pt x="1476" y="599"/>
                  <a:pt x="1476" y="602"/>
                  <a:pt x="1477" y="603"/>
                </a:cubicBezTo>
                <a:cubicBezTo>
                  <a:pt x="1479" y="605"/>
                  <a:pt x="1482" y="605"/>
                  <a:pt x="1484" y="604"/>
                </a:cubicBezTo>
                <a:cubicBezTo>
                  <a:pt x="1486" y="602"/>
                  <a:pt x="1486" y="599"/>
                  <a:pt x="1484" y="597"/>
                </a:cubicBezTo>
                <a:cubicBezTo>
                  <a:pt x="1482" y="595"/>
                  <a:pt x="1479" y="595"/>
                  <a:pt x="1478" y="597"/>
                </a:cubicBezTo>
                <a:close/>
                <a:moveTo>
                  <a:pt x="1334" y="572"/>
                </a:moveTo>
                <a:cubicBezTo>
                  <a:pt x="1329" y="574"/>
                  <a:pt x="1326" y="578"/>
                  <a:pt x="1328" y="583"/>
                </a:cubicBezTo>
                <a:cubicBezTo>
                  <a:pt x="1329" y="588"/>
                  <a:pt x="1334" y="591"/>
                  <a:pt x="1338" y="590"/>
                </a:cubicBezTo>
                <a:cubicBezTo>
                  <a:pt x="1343" y="589"/>
                  <a:pt x="1346" y="584"/>
                  <a:pt x="1345" y="579"/>
                </a:cubicBezTo>
                <a:cubicBezTo>
                  <a:pt x="1344" y="574"/>
                  <a:pt x="1339" y="571"/>
                  <a:pt x="1334" y="572"/>
                </a:cubicBezTo>
                <a:close/>
                <a:moveTo>
                  <a:pt x="1196" y="575"/>
                </a:moveTo>
                <a:cubicBezTo>
                  <a:pt x="1194" y="575"/>
                  <a:pt x="1192" y="578"/>
                  <a:pt x="1193" y="580"/>
                </a:cubicBezTo>
                <a:cubicBezTo>
                  <a:pt x="1194" y="583"/>
                  <a:pt x="1196" y="584"/>
                  <a:pt x="1198" y="583"/>
                </a:cubicBezTo>
                <a:cubicBezTo>
                  <a:pt x="1201" y="583"/>
                  <a:pt x="1202" y="580"/>
                  <a:pt x="1202" y="578"/>
                </a:cubicBezTo>
                <a:cubicBezTo>
                  <a:pt x="1201" y="576"/>
                  <a:pt x="1199" y="574"/>
                  <a:pt x="1196" y="575"/>
                </a:cubicBezTo>
                <a:close/>
                <a:moveTo>
                  <a:pt x="1052" y="680"/>
                </a:moveTo>
                <a:cubicBezTo>
                  <a:pt x="1049" y="680"/>
                  <a:pt x="1048" y="683"/>
                  <a:pt x="1048" y="685"/>
                </a:cubicBezTo>
                <a:cubicBezTo>
                  <a:pt x="1049" y="688"/>
                  <a:pt x="1051" y="689"/>
                  <a:pt x="1054" y="689"/>
                </a:cubicBezTo>
                <a:cubicBezTo>
                  <a:pt x="1056" y="688"/>
                  <a:pt x="1058" y="685"/>
                  <a:pt x="1057" y="683"/>
                </a:cubicBezTo>
                <a:cubicBezTo>
                  <a:pt x="1056" y="681"/>
                  <a:pt x="1054" y="679"/>
                  <a:pt x="1052" y="680"/>
                </a:cubicBezTo>
                <a:close/>
                <a:moveTo>
                  <a:pt x="1079" y="457"/>
                </a:moveTo>
                <a:cubicBezTo>
                  <a:pt x="1049" y="464"/>
                  <a:pt x="1031" y="494"/>
                  <a:pt x="1038" y="523"/>
                </a:cubicBezTo>
                <a:cubicBezTo>
                  <a:pt x="1045" y="553"/>
                  <a:pt x="1075" y="571"/>
                  <a:pt x="1104" y="564"/>
                </a:cubicBezTo>
                <a:cubicBezTo>
                  <a:pt x="1134" y="557"/>
                  <a:pt x="1152" y="527"/>
                  <a:pt x="1145" y="498"/>
                </a:cubicBezTo>
                <a:cubicBezTo>
                  <a:pt x="1138" y="468"/>
                  <a:pt x="1108" y="450"/>
                  <a:pt x="1079" y="457"/>
                </a:cubicBezTo>
                <a:close/>
                <a:moveTo>
                  <a:pt x="1273" y="273"/>
                </a:moveTo>
                <a:cubicBezTo>
                  <a:pt x="1271" y="274"/>
                  <a:pt x="1269" y="276"/>
                  <a:pt x="1270" y="279"/>
                </a:cubicBezTo>
                <a:cubicBezTo>
                  <a:pt x="1270" y="281"/>
                  <a:pt x="1273" y="283"/>
                  <a:pt x="1275" y="282"/>
                </a:cubicBezTo>
                <a:cubicBezTo>
                  <a:pt x="1278" y="281"/>
                  <a:pt x="1279" y="279"/>
                  <a:pt x="1279" y="276"/>
                </a:cubicBezTo>
                <a:cubicBezTo>
                  <a:pt x="1278" y="274"/>
                  <a:pt x="1276" y="273"/>
                  <a:pt x="1273" y="273"/>
                </a:cubicBezTo>
                <a:close/>
                <a:moveTo>
                  <a:pt x="1183" y="349"/>
                </a:moveTo>
                <a:cubicBezTo>
                  <a:pt x="1174" y="352"/>
                  <a:pt x="1168" y="362"/>
                  <a:pt x="1170" y="371"/>
                </a:cubicBezTo>
                <a:cubicBezTo>
                  <a:pt x="1172" y="381"/>
                  <a:pt x="1182" y="387"/>
                  <a:pt x="1192" y="385"/>
                </a:cubicBezTo>
                <a:cubicBezTo>
                  <a:pt x="1202" y="382"/>
                  <a:pt x="1208" y="373"/>
                  <a:pt x="1205" y="363"/>
                </a:cubicBezTo>
                <a:cubicBezTo>
                  <a:pt x="1203" y="353"/>
                  <a:pt x="1193" y="347"/>
                  <a:pt x="1183" y="349"/>
                </a:cubicBezTo>
                <a:close/>
                <a:moveTo>
                  <a:pt x="1237" y="477"/>
                </a:moveTo>
                <a:cubicBezTo>
                  <a:pt x="1235" y="478"/>
                  <a:pt x="1233" y="480"/>
                  <a:pt x="1234" y="482"/>
                </a:cubicBezTo>
                <a:cubicBezTo>
                  <a:pt x="1234" y="485"/>
                  <a:pt x="1237" y="486"/>
                  <a:pt x="1239" y="486"/>
                </a:cubicBezTo>
                <a:cubicBezTo>
                  <a:pt x="1242" y="485"/>
                  <a:pt x="1243" y="483"/>
                  <a:pt x="1243" y="480"/>
                </a:cubicBezTo>
                <a:cubicBezTo>
                  <a:pt x="1242" y="478"/>
                  <a:pt x="1240" y="476"/>
                  <a:pt x="1237" y="477"/>
                </a:cubicBezTo>
                <a:close/>
              </a:path>
            </a:pathLst>
          </a:custGeom>
          <a:gradFill>
            <a:gsLst>
              <a:gs pos="0">
                <a:schemeClr val="accent1">
                  <a:alpha val="20000"/>
                </a:schemeClr>
              </a:gs>
              <a:gs pos="100000">
                <a:schemeClr val="accent2"/>
              </a:gs>
            </a:gsLst>
            <a:lin ang="0" scaled="0"/>
          </a:gradFill>
          <a:ln>
            <a:noFill/>
          </a:ln>
        </p:spPr>
        <p:txBody>
          <a:bodyPr vert="horz" wrap="square" lIns="91440" tIns="45720" rIns="91440" bIns="45720" numCol="1" anchor="t" anchorCtr="0" compatLnSpc="1"/>
          <a:lstStyle/>
          <a:p>
            <a:endParaRPr lang="en-US"/>
          </a:p>
        </p:txBody>
      </p:sp>
      <p:sp>
        <p:nvSpPr>
          <p:cNvPr id="10" name="TextBox 5"/>
          <p:cNvSpPr txBox="1"/>
          <p:nvPr/>
        </p:nvSpPr>
        <p:spPr>
          <a:xfrm>
            <a:off x="4810126" y="1782186"/>
            <a:ext cx="5419724" cy="906887"/>
          </a:xfrm>
          <a:prstGeom prst="rect">
            <a:avLst/>
          </a:prstGeom>
          <a:noFill/>
        </p:spPr>
        <p:txBody>
          <a:bodyPr wrap="square" lIns="91412" tIns="45706" rIns="91412" bIns="45706">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912495" fontAlgn="base">
              <a:spcBef>
                <a:spcPct val="0"/>
              </a:spcBef>
              <a:spcAft>
                <a:spcPct val="0"/>
              </a:spcAft>
              <a:defRPr>
                <a:solidFill>
                  <a:schemeClr val="tx1"/>
                </a:solidFill>
                <a:latin typeface="Calibri" panose="020F0502020204030204" charset="0"/>
              </a:defRPr>
            </a:lvl6pPr>
            <a:lvl7pPr marL="2971800" indent="-228600" defTabSz="912495" fontAlgn="base">
              <a:spcBef>
                <a:spcPct val="0"/>
              </a:spcBef>
              <a:spcAft>
                <a:spcPct val="0"/>
              </a:spcAft>
              <a:defRPr>
                <a:solidFill>
                  <a:schemeClr val="tx1"/>
                </a:solidFill>
                <a:latin typeface="Calibri" panose="020F0502020204030204" charset="0"/>
              </a:defRPr>
            </a:lvl7pPr>
            <a:lvl8pPr marL="3429000" indent="-228600" defTabSz="912495" fontAlgn="base">
              <a:spcBef>
                <a:spcPct val="0"/>
              </a:spcBef>
              <a:spcAft>
                <a:spcPct val="0"/>
              </a:spcAft>
              <a:defRPr>
                <a:solidFill>
                  <a:schemeClr val="tx1"/>
                </a:solidFill>
                <a:latin typeface="Calibri" panose="020F0502020204030204" charset="0"/>
              </a:defRPr>
            </a:lvl8pPr>
            <a:lvl9pPr marL="3886200" indent="-228600" defTabSz="912495" fontAlgn="base">
              <a:spcBef>
                <a:spcPct val="0"/>
              </a:spcBef>
              <a:spcAft>
                <a:spcPct val="0"/>
              </a:spcAft>
              <a:defRPr>
                <a:solidFill>
                  <a:schemeClr val="tx1"/>
                </a:solidFill>
                <a:latin typeface="Calibri" panose="020F0502020204030204" charset="0"/>
              </a:defRPr>
            </a:lvl9pPr>
          </a:lstStyle>
          <a:p>
            <a:pPr>
              <a:lnSpc>
                <a:spcPct val="150000"/>
              </a:lnSpc>
            </a:pPr>
            <a:r>
              <a:rPr lang="zh-CN" altLang="en-US" sz="4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第五章  数据查询</a:t>
            </a:r>
            <a:endParaRPr lang="zh-CN" altLang="en-US" sz="4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pic>
        <p:nvPicPr>
          <p:cNvPr id="69" name="图片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889" y="82063"/>
            <a:ext cx="4056509" cy="3241566"/>
          </a:xfrm>
          <a:prstGeom prst="rect">
            <a:avLst/>
          </a:prstGeom>
        </p:spPr>
      </p:pic>
      <p:sp>
        <p:nvSpPr>
          <p:cNvPr id="92" name="Rectangle 9"/>
          <p:cNvSpPr>
            <a:spLocks noChangeArrowheads="1"/>
          </p:cNvSpPr>
          <p:nvPr/>
        </p:nvSpPr>
        <p:spPr bwMode="auto">
          <a:xfrm>
            <a:off x="0" y="5026433"/>
            <a:ext cx="12192000" cy="72000"/>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a:p>
        </p:txBody>
      </p:sp>
      <p:sp>
        <p:nvSpPr>
          <p:cNvPr id="93" name="Rectangle 9"/>
          <p:cNvSpPr>
            <a:spLocks noChangeArrowheads="1"/>
          </p:cNvSpPr>
          <p:nvPr/>
        </p:nvSpPr>
        <p:spPr bwMode="auto">
          <a:xfrm>
            <a:off x="0" y="5133659"/>
            <a:ext cx="12192000" cy="36000"/>
          </a:xfrm>
          <a:prstGeom prst="rect">
            <a:avLst/>
          </a:prstGeom>
          <a:gradFill>
            <a:gsLst>
              <a:gs pos="53000">
                <a:srgbClr val="49C0F6"/>
              </a:gs>
              <a:gs pos="100000">
                <a:schemeClr val="accent2"/>
              </a:gs>
            </a:gsLst>
            <a:lin ang="0" scaled="0"/>
          </a:gradFill>
          <a:ln>
            <a:noFill/>
          </a:ln>
          <a:effectLst/>
        </p:spPr>
        <p:txBody>
          <a:bodyPr vert="horz" wrap="square" lIns="91440" tIns="45720" rIns="91440" bIns="45720" numCol="1" anchor="t" anchorCtr="0" compatLnSpc="1"/>
          <a:lstStyle/>
          <a:p>
            <a:endParaRPr lang="en-US"/>
          </a:p>
        </p:txBody>
      </p:sp>
      <p:sp>
        <p:nvSpPr>
          <p:cNvPr id="16" name="副标题 3"/>
          <p:cNvSpPr txBox="1"/>
          <p:nvPr/>
        </p:nvSpPr>
        <p:spPr bwMode="auto">
          <a:xfrm>
            <a:off x="4820285" y="3772535"/>
            <a:ext cx="2700338" cy="1254125"/>
          </a:xfrm>
          <a:prstGeom prst="rect">
            <a:avLst/>
          </a:prstGeom>
          <a:noFill/>
          <a:ln w="9525">
            <a:noFill/>
            <a:miter lim="800000"/>
          </a:ln>
        </p:spPr>
        <p:txBody>
          <a:bodyPr/>
          <a:p>
            <a:pPr indent="-342900" algn="l">
              <a:lnSpc>
                <a:spcPct val="150000"/>
              </a:lnSpc>
              <a:spcBef>
                <a:spcPct val="20000"/>
              </a:spcBef>
              <a:buClrTx/>
              <a:buSzTx/>
              <a:buFont typeface="Arial" panose="020B0604020202020204" pitchFamily="34" charset="0"/>
              <a:buChar char="•"/>
            </a:pP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宋体" panose="02010600030101010101" pitchFamily="2" charset="-122"/>
              </a:rPr>
              <a:t>简单查询</a:t>
            </a:r>
            <a:endPar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indent="-342900" algn="l">
              <a:lnSpc>
                <a:spcPct val="150000"/>
              </a:lnSpc>
              <a:spcBef>
                <a:spcPct val="20000"/>
              </a:spcBef>
              <a:buClrTx/>
              <a:buSzTx/>
              <a:buFont typeface="Arial" panose="020B0604020202020204" pitchFamily="34" charset="0"/>
              <a:buChar char="•"/>
            </a:pP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统计查询</a:t>
            </a:r>
            <a:endPar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2" name="副标题 3"/>
          <p:cNvSpPr txBox="1"/>
          <p:nvPr/>
        </p:nvSpPr>
        <p:spPr bwMode="auto">
          <a:xfrm>
            <a:off x="7998460" y="3841750"/>
            <a:ext cx="2700338" cy="1254125"/>
          </a:xfrm>
          <a:prstGeom prst="rect">
            <a:avLst/>
          </a:prstGeom>
          <a:noFill/>
          <a:ln w="9525">
            <a:noFill/>
            <a:miter lim="800000"/>
          </a:ln>
        </p:spPr>
        <p:txBody>
          <a:bodyPr/>
          <a:p>
            <a:pPr indent="-342900" algn="l">
              <a:lnSpc>
                <a:spcPct val="150000"/>
              </a:lnSpc>
              <a:spcBef>
                <a:spcPct val="20000"/>
              </a:spcBef>
              <a:buClrTx/>
              <a:buSzTx/>
              <a:buFont typeface="Arial" panose="020B0604020202020204" pitchFamily="34" charset="0"/>
              <a:buChar char="•"/>
            </a:pP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宋体" panose="02010600030101010101" pitchFamily="2" charset="-122"/>
              </a:rPr>
              <a:t>多表</a:t>
            </a: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宋体" panose="02010600030101010101" pitchFamily="2" charset="-122"/>
              </a:rPr>
              <a:t>查询</a:t>
            </a:r>
            <a:endPar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indent="-342900" algn="l">
              <a:lnSpc>
                <a:spcPct val="150000"/>
              </a:lnSpc>
              <a:spcBef>
                <a:spcPct val="20000"/>
              </a:spcBef>
              <a:buClrTx/>
              <a:buSzTx/>
              <a:buFont typeface="Arial" panose="020B0604020202020204" pitchFamily="34" charset="0"/>
              <a:buChar char="•"/>
            </a:pP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子</a:t>
            </a:r>
            <a:r>
              <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rPr>
              <a:t>查询</a:t>
            </a:r>
            <a:endParaRPr lang="zh-CN" altLang="en-US" sz="2000" b="1" dirty="0" smtClean="0">
              <a:solidFill>
                <a:srgbClr val="F0882E"/>
              </a:solidFill>
              <a:effectLst>
                <a:outerShdw dist="25400" dir="2700000" algn="tl" rotWithShape="0">
                  <a:prstClr val="black"/>
                </a:outerShdw>
              </a:effectLst>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01595" y="1362710"/>
            <a:ext cx="7727315" cy="560070"/>
          </a:xfrm>
          <a:prstGeom prst="rect">
            <a:avLst/>
          </a:prstGeom>
        </p:spPr>
        <p:txBody>
          <a:bodyPr wrap="square">
            <a:noAutofit/>
          </a:bodyPr>
          <a:lstStyle/>
          <a:p>
            <a:pPr lvl="0" algn="l" eaLnBrk="0" fontAlgn="base" hangingPunct="0">
              <a:lnSpc>
                <a:spcPct val="150000"/>
              </a:lnSpc>
              <a:buClrTx/>
              <a:buSzTx/>
              <a:buFontTx/>
              <a:defRPr/>
            </a:pPr>
            <a:r>
              <a:rPr kumimoji="0" lang="en-US" altLang="zh-CN" sz="20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kumimoji="0" lang="en-US" altLang="zh-CN" sz="2000"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查询student表中数据。</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360295" y="2047240"/>
            <a:ext cx="7968615" cy="129222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lstStyle/>
          <a:p>
            <a:pPr algn="l">
              <a:buClrTx/>
              <a:buSzTx/>
              <a:buFontTx/>
              <a:buNone/>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studentno,sname,sex,birthdate,entrance,phone,Email</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Tx/>
              <a:buNone/>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from student; </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流程图: 延期 15"/>
          <p:cNvSpPr/>
          <p:nvPr/>
        </p:nvSpPr>
        <p:spPr>
          <a:xfrm rot="16200000">
            <a:off x="1684020" y="131573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9"/>
          <p:cNvSpPr txBox="1"/>
          <p:nvPr/>
        </p:nvSpPr>
        <p:spPr>
          <a:xfrm>
            <a:off x="1673862" y="162942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708910" y="3339465"/>
            <a:ext cx="6775450" cy="3181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1+#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4425950" y="-322263"/>
            <a:ext cx="7766050" cy="723901"/>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232327" y="2270586"/>
            <a:ext cx="7727347" cy="1285292"/>
          </a:xfrm>
          <a:prstGeom prst="rect">
            <a:avLst/>
          </a:prstGeom>
        </p:spPr>
        <p:txBody>
          <a:bodyPr wrap="square">
            <a:noAutofit/>
          </a:bodyPr>
          <a:lstStyle/>
          <a:p>
            <a:pPr eaLnBrk="0" fontAlgn="base" hangingPunct="0">
              <a:lnSpc>
                <a:spcPct val="150000"/>
              </a:lnSpc>
              <a:spcBef>
                <a:spcPct val="0"/>
              </a:spcBef>
              <a:spcAft>
                <a:spcPct val="0"/>
              </a:spcAft>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SELECT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语句的查询字段列表中，字段的顺序是可以改变的，无需按照其表中定义的顺序进行排列</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2268666" y="3555981"/>
            <a:ext cx="7727347" cy="1285292"/>
          </a:xfrm>
          <a:prstGeom prst="rect">
            <a:avLst/>
          </a:prstGeom>
        </p:spPr>
        <p:txBody>
          <a:bodyPr wrap="square">
            <a:noAutofit/>
          </a:bodyPr>
          <a:lstStyle/>
          <a:p>
            <a:pPr eaLnBrk="0" fontAlgn="base" hangingPunct="0">
              <a:lnSpc>
                <a:spcPct val="150000"/>
              </a:lnSpc>
              <a:spcBef>
                <a:spcPct val="0"/>
              </a:spcBef>
              <a:spcAft>
                <a:spcPct val="0"/>
              </a:spcAft>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当要查询的内容是数据表中所有列的集合时，可以用符号“</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”来代表所有列名的集合。如上</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例可以写成如下形式：</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defRPr/>
            </a:pP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4097309" y="5007309"/>
            <a:ext cx="3996712" cy="461943"/>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lstStyle/>
          <a:p>
            <a:pPr eaLnBrk="0" fontAlgn="base" hangingPunct="0">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3"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0" name="文本框 8"/>
          <p:cNvSpPr txBox="1"/>
          <p:nvPr/>
        </p:nvSpPr>
        <p:spPr>
          <a:xfrm>
            <a:off x="1757679" y="1784509"/>
            <a:ext cx="966471" cy="400110"/>
          </a:xfrm>
          <a:prstGeom prst="rect">
            <a:avLst/>
          </a:prstGeom>
          <a:solidFill>
            <a:schemeClr val="accent2"/>
          </a:solidFill>
          <a:effectLst>
            <a:outerShdw blurRad="57150" dist="19050" dir="2700000" algn="tl" rotWithShape="0">
              <a:prstClr val="black">
                <a:alpha val="63000"/>
              </a:prstClr>
            </a:outerShdw>
          </a:effectLst>
        </p:spPr>
        <p:txBody>
          <a:bodyPr wrap="square" rtlCol="0" anchor="t">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sym typeface="+mn-ea"/>
              </a:rPr>
              <a:t>注意：</a:t>
            </a:r>
            <a:endParaRPr lang="zh-CN" sz="2000" b="1" noProof="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7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70"/>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000" fill="hold"/>
                                        <p:tgtEl>
                                          <p:spTgt spid="12"/>
                                        </p:tgtEl>
                                        <p:attrNameLst>
                                          <p:attrName>ppt_x</p:attrName>
                                        </p:attrNameLst>
                                      </p:cBhvr>
                                      <p:tavLst>
                                        <p:tav tm="0">
                                          <p:val>
                                            <p:strVal val="1+#ppt_w/2"/>
                                          </p:val>
                                        </p:tav>
                                        <p:tav tm="100000">
                                          <p:val>
                                            <p:strVal val="#ppt_x"/>
                                          </p:val>
                                        </p:tav>
                                      </p:tavLst>
                                    </p:anim>
                                    <p:anim calcmode="lin" valueType="num">
                                      <p:cBhvr additive="base">
                                        <p:cTn id="22"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943225" y="3972109"/>
            <a:ext cx="6305550" cy="40011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fontAlgn="base" hangingPunct="0">
              <a:spcBef>
                <a:spcPct val="0"/>
              </a:spcBef>
              <a:spcAft>
                <a:spcPct val="0"/>
              </a:spcAft>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字段名</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字段名</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 FROM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2451894" y="2560540"/>
            <a:ext cx="7288213" cy="1200329"/>
          </a:xfrm>
          <a:prstGeom prst="rect">
            <a:avLst/>
          </a:prstGeom>
        </p:spPr>
        <p:txBody>
          <a:bodyPr>
            <a:spAutoFit/>
          </a:bodyPr>
          <a:lstStyle/>
          <a:p>
            <a:pPr>
              <a:buFontTx/>
              <a:buNone/>
              <a:defRPr/>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查询数据时，可以在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SELECT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语句的字段列表中指定要查询的字段，这种方式只针对部分字段进行查询，不会查询所有字段</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。其</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语法格式如下所示：</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文本框 1"/>
          <p:cNvSpPr txBox="1"/>
          <p:nvPr/>
        </p:nvSpPr>
        <p:spPr>
          <a:xfrm>
            <a:off x="2532063" y="4774103"/>
            <a:ext cx="7127875" cy="655147"/>
          </a:xfrm>
          <a:prstGeom prst="rect">
            <a:avLst/>
          </a:prstGeom>
          <a:noFill/>
          <a:ln>
            <a:noFill/>
          </a:ln>
        </p:spPr>
        <p:txBody>
          <a:bodyPr wrap="square" rtlCol="0" anchor="t">
            <a:noAutofit/>
          </a:bodyPr>
          <a:lstStyle/>
          <a:p>
            <a:pPr marL="0" lvl="1"/>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在上面的语法格式中“字段名</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字段名</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”表示表中的字段名称，这里只需指定表中部分字段的名称。</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endParaRPr lang="zh-CN" altLang="en-US" b="1"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451894" y="1862076"/>
            <a:ext cx="7288213" cy="645160"/>
          </a:xfrm>
          <a:prstGeom prst="rect">
            <a:avLst/>
          </a:prstGeom>
        </p:spPr>
        <p:txBody>
          <a:bodyPr>
            <a:spAutoFit/>
          </a:bodyPr>
          <a:lstStyle/>
          <a:p>
            <a:pPr lvl="0" eaLnBrk="0" fontAlgn="base" hangingPunct="0">
              <a:lnSpc>
                <a:spcPct val="150000"/>
              </a:lnSpc>
              <a:spcBef>
                <a:spcPct val="0"/>
              </a:spcBef>
              <a:spcAft>
                <a:spcPct val="0"/>
              </a:spcAft>
              <a:defRPr/>
            </a:pPr>
            <a:r>
              <a:rPr kumimoji="0" lang="en-US" altLang="zh-CN" sz="2400" b="1" i="0" u="none" strike="noStrike" kern="1200" cap="none" spc="0" normalizeH="0" baseline="0" noProof="0" dirty="0">
                <a:ln>
                  <a:noFill/>
                </a:ln>
                <a:solidFill>
                  <a:srgbClr val="FF0000"/>
                </a:solidFill>
                <a:uLnTx/>
                <a:uFillTx/>
                <a:latin typeface="Arial" panose="020B0604020202020204" pitchFamily="34" charset="0"/>
                <a:ea typeface="宋体" panose="02010600030101010101" pitchFamily="2" charset="-122"/>
                <a:cs typeface="+mn-cs"/>
              </a:rPr>
              <a:t>    </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语句中查询表中的部分字段</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601595" y="1362710"/>
            <a:ext cx="7727315" cy="560070"/>
          </a:xfrm>
          <a:prstGeom prst="rect">
            <a:avLst/>
          </a:prstGeom>
        </p:spPr>
        <p:txBody>
          <a:bodyPr wrap="square">
            <a:noAutofit/>
          </a:bodyPr>
          <a:lstStyle/>
          <a:p>
            <a:pPr lvl="0" algn="l" eaLnBrk="0" fontAlgn="base" hangingPunct="0">
              <a:lnSpc>
                <a:spcPct val="150000"/>
              </a:lnSpc>
              <a:buClrTx/>
              <a:buSzTx/>
              <a:buFontTx/>
              <a:defRPr/>
            </a:pPr>
            <a:r>
              <a:rPr kumimoji="0" lang="en-US" altLang="zh-CN" sz="20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kumimoji="0" lang="en-US" altLang="zh-CN" sz="2000"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查询student表中的studentno、sname和phone数据</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以及此次查询日期和时间。</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112645" y="2543810"/>
            <a:ext cx="7968615" cy="42608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lstStyle/>
          <a:p>
            <a:pPr algn="l">
              <a:buClrTx/>
              <a:buSzTx/>
              <a:buFontTx/>
              <a:buNone/>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studentno,sname,phone</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,NOW</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from student; </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6" name="流程图: 延期 15"/>
          <p:cNvSpPr/>
          <p:nvPr/>
        </p:nvSpPr>
        <p:spPr>
          <a:xfrm rot="16200000">
            <a:off x="1684020" y="131573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9"/>
          <p:cNvSpPr txBox="1"/>
          <p:nvPr/>
        </p:nvSpPr>
        <p:spPr>
          <a:xfrm>
            <a:off x="1673862" y="162942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525520" y="3570605"/>
            <a:ext cx="4851400" cy="2984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019300" y="1759074"/>
            <a:ext cx="2724149" cy="646331"/>
          </a:xfrm>
          <a:prstGeom prst="rect">
            <a:avLst/>
          </a:prstGeom>
        </p:spPr>
        <p:txBody>
          <a:bodyPr wrap="square">
            <a:spAutoFit/>
          </a:bodyPr>
          <a:lstStyle/>
          <a:p>
            <a:pPr lvl="0" eaLnBrk="0" fontAlgn="base" hangingPunct="0">
              <a:lnSpc>
                <a:spcPct val="150000"/>
              </a:lnSpc>
              <a:spcBef>
                <a:spcPct val="0"/>
              </a:spcBef>
              <a:spcAft>
                <a:spcPct val="0"/>
              </a:spcAft>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3</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、为列取别名</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2656913" y="2959997"/>
            <a:ext cx="7288213" cy="616539"/>
          </a:xfrm>
          <a:prstGeom prst="rect">
            <a:avLst/>
          </a:prstGeom>
        </p:spPr>
        <p:txBody>
          <a:bodyPr wrap="square">
            <a:noAutofit/>
          </a:bodyPr>
          <a:lstStyle/>
          <a:p>
            <a:pPr eaLnBrk="0" fontAlgn="base" hangingPunct="0">
              <a:lnSpc>
                <a:spcPct val="150000"/>
              </a:lnSpc>
              <a:spcBef>
                <a:spcPct val="0"/>
              </a:spcBef>
              <a:spcAft>
                <a:spcPct val="0"/>
              </a:spcAft>
              <a:defRPr/>
            </a:pPr>
            <a:r>
              <a:rPr kumimoji="0" lang="en-US" altLang="zh-CN" sz="2000" i="0" u="none" strike="noStrike" kern="1200" cap="none" spc="0" normalizeH="0" baseline="0" noProof="0" dirty="0">
                <a:ln>
                  <a:noFill/>
                </a:ln>
                <a:solidFill>
                  <a:schemeClr val="tx1">
                    <a:lumMod val="65000"/>
                    <a:lumOff val="35000"/>
                  </a:schemeClr>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endParaRPr kumimoji="0" lang="en-US" altLang="zh-CN" sz="2000" i="0" u="none" strike="noStrike" kern="1200" cap="none" spc="0" normalizeH="0" baseline="0" noProof="0" dirty="0">
              <a:ln>
                <a:noFill/>
              </a:ln>
              <a:solidFill>
                <a:schemeClr val="tx1">
                  <a:lumMod val="65000"/>
                  <a:lumOff val="35000"/>
                </a:schemeClr>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a:p>
            <a:pPr eaLnBrk="0" fontAlgn="base" hangingPunct="0">
              <a:lnSpc>
                <a:spcPct val="150000"/>
              </a:lnSpc>
              <a:spcBef>
                <a:spcPct val="0"/>
              </a:spcBef>
              <a:spcAft>
                <a:spcPct val="0"/>
              </a:spcAft>
              <a:defRPr/>
            </a:pPr>
            <a:r>
              <a:rPr kumimoji="0" lang="en-US" altLang="zh-CN" sz="2000" i="0" u="none" strike="noStrike" kern="1200" cap="none" spc="0" normalizeH="0" baseline="0" noProof="0" dirty="0">
                <a:ln>
                  <a:noFill/>
                </a:ln>
                <a:solidFill>
                  <a:schemeClr val="tx1">
                    <a:lumMod val="65000"/>
                    <a:lumOff val="35000"/>
                  </a:schemeClr>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指定返回列的别名有两种方法：</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defRPr/>
            </a:pPr>
            <a:endParaRPr lang="zh-CN" altLang="en-US" sz="4000" b="1" dirty="0">
              <a:solidFill>
                <a:srgbClr val="1FA8BB"/>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23"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5" name="直接连接符 24"/>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29" name="组合 26"/>
          <p:cNvGrpSpPr/>
          <p:nvPr/>
        </p:nvGrpSpPr>
        <p:grpSpPr>
          <a:xfrm>
            <a:off x="4771637" y="4528711"/>
            <a:ext cx="3489325" cy="430887"/>
            <a:chOff x="1210418" y="2311192"/>
            <a:chExt cx="3488572" cy="575186"/>
          </a:xfrm>
        </p:grpSpPr>
        <p:sp>
          <p:nvSpPr>
            <p:cNvPr id="30" name="Text Box 3"/>
            <p:cNvSpPr txBox="1">
              <a:spLocks noChangeArrowheads="1"/>
            </p:cNvSpPr>
            <p:nvPr/>
          </p:nvSpPr>
          <p:spPr bwMode="auto">
            <a:xfrm>
              <a:off x="1635777" y="2311192"/>
              <a:ext cx="3063213" cy="575186"/>
            </a:xfrm>
            <a:prstGeom prst="rect">
              <a:avLst/>
            </a:prstGeom>
            <a:noFill/>
            <a:ln w="9525">
              <a:noFill/>
              <a:miter lim="800000"/>
            </a:ln>
          </p:spPr>
          <p:txBody>
            <a:bodyPr>
              <a:spAutoFit/>
            </a:bodyPr>
            <a:lstStyle/>
            <a:p>
              <a:pPr marL="0" lvl="1">
                <a:spcBef>
                  <a:spcPct val="50000"/>
                </a:spcBef>
                <a:defRPr/>
              </a:pPr>
              <a:r>
                <a:rPr lang="zh-CN" altLang="en-US" sz="2200" dirty="0" smtClean="0">
                  <a:solidFill>
                    <a:srgbClr val="0070C0"/>
                  </a:solidFill>
                  <a:latin typeface="微软雅黑" panose="020B0503020204020204" pitchFamily="34" charset="-122"/>
                  <a:ea typeface="微软雅黑" panose="020B0503020204020204" pitchFamily="34" charset="-122"/>
                  <a:hlinkClick r:id="rId2" action="ppaction://hlinksldjump"/>
                </a:rPr>
                <a:t>列名</a:t>
              </a:r>
              <a:r>
                <a:rPr lang="en-US" altLang="zh-CN" sz="2200" dirty="0" smtClean="0">
                  <a:solidFill>
                    <a:srgbClr val="0070C0"/>
                  </a:solidFill>
                  <a:latin typeface="微软雅黑" panose="020B0503020204020204" pitchFamily="34" charset="-122"/>
                  <a:ea typeface="微软雅黑" panose="020B0503020204020204" pitchFamily="34" charset="-122"/>
                  <a:hlinkClick r:id="rId2" action="ppaction://hlinksldjump"/>
                </a:rPr>
                <a:t> AS </a:t>
              </a:r>
              <a:r>
                <a:rPr lang="zh-CN" altLang="en-US" sz="2200" dirty="0" smtClean="0">
                  <a:solidFill>
                    <a:srgbClr val="0070C0"/>
                  </a:solidFill>
                  <a:latin typeface="微软雅黑" panose="020B0503020204020204" pitchFamily="34" charset="-122"/>
                  <a:ea typeface="微软雅黑" panose="020B0503020204020204" pitchFamily="34" charset="-122"/>
                  <a:hlinkClick r:id="rId2" action="ppaction://hlinksldjump"/>
                </a:rPr>
                <a:t>别名</a:t>
              </a:r>
              <a:endParaRPr lang="zh-CN" altLang="en-US" sz="2200" dirty="0" smtClean="0">
                <a:solidFill>
                  <a:srgbClr val="0070C0"/>
                </a:solidFill>
                <a:latin typeface="微软雅黑" panose="020B0503020204020204" pitchFamily="34" charset="-122"/>
                <a:ea typeface="微软雅黑" panose="020B0503020204020204" pitchFamily="34" charset="-122"/>
                <a:hlinkClick r:id="rId2" action="ppaction://hlinksldjump"/>
              </a:endParaRPr>
            </a:p>
          </p:txBody>
        </p:sp>
        <p:pic>
          <p:nvPicPr>
            <p:cNvPr id="31" name="图片 32" descr="按扭-14.png"/>
            <p:cNvPicPr>
              <a:picLocks noChangeAspect="1"/>
            </p:cNvPicPr>
            <p:nvPr/>
          </p:nvPicPr>
          <p:blipFill>
            <a:blip r:embed="rId3" cstate="print"/>
            <a:stretch>
              <a:fillRect/>
            </a:stretch>
          </p:blipFill>
          <p:spPr>
            <a:xfrm>
              <a:off x="1210418" y="2317532"/>
              <a:ext cx="402819" cy="536578"/>
            </a:xfrm>
            <a:prstGeom prst="rect">
              <a:avLst/>
            </a:prstGeom>
            <a:noFill/>
            <a:ln w="9525">
              <a:noFill/>
            </a:ln>
          </p:spPr>
        </p:pic>
      </p:grpSp>
      <p:sp>
        <p:nvSpPr>
          <p:cNvPr id="32" name="矩形 31"/>
          <p:cNvSpPr/>
          <p:nvPr/>
        </p:nvSpPr>
        <p:spPr>
          <a:xfrm>
            <a:off x="4825122" y="4549259"/>
            <a:ext cx="312906" cy="369332"/>
          </a:xfrm>
          <a:prstGeom prst="rect">
            <a:avLst/>
          </a:prstGeom>
        </p:spPr>
        <p:txBody>
          <a:bodyPr wrap="none">
            <a:spAutoFit/>
          </a:bodyPr>
          <a:lstStyle/>
          <a:p>
            <a:pPr marR="0" defTabSz="914400">
              <a:buClrTx/>
              <a:buSzTx/>
              <a:buFontTx/>
              <a:buNone/>
              <a:defRPr/>
            </a:pPr>
            <a:r>
              <a:rPr lang="en-US" altLang="zh-CN"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1</a:t>
            </a:r>
            <a:endParaRPr lang="zh-CN" altLang="en-US"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nvGrpSpPr>
          <p:cNvPr id="33" name="组合 26"/>
          <p:cNvGrpSpPr/>
          <p:nvPr/>
        </p:nvGrpSpPr>
        <p:grpSpPr>
          <a:xfrm>
            <a:off x="4771637" y="5214511"/>
            <a:ext cx="3489325" cy="430887"/>
            <a:chOff x="1210418" y="2311192"/>
            <a:chExt cx="3488572" cy="575186"/>
          </a:xfrm>
        </p:grpSpPr>
        <p:sp>
          <p:nvSpPr>
            <p:cNvPr id="34" name="Text Box 3"/>
            <p:cNvSpPr txBox="1">
              <a:spLocks noChangeArrowheads="1"/>
            </p:cNvSpPr>
            <p:nvPr/>
          </p:nvSpPr>
          <p:spPr bwMode="auto">
            <a:xfrm>
              <a:off x="1635777" y="2311192"/>
              <a:ext cx="3063213" cy="575186"/>
            </a:xfrm>
            <a:prstGeom prst="rect">
              <a:avLst/>
            </a:prstGeom>
            <a:noFill/>
            <a:ln w="9525">
              <a:noFill/>
              <a:miter lim="800000"/>
            </a:ln>
          </p:spPr>
          <p:txBody>
            <a:bodyPr>
              <a:spAutoFit/>
            </a:bodyPr>
            <a:lstStyle/>
            <a:p>
              <a:pPr marL="0" lvl="1">
                <a:spcBef>
                  <a:spcPct val="50000"/>
                </a:spcBef>
                <a:defRPr/>
              </a:pPr>
              <a:r>
                <a:rPr lang="zh-CN" altLang="en-US" sz="2200" dirty="0" smtClean="0">
                  <a:solidFill>
                    <a:srgbClr val="0070C0"/>
                  </a:solidFill>
                  <a:latin typeface="微软雅黑" panose="020B0503020204020204" pitchFamily="34" charset="-122"/>
                  <a:ea typeface="微软雅黑" panose="020B0503020204020204" pitchFamily="34" charset="-122"/>
                  <a:hlinkClick r:id="rId2" action="ppaction://hlinksldjump"/>
                </a:rPr>
                <a:t>列名 别名</a:t>
              </a:r>
              <a:endParaRPr lang="zh-CN" altLang="en-US" sz="2200" dirty="0" smtClean="0">
                <a:solidFill>
                  <a:srgbClr val="0070C0"/>
                </a:solidFill>
                <a:latin typeface="微软雅黑" panose="020B0503020204020204" pitchFamily="34" charset="-122"/>
                <a:ea typeface="微软雅黑" panose="020B0503020204020204" pitchFamily="34" charset="-122"/>
                <a:hlinkClick r:id="rId2" action="ppaction://hlinksldjump"/>
              </a:endParaRPr>
            </a:p>
          </p:txBody>
        </p:sp>
        <p:pic>
          <p:nvPicPr>
            <p:cNvPr id="35" name="图片 32" descr="按扭-14.png"/>
            <p:cNvPicPr>
              <a:picLocks noChangeAspect="1"/>
            </p:cNvPicPr>
            <p:nvPr/>
          </p:nvPicPr>
          <p:blipFill>
            <a:blip r:embed="rId3" cstate="print"/>
            <a:stretch>
              <a:fillRect/>
            </a:stretch>
          </p:blipFill>
          <p:spPr>
            <a:xfrm>
              <a:off x="1210418" y="2317532"/>
              <a:ext cx="402819" cy="536578"/>
            </a:xfrm>
            <a:prstGeom prst="rect">
              <a:avLst/>
            </a:prstGeom>
            <a:noFill/>
            <a:ln w="9525">
              <a:noFill/>
            </a:ln>
          </p:spPr>
        </p:pic>
      </p:grpSp>
      <p:sp>
        <p:nvSpPr>
          <p:cNvPr id="36" name="矩形 35"/>
          <p:cNvSpPr/>
          <p:nvPr/>
        </p:nvSpPr>
        <p:spPr>
          <a:xfrm>
            <a:off x="4825122" y="5244584"/>
            <a:ext cx="312906" cy="369332"/>
          </a:xfrm>
          <a:prstGeom prst="rect">
            <a:avLst/>
          </a:prstGeom>
        </p:spPr>
        <p:txBody>
          <a:bodyPr wrap="none">
            <a:spAutoFit/>
          </a:bodyPr>
          <a:lstStyle/>
          <a:p>
            <a:pPr marR="0" defTabSz="914400">
              <a:buClrTx/>
              <a:buSzTx/>
              <a:buFontTx/>
              <a:buNone/>
              <a:defRPr/>
            </a:pPr>
            <a:r>
              <a:rPr lang="en-US" altLang="zh-CN"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lang="zh-CN" altLang="en-US"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2" name="文本框 1"/>
          <p:cNvSpPr txBox="1"/>
          <p:nvPr/>
        </p:nvSpPr>
        <p:spPr>
          <a:xfrm>
            <a:off x="2746375" y="2405380"/>
            <a:ext cx="7697470" cy="1038860"/>
          </a:xfrm>
          <a:prstGeom prst="rect">
            <a:avLst/>
          </a:prstGeom>
          <a:noFill/>
        </p:spPr>
        <p:txBody>
          <a:bodyPr wrap="square" rtlCol="0" anchor="t">
            <a:noAutofit/>
          </a:bodyPr>
          <a:lstStyle/>
          <a:p>
            <a:pPr marL="0" lvl="1"/>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使用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语句进行查询时，返回结果集中列的名称与</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子句中列的名称相同。也可以在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语句中，让查询结果集中显示出新的列名，称为列取别名</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endParaRPr lang="zh-CN" altLang="en-US" b="1"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strVal val="#ppt_w*0.70"/>
                                          </p:val>
                                        </p:tav>
                                        <p:tav tm="100000">
                                          <p:val>
                                            <p:strVal val="#ppt_w"/>
                                          </p:val>
                                        </p:tav>
                                      </p:tavLst>
                                    </p:anim>
                                    <p:anim calcmode="lin" valueType="num">
                                      <p:cBhvr>
                                        <p:cTn id="8" dur="1000" fill="hold"/>
                                        <p:tgtEl>
                                          <p:spTgt spid="29"/>
                                        </p:tgtEl>
                                        <p:attrNameLst>
                                          <p:attrName>ppt_h</p:attrName>
                                        </p:attrNameLst>
                                      </p:cBhvr>
                                      <p:tavLst>
                                        <p:tav tm="0">
                                          <p:val>
                                            <p:strVal val="#ppt_h"/>
                                          </p:val>
                                        </p:tav>
                                        <p:tav tm="100000">
                                          <p:val>
                                            <p:strVal val="#ppt_h"/>
                                          </p:val>
                                        </p:tav>
                                      </p:tavLst>
                                    </p:anim>
                                    <p:animEffect transition="in" filter="fade">
                                      <p:cBhvr>
                                        <p:cTn id="9" dur="1000"/>
                                        <p:tgtEl>
                                          <p:spTgt spid="29"/>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1000" fill="hold"/>
                                        <p:tgtEl>
                                          <p:spTgt spid="32"/>
                                        </p:tgtEl>
                                        <p:attrNameLst>
                                          <p:attrName>ppt_w</p:attrName>
                                        </p:attrNameLst>
                                      </p:cBhvr>
                                      <p:tavLst>
                                        <p:tav tm="0">
                                          <p:val>
                                            <p:strVal val="#ppt_w*0.70"/>
                                          </p:val>
                                        </p:tav>
                                        <p:tav tm="100000">
                                          <p:val>
                                            <p:strVal val="#ppt_w"/>
                                          </p:val>
                                        </p:tav>
                                      </p:tavLst>
                                    </p:anim>
                                    <p:anim calcmode="lin" valueType="num">
                                      <p:cBhvr>
                                        <p:cTn id="13" dur="1000" fill="hold"/>
                                        <p:tgtEl>
                                          <p:spTgt spid="32"/>
                                        </p:tgtEl>
                                        <p:attrNameLst>
                                          <p:attrName>ppt_h</p:attrName>
                                        </p:attrNameLst>
                                      </p:cBhvr>
                                      <p:tavLst>
                                        <p:tav tm="0">
                                          <p:val>
                                            <p:strVal val="#ppt_h"/>
                                          </p:val>
                                        </p:tav>
                                        <p:tav tm="100000">
                                          <p:val>
                                            <p:strVal val="#ppt_h"/>
                                          </p:val>
                                        </p:tav>
                                      </p:tavLst>
                                    </p:anim>
                                    <p:animEffect transition="in" filter="fade">
                                      <p:cBhvr>
                                        <p:cTn id="14" dur="1000"/>
                                        <p:tgtEl>
                                          <p:spTgt spid="32"/>
                                        </p:tgtEl>
                                      </p:cBhvr>
                                    </p:animEffect>
                                  </p:childTnLst>
                                </p:cTn>
                              </p:par>
                              <p:par>
                                <p:cTn id="15" presetID="55"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1000" fill="hold"/>
                                        <p:tgtEl>
                                          <p:spTgt spid="33"/>
                                        </p:tgtEl>
                                        <p:attrNameLst>
                                          <p:attrName>ppt_w</p:attrName>
                                        </p:attrNameLst>
                                      </p:cBhvr>
                                      <p:tavLst>
                                        <p:tav tm="0">
                                          <p:val>
                                            <p:strVal val="#ppt_w*0.70"/>
                                          </p:val>
                                        </p:tav>
                                        <p:tav tm="100000">
                                          <p:val>
                                            <p:strVal val="#ppt_w"/>
                                          </p:val>
                                        </p:tav>
                                      </p:tavLst>
                                    </p:anim>
                                    <p:anim calcmode="lin" valueType="num">
                                      <p:cBhvr>
                                        <p:cTn id="18" dur="1000" fill="hold"/>
                                        <p:tgtEl>
                                          <p:spTgt spid="33"/>
                                        </p:tgtEl>
                                        <p:attrNameLst>
                                          <p:attrName>ppt_h</p:attrName>
                                        </p:attrNameLst>
                                      </p:cBhvr>
                                      <p:tavLst>
                                        <p:tav tm="0">
                                          <p:val>
                                            <p:strVal val="#ppt_h"/>
                                          </p:val>
                                        </p:tav>
                                        <p:tav tm="100000">
                                          <p:val>
                                            <p:strVal val="#ppt_h"/>
                                          </p:val>
                                        </p:tav>
                                      </p:tavLst>
                                    </p:anim>
                                    <p:animEffect transition="in" filter="fade">
                                      <p:cBhvr>
                                        <p:cTn id="19" dur="1000"/>
                                        <p:tgtEl>
                                          <p:spTgt spid="33"/>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1000" fill="hold"/>
                                        <p:tgtEl>
                                          <p:spTgt spid="36"/>
                                        </p:tgtEl>
                                        <p:attrNameLst>
                                          <p:attrName>ppt_w</p:attrName>
                                        </p:attrNameLst>
                                      </p:cBhvr>
                                      <p:tavLst>
                                        <p:tav tm="0">
                                          <p:val>
                                            <p:strVal val="#ppt_w*0.70"/>
                                          </p:val>
                                        </p:tav>
                                        <p:tav tm="100000">
                                          <p:val>
                                            <p:strVal val="#ppt_w"/>
                                          </p:val>
                                        </p:tav>
                                      </p:tavLst>
                                    </p:anim>
                                    <p:anim calcmode="lin" valueType="num">
                                      <p:cBhvr>
                                        <p:cTn id="23" dur="1000" fill="hold"/>
                                        <p:tgtEl>
                                          <p:spTgt spid="36"/>
                                        </p:tgtEl>
                                        <p:attrNameLst>
                                          <p:attrName>ppt_h</p:attrName>
                                        </p:attrNameLst>
                                      </p:cBhvr>
                                      <p:tavLst>
                                        <p:tav tm="0">
                                          <p:val>
                                            <p:strVal val="#ppt_h"/>
                                          </p:val>
                                        </p:tav>
                                        <p:tav tm="100000">
                                          <p:val>
                                            <p:strVal val="#ppt_h"/>
                                          </p:val>
                                        </p:tav>
                                      </p:tavLst>
                                    </p:anim>
                                    <p:animEffect transition="in" filter="fade">
                                      <p:cBhvr>
                                        <p:cTn id="24"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2" grpId="1"/>
      <p:bldP spid="3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42369" y="1280160"/>
            <a:ext cx="7288213" cy="1198880"/>
          </a:xfrm>
          <a:prstGeom prst="rect">
            <a:avLst/>
          </a:prstGeom>
        </p:spPr>
        <p:txBody>
          <a:bodyPr>
            <a:spAutoFit/>
          </a:bodyPr>
          <a:lstStyle/>
          <a:p>
            <a:pPr>
              <a:buFontTx/>
              <a:buNone/>
              <a:defRPr/>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zh-CN" sz="2000"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2000"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zh-CN" sz="2000"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表中查询出生日期在</a:t>
            </a:r>
            <a:r>
              <a:rPr lang="en-US" altLang="zh-CN" sz="2000"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2001</a:t>
            </a:r>
            <a:r>
              <a:rPr lang="zh-CN" altLang="zh-CN" sz="2000" kern="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年以后的学生的学号、姓名、电话和年龄。</a:t>
            </a:r>
            <a:endParaRPr kumimoji="0" lang="zh-CN" altLang="zh-CN" sz="200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a:buFontTx/>
              <a:buNone/>
              <a:defRPr/>
            </a:pPr>
            <a:endParaRPr kumimoji="0" lang="zh-CN" altLang="zh-CN" sz="200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1863090" y="2479040"/>
            <a:ext cx="8465185" cy="113728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marL="342900" marR="0" lvl="0" indent="-342900" algn="l" defTabSz="914400" rtl="0" eaLnBrk="0" fontAlgn="base" latinLnBrk="0" hangingPunct="0">
              <a:lnSpc>
                <a:spcPct val="100000"/>
              </a:lnSpc>
              <a:spcBef>
                <a:spcPct val="20000"/>
              </a:spcBef>
              <a:buClr>
                <a:schemeClr val="hlink"/>
              </a:buClr>
              <a:buSzTx/>
              <a:buFont typeface="Wingdings" panose="05000000000000000000" pitchFamily="2" charset="2"/>
              <a:buNone/>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as '学号',sname as '姓名',</a:t>
            </a:r>
            <a:r>
              <a:rPr kumimoji="0" lang="en-US" altLang="zh-CN" sz="2000" i="0" u="none" strike="noStrike" cap="none" spc="0" normalizeH="0" baseline="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phone as '手机号',</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342900" marR="0" lvl="0" indent="-342900" algn="l" defTabSz="914400" rtl="0" eaLnBrk="0" fontAlgn="base" latinLnBrk="0" hangingPunct="0">
              <a:lnSpc>
                <a:spcPct val="100000"/>
              </a:lnSpc>
              <a:spcBef>
                <a:spcPct val="20000"/>
              </a:spcBef>
              <a:buClr>
                <a:schemeClr val="hlink"/>
              </a:buClr>
              <a:buSzTx/>
              <a:buFont typeface="Wingdings" panose="05000000000000000000" pitchFamily="2" charset="2"/>
              <a:buNone/>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year(now())-year(birthdate)    '年龄'  from  student</a:t>
            </a:r>
            <a:endParaRPr kumimoji="0" lang="en-US" altLang="zh-CN" sz="2000" i="0" u="none" strike="noStrike" cap="none" spc="0" normalizeH="0" baseline="0"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mn-ea"/>
            </a:endParaRPr>
          </a:p>
          <a:p>
            <a:pPr marL="342900" marR="0" lvl="0" indent="-342900" algn="l" defTabSz="914400" rtl="0" eaLnBrk="0" fontAlgn="base" latinLnBrk="0" hangingPunct="0">
              <a:lnSpc>
                <a:spcPct val="100000"/>
              </a:lnSpc>
              <a:spcBef>
                <a:spcPct val="20000"/>
              </a:spcBef>
              <a:buClr>
                <a:schemeClr val="hlink"/>
              </a:buClr>
              <a:buSzTx/>
              <a:buFont typeface="Wingdings" panose="05000000000000000000" pitchFamily="2" charset="2"/>
              <a:buNone/>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year(birthdate)&gt;2001;</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流程图: 延期 12"/>
          <p:cNvSpPr/>
          <p:nvPr/>
        </p:nvSpPr>
        <p:spPr>
          <a:xfrm rot="16200000">
            <a:off x="1588770" y="123000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9"/>
          <p:cNvSpPr txBox="1"/>
          <p:nvPr/>
        </p:nvSpPr>
        <p:spPr>
          <a:xfrm>
            <a:off x="1594487" y="152972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036570" y="4241165"/>
            <a:ext cx="6099810" cy="2310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1444" y="1673340"/>
            <a:ext cx="7288213" cy="461665"/>
          </a:xfrm>
          <a:prstGeom prst="rect">
            <a:avLst/>
          </a:prstGeom>
        </p:spPr>
        <p:txBody>
          <a:bodyPr>
            <a:spAutoFit/>
          </a:bodyPr>
          <a:lstStyle/>
          <a:p>
            <a:pPr>
              <a:buFontTx/>
              <a:buNone/>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、使用</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distinct</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关键字取消重复的查询结果</a:t>
            </a: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2451418" y="2241404"/>
            <a:ext cx="7288213" cy="706755"/>
          </a:xfrm>
          <a:prstGeom prst="rect">
            <a:avLst/>
          </a:prstGeom>
        </p:spPr>
        <p:txBody>
          <a:bodyPr wrap="square">
            <a:spAutoFit/>
          </a:bodyPr>
          <a:lstStyle/>
          <a:p>
            <a:pPr marL="0" marR="0" lvl="0" algn="l" defTabSz="914400" rtl="0" eaLnBrk="0" fontAlgn="base" latinLnBrk="0" hangingPunct="0">
              <a:buClrTx/>
              <a:buSzTx/>
              <a:buFontTx/>
              <a:buNone/>
              <a:defRPr/>
            </a:pPr>
            <a:r>
              <a:rPr kumimoji="0" lang="en-US" altLang="zh-CN" sz="2000" i="0" u="none" strike="noStrike" kern="1200" cap="none" spc="0" normalizeH="0" baseline="0" noProof="0" dirty="0">
                <a:ln>
                  <a:noFill/>
                </a:ln>
                <a:solidFill>
                  <a:schemeClr val="tx1">
                    <a:lumMod val="65000"/>
                    <a:lumOff val="3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en-US" sz="200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sym typeface="+mn-ea"/>
              </a:rPr>
              <a:t>在score表中查询期末成绩中有高于95的学生的学号,并按照学号排序，SQL语句及执行结果如下所示：</a:t>
            </a:r>
            <a:endParaRPr kumimoji="0" lang="zh-CN" altLang="en-US" sz="2000"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3232785" y="5331460"/>
            <a:ext cx="5725795" cy="127317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fontAlgn="base" hangingPunct="0">
              <a:lnSpc>
                <a:spcPct val="150000"/>
              </a:lnSpc>
              <a:spcBef>
                <a:spcPct val="20000"/>
              </a:spcBef>
              <a:buClrTx/>
              <a:buSzTx/>
              <a:buFontTx/>
              <a:defRPr/>
            </a:pPr>
            <a:r>
              <a:rPr lang="en-US" altLang="zh-CN" sz="2400" dirty="0" smtClean="0">
                <a:solidFill>
                  <a:schemeClr val="tx1">
                    <a:lumMod val="65000"/>
                    <a:lumOff val="35000"/>
                  </a:schemeClr>
                </a:solidFill>
                <a:sym typeface="+mn-ea"/>
              </a:rPr>
              <a:t>SELECT DISTINCT  studentno FROM  score</a:t>
            </a:r>
            <a:endParaRPr lang="en-US" altLang="zh-CN" sz="2400" dirty="0" smtClean="0">
              <a:solidFill>
                <a:schemeClr val="tx1">
                  <a:lumMod val="65000"/>
                  <a:lumOff val="35000"/>
                </a:schemeClr>
              </a:solidFill>
              <a:sym typeface="+mn-ea"/>
            </a:endParaRPr>
          </a:p>
          <a:p>
            <a:pPr algn="l" eaLnBrk="0" fontAlgn="base" hangingPunct="0">
              <a:lnSpc>
                <a:spcPct val="150000"/>
              </a:lnSpc>
              <a:spcBef>
                <a:spcPct val="20000"/>
              </a:spcBef>
              <a:buClrTx/>
              <a:buSzTx/>
              <a:buFontTx/>
              <a:buNone/>
              <a:defRPr/>
            </a:pPr>
            <a:r>
              <a:rPr lang="en-US" altLang="zh-CN" sz="2400" dirty="0" smtClean="0">
                <a:solidFill>
                  <a:schemeClr val="tx1">
                    <a:lumMod val="65000"/>
                    <a:lumOff val="35000"/>
                  </a:schemeClr>
                </a:solidFill>
                <a:sym typeface="+mn-ea"/>
              </a:rPr>
              <a:t> where final&gt;95;</a:t>
            </a:r>
            <a:endParaRPr lang="en-US" altLang="zh-CN" sz="2400" dirty="0" smtClean="0">
              <a:solidFill>
                <a:schemeClr val="tx1">
                  <a:lumMod val="65000"/>
                  <a:lumOff val="35000"/>
                </a:schemeClr>
              </a:solidFill>
              <a:sym typeface="+mn-ea"/>
            </a:endParaRPr>
          </a:p>
        </p:txBody>
      </p:sp>
      <p:sp>
        <p:nvSpPr>
          <p:cNvPr id="7"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661285" y="4377690"/>
            <a:ext cx="8027035" cy="829945"/>
          </a:xfrm>
          <a:prstGeom prst="rect">
            <a:avLst/>
          </a:prstGeom>
          <a:noFill/>
        </p:spPr>
        <p:txBody>
          <a:bodyPr wrap="square" rtlCol="0" anchor="t">
            <a:spAutoFit/>
          </a:bodyPr>
          <a:p>
            <a:pPr>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分析：不管学生有几门课的成绩高于</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95</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，只要有一门就可以显示，利用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distinct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子句可将重复行消除。</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3232785" y="2980757"/>
            <a:ext cx="4896485" cy="127317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algn="l" eaLnBrk="0" fontAlgn="base" hangingPunct="0">
              <a:lnSpc>
                <a:spcPct val="150000"/>
              </a:lnSpc>
              <a:spcBef>
                <a:spcPct val="20000"/>
              </a:spcBef>
              <a:buClrTx/>
              <a:buSzTx/>
              <a:buFontTx/>
              <a:defRPr/>
            </a:pPr>
            <a:r>
              <a:rPr lang="en-US" altLang="zh-CN" sz="2400" dirty="0" smtClean="0">
                <a:solidFill>
                  <a:schemeClr val="tx1">
                    <a:lumMod val="65000"/>
                    <a:lumOff val="35000"/>
                  </a:schemeClr>
                </a:solidFill>
                <a:sym typeface="+mn-ea"/>
              </a:rPr>
              <a:t>SELECT  studentno FROM  score</a:t>
            </a:r>
            <a:endParaRPr lang="en-US" altLang="zh-CN" sz="2400" dirty="0" smtClean="0">
              <a:solidFill>
                <a:schemeClr val="tx1">
                  <a:lumMod val="65000"/>
                  <a:lumOff val="35000"/>
                </a:schemeClr>
              </a:solidFill>
              <a:sym typeface="+mn-ea"/>
            </a:endParaRPr>
          </a:p>
          <a:p>
            <a:pPr algn="l" eaLnBrk="0" fontAlgn="base" hangingPunct="0">
              <a:lnSpc>
                <a:spcPct val="150000"/>
              </a:lnSpc>
              <a:spcBef>
                <a:spcPct val="20000"/>
              </a:spcBef>
              <a:buClrTx/>
              <a:buSzTx/>
              <a:buFontTx/>
              <a:buNone/>
              <a:defRPr/>
            </a:pPr>
            <a:r>
              <a:rPr lang="en-US" altLang="zh-CN" sz="2400" dirty="0" smtClean="0">
                <a:solidFill>
                  <a:schemeClr val="tx1">
                    <a:lumMod val="65000"/>
                    <a:lumOff val="35000"/>
                  </a:schemeClr>
                </a:solidFill>
                <a:sym typeface="+mn-ea"/>
              </a:rPr>
              <a:t> where final&gt;95;</a:t>
            </a:r>
            <a:endParaRPr lang="zh-CN" altLang="en-US" sz="2400" dirty="0" smtClean="0">
              <a:solidFill>
                <a:schemeClr val="tx1">
                  <a:lumMod val="65000"/>
                  <a:lumOff val="35000"/>
                </a:schemeClr>
              </a:solidFill>
              <a:sym typeface="+mn-ea"/>
            </a:endParaRPr>
          </a:p>
        </p:txBody>
      </p:sp>
      <p:sp>
        <p:nvSpPr>
          <p:cNvPr id="12" name="矩形 11"/>
          <p:cNvSpPr/>
          <p:nvPr/>
        </p:nvSpPr>
        <p:spPr>
          <a:xfrm>
            <a:off x="8469630" y="3054985"/>
            <a:ext cx="1097280" cy="1198880"/>
          </a:xfrm>
          <a:prstGeom prst="rect">
            <a:avLst/>
          </a:prstGeom>
          <a:noFill/>
          <a:ln>
            <a:noFill/>
          </a:ln>
        </p:spPr>
        <p:txBody>
          <a:bodyPr wrap="none" rtlCol="0" anchor="t">
            <a:spAutoFit/>
          </a:bodyPr>
          <a:p>
            <a:pPr algn="ctr"/>
            <a:r>
              <a:rPr lang="zh-CN" altLang="en-US" sz="7200" b="1">
                <a:solidFill>
                  <a:schemeClr val="accent1"/>
                </a:solidFill>
                <a:effectLst>
                  <a:outerShdw blurRad="38100" dist="25400" dir="5400000" algn="ctr" rotWithShape="0">
                    <a:srgbClr val="6E747A">
                      <a:alpha val="43000"/>
                    </a:srgbClr>
                  </a:outerShdw>
                </a:effectLst>
              </a:rPr>
              <a:t>？</a:t>
            </a:r>
            <a:endParaRPr lang="zh-CN" altLang="en-US"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7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2000" fill="hold"/>
                                        <p:tgtEl>
                                          <p:spTgt spid="4"/>
                                        </p:tgtEl>
                                        <p:attrNameLst>
                                          <p:attrName>ppt_x</p:attrName>
                                        </p:attrNameLst>
                                      </p:cBhvr>
                                      <p:tavLst>
                                        <p:tav tm="0">
                                          <p:val>
                                            <p:strVal val="1+#ppt_w/2"/>
                                          </p:val>
                                        </p:tav>
                                        <p:tav tm="100000">
                                          <p:val>
                                            <p:strVal val="#ppt_x"/>
                                          </p:val>
                                        </p:tav>
                                      </p:tavLst>
                                    </p:anim>
                                    <p:anim calcmode="lin" valueType="num">
                                      <p:cBhvr additive="base">
                                        <p:cTn id="15" dur="2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1" presetClass="entr" presetSubtype="0" fill="hold" grpId="0" nodeType="clickEffect">
                                  <p:stCondLst>
                                    <p:cond delay="0"/>
                                  </p:stCondLst>
                                  <p:iterate type="lt">
                                    <p:tmPct val="10000"/>
                                  </p:iterate>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2"/>
                                        </p:tgtEl>
                                        <p:attrNameLst>
                                          <p:attrName>ppt_y</p:attrName>
                                        </p:attrNameLst>
                                      </p:cBhvr>
                                      <p:tavLst>
                                        <p:tav tm="0">
                                          <p:val>
                                            <p:strVal val="#ppt_y"/>
                                          </p:val>
                                        </p:tav>
                                        <p:tav tm="100000">
                                          <p:val>
                                            <p:strVal val="#ppt_y"/>
                                          </p:val>
                                        </p:tav>
                                      </p:tavLst>
                                    </p:anim>
                                    <p:anim calcmode="lin" valueType="num">
                                      <p:cBhvr>
                                        <p:cTn id="22"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1000" fill="hold"/>
                                        <p:tgtEl>
                                          <p:spTgt spid="3"/>
                                        </p:tgtEl>
                                        <p:attrNameLst>
                                          <p:attrName>ppt_w</p:attrName>
                                        </p:attrNameLst>
                                      </p:cBhvr>
                                      <p:tavLst>
                                        <p:tav tm="0">
                                          <p:val>
                                            <p:strVal val="#ppt_w*0.70"/>
                                          </p:val>
                                        </p:tav>
                                        <p:tav tm="100000">
                                          <p:val>
                                            <p:strVal val="#ppt_w"/>
                                          </p:val>
                                        </p:tav>
                                      </p:tavLst>
                                    </p:anim>
                                    <p:anim calcmode="lin" valueType="num">
                                      <p:cBhvr>
                                        <p:cTn id="30" dur="1000" fill="hold"/>
                                        <p:tgtEl>
                                          <p:spTgt spid="3"/>
                                        </p:tgtEl>
                                        <p:attrNameLst>
                                          <p:attrName>ppt_h</p:attrName>
                                        </p:attrNameLst>
                                      </p:cBhvr>
                                      <p:tavLst>
                                        <p:tav tm="0">
                                          <p:val>
                                            <p:strVal val="#ppt_h"/>
                                          </p:val>
                                        </p:tav>
                                        <p:tav tm="100000">
                                          <p:val>
                                            <p:strVal val="#ppt_h"/>
                                          </p:val>
                                        </p:tav>
                                      </p:tavLst>
                                    </p:anim>
                                    <p:animEffect transition="in" filter="fade">
                                      <p:cBhvr>
                                        <p:cTn id="31" dur="10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2000" fill="hold"/>
                                        <p:tgtEl>
                                          <p:spTgt spid="6"/>
                                        </p:tgtEl>
                                        <p:attrNameLst>
                                          <p:attrName>ppt_x</p:attrName>
                                        </p:attrNameLst>
                                      </p:cBhvr>
                                      <p:tavLst>
                                        <p:tav tm="0">
                                          <p:val>
                                            <p:strVal val="1+#ppt_w/2"/>
                                          </p:val>
                                        </p:tav>
                                        <p:tav tm="100000">
                                          <p:val>
                                            <p:strVal val="#ppt_x"/>
                                          </p:val>
                                        </p:tav>
                                      </p:tavLst>
                                    </p:anim>
                                    <p:anim calcmode="lin" valueType="num">
                                      <p:cBhvr additive="base">
                                        <p:cTn id="37"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4" grpId="0" bldLvl="0" animBg="1"/>
      <p:bldP spid="12" grpId="0"/>
      <p:bldP spid="12" grpId="1"/>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6778" y="1826895"/>
            <a:ext cx="7877175" cy="1198880"/>
          </a:xfrm>
          <a:prstGeom prst="rect">
            <a:avLst/>
          </a:prstGeom>
        </p:spPr>
        <p:txBody>
          <a:bodyPr wrap="square">
            <a:spAutoFit/>
          </a:bodyPr>
          <a:lstStyle/>
          <a:p>
            <a:pPr>
              <a:buFontTx/>
              <a:buNone/>
            </a:pPr>
            <a:r>
              <a:rPr kumimoji="0" lang="en-US" altLang="zh-CN" sz="2400" i="0" u="none" strike="noStrike" kern="1200" cap="none" spc="0" normalizeH="0" baseline="0" noProof="0" dirty="0">
                <a:ln>
                  <a:noFill/>
                </a:ln>
                <a:solidFill>
                  <a:schemeClr val="accent2"/>
                </a:solidFill>
                <a:uLnTx/>
                <a:uFillTx/>
                <a:latin typeface="微软雅黑" panose="020B0503020204020204" pitchFamily="34" charset="-122"/>
                <a:ea typeface="微软雅黑" panose="020B0503020204020204" pitchFamily="34" charset="-122"/>
              </a:rPr>
              <a:t>     </a:t>
            </a:r>
            <a:r>
              <a:rPr kumimoji="0" lang="en-US" altLang="zh-CN" sz="2400" i="0" u="none" strike="noStrike" kern="1200" cap="none" spc="0" normalizeH="0" baseline="0" noProof="0" dirty="0" smtClean="0">
                <a:ln>
                  <a:noFill/>
                </a:ln>
                <a:solidFill>
                  <a:schemeClr val="accent2"/>
                </a:solidFill>
                <a:uLnTx/>
                <a:uFillTx/>
                <a:latin typeface="微软雅黑" panose="020B0503020204020204" pitchFamily="34" charset="-122"/>
                <a:ea typeface="微软雅黑" panose="020B0503020204020204" pitchFamily="34" charset="-122"/>
              </a:rPr>
              <a:t>  </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使用</a:t>
            </a:r>
            <a:r>
              <a:rPr lang="en-US" altLang="zh-CN" sz="2400" dirty="0" smtClean="0">
                <a:solidFill>
                  <a:schemeClr val="accent2"/>
                </a:solidFill>
                <a:latin typeface="微软雅黑" panose="020B0503020204020204" pitchFamily="34" charset="-122"/>
                <a:ea typeface="微软雅黑" panose="020B0503020204020204" pitchFamily="34" charset="-122"/>
                <a:sym typeface="+mn-ea"/>
              </a:rPr>
              <a:t>WHERE </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子句</a:t>
            </a:r>
            <a:r>
              <a:rPr lang="en-US" altLang="zh-CN" sz="2400" dirty="0" smtClean="0">
                <a:solidFill>
                  <a:schemeClr val="accent2"/>
                </a:solidFill>
                <a:latin typeface="微软雅黑" panose="020B0503020204020204" pitchFamily="34" charset="-122"/>
                <a:ea typeface="微软雅黑" panose="020B0503020204020204" pitchFamily="34" charset="-122"/>
                <a:sym typeface="+mn-ea"/>
              </a:rPr>
              <a:t>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SELECT</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语句中，最常见的是使用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WHERE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子句指定查询条件对数据进行过滤，其语法格式如下：</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2531745" y="3698558"/>
            <a:ext cx="7128510" cy="82994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fontAlgn="base" hangingPunct="0">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字段名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字段名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 FROM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条件表达式</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5"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7" name="直接连接符 6"/>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51990" y="1790700"/>
            <a:ext cx="8098155" cy="829945"/>
          </a:xfrm>
          <a:prstGeom prst="rect">
            <a:avLst/>
          </a:prstGeom>
        </p:spPr>
        <p:txBody>
          <a:bodyPr wrap="square">
            <a:spAutoFit/>
          </a:bodyPr>
          <a:lstStyle/>
          <a:p>
            <a:pPr marL="0" lvl="1"/>
            <a:r>
              <a:rPr kumimoji="0" lang="en-US" altLang="zh-CN" sz="24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kumimoji="0" lang="en-US" altLang="zh-CN" sz="2400"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where</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中的条件表达式一般是由下表所示运算符构成。</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Tx/>
              <a:buNone/>
            </a:pP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custDataLst>
              <p:tags r:id="rId1"/>
            </p:custDataLst>
          </p:nvPr>
        </p:nvGraphicFramePr>
        <p:xfrm>
          <a:off x="2446020" y="2620645"/>
          <a:ext cx="7604125" cy="3698240"/>
        </p:xfrm>
        <a:graphic>
          <a:graphicData uri="http://schemas.openxmlformats.org/drawingml/2006/table">
            <a:tbl>
              <a:tblPr firstRow="1" bandRow="1">
                <a:tableStyleId>{5C22544A-7EE6-4342-B048-85BDC9FD1C3A}</a:tableStyleId>
              </a:tblPr>
              <a:tblGrid>
                <a:gridCol w="2132965"/>
                <a:gridCol w="5471160"/>
              </a:tblGrid>
              <a:tr h="528320">
                <a:tc>
                  <a:txBody>
                    <a:bodyPr/>
                    <a:lstStyle/>
                    <a:p>
                      <a:pPr algn="ctr">
                        <a:spcAft>
                          <a:spcPts val="0"/>
                        </a:spcAft>
                      </a:pPr>
                      <a:r>
                        <a:rPr lang="zh-CN" sz="1200" b="1" kern="100" dirty="0">
                          <a:solidFill>
                            <a:schemeClr val="tx1">
                              <a:lumMod val="65000"/>
                              <a:lumOff val="35000"/>
                            </a:schemeClr>
                          </a:solidFill>
                          <a:latin typeface="+mn-ea"/>
                          <a:ea typeface="+mn-ea"/>
                        </a:rPr>
                        <a:t>运算符分类</a:t>
                      </a:r>
                      <a:endParaRPr lang="zh-CN" sz="1200" b="1" kern="100" dirty="0">
                        <a:solidFill>
                          <a:schemeClr val="tx1">
                            <a:lumMod val="65000"/>
                            <a:lumOff val="35000"/>
                          </a:schemeClr>
                        </a:solidFill>
                        <a:latin typeface="+mn-ea"/>
                        <a:ea typeface="+mn-ea"/>
                      </a:endParaRPr>
                    </a:p>
                  </a:txBody>
                  <a:tcPr marL="68580" marR="68580" marT="0" marB="0" anchor="ctr"/>
                </a:tc>
                <a:tc>
                  <a:txBody>
                    <a:bodyPr/>
                    <a:lstStyle/>
                    <a:p>
                      <a:pPr algn="ctr">
                        <a:spcAft>
                          <a:spcPts val="0"/>
                        </a:spcAft>
                      </a:pPr>
                      <a:r>
                        <a:rPr lang="zh-CN" sz="1200" b="1" kern="100" dirty="0">
                          <a:solidFill>
                            <a:schemeClr val="tx1">
                              <a:lumMod val="65000"/>
                              <a:lumOff val="35000"/>
                            </a:schemeClr>
                          </a:solidFill>
                          <a:latin typeface="+mn-ea"/>
                          <a:ea typeface="+mn-ea"/>
                        </a:rPr>
                        <a:t>运</a:t>
                      </a:r>
                      <a:r>
                        <a:rPr lang="en-US" sz="1200" b="1" kern="100" dirty="0">
                          <a:solidFill>
                            <a:schemeClr val="tx1">
                              <a:lumMod val="65000"/>
                              <a:lumOff val="35000"/>
                            </a:schemeClr>
                          </a:solidFill>
                          <a:latin typeface="+mn-ea"/>
                          <a:ea typeface="+mn-ea"/>
                        </a:rPr>
                        <a:t>  </a:t>
                      </a:r>
                      <a:r>
                        <a:rPr lang="zh-CN" sz="1200" b="1" kern="100" dirty="0">
                          <a:solidFill>
                            <a:schemeClr val="tx1">
                              <a:lumMod val="65000"/>
                              <a:lumOff val="35000"/>
                            </a:schemeClr>
                          </a:solidFill>
                          <a:latin typeface="+mn-ea"/>
                          <a:ea typeface="+mn-ea"/>
                        </a:rPr>
                        <a:t>算</a:t>
                      </a:r>
                      <a:r>
                        <a:rPr lang="en-US" sz="1200" b="1" kern="100" dirty="0">
                          <a:solidFill>
                            <a:schemeClr val="tx1">
                              <a:lumMod val="65000"/>
                              <a:lumOff val="35000"/>
                            </a:schemeClr>
                          </a:solidFill>
                          <a:latin typeface="+mn-ea"/>
                          <a:ea typeface="+mn-ea"/>
                        </a:rPr>
                        <a:t>  </a:t>
                      </a:r>
                      <a:r>
                        <a:rPr lang="zh-CN" sz="1200" b="1" kern="100" dirty="0">
                          <a:solidFill>
                            <a:schemeClr val="tx1">
                              <a:lumMod val="65000"/>
                              <a:lumOff val="35000"/>
                            </a:schemeClr>
                          </a:solidFill>
                          <a:latin typeface="+mn-ea"/>
                          <a:ea typeface="+mn-ea"/>
                        </a:rPr>
                        <a:t>符</a:t>
                      </a:r>
                      <a:endParaRPr lang="zh-CN" sz="1200" b="1" kern="100" dirty="0">
                        <a:solidFill>
                          <a:schemeClr val="tx1">
                            <a:lumMod val="65000"/>
                            <a:lumOff val="35000"/>
                          </a:schemeClr>
                        </a:solidFill>
                        <a:latin typeface="+mn-ea"/>
                        <a:ea typeface="+mn-ea"/>
                      </a:endParaRPr>
                    </a:p>
                  </a:txBody>
                  <a:tcPr marL="68580" marR="68580" marT="0" marB="0" anchor="ctr"/>
                </a:tc>
              </a:tr>
              <a:tr h="528320">
                <a:tc>
                  <a:txBody>
                    <a:bodyPr/>
                    <a:lstStyle/>
                    <a:p>
                      <a:pPr algn="ctr">
                        <a:spcAft>
                          <a:spcPts val="0"/>
                        </a:spcAft>
                      </a:pPr>
                      <a:r>
                        <a:rPr lang="zh-CN" sz="1200" kern="100" dirty="0">
                          <a:solidFill>
                            <a:schemeClr val="tx1">
                              <a:lumMod val="65000"/>
                              <a:lumOff val="35000"/>
                            </a:schemeClr>
                          </a:solidFill>
                          <a:latin typeface="+mn-ea"/>
                          <a:ea typeface="+mn-ea"/>
                        </a:rPr>
                        <a:t>比较运算符</a:t>
                      </a:r>
                      <a:endParaRPr lang="zh-CN" sz="1200" kern="100" dirty="0">
                        <a:solidFill>
                          <a:schemeClr val="tx1">
                            <a:lumMod val="65000"/>
                            <a:lumOff val="35000"/>
                          </a:schemeClr>
                        </a:solidFill>
                        <a:latin typeface="+mn-ea"/>
                        <a:ea typeface="+mn-ea"/>
                      </a:endParaRPr>
                    </a:p>
                  </a:txBody>
                  <a:tcPr marL="68580" marR="68580" marT="0" marB="0" anchor="ctr">
                    <a:solidFill>
                      <a:srgbClr val="D7D7ED"/>
                    </a:solidFill>
                  </a:tcPr>
                </a:tc>
                <a:tc>
                  <a:txBody>
                    <a:bodyPr/>
                    <a:lstStyle/>
                    <a:p>
                      <a:pPr algn="l">
                        <a:spcAft>
                          <a:spcPts val="0"/>
                        </a:spcAft>
                      </a:pPr>
                      <a:r>
                        <a:rPr lang="en-US" sz="1200" kern="100" dirty="0">
                          <a:solidFill>
                            <a:schemeClr val="tx1">
                              <a:lumMod val="65000"/>
                              <a:lumOff val="35000"/>
                            </a:schemeClr>
                          </a:solidFill>
                          <a:latin typeface="+mn-ea"/>
                          <a:ea typeface="+mn-ea"/>
                        </a:rPr>
                        <a:t>&gt;</a:t>
                      </a:r>
                      <a:r>
                        <a:rPr lang="zh-CN" sz="1200" kern="100" dirty="0">
                          <a:solidFill>
                            <a:schemeClr val="tx1">
                              <a:lumMod val="65000"/>
                              <a:lumOff val="35000"/>
                            </a:schemeClr>
                          </a:solidFill>
                          <a:latin typeface="+mn-ea"/>
                          <a:ea typeface="+mn-ea"/>
                        </a:rPr>
                        <a:t>、</a:t>
                      </a:r>
                      <a:r>
                        <a:rPr lang="en-US" sz="1200" kern="100" dirty="0" smtClean="0">
                          <a:solidFill>
                            <a:schemeClr val="tx1">
                              <a:lumMod val="65000"/>
                              <a:lumOff val="35000"/>
                            </a:schemeClr>
                          </a:solidFill>
                          <a:latin typeface="+mn-ea"/>
                          <a:ea typeface="+mn-ea"/>
                        </a:rPr>
                        <a:t>&gt; =</a:t>
                      </a:r>
                      <a:r>
                        <a:rPr lang="zh-CN" sz="1200" kern="100" dirty="0">
                          <a:solidFill>
                            <a:schemeClr val="tx1">
                              <a:lumMod val="65000"/>
                              <a:lumOff val="35000"/>
                            </a:schemeClr>
                          </a:solidFill>
                          <a:latin typeface="+mn-ea"/>
                          <a:ea typeface="+mn-ea"/>
                        </a:rPr>
                        <a:t>、</a:t>
                      </a:r>
                      <a:r>
                        <a:rPr lang="en-US" sz="1200" kern="100" dirty="0">
                          <a:solidFill>
                            <a:schemeClr val="tx1">
                              <a:lumMod val="65000"/>
                              <a:lumOff val="35000"/>
                            </a:schemeClr>
                          </a:solidFill>
                          <a:latin typeface="+mn-ea"/>
                          <a:ea typeface="+mn-ea"/>
                        </a:rPr>
                        <a:t>&lt;</a:t>
                      </a:r>
                      <a:r>
                        <a:rPr lang="zh-CN" sz="1200" kern="100" dirty="0">
                          <a:solidFill>
                            <a:schemeClr val="tx1">
                              <a:lumMod val="65000"/>
                              <a:lumOff val="35000"/>
                            </a:schemeClr>
                          </a:solidFill>
                          <a:latin typeface="+mn-ea"/>
                          <a:ea typeface="+mn-ea"/>
                        </a:rPr>
                        <a:t>、</a:t>
                      </a:r>
                      <a:r>
                        <a:rPr lang="en-US" sz="1200" kern="100" dirty="0">
                          <a:solidFill>
                            <a:schemeClr val="tx1">
                              <a:lumMod val="65000"/>
                              <a:lumOff val="35000"/>
                            </a:schemeClr>
                          </a:solidFill>
                          <a:latin typeface="+mn-ea"/>
                          <a:ea typeface="+mn-ea"/>
                        </a:rPr>
                        <a:t>&lt;=</a:t>
                      </a:r>
                      <a:r>
                        <a:rPr lang="zh-CN" sz="1200" kern="100" dirty="0">
                          <a:solidFill>
                            <a:schemeClr val="tx1">
                              <a:lumMod val="65000"/>
                              <a:lumOff val="35000"/>
                            </a:schemeClr>
                          </a:solidFill>
                          <a:latin typeface="+mn-ea"/>
                          <a:ea typeface="+mn-ea"/>
                        </a:rPr>
                        <a:t>、</a:t>
                      </a:r>
                      <a:r>
                        <a:rPr lang="en-US" sz="1200" kern="100" dirty="0">
                          <a:solidFill>
                            <a:schemeClr val="tx1">
                              <a:lumMod val="65000"/>
                              <a:lumOff val="35000"/>
                            </a:schemeClr>
                          </a:solidFill>
                          <a:latin typeface="+mn-ea"/>
                          <a:ea typeface="+mn-ea"/>
                        </a:rPr>
                        <a:t>&lt;&gt;</a:t>
                      </a:r>
                      <a:r>
                        <a:rPr lang="zh-CN" sz="1200" kern="100" dirty="0">
                          <a:solidFill>
                            <a:schemeClr val="tx1">
                              <a:lumMod val="65000"/>
                              <a:lumOff val="35000"/>
                            </a:schemeClr>
                          </a:solidFill>
                          <a:latin typeface="+mn-ea"/>
                          <a:ea typeface="+mn-ea"/>
                        </a:rPr>
                        <a:t>、</a:t>
                      </a:r>
                      <a:r>
                        <a:rPr lang="en-US" sz="1200" kern="100" dirty="0">
                          <a:solidFill>
                            <a:schemeClr val="tx1">
                              <a:lumMod val="65000"/>
                              <a:lumOff val="35000"/>
                            </a:schemeClr>
                          </a:solidFill>
                          <a:latin typeface="+mn-ea"/>
                          <a:ea typeface="+mn-ea"/>
                        </a:rPr>
                        <a:t>!=</a:t>
                      </a:r>
                      <a:endParaRPr lang="zh-CN" sz="1200" kern="100" dirty="0">
                        <a:solidFill>
                          <a:schemeClr val="tx1">
                            <a:lumMod val="65000"/>
                            <a:lumOff val="35000"/>
                          </a:schemeClr>
                        </a:solidFill>
                        <a:latin typeface="+mn-ea"/>
                        <a:ea typeface="+mn-ea"/>
                      </a:endParaRPr>
                    </a:p>
                  </a:txBody>
                  <a:tcPr marL="68580" marR="68580" marT="0" marB="0" anchor="ctr">
                    <a:solidFill>
                      <a:srgbClr val="D7D7ED"/>
                    </a:solidFill>
                  </a:tcPr>
                </a:tc>
              </a:tr>
              <a:tr h="528320">
                <a:tc>
                  <a:txBody>
                    <a:bodyPr/>
                    <a:lstStyle/>
                    <a:p>
                      <a:pPr algn="ctr">
                        <a:spcAft>
                          <a:spcPts val="0"/>
                        </a:spcAft>
                      </a:pPr>
                      <a:r>
                        <a:rPr lang="zh-CN" sz="1200" kern="100" dirty="0">
                          <a:solidFill>
                            <a:schemeClr val="tx1">
                              <a:lumMod val="65000"/>
                              <a:lumOff val="35000"/>
                            </a:schemeClr>
                          </a:solidFill>
                          <a:latin typeface="+mn-ea"/>
                          <a:ea typeface="+mn-ea"/>
                        </a:rPr>
                        <a:t>范围运算符</a:t>
                      </a:r>
                      <a:endParaRPr lang="zh-CN" sz="1200" kern="100" dirty="0">
                        <a:solidFill>
                          <a:schemeClr val="tx1">
                            <a:lumMod val="65000"/>
                            <a:lumOff val="35000"/>
                          </a:schemeClr>
                        </a:solidFill>
                        <a:latin typeface="+mn-ea"/>
                        <a:ea typeface="+mn-ea"/>
                      </a:endParaRPr>
                    </a:p>
                  </a:txBody>
                  <a:tcPr marL="68580" marR="68580" marT="0" marB="0" anchor="ctr"/>
                </a:tc>
                <a:tc>
                  <a:txBody>
                    <a:bodyPr/>
                    <a:lstStyle/>
                    <a:p>
                      <a:pPr algn="l">
                        <a:spcAft>
                          <a:spcPts val="0"/>
                        </a:spcAft>
                      </a:pPr>
                      <a:r>
                        <a:rPr lang="en-US" sz="1200" kern="100" dirty="0">
                          <a:solidFill>
                            <a:schemeClr val="tx1">
                              <a:lumMod val="65000"/>
                              <a:lumOff val="35000"/>
                            </a:schemeClr>
                          </a:solidFill>
                          <a:latin typeface="+mn-ea"/>
                          <a:ea typeface="+mn-ea"/>
                        </a:rPr>
                        <a:t>BETWEEN…AND</a:t>
                      </a:r>
                      <a:r>
                        <a:rPr lang="zh-CN" sz="1200" kern="100" dirty="0">
                          <a:solidFill>
                            <a:schemeClr val="tx1">
                              <a:lumMod val="65000"/>
                              <a:lumOff val="35000"/>
                            </a:schemeClr>
                          </a:solidFill>
                          <a:latin typeface="+mn-ea"/>
                          <a:ea typeface="+mn-ea"/>
                        </a:rPr>
                        <a:t>、</a:t>
                      </a:r>
                      <a:r>
                        <a:rPr lang="en-US" sz="1200" kern="100" dirty="0">
                          <a:solidFill>
                            <a:schemeClr val="tx1">
                              <a:lumMod val="65000"/>
                              <a:lumOff val="35000"/>
                            </a:schemeClr>
                          </a:solidFill>
                          <a:latin typeface="+mn-ea"/>
                          <a:ea typeface="+mn-ea"/>
                        </a:rPr>
                        <a:t>NOT BETWEEN…AND</a:t>
                      </a:r>
                      <a:endParaRPr lang="zh-CN" sz="1200" kern="100" dirty="0">
                        <a:solidFill>
                          <a:schemeClr val="tx1">
                            <a:lumMod val="65000"/>
                            <a:lumOff val="35000"/>
                          </a:schemeClr>
                        </a:solidFill>
                        <a:latin typeface="+mn-ea"/>
                        <a:ea typeface="+mn-ea"/>
                      </a:endParaRPr>
                    </a:p>
                  </a:txBody>
                  <a:tcPr marL="68580" marR="68580" marT="0" marB="0" anchor="ctr"/>
                </a:tc>
              </a:tr>
              <a:tr h="528320">
                <a:tc>
                  <a:txBody>
                    <a:bodyPr/>
                    <a:lstStyle/>
                    <a:p>
                      <a:pPr algn="ctr">
                        <a:spcAft>
                          <a:spcPts val="0"/>
                        </a:spcAft>
                      </a:pPr>
                      <a:r>
                        <a:rPr lang="zh-CN" sz="1200" kern="100" dirty="0">
                          <a:solidFill>
                            <a:schemeClr val="tx1">
                              <a:lumMod val="65000"/>
                              <a:lumOff val="35000"/>
                            </a:schemeClr>
                          </a:solidFill>
                          <a:latin typeface="+mn-ea"/>
                          <a:ea typeface="+mn-ea"/>
                        </a:rPr>
                        <a:t>列表运算符</a:t>
                      </a:r>
                      <a:endParaRPr lang="zh-CN" sz="1200" kern="100" dirty="0">
                        <a:solidFill>
                          <a:schemeClr val="tx1">
                            <a:lumMod val="65000"/>
                            <a:lumOff val="35000"/>
                          </a:schemeClr>
                        </a:solidFill>
                        <a:latin typeface="+mn-ea"/>
                        <a:ea typeface="+mn-ea"/>
                      </a:endParaRPr>
                    </a:p>
                  </a:txBody>
                  <a:tcPr marL="68580" marR="68580" marT="0" marB="0" anchor="ctr">
                    <a:solidFill>
                      <a:srgbClr val="D7D7ED"/>
                    </a:solidFill>
                  </a:tcPr>
                </a:tc>
                <a:tc>
                  <a:txBody>
                    <a:bodyPr/>
                    <a:lstStyle/>
                    <a:p>
                      <a:pPr algn="l">
                        <a:spcAft>
                          <a:spcPts val="0"/>
                        </a:spcAft>
                      </a:pPr>
                      <a:r>
                        <a:rPr lang="en-US" sz="1200" kern="100" dirty="0">
                          <a:solidFill>
                            <a:schemeClr val="tx1">
                              <a:lumMod val="65000"/>
                              <a:lumOff val="35000"/>
                            </a:schemeClr>
                          </a:solidFill>
                          <a:latin typeface="+mn-ea"/>
                          <a:ea typeface="+mn-ea"/>
                        </a:rPr>
                        <a:t>IN</a:t>
                      </a:r>
                      <a:r>
                        <a:rPr lang="zh-CN" sz="1200" kern="100" dirty="0">
                          <a:solidFill>
                            <a:schemeClr val="tx1">
                              <a:lumMod val="65000"/>
                              <a:lumOff val="35000"/>
                            </a:schemeClr>
                          </a:solidFill>
                          <a:latin typeface="+mn-ea"/>
                          <a:ea typeface="+mn-ea"/>
                        </a:rPr>
                        <a:t>、</a:t>
                      </a:r>
                      <a:r>
                        <a:rPr lang="en-US" sz="1200" kern="100" dirty="0">
                          <a:solidFill>
                            <a:schemeClr val="tx1">
                              <a:lumMod val="65000"/>
                              <a:lumOff val="35000"/>
                            </a:schemeClr>
                          </a:solidFill>
                          <a:latin typeface="+mn-ea"/>
                          <a:ea typeface="+mn-ea"/>
                        </a:rPr>
                        <a:t>NOT IN</a:t>
                      </a:r>
                      <a:endParaRPr lang="zh-CN" sz="1200" kern="100" dirty="0">
                        <a:solidFill>
                          <a:schemeClr val="tx1">
                            <a:lumMod val="65000"/>
                            <a:lumOff val="35000"/>
                          </a:schemeClr>
                        </a:solidFill>
                        <a:latin typeface="+mn-ea"/>
                        <a:ea typeface="+mn-ea"/>
                      </a:endParaRPr>
                    </a:p>
                  </a:txBody>
                  <a:tcPr marL="68580" marR="68580" marT="0" marB="0" anchor="ctr">
                    <a:solidFill>
                      <a:srgbClr val="D7D7ED"/>
                    </a:solidFill>
                  </a:tcPr>
                </a:tc>
              </a:tr>
              <a:tr h="528320">
                <a:tc>
                  <a:txBody>
                    <a:bodyPr/>
                    <a:lstStyle/>
                    <a:p>
                      <a:pPr algn="ctr">
                        <a:spcAft>
                          <a:spcPts val="0"/>
                        </a:spcAft>
                      </a:pPr>
                      <a:r>
                        <a:rPr lang="zh-CN" sz="1200" kern="100" dirty="0">
                          <a:solidFill>
                            <a:schemeClr val="tx1">
                              <a:lumMod val="65000"/>
                              <a:lumOff val="35000"/>
                            </a:schemeClr>
                          </a:solidFill>
                          <a:latin typeface="+mn-ea"/>
                          <a:ea typeface="+mn-ea"/>
                        </a:rPr>
                        <a:t>模式匹配符</a:t>
                      </a:r>
                      <a:endParaRPr lang="zh-CN" sz="1200" kern="100" dirty="0">
                        <a:solidFill>
                          <a:schemeClr val="tx1">
                            <a:lumMod val="65000"/>
                            <a:lumOff val="35000"/>
                          </a:schemeClr>
                        </a:solidFill>
                        <a:latin typeface="+mn-ea"/>
                        <a:ea typeface="+mn-ea"/>
                      </a:endParaRPr>
                    </a:p>
                  </a:txBody>
                  <a:tcPr marL="68580" marR="68580" marT="0" marB="0" anchor="ctr"/>
                </a:tc>
                <a:tc>
                  <a:txBody>
                    <a:bodyPr/>
                    <a:lstStyle/>
                    <a:p>
                      <a:pPr algn="l">
                        <a:spcAft>
                          <a:spcPts val="0"/>
                        </a:spcAft>
                      </a:pPr>
                      <a:r>
                        <a:rPr lang="en-US" sz="1200" kern="100" dirty="0">
                          <a:solidFill>
                            <a:schemeClr val="tx1">
                              <a:lumMod val="65000"/>
                              <a:lumOff val="35000"/>
                            </a:schemeClr>
                          </a:solidFill>
                          <a:latin typeface="+mn-ea"/>
                          <a:ea typeface="+mn-ea"/>
                        </a:rPr>
                        <a:t>LIKE</a:t>
                      </a:r>
                      <a:r>
                        <a:rPr lang="zh-CN" sz="1200" kern="100" dirty="0">
                          <a:solidFill>
                            <a:schemeClr val="tx1">
                              <a:lumMod val="65000"/>
                              <a:lumOff val="35000"/>
                            </a:schemeClr>
                          </a:solidFill>
                          <a:latin typeface="+mn-ea"/>
                          <a:ea typeface="+mn-ea"/>
                        </a:rPr>
                        <a:t>、</a:t>
                      </a:r>
                      <a:r>
                        <a:rPr lang="en-US" sz="1200" kern="100" dirty="0">
                          <a:solidFill>
                            <a:schemeClr val="tx1">
                              <a:lumMod val="65000"/>
                              <a:lumOff val="35000"/>
                            </a:schemeClr>
                          </a:solidFill>
                          <a:latin typeface="+mn-ea"/>
                          <a:ea typeface="+mn-ea"/>
                        </a:rPr>
                        <a:t>NOT LIKE</a:t>
                      </a:r>
                      <a:endParaRPr lang="zh-CN" sz="1200" kern="100" dirty="0">
                        <a:solidFill>
                          <a:schemeClr val="tx1">
                            <a:lumMod val="65000"/>
                            <a:lumOff val="35000"/>
                          </a:schemeClr>
                        </a:solidFill>
                        <a:latin typeface="+mn-ea"/>
                        <a:ea typeface="+mn-ea"/>
                      </a:endParaRPr>
                    </a:p>
                  </a:txBody>
                  <a:tcPr marL="68580" marR="68580" marT="0" marB="0" anchor="ctr"/>
                </a:tc>
              </a:tr>
              <a:tr h="528320">
                <a:tc>
                  <a:txBody>
                    <a:bodyPr/>
                    <a:lstStyle/>
                    <a:p>
                      <a:pPr algn="ctr">
                        <a:spcAft>
                          <a:spcPts val="0"/>
                        </a:spcAft>
                      </a:pPr>
                      <a:r>
                        <a:rPr lang="zh-CN" sz="1200" kern="100" dirty="0">
                          <a:solidFill>
                            <a:schemeClr val="tx1">
                              <a:lumMod val="65000"/>
                              <a:lumOff val="35000"/>
                            </a:schemeClr>
                          </a:solidFill>
                          <a:latin typeface="+mn-ea"/>
                          <a:ea typeface="+mn-ea"/>
                        </a:rPr>
                        <a:t>空值判断符</a:t>
                      </a:r>
                      <a:endParaRPr lang="zh-CN" sz="1200" kern="100" dirty="0">
                        <a:solidFill>
                          <a:schemeClr val="tx1">
                            <a:lumMod val="65000"/>
                            <a:lumOff val="35000"/>
                          </a:schemeClr>
                        </a:solidFill>
                        <a:latin typeface="+mn-ea"/>
                        <a:ea typeface="+mn-ea"/>
                      </a:endParaRPr>
                    </a:p>
                  </a:txBody>
                  <a:tcPr marL="68580" marR="68580" marT="0" marB="0" anchor="ctr">
                    <a:solidFill>
                      <a:srgbClr val="D7D7ED"/>
                    </a:solidFill>
                  </a:tcPr>
                </a:tc>
                <a:tc>
                  <a:txBody>
                    <a:bodyPr/>
                    <a:lstStyle/>
                    <a:p>
                      <a:pPr algn="l">
                        <a:spcAft>
                          <a:spcPts val="0"/>
                        </a:spcAft>
                      </a:pPr>
                      <a:r>
                        <a:rPr lang="en-US" sz="1200" kern="100" dirty="0">
                          <a:solidFill>
                            <a:schemeClr val="tx1">
                              <a:lumMod val="65000"/>
                              <a:lumOff val="35000"/>
                            </a:schemeClr>
                          </a:solidFill>
                          <a:latin typeface="+mn-ea"/>
                          <a:ea typeface="+mn-ea"/>
                        </a:rPr>
                        <a:t>IS NULL</a:t>
                      </a:r>
                      <a:r>
                        <a:rPr lang="zh-CN" sz="1200" kern="100" dirty="0">
                          <a:solidFill>
                            <a:schemeClr val="tx1">
                              <a:lumMod val="65000"/>
                              <a:lumOff val="35000"/>
                            </a:schemeClr>
                          </a:solidFill>
                          <a:latin typeface="+mn-ea"/>
                          <a:ea typeface="+mn-ea"/>
                        </a:rPr>
                        <a:t>、</a:t>
                      </a:r>
                      <a:r>
                        <a:rPr lang="en-US" sz="1200" kern="100" dirty="0">
                          <a:solidFill>
                            <a:schemeClr val="tx1">
                              <a:lumMod val="65000"/>
                              <a:lumOff val="35000"/>
                            </a:schemeClr>
                          </a:solidFill>
                          <a:latin typeface="+mn-ea"/>
                          <a:ea typeface="+mn-ea"/>
                        </a:rPr>
                        <a:t>IS NOT NULL</a:t>
                      </a:r>
                      <a:endParaRPr lang="zh-CN" sz="1200" kern="100" dirty="0">
                        <a:solidFill>
                          <a:schemeClr val="tx1">
                            <a:lumMod val="65000"/>
                            <a:lumOff val="35000"/>
                          </a:schemeClr>
                        </a:solidFill>
                        <a:latin typeface="+mn-ea"/>
                        <a:ea typeface="+mn-ea"/>
                      </a:endParaRPr>
                    </a:p>
                  </a:txBody>
                  <a:tcPr marL="68580" marR="68580" marT="0" marB="0" anchor="ctr">
                    <a:solidFill>
                      <a:srgbClr val="D7D7ED"/>
                    </a:solidFill>
                  </a:tcPr>
                </a:tc>
              </a:tr>
              <a:tr h="528320">
                <a:tc>
                  <a:txBody>
                    <a:bodyPr/>
                    <a:lstStyle/>
                    <a:p>
                      <a:pPr algn="ctr">
                        <a:spcAft>
                          <a:spcPts val="0"/>
                        </a:spcAft>
                      </a:pPr>
                      <a:r>
                        <a:rPr lang="zh-CN" sz="1200" kern="100" dirty="0">
                          <a:solidFill>
                            <a:schemeClr val="tx1">
                              <a:lumMod val="65000"/>
                              <a:lumOff val="35000"/>
                            </a:schemeClr>
                          </a:solidFill>
                          <a:latin typeface="+mn-ea"/>
                          <a:ea typeface="+mn-ea"/>
                        </a:rPr>
                        <a:t>逻辑运算符</a:t>
                      </a:r>
                      <a:endParaRPr lang="zh-CN" sz="1200" kern="100" dirty="0">
                        <a:solidFill>
                          <a:schemeClr val="tx1">
                            <a:lumMod val="65000"/>
                            <a:lumOff val="35000"/>
                          </a:schemeClr>
                        </a:solidFill>
                        <a:latin typeface="+mn-ea"/>
                        <a:ea typeface="+mn-ea"/>
                      </a:endParaRPr>
                    </a:p>
                  </a:txBody>
                  <a:tcPr marL="68580" marR="68580" marT="0" marB="0" anchor="ctr"/>
                </a:tc>
                <a:tc>
                  <a:txBody>
                    <a:bodyPr/>
                    <a:lstStyle/>
                    <a:p>
                      <a:pPr algn="l">
                        <a:spcAft>
                          <a:spcPts val="0"/>
                        </a:spcAft>
                      </a:pPr>
                      <a:r>
                        <a:rPr lang="en-US" sz="1200" kern="100" dirty="0">
                          <a:solidFill>
                            <a:schemeClr val="tx1">
                              <a:lumMod val="65000"/>
                              <a:lumOff val="35000"/>
                            </a:schemeClr>
                          </a:solidFill>
                          <a:latin typeface="+mn-ea"/>
                          <a:ea typeface="+mn-ea"/>
                        </a:rPr>
                        <a:t>AND</a:t>
                      </a:r>
                      <a:r>
                        <a:rPr lang="zh-CN" sz="1200" kern="100" dirty="0">
                          <a:solidFill>
                            <a:schemeClr val="tx1">
                              <a:lumMod val="65000"/>
                              <a:lumOff val="35000"/>
                            </a:schemeClr>
                          </a:solidFill>
                          <a:latin typeface="+mn-ea"/>
                          <a:ea typeface="+mn-ea"/>
                        </a:rPr>
                        <a:t>、</a:t>
                      </a:r>
                      <a:r>
                        <a:rPr lang="en-US" sz="1200" kern="100" dirty="0">
                          <a:solidFill>
                            <a:schemeClr val="tx1">
                              <a:lumMod val="65000"/>
                              <a:lumOff val="35000"/>
                            </a:schemeClr>
                          </a:solidFill>
                          <a:latin typeface="+mn-ea"/>
                          <a:ea typeface="+mn-ea"/>
                        </a:rPr>
                        <a:t>OR</a:t>
                      </a:r>
                      <a:r>
                        <a:rPr lang="zh-CN" sz="1200" kern="100" dirty="0">
                          <a:solidFill>
                            <a:schemeClr val="tx1">
                              <a:lumMod val="65000"/>
                              <a:lumOff val="35000"/>
                            </a:schemeClr>
                          </a:solidFill>
                          <a:latin typeface="+mn-ea"/>
                          <a:ea typeface="+mn-ea"/>
                        </a:rPr>
                        <a:t>、</a:t>
                      </a:r>
                      <a:r>
                        <a:rPr lang="en-US" sz="1200" kern="100" dirty="0">
                          <a:solidFill>
                            <a:schemeClr val="tx1">
                              <a:lumMod val="65000"/>
                              <a:lumOff val="35000"/>
                            </a:schemeClr>
                          </a:solidFill>
                          <a:latin typeface="+mn-ea"/>
                          <a:ea typeface="+mn-ea"/>
                        </a:rPr>
                        <a:t>NOT</a:t>
                      </a:r>
                      <a:endParaRPr lang="zh-CN" sz="1200" kern="100" dirty="0">
                        <a:solidFill>
                          <a:schemeClr val="tx1">
                            <a:lumMod val="65000"/>
                            <a:lumOff val="35000"/>
                          </a:schemeClr>
                        </a:solidFill>
                        <a:latin typeface="+mn-ea"/>
                        <a:ea typeface="+mn-ea"/>
                      </a:endParaRPr>
                    </a:p>
                  </a:txBody>
                  <a:tcPr marL="68580" marR="68580" marT="0" marB="0" anchor="ctr"/>
                </a:tc>
              </a:tr>
            </a:tbl>
          </a:graphicData>
        </a:graphic>
      </p:graphicFrame>
      <p:sp>
        <p:nvSpPr>
          <p:cNvPr id="5"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7" name="直接连接符 6"/>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51894" y="1615396"/>
            <a:ext cx="3977481" cy="461665"/>
          </a:xfrm>
          <a:prstGeom prst="rect">
            <a:avLst/>
          </a:prstGeom>
        </p:spPr>
        <p:txBody>
          <a:bodyPr wrap="square">
            <a:spAutoFit/>
          </a:bodyPr>
          <a:lstStyle/>
          <a:p>
            <a:pPr>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、比较运算符的使用</a:t>
            </a: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2451894" y="2355215"/>
            <a:ext cx="7288213" cy="1476375"/>
          </a:xfrm>
          <a:prstGeom prst="rect">
            <a:avLst/>
          </a:prstGeom>
        </p:spPr>
        <p:txBody>
          <a:bodyPr>
            <a:spAutoFit/>
          </a:bodyPr>
          <a:lstStyle/>
          <a:p>
            <a:pPr lvl="0" eaLnBrk="0" fontAlgn="base" hangingPunct="0">
              <a:lnSpc>
                <a:spcPct val="150000"/>
              </a:lnSpc>
              <a:spcBef>
                <a:spcPct val="0"/>
              </a:spcBef>
              <a:spcAft>
                <a:spcPct val="0"/>
              </a:spcAft>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查询表student中入学成绩在800分以上的学生的学号、姓名和电话信息。</a:t>
            </a:r>
            <a:endParaRPr lang="zh-CN" altLang="zh-CN" sz="2000" dirty="0">
              <a:solidFill>
                <a:srgbClr val="0000FF"/>
              </a:solidFill>
            </a:endParaRPr>
          </a:p>
          <a:p>
            <a:pPr lvl="0" eaLnBrk="0" fontAlgn="base" hangingPunct="0">
              <a:lnSpc>
                <a:spcPct val="150000"/>
              </a:lnSpc>
              <a:spcBef>
                <a:spcPct val="0"/>
              </a:spcBef>
              <a:spcAft>
                <a:spcPct val="0"/>
              </a:spcAft>
              <a:defRPr/>
            </a:pP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3281046" y="3831398"/>
            <a:ext cx="5629909" cy="119888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fontAlgn="base"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studentno,sname,phone FROM  student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entrance&gt;800;</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658361" y="1062477"/>
            <a:ext cx="3113405" cy="553085"/>
          </a:xfrm>
          <a:prstGeom prst="rect">
            <a:avLst/>
          </a:prstGeom>
          <a:noFill/>
        </p:spPr>
        <p:txBody>
          <a:bodyPr wrap="none" rtlCol="0" anchor="t">
            <a:spAutoFit/>
          </a:bodyPr>
          <a:p>
            <a:pPr marL="0" lvl="2" eaLnBrk="0" fontAlgn="base" hangingPunct="0">
              <a:lnSpc>
                <a:spcPct val="150000"/>
              </a:lnSpc>
              <a:spcBef>
                <a:spcPct val="20000"/>
              </a:spcBef>
              <a:spcAft>
                <a:spcPct val="0"/>
              </a:spcAft>
              <a:defRPr/>
            </a:pPr>
            <a:r>
              <a:rPr lang="en-US" altLang="zh-CN" sz="2000" dirty="0">
                <a:solidFill>
                  <a:srgbClr val="F0882E"/>
                </a:solidFill>
                <a:latin typeface="微软雅黑" panose="020B0503020204020204" pitchFamily="34" charset="-122"/>
                <a:ea typeface="微软雅黑" panose="020B0503020204020204" pitchFamily="34" charset="-122"/>
                <a:sym typeface="+mn-ea"/>
              </a:rPr>
              <a:t>5.1.2 </a:t>
            </a:r>
            <a:r>
              <a:rPr lang="zh-CN" altLang="en-US" sz="2000" dirty="0">
                <a:solidFill>
                  <a:srgbClr val="F0882E"/>
                </a:solidFill>
                <a:latin typeface="微软雅黑" panose="020B0503020204020204" pitchFamily="34" charset="-122"/>
                <a:ea typeface="微软雅黑" panose="020B0503020204020204" pitchFamily="34" charset="-122"/>
                <a:sym typeface="+mn-ea"/>
              </a:rPr>
              <a:t>查询中运算符的使用</a:t>
            </a:r>
            <a:endParaRPr lang="zh-CN" altLang="en-US" sz="2000" dirty="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strVal val="#ppt_w*0.70"/>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Effect transition="in" filter="fad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p:nvPr/>
        </p:nvSpPr>
        <p:spPr>
          <a:xfrm>
            <a:off x="759525" y="633470"/>
            <a:ext cx="2140177" cy="765175"/>
          </a:xfrm>
          <a:prstGeom prst="rect">
            <a:avLst/>
          </a:prstGeom>
          <a:noFill/>
          <a:ln w="9525">
            <a:noFill/>
          </a:ln>
        </p:spPr>
        <p:txBody>
          <a:bodyPr anchor="ctr"/>
          <a:lstStyle/>
          <a:p>
            <a:pPr indent="-571500" algn="ctr" defTabSz="914400"/>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矩形 5"/>
          <p:cNvSpPr/>
          <p:nvPr/>
        </p:nvSpPr>
        <p:spPr>
          <a:xfrm>
            <a:off x="4219701" y="964630"/>
            <a:ext cx="4681220" cy="1014730"/>
          </a:xfrm>
          <a:prstGeom prst="rect">
            <a:avLst/>
          </a:prstGeom>
          <a:noFill/>
          <a:ln w="9525">
            <a:noFill/>
          </a:ln>
        </p:spPr>
        <p:txBody>
          <a:bodyPr wrap="square" anchor="ctr">
            <a:spAutoFit/>
          </a:bodyPr>
          <a:lstStyle/>
          <a:p>
            <a:pPr indent="-457200">
              <a:lnSpc>
                <a:spcPct val="150000"/>
              </a:lnSpc>
            </a:pP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掌握</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数据库的统计查询</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457200">
              <a:lnSpc>
                <a:spcPct val="15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多表查询、子查询</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1" name="组合 16"/>
          <p:cNvGrpSpPr/>
          <p:nvPr/>
        </p:nvGrpSpPr>
        <p:grpSpPr>
          <a:xfrm>
            <a:off x="3968751" y="1445261"/>
            <a:ext cx="1287145" cy="650875"/>
            <a:chOff x="860198" y="2352244"/>
            <a:chExt cx="1286740" cy="652213"/>
          </a:xfrm>
        </p:grpSpPr>
        <p:cxnSp>
          <p:nvCxnSpPr>
            <p:cNvPr id="13" name="直接连接符 7"/>
            <p:cNvCxnSpPr/>
            <p:nvPr/>
          </p:nvCxnSpPr>
          <p:spPr>
            <a:xfrm>
              <a:off x="860198" y="2352244"/>
              <a:ext cx="372267" cy="652213"/>
            </a:xfrm>
            <a:prstGeom prst="line">
              <a:avLst/>
            </a:prstGeom>
            <a:ln w="28575" cap="flat" cmpd="sng">
              <a:solidFill>
                <a:srgbClr val="F0882E"/>
              </a:solidFill>
              <a:prstDash val="solid"/>
              <a:headEnd type="none" w="med" len="med"/>
              <a:tailEnd type="none" w="med" len="med"/>
            </a:ln>
          </p:spPr>
        </p:cxnSp>
        <p:cxnSp>
          <p:nvCxnSpPr>
            <p:cNvPr id="14" name="直接连接符 10"/>
            <p:cNvCxnSpPr/>
            <p:nvPr/>
          </p:nvCxnSpPr>
          <p:spPr>
            <a:xfrm>
              <a:off x="1222939" y="3004457"/>
              <a:ext cx="923999" cy="0"/>
            </a:xfrm>
            <a:prstGeom prst="line">
              <a:avLst/>
            </a:prstGeom>
            <a:ln w="28575" cap="flat" cmpd="sng">
              <a:solidFill>
                <a:srgbClr val="F0882E"/>
              </a:solidFill>
              <a:prstDash val="solid"/>
              <a:headEnd type="none" w="med" len="med"/>
              <a:tailEnd type="oval" w="med" len="med"/>
            </a:ln>
          </p:spPr>
        </p:cxnSp>
      </p:grpSp>
      <p:sp>
        <p:nvSpPr>
          <p:cNvPr id="18" name="椭圆 17"/>
          <p:cNvSpPr/>
          <p:nvPr/>
        </p:nvSpPr>
        <p:spPr bwMode="auto">
          <a:xfrm>
            <a:off x="3656330" y="984885"/>
            <a:ext cx="474980" cy="474980"/>
          </a:xfrm>
          <a:prstGeom prst="ellipse">
            <a:avLst/>
          </a:prstGeom>
          <a:solidFill>
            <a:srgbClr val="F0882E"/>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base">
              <a:spcBef>
                <a:spcPct val="0"/>
              </a:spcBef>
              <a:spcAft>
                <a:spcPct val="0"/>
              </a:spcAft>
              <a:defRPr/>
            </a:pPr>
            <a:endParaRPr lang="zh-CN" altLang="en-US">
              <a:solidFill>
                <a:srgbClr val="1FA8BB"/>
              </a:solidFill>
              <a:latin typeface="Arial" panose="020B0604020202020204" pitchFamily="34" charset="0"/>
              <a:ea typeface="宋体" panose="02010600030101010101" pitchFamily="2" charset="-122"/>
            </a:endParaRPr>
          </a:p>
        </p:txBody>
      </p:sp>
      <p:sp>
        <p:nvSpPr>
          <p:cNvPr id="19" name="TextBox 15"/>
          <p:cNvSpPr txBox="1"/>
          <p:nvPr/>
        </p:nvSpPr>
        <p:spPr>
          <a:xfrm>
            <a:off x="3712210" y="956311"/>
            <a:ext cx="335280" cy="522605"/>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0" name="组合 26"/>
          <p:cNvGrpSpPr/>
          <p:nvPr/>
        </p:nvGrpSpPr>
        <p:grpSpPr>
          <a:xfrm rot="10800000" flipH="1">
            <a:off x="1188995" y="3878263"/>
            <a:ext cx="2993433" cy="652462"/>
            <a:chOff x="860198" y="2352244"/>
            <a:chExt cx="2178276" cy="652213"/>
          </a:xfrm>
        </p:grpSpPr>
        <p:cxnSp>
          <p:nvCxnSpPr>
            <p:cNvPr id="21" name="直接连接符 27"/>
            <p:cNvCxnSpPr/>
            <p:nvPr/>
          </p:nvCxnSpPr>
          <p:spPr>
            <a:xfrm>
              <a:off x="860198" y="2352244"/>
              <a:ext cx="372267" cy="652213"/>
            </a:xfrm>
            <a:prstGeom prst="line">
              <a:avLst/>
            </a:prstGeom>
            <a:ln w="28575" cap="flat" cmpd="sng">
              <a:solidFill>
                <a:srgbClr val="F0882E"/>
              </a:solidFill>
              <a:prstDash val="solid"/>
              <a:headEnd type="none" w="med" len="med"/>
              <a:tailEnd type="none" w="med" len="med"/>
            </a:ln>
          </p:spPr>
        </p:cxnSp>
        <p:cxnSp>
          <p:nvCxnSpPr>
            <p:cNvPr id="22" name="直接连接符 28"/>
            <p:cNvCxnSpPr/>
            <p:nvPr/>
          </p:nvCxnSpPr>
          <p:spPr>
            <a:xfrm>
              <a:off x="1222939" y="3004457"/>
              <a:ext cx="1815535" cy="0"/>
            </a:xfrm>
            <a:prstGeom prst="line">
              <a:avLst/>
            </a:prstGeom>
            <a:ln w="28575" cap="flat" cmpd="sng">
              <a:solidFill>
                <a:srgbClr val="F0882E"/>
              </a:solidFill>
              <a:prstDash val="solid"/>
              <a:headEnd type="none" w="med" len="med"/>
              <a:tailEnd type="oval" w="med" len="med"/>
            </a:ln>
          </p:spPr>
        </p:cxnSp>
      </p:grpSp>
      <p:grpSp>
        <p:nvGrpSpPr>
          <p:cNvPr id="25" name="组合 29"/>
          <p:cNvGrpSpPr/>
          <p:nvPr/>
        </p:nvGrpSpPr>
        <p:grpSpPr>
          <a:xfrm>
            <a:off x="902797" y="4091477"/>
            <a:ext cx="474663" cy="523875"/>
            <a:chOff x="1232465" y="3533639"/>
            <a:chExt cx="474580" cy="523518"/>
          </a:xfrm>
        </p:grpSpPr>
        <p:sp>
          <p:nvSpPr>
            <p:cNvPr id="26" name="椭圆 25"/>
            <p:cNvSpPr/>
            <p:nvPr/>
          </p:nvSpPr>
          <p:spPr bwMode="auto">
            <a:xfrm>
              <a:off x="1232465" y="3559022"/>
              <a:ext cx="474580" cy="474339"/>
            </a:xfrm>
            <a:prstGeom prst="ellipse">
              <a:avLst/>
            </a:prstGeom>
            <a:solidFill>
              <a:srgbClr val="F0882E"/>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sp>
          <p:nvSpPr>
            <p:cNvPr id="27" name="TextBox 23"/>
            <p:cNvSpPr txBox="1"/>
            <p:nvPr/>
          </p:nvSpPr>
          <p:spPr>
            <a:xfrm>
              <a:off x="1275321" y="3533639"/>
              <a:ext cx="334903" cy="52351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8" name="矩形 21"/>
          <p:cNvSpPr/>
          <p:nvPr/>
        </p:nvSpPr>
        <p:spPr>
          <a:xfrm>
            <a:off x="1561405" y="4163221"/>
            <a:ext cx="2762471" cy="553085"/>
          </a:xfrm>
          <a:prstGeom prst="rect">
            <a:avLst/>
          </a:prstGeom>
          <a:noFill/>
          <a:ln w="9525">
            <a:noFill/>
          </a:ln>
        </p:spPr>
        <p:txBody>
          <a:bodyPr wrap="square" anchor="ctr">
            <a:spAutoFit/>
          </a:bodyPr>
          <a:lstStyle/>
          <a:p>
            <a:pPr indent="-457200">
              <a:lnSpc>
                <a:spcPct val="15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了解正则表达式</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9" name="组合 38"/>
          <p:cNvGrpSpPr/>
          <p:nvPr/>
        </p:nvGrpSpPr>
        <p:grpSpPr>
          <a:xfrm rot="10800000">
            <a:off x="7528876" y="3878263"/>
            <a:ext cx="3328989" cy="654050"/>
            <a:chOff x="860198" y="2352244"/>
            <a:chExt cx="2178276" cy="652213"/>
          </a:xfrm>
        </p:grpSpPr>
        <p:cxnSp>
          <p:nvCxnSpPr>
            <p:cNvPr id="30" name="直接连接符 39"/>
            <p:cNvCxnSpPr/>
            <p:nvPr/>
          </p:nvCxnSpPr>
          <p:spPr>
            <a:xfrm>
              <a:off x="860198" y="2352244"/>
              <a:ext cx="372267" cy="652213"/>
            </a:xfrm>
            <a:prstGeom prst="line">
              <a:avLst/>
            </a:prstGeom>
            <a:ln w="28575" cap="flat" cmpd="sng">
              <a:solidFill>
                <a:srgbClr val="F0882E"/>
              </a:solidFill>
              <a:prstDash val="solid"/>
              <a:headEnd type="none" w="med" len="med"/>
              <a:tailEnd type="none" w="med" len="med"/>
            </a:ln>
          </p:spPr>
        </p:cxnSp>
        <p:cxnSp>
          <p:nvCxnSpPr>
            <p:cNvPr id="33" name="直接连接符 40"/>
            <p:cNvCxnSpPr/>
            <p:nvPr/>
          </p:nvCxnSpPr>
          <p:spPr>
            <a:xfrm>
              <a:off x="1222939" y="3004457"/>
              <a:ext cx="1815535" cy="0"/>
            </a:xfrm>
            <a:prstGeom prst="line">
              <a:avLst/>
            </a:prstGeom>
            <a:ln w="28575" cap="flat" cmpd="sng">
              <a:solidFill>
                <a:srgbClr val="F0882E"/>
              </a:solidFill>
              <a:prstDash val="solid"/>
              <a:headEnd type="none" w="med" len="med"/>
              <a:tailEnd type="oval" w="med" len="med"/>
            </a:ln>
          </p:spPr>
        </p:cxnSp>
      </p:grpSp>
      <p:sp>
        <p:nvSpPr>
          <p:cNvPr id="35" name="椭圆 34"/>
          <p:cNvSpPr/>
          <p:nvPr/>
        </p:nvSpPr>
        <p:spPr bwMode="auto">
          <a:xfrm flipH="1">
            <a:off x="10602955" y="4294981"/>
            <a:ext cx="473075" cy="474663"/>
          </a:xfrm>
          <a:prstGeom prst="ellipse">
            <a:avLst/>
          </a:prstGeom>
          <a:solidFill>
            <a:srgbClr val="F0882E"/>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sp>
        <p:nvSpPr>
          <p:cNvPr id="39" name="TextBox 31"/>
          <p:cNvSpPr txBox="1"/>
          <p:nvPr/>
        </p:nvSpPr>
        <p:spPr>
          <a:xfrm flipH="1">
            <a:off x="10668043" y="4267994"/>
            <a:ext cx="334962" cy="525462"/>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矩形 51"/>
          <p:cNvSpPr/>
          <p:nvPr/>
        </p:nvSpPr>
        <p:spPr>
          <a:xfrm>
            <a:off x="7584603" y="4107987"/>
            <a:ext cx="3250921" cy="1014730"/>
          </a:xfrm>
          <a:prstGeom prst="rect">
            <a:avLst/>
          </a:prstGeom>
          <a:noFill/>
          <a:ln w="9525">
            <a:noFill/>
          </a:ln>
        </p:spPr>
        <p:txBody>
          <a:bodyPr wrap="square" anchor="ctr">
            <a:spAutoFit/>
          </a:bodyPr>
          <a:lstStyle/>
          <a:p>
            <a:pPr marL="571500" lvl="1" indent="-571500">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熟悉</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r">
              <a:lnSpc>
                <a:spcPts val="3600"/>
              </a:lnSpc>
            </a:pPr>
            <a:endParaRPr lang="en-US" altLang="zh-CN" sz="20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4" name="组合 34"/>
          <p:cNvGrpSpPr/>
          <p:nvPr/>
        </p:nvGrpSpPr>
        <p:grpSpPr>
          <a:xfrm>
            <a:off x="3319623" y="2021365"/>
            <a:ext cx="5133975" cy="3455035"/>
            <a:chOff x="2069339" y="2019808"/>
            <a:chExt cx="5133911" cy="3454972"/>
          </a:xfrm>
        </p:grpSpPr>
        <p:sp>
          <p:nvSpPr>
            <p:cNvPr id="45" name="弧形 44"/>
            <p:cNvSpPr/>
            <p:nvPr/>
          </p:nvSpPr>
          <p:spPr bwMode="auto">
            <a:xfrm rot="5400000">
              <a:off x="3977494" y="3085315"/>
              <a:ext cx="1312838" cy="1314434"/>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sp>
          <p:nvSpPr>
            <p:cNvPr id="46" name="弧形 45"/>
            <p:cNvSpPr/>
            <p:nvPr/>
          </p:nvSpPr>
          <p:spPr bwMode="auto">
            <a:xfrm>
              <a:off x="4092582" y="3203585"/>
              <a:ext cx="1082661" cy="1084242"/>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sp>
          <p:nvSpPr>
            <p:cNvPr id="47" name="弧形 46"/>
            <p:cNvSpPr/>
            <p:nvPr/>
          </p:nvSpPr>
          <p:spPr bwMode="auto">
            <a:xfrm rot="16200000">
              <a:off x="4172752" y="3347248"/>
              <a:ext cx="898509" cy="823903"/>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p:spPr>
          <p:txBody>
            <a:bodyPr/>
            <a:lstStyle/>
            <a:p>
              <a:pPr fontAlgn="base">
                <a:spcBef>
                  <a:spcPct val="0"/>
                </a:spcBef>
                <a:spcAft>
                  <a:spcPct val="0"/>
                </a:spcAft>
                <a:defRPr/>
              </a:pPr>
              <a:endParaRPr lang="zh-CN" altLang="en-US">
                <a:latin typeface="Arial" panose="020B0604020202020204" pitchFamily="34" charset="0"/>
                <a:ea typeface="宋体" panose="02010600030101010101" pitchFamily="2" charset="-122"/>
              </a:endParaRPr>
            </a:p>
          </p:txBody>
        </p:sp>
        <p:grpSp>
          <p:nvGrpSpPr>
            <p:cNvPr id="48" name="组合 3"/>
            <p:cNvGrpSpPr/>
            <p:nvPr/>
          </p:nvGrpSpPr>
          <p:grpSpPr>
            <a:xfrm>
              <a:off x="2069339" y="2019808"/>
              <a:ext cx="5133911" cy="3454972"/>
              <a:chOff x="2069339" y="2019808"/>
              <a:chExt cx="5133911" cy="3454972"/>
            </a:xfrm>
          </p:grpSpPr>
          <p:graphicFrame>
            <p:nvGraphicFramePr>
              <p:cNvPr id="49" name="图表 2"/>
              <p:cNvGraphicFramePr>
                <a:graphicFrameLocks noChangeAspect="1"/>
              </p:cNvGraphicFramePr>
              <p:nvPr/>
            </p:nvGraphicFramePr>
            <p:xfrm>
              <a:off x="2069339" y="2019808"/>
              <a:ext cx="5133911" cy="3454972"/>
            </p:xfrm>
            <a:graphic>
              <a:graphicData uri="http://schemas.openxmlformats.org/presentationml/2006/ole">
                <mc:AlternateContent xmlns:mc="http://schemas.openxmlformats.org/markup-compatibility/2006">
                  <mc:Choice xmlns:v="urn:schemas-microsoft-com:vml" Requires="v">
                    <p:oleObj spid="_x0000_s1077" name="Chart" r:id="rId1" imgW="6845300" imgH="4610100" progId="Excel.Sheet.8">
                      <p:embed/>
                    </p:oleObj>
                  </mc:Choice>
                  <mc:Fallback>
                    <p:oleObj name="Chart" r:id="rId1" imgW="6845300" imgH="4610100" progId="Excel.Sheet.8">
                      <p:embed/>
                      <p:pic>
                        <p:nvPicPr>
                          <p:cNvPr id="0" name="图片 1024"/>
                          <p:cNvPicPr>
                            <a:picLocks noChangeAspect="1"/>
                          </p:cNvPicPr>
                          <p:nvPr/>
                        </p:nvPicPr>
                        <p:blipFill>
                          <a:blip r:embed="rId2"/>
                          <a:stretch>
                            <a:fillRect/>
                          </a:stretch>
                        </p:blipFill>
                        <p:spPr>
                          <a:xfrm>
                            <a:off x="2069339" y="2019808"/>
                            <a:ext cx="5133911" cy="3454972"/>
                          </a:xfrm>
                          <a:prstGeom prst="rect">
                            <a:avLst/>
                          </a:prstGeom>
                          <a:noFill/>
                          <a:ln w="38100">
                            <a:noFill/>
                          </a:ln>
                        </p:spPr>
                      </p:pic>
                    </p:oleObj>
                  </mc:Fallback>
                </mc:AlternateContent>
              </a:graphicData>
            </a:graphic>
          </p:graphicFrame>
          <p:sp>
            <p:nvSpPr>
              <p:cNvPr id="51" name="TextBox 42"/>
              <p:cNvSpPr txBox="1"/>
              <p:nvPr/>
            </p:nvSpPr>
            <p:spPr>
              <a:xfrm>
                <a:off x="4218945" y="2431052"/>
                <a:ext cx="1041387" cy="461657"/>
              </a:xfrm>
              <a:prstGeom prst="rect">
                <a:avLst/>
              </a:prstGeom>
              <a:noFill/>
            </p:spPr>
            <p:txBody>
              <a:bodyPr>
                <a:spAutoFit/>
              </a:bodyPr>
              <a:lstStyle>
                <a:defPPr>
                  <a:defRPr lang="en-US"/>
                </a:defPPr>
                <a:lvl1pPr>
                  <a:defRPr sz="2400">
                    <a:solidFill>
                      <a:srgbClr val="E8766F"/>
                    </a:solidFill>
                    <a:latin typeface="微软雅黑" panose="020B0503020204020204" pitchFamily="34" charset="-122"/>
                    <a:ea typeface="微软雅黑" panose="020B0503020204020204" pitchFamily="34" charset="-122"/>
                  </a:defRPr>
                </a:lvl1pPr>
              </a:lstStyle>
              <a:p>
                <a:r>
                  <a:rPr lang="zh-CN" altLang="en-US" dirty="0">
                    <a:solidFill>
                      <a:srgbClr val="FFFFFF"/>
                    </a:solidFill>
                  </a:rPr>
                  <a:t>掌 握</a:t>
                </a:r>
                <a:endParaRPr lang="zh-CN" altLang="en-US" dirty="0">
                  <a:solidFill>
                    <a:srgbClr val="FFFFFF"/>
                  </a:solidFill>
                </a:endParaRPr>
              </a:p>
            </p:txBody>
          </p:sp>
        </p:grpSp>
        <p:sp>
          <p:nvSpPr>
            <p:cNvPr id="52" name="TextBox 39"/>
            <p:cNvSpPr txBox="1"/>
            <p:nvPr/>
          </p:nvSpPr>
          <p:spPr>
            <a:xfrm rot="13580827" flipV="1">
              <a:off x="3526650" y="4395129"/>
              <a:ext cx="1041381" cy="461659"/>
            </a:xfrm>
            <a:prstGeom prst="rect">
              <a:avLst/>
            </a:prstGeom>
            <a:noFill/>
          </p:spPr>
          <p:txBody>
            <a:bodyPr>
              <a:spAutoFit/>
            </a:bodyPr>
            <a:lstStyle/>
            <a:p>
              <a:pPr>
                <a:defRPr/>
              </a:pPr>
              <a:r>
                <a:rPr lang="zh-CN" altLang="en-US" sz="2400" dirty="0">
                  <a:solidFill>
                    <a:srgbClr val="E8766F"/>
                  </a:solidFill>
                  <a:latin typeface="微软雅黑" panose="020B0503020204020204" pitchFamily="34" charset="-122"/>
                  <a:ea typeface="微软雅黑" panose="020B0503020204020204" pitchFamily="34" charset="-122"/>
                </a:rPr>
                <a:t>了解</a:t>
              </a:r>
              <a:endParaRPr lang="zh-CN" altLang="en-US" sz="2400" dirty="0">
                <a:solidFill>
                  <a:srgbClr val="E8766F"/>
                </a:solidFill>
                <a:latin typeface="微软雅黑" panose="020B0503020204020204" pitchFamily="34" charset="-122"/>
                <a:ea typeface="微软雅黑" panose="020B0503020204020204" pitchFamily="34" charset="-122"/>
              </a:endParaRPr>
            </a:p>
          </p:txBody>
        </p:sp>
        <p:sp>
          <p:nvSpPr>
            <p:cNvPr id="53" name="TextBox 40"/>
            <p:cNvSpPr txBox="1"/>
            <p:nvPr/>
          </p:nvSpPr>
          <p:spPr>
            <a:xfrm rot="8019173" flipH="1" flipV="1">
              <a:off x="4979987" y="4133197"/>
              <a:ext cx="1041381" cy="461659"/>
            </a:xfrm>
            <a:prstGeom prst="rect">
              <a:avLst/>
            </a:prstGeom>
            <a:noFill/>
          </p:spPr>
          <p:txBody>
            <a:bodyPr>
              <a:spAutoFit/>
            </a:bodyPr>
            <a:lstStyle/>
            <a:p>
              <a:pPr>
                <a:defRPr/>
              </a:pPr>
              <a:r>
                <a:rPr lang="zh-CN" altLang="en-US" sz="2400" dirty="0">
                  <a:solidFill>
                    <a:srgbClr val="FFFF00"/>
                  </a:solidFill>
                  <a:latin typeface="微软雅黑" panose="020B0503020204020204" pitchFamily="34" charset="-122"/>
                  <a:ea typeface="微软雅黑" panose="020B0503020204020204" pitchFamily="34" charset="-122"/>
                </a:rPr>
                <a:t>熟悉</a:t>
              </a:r>
              <a:endParaRPr lang="zh-CN" altLang="en-US" sz="2400" dirty="0">
                <a:solidFill>
                  <a:srgbClr val="FFFF00"/>
                </a:solidFill>
                <a:latin typeface="微软雅黑" panose="020B0503020204020204" pitchFamily="34" charset="-122"/>
                <a:ea typeface="微软雅黑" panose="020B0503020204020204" pitchFamily="34" charset="-122"/>
              </a:endParaRPr>
            </a:p>
          </p:txBody>
        </p:sp>
      </p:grpSp>
      <p:sp>
        <p:nvSpPr>
          <p:cNvPr id="36" name="MH_Others_1"/>
          <p:cNvSpPr/>
          <p:nvPr>
            <p:custDataLst>
              <p:tags r:id="rId3"/>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 name="直接连接符 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heel(4)">
                                      <p:cBhvr>
                                        <p:cTn id="11"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矩形 9"/>
          <p:cNvSpPr/>
          <p:nvPr/>
        </p:nvSpPr>
        <p:spPr>
          <a:xfrm>
            <a:off x="2559369" y="5521697"/>
            <a:ext cx="7072312" cy="92202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fontAlgn="base"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s</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tudentno, final</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score</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courseno='c05109' and daily between 80 and 95;</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484914" y="1323931"/>
            <a:ext cx="3977481" cy="461665"/>
          </a:xfrm>
          <a:prstGeom prst="rect">
            <a:avLst/>
          </a:prstGeom>
        </p:spPr>
        <p:txBody>
          <a:bodyPr wrap="square">
            <a:spAutoFit/>
          </a:bodyPr>
          <a:lstStyle/>
          <a:p>
            <a:pPr>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、范围运算符的使用</a:t>
            </a: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416050" y="1977390"/>
            <a:ext cx="9359900" cy="2306955"/>
          </a:xfrm>
          <a:prstGeom prst="rect">
            <a:avLst/>
          </a:prstGeom>
          <a:noFill/>
        </p:spPr>
        <p:txBody>
          <a:bodyPr wrap="square" rtlCol="0" anchor="t">
            <a:spAutoFit/>
          </a:bodyPr>
          <a:p>
            <a:pPr indent="609600" fontAlgn="auto">
              <a:extLst>
                <a:ext uri="{35155182-B16C-46BC-9424-99874614C6A1}">
                  <wpsdc:indentchars xmlns:wpsdc="http://www.wps.cn/officeDocument/2017/drawingmlCustomData" val="200" checksum="4158780845"/>
                </a:ext>
              </a:extLst>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where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子句中，可以使用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between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搜索条件检索指定范围内的行。使用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between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搜索条件时，使用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between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搜索条件相当于用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and</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连接两个比较条件，如“</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x between 10 and 27</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相当于表达式“</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x&gt;=10 and x&lt;=27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”。由此可见，在生成结果集中，</a:t>
            </a:r>
            <a:r>
              <a:rPr lang="zh-CN"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边界值</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也是符合条件的。检索条件指定排除某个范围的值，一般可以利用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not between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关键字实现。</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2236470" y="4470400"/>
            <a:ext cx="7719060" cy="706755"/>
          </a:xfrm>
          <a:prstGeom prst="rect">
            <a:avLst/>
          </a:prstGeom>
          <a:noFill/>
        </p:spPr>
        <p:txBody>
          <a:bodyPr wrap="square" rtlCol="0" anchor="t">
            <a:spAutoFit/>
          </a:bodyPr>
          <a:p>
            <a:pPr>
              <a:buNone/>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查询选修课程号为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c05109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的学生学号和期末成绩，并且要求平时成绩在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80</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到</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95</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之间。</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2"/>
          <a:stretch>
            <a:fillRect/>
          </a:stretch>
        </p:blipFill>
        <p:spPr>
          <a:xfrm>
            <a:off x="5421630" y="4940300"/>
            <a:ext cx="4533900" cy="1917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p:tgtEl>
                                          <p:spTgt spid="4"/>
                                        </p:tgtEl>
                                        <p:attrNameLst>
                                          <p:attrName>ppt_y</p:attrName>
                                        </p:attrNameLst>
                                      </p:cBhvr>
                                      <p:tavLst>
                                        <p:tav tm="0">
                                          <p:val>
                                            <p:strVal val="#ppt_y+#ppt_h*1.125000"/>
                                          </p:val>
                                        </p:tav>
                                        <p:tav tm="100000">
                                          <p:val>
                                            <p:strVal val="#ppt_y"/>
                                          </p:val>
                                        </p:tav>
                                      </p:tavLst>
                                    </p:anim>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33588" y="2355602"/>
            <a:ext cx="8177212" cy="891540"/>
          </a:xfrm>
          <a:prstGeom prst="rect">
            <a:avLst/>
          </a:prstGeom>
        </p:spPr>
        <p:txBody>
          <a:bodyPr wrap="square">
            <a:spAutoFit/>
          </a:bodyPr>
          <a:lstStyle/>
          <a:p>
            <a:pPr lvl="0" eaLnBrk="0" fontAlgn="base" hangingPunct="0">
              <a:spcBef>
                <a:spcPct val="0"/>
              </a:spcBef>
              <a:spcAft>
                <a:spcPct val="0"/>
              </a:spcAft>
              <a:defRPr/>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日期时间类型是一个很特殊的数据类型，它不仅可以作为一个连续的范围使用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between…and</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，还可以进行加、减以及比较大小的操作。</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573655" y="5471410"/>
            <a:ext cx="7391400" cy="92202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fontAlgn="base" hangingPunct="0">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a:t>
            </a:r>
            <a:endPar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birthdate</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&gt;=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2001</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-1-1'  AND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birthdate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&lt;=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2001</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-12-31';</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757679" y="1784509"/>
            <a:ext cx="1204596" cy="400110"/>
          </a:xfrm>
          <a:prstGeom prst="rect">
            <a:avLst/>
          </a:prstGeom>
          <a:solidFill>
            <a:schemeClr val="accent2"/>
          </a:solidFill>
          <a:effectLst>
            <a:outerShdw blurRad="57150" dist="19050" dir="2700000" algn="tl" rotWithShape="0">
              <a:prstClr val="black">
                <a:alpha val="63000"/>
              </a:prstClr>
            </a:outerShdw>
          </a:effectLst>
        </p:spPr>
        <p:txBody>
          <a:bodyPr wrap="square" rtlCol="0" anchor="t">
            <a:spAutoFit/>
          </a:bodyPr>
          <a:lstStyle/>
          <a:p>
            <a:r>
              <a:rPr lang="en-US" altLang="zh-CN" b="1" noProof="0"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b="1" noProof="0" dirty="0" smtClean="0">
                <a:solidFill>
                  <a:schemeClr val="bg1"/>
                </a:solidFill>
                <a:latin typeface="微软雅黑" panose="020B0503020204020204" pitchFamily="34" charset="-122"/>
                <a:ea typeface="微软雅黑" panose="020B0503020204020204" pitchFamily="34" charset="-122"/>
                <a:sym typeface="+mn-ea"/>
              </a:rPr>
              <a:t>注意</a:t>
            </a:r>
            <a:r>
              <a:rPr lang="zh-CN" sz="2000" b="1" noProof="0" dirty="0" smtClean="0">
                <a:solidFill>
                  <a:schemeClr val="bg1"/>
                </a:solidFill>
                <a:latin typeface="微软雅黑" panose="020B0503020204020204" pitchFamily="34" charset="-122"/>
                <a:ea typeface="微软雅黑" panose="020B0503020204020204" pitchFamily="34" charset="-122"/>
                <a:sym typeface="+mn-ea"/>
              </a:rPr>
              <a:t>：</a:t>
            </a:r>
            <a:endParaRPr lang="zh-CN" sz="2000" b="1" noProof="0" dirty="0">
              <a:solidFill>
                <a:schemeClr val="bg1"/>
              </a:solidFill>
              <a:latin typeface="微软雅黑" panose="020B0503020204020204" pitchFamily="34" charset="-122"/>
              <a:ea typeface="微软雅黑" panose="020B0503020204020204" pitchFamily="34" charset="-122"/>
              <a:sym typeface="+mn-ea"/>
            </a:endParaRPr>
          </a:p>
        </p:txBody>
      </p:sp>
      <p:sp>
        <p:nvSpPr>
          <p:cNvPr id="1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73655" y="3709920"/>
            <a:ext cx="7391400" cy="92202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eaLnBrk="0" fontAlgn="base" hangingPunct="0">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a:t>
            </a:r>
            <a:endPar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birthdate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BETWEEN '2001-1-1'  AND '2001-12-31';</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animBg="1"/>
      <p:bldP spid="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42235" y="1580515"/>
            <a:ext cx="4208145" cy="460375"/>
          </a:xfrm>
          <a:prstGeom prst="rect">
            <a:avLst/>
          </a:prstGeom>
        </p:spPr>
        <p:txBody>
          <a:bodyPr wrap="square">
            <a:spAutoFit/>
          </a:bodyPr>
          <a:lstStyle/>
          <a:p>
            <a:pPr>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3</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、列表运算符的使用</a:t>
            </a: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2641918" y="5699125"/>
            <a:ext cx="7115174" cy="92202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fontAlgn="base"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studentno,courseno ,daily ,final FROM score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studentno in('18135222201','18137221508','19123567897');</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3"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流程图: 延期 15"/>
          <p:cNvSpPr/>
          <p:nvPr/>
        </p:nvSpPr>
        <p:spPr>
          <a:xfrm rot="16200000">
            <a:off x="1664970" y="128715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9"/>
          <p:cNvSpPr txBox="1"/>
          <p:nvPr/>
        </p:nvSpPr>
        <p:spPr>
          <a:xfrm>
            <a:off x="1659257" y="158052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2099945" y="2150745"/>
            <a:ext cx="8529955" cy="2306955"/>
          </a:xfrm>
          <a:prstGeom prst="rect">
            <a:avLst/>
          </a:prstGeom>
          <a:noFill/>
        </p:spPr>
        <p:txBody>
          <a:bodyPr wrap="square" rtlCol="0" anchor="t">
            <a:spAutoFit/>
          </a:bodyPr>
          <a:p>
            <a:pPr indent="609600" fontAlgn="auto">
              <a:extLst>
                <a:ext uri="{35155182-B16C-46BC-9424-99874614C6A1}">
                  <wpsdc:indentchars xmlns:wpsdc="http://www.wps.cn/officeDocument/2017/drawingmlCustomData" val="200" checksum="4158780845"/>
                </a:ext>
              </a:extLst>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关键字可以判断某个字段的值是否在于指定的集合中。如果字段的值在集合中，则满足查询条件，该记录将被查询出来；如果不在集合中，则不满足查询条件。实际上，使用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搜索条件相当于用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or</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连接两个比较条件，如“</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x in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15</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相当于表达式“</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x=10 or x=15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”。也可以使用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not in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关键词查询不在某取值范围内的记录行数据。</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2199640" y="4606290"/>
            <a:ext cx="7792085" cy="706755"/>
          </a:xfrm>
          <a:prstGeom prst="rect">
            <a:avLst/>
          </a:prstGeom>
          <a:noFill/>
        </p:spPr>
        <p:txBody>
          <a:bodyPr wrap="square" rtlCol="0" anchor="t">
            <a:spAutoFit/>
          </a:bodyPr>
          <a:p>
            <a:pPr>
              <a:buNone/>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查询学号分别为的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18135222201</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18137221508</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19123567897</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的学生学号、课程号、平时成绩和期末成绩。</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2"/>
          <a:stretch>
            <a:fillRect/>
          </a:stretch>
        </p:blipFill>
        <p:spPr>
          <a:xfrm>
            <a:off x="3203575" y="3463925"/>
            <a:ext cx="5308600" cy="223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strVal val="#ppt_w*0.70"/>
                                          </p:val>
                                        </p:tav>
                                        <p:tav tm="100000">
                                          <p:val>
                                            <p:strVal val="#ppt_w"/>
                                          </p:val>
                                        </p:tav>
                                      </p:tavLst>
                                    </p:anim>
                                    <p:anim calcmode="lin" valueType="num">
                                      <p:cBhvr>
                                        <p:cTn id="14" dur="1000" fill="hold"/>
                                        <p:tgtEl>
                                          <p:spTgt spid="9"/>
                                        </p:tgtEl>
                                        <p:attrNameLst>
                                          <p:attrName>ppt_h</p:attrName>
                                        </p:attrNameLst>
                                      </p:cBhvr>
                                      <p:tavLst>
                                        <p:tav tm="0">
                                          <p:val>
                                            <p:strVal val="#ppt_h"/>
                                          </p:val>
                                        </p:tav>
                                        <p:tav tm="100000">
                                          <p:val>
                                            <p:strVal val="#ppt_h"/>
                                          </p:val>
                                        </p:tav>
                                      </p:tavLst>
                                    </p:anim>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p:tgtEl>
                                          <p:spTgt spid="4"/>
                                        </p:tgtEl>
                                        <p:attrNameLst>
                                          <p:attrName>ppt_y</p:attrName>
                                        </p:attrNameLst>
                                      </p:cBhvr>
                                      <p:tavLst>
                                        <p:tav tm="0">
                                          <p:val>
                                            <p:strVal val="#ppt_y+#ppt_h*1.125000"/>
                                          </p:val>
                                        </p:tav>
                                        <p:tav tm="100000">
                                          <p:val>
                                            <p:strVal val="#ppt_y"/>
                                          </p:val>
                                        </p:tav>
                                      </p:tavLst>
                                    </p:anim>
                                    <p:animEffect transition="in" filter="wipe(up)">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76450" y="2223135"/>
            <a:ext cx="8038465" cy="1938020"/>
          </a:xfrm>
          <a:prstGeom prst="rect">
            <a:avLst/>
          </a:prstGeom>
        </p:spPr>
        <p:txBody>
          <a:bodyPr wrap="square">
            <a:spAutoFit/>
          </a:bodyPr>
          <a:lstStyle/>
          <a:p>
            <a:pPr algn="l">
              <a:buClrTx/>
              <a:buSzTx/>
              <a:buFontTx/>
              <a:buNone/>
              <a:defRPr/>
            </a:pPr>
            <a:r>
              <a:rPr kumimoji="0" lang="en-US" altLang="zh-CN" sz="2000" i="0" u="none" strike="noStrike" kern="1200" cap="none" spc="0" normalizeH="0" baseline="0" noProof="0" dirty="0" smtClean="0">
                <a:ln>
                  <a:noFill/>
                </a:ln>
                <a:solidFill>
                  <a:schemeClr val="tx1">
                    <a:lumMod val="65000"/>
                    <a:lumOff val="35000"/>
                  </a:schemeClr>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2400" i="0" u="none" strike="noStrike" kern="1200" cap="none" spc="0" normalizeH="0" baseline="0" noProof="0" dirty="0" smtClean="0">
                <a:ln>
                  <a:noFill/>
                </a:ln>
                <a:solidFill>
                  <a:schemeClr val="tx1">
                    <a:lumMod val="65000"/>
                    <a:lumOff val="35000"/>
                  </a:schemeClr>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在指定的条件不是很明确的情况下，可以使用LIKE运算符与模式字符串进行匹配运算。</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当使用like搜索条件时，模式字符串中的所有字符都有意义，包括开头和结尾的空格。like主要用于字符类型数据。字符串内的英文字母和汉字都算一个字符。</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其语法格式如下: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771265" y="4300855"/>
            <a:ext cx="4648200" cy="46037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fontAlgn="base" hangingPunct="0">
              <a:spcBef>
                <a:spcPct val="0"/>
              </a:spcBef>
              <a:spcAft>
                <a:spcPct val="0"/>
              </a:spcAft>
              <a:defRPr/>
            </a:pPr>
            <a:r>
              <a:rPr lang="zh-CN" altLang="en-US" sz="2400" dirty="0" smtClean="0">
                <a:solidFill>
                  <a:schemeClr val="tx1">
                    <a:lumMod val="65000"/>
                    <a:lumOff val="35000"/>
                  </a:schemeClr>
                </a:solidFill>
                <a:sym typeface="+mn-ea"/>
              </a:rPr>
              <a:t>列名</a:t>
            </a:r>
            <a:r>
              <a:rPr lang="en-US" altLang="zh-CN" sz="2400" dirty="0" smtClean="0">
                <a:solidFill>
                  <a:schemeClr val="tx1">
                    <a:lumMod val="65000"/>
                    <a:lumOff val="35000"/>
                  </a:schemeClr>
                </a:solidFill>
                <a:sym typeface="+mn-ea"/>
              </a:rPr>
              <a:t> [NOT] LIKE ‘</a:t>
            </a:r>
            <a:r>
              <a:rPr lang="zh-CN" altLang="en-US" sz="2400" dirty="0" smtClean="0">
                <a:solidFill>
                  <a:schemeClr val="tx1">
                    <a:lumMod val="65000"/>
                    <a:lumOff val="35000"/>
                  </a:schemeClr>
                </a:solidFill>
                <a:sym typeface="+mn-ea"/>
              </a:rPr>
              <a:t>模式字符串</a:t>
            </a:r>
            <a:r>
              <a:rPr lang="en-US" altLang="zh-CN" sz="2400" dirty="0" smtClean="0">
                <a:solidFill>
                  <a:schemeClr val="tx1">
                    <a:lumMod val="65000"/>
                    <a:lumOff val="35000"/>
                  </a:schemeClr>
                </a:solidFill>
                <a:sym typeface="+mn-ea"/>
              </a:rPr>
              <a:t>’</a:t>
            </a:r>
            <a:endParaRPr lang="zh-CN" altLang="en-US" sz="2400" dirty="0" smtClean="0">
              <a:solidFill>
                <a:schemeClr val="tx1">
                  <a:lumMod val="65000"/>
                  <a:lumOff val="35000"/>
                </a:schemeClr>
              </a:solidFill>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642235" y="1580515"/>
            <a:ext cx="4208145" cy="460375"/>
          </a:xfrm>
          <a:prstGeom prst="rect">
            <a:avLst/>
          </a:prstGeom>
        </p:spPr>
        <p:txBody>
          <a:bodyPr wrap="square">
            <a:spAutoFit/>
          </a:bodyPr>
          <a:lstStyle/>
          <a:p>
            <a:pPr>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4</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、模式匹配运算符的使用</a:t>
            </a: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767206" y="1798796"/>
            <a:ext cx="1250315" cy="369332"/>
          </a:xfrm>
          <a:prstGeom prst="rect">
            <a:avLst/>
          </a:prstGeom>
          <a:solidFill>
            <a:schemeClr val="accent2"/>
          </a:solidFill>
          <a:effectLst>
            <a:outerShdw blurRad="57150" dist="19050" dir="2700000" algn="tl" rotWithShape="0">
              <a:prstClr val="black">
                <a:alpha val="63000"/>
              </a:prstClr>
            </a:outerShdw>
          </a:effectLst>
        </p:spPr>
        <p:txBody>
          <a:bodyPr wrap="square" rtlCol="0" anchor="t">
            <a:spAutoFit/>
          </a:bodyPr>
          <a:lstStyle/>
          <a:p>
            <a:pPr algn="ctr"/>
            <a:r>
              <a:rPr lang="zh-CN" altLang="en-US" b="1" noProof="0" dirty="0" smtClean="0">
                <a:solidFill>
                  <a:schemeClr val="bg1"/>
                </a:solidFill>
                <a:latin typeface="微软雅黑" panose="020B0503020204020204" pitchFamily="34" charset="-122"/>
                <a:ea typeface="微软雅黑" panose="020B0503020204020204" pitchFamily="34" charset="-122"/>
                <a:sym typeface="+mn-ea"/>
              </a:rPr>
              <a:t>参数说明</a:t>
            </a:r>
            <a:endParaRPr lang="zh-CN" b="1" noProof="0" dirty="0">
              <a:solidFill>
                <a:schemeClr val="bg1"/>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2347913" y="2435066"/>
            <a:ext cx="7686675" cy="1568450"/>
          </a:xfrm>
          <a:prstGeom prst="rect">
            <a:avLst/>
          </a:prstGeom>
        </p:spPr>
        <p:txBody>
          <a:bodyPr wrap="square">
            <a:spAutoFit/>
          </a:bodyPr>
          <a:lstStyle/>
          <a:p>
            <a:pPr>
              <a:buFontTx/>
              <a:buNone/>
              <a:defRPr/>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）列名：指明进行匹配的列。列的数据类型可以是字符型或日期时间型。</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）模式字符串：可以是一般的字符串，也可以是包含有通配符的字符串。通配符的种类如下表所示。</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custDataLst>
              <p:tags r:id="rId1"/>
            </p:custDataLst>
          </p:nvPr>
        </p:nvGraphicFramePr>
        <p:xfrm>
          <a:off x="3048000" y="4369435"/>
          <a:ext cx="6096000" cy="1397000"/>
        </p:xfrm>
        <a:graphic>
          <a:graphicData uri="http://schemas.openxmlformats.org/drawingml/2006/table">
            <a:tbl>
              <a:tblPr firstRow="1" bandRow="1">
                <a:tableStyleId>{5C22544A-7EE6-4342-B048-85BDC9FD1C3A}</a:tableStyleId>
              </a:tblPr>
              <a:tblGrid>
                <a:gridCol w="2038350"/>
                <a:gridCol w="4057650"/>
              </a:tblGrid>
              <a:tr h="561975">
                <a:tc>
                  <a:txBody>
                    <a:bodyPr/>
                    <a:lstStyle/>
                    <a:p>
                      <a:pPr algn="ctr">
                        <a:spcAft>
                          <a:spcPts val="0"/>
                        </a:spcAft>
                      </a:pPr>
                      <a:r>
                        <a:rPr 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rPr>
                        <a:t>通 配 符</a:t>
                      </a:r>
                      <a:endParaRPr 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accent5"/>
                    </a:solidFill>
                  </a:tcPr>
                </a:tc>
                <a:tc>
                  <a:txBody>
                    <a:bodyPr/>
                    <a:lstStyle/>
                    <a:p>
                      <a:pPr algn="ctr">
                        <a:spcAft>
                          <a:spcPts val="0"/>
                        </a:spcAft>
                      </a:pPr>
                      <a:r>
                        <a:rPr 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rPr>
                        <a:t>含</a:t>
                      </a:r>
                      <a:r>
                        <a:rPr 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rPr>
                        <a:t>   </a:t>
                      </a:r>
                      <a:r>
                        <a:rPr lang="zh-CN" sz="1400" kern="100"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rPr>
                        <a:t>义</a:t>
                      </a:r>
                      <a:endParaRPr 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accent5"/>
                    </a:solidFill>
                  </a:tcPr>
                </a:tc>
              </a:tr>
              <a:tr h="417195">
                <a:tc>
                  <a:txBody>
                    <a:bodyPr/>
                    <a:lstStyle/>
                    <a:p>
                      <a:pPr algn="ctr">
                        <a:spcAft>
                          <a:spcPts val="0"/>
                        </a:spcAft>
                      </a:pPr>
                      <a:r>
                        <a:rPr 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rPr>
                        <a:t>%</a:t>
                      </a:r>
                      <a:endParaRPr 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D7D7ED"/>
                    </a:solidFill>
                  </a:tcPr>
                </a:tc>
                <a:tc>
                  <a:txBody>
                    <a:bodyPr/>
                    <a:lstStyle/>
                    <a:p>
                      <a:pPr algn="l">
                        <a:spcAft>
                          <a:spcPts val="0"/>
                        </a:spcAft>
                      </a:pPr>
                      <a:r>
                        <a:rPr 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rPr>
                        <a:t>匹配任意长度（</a:t>
                      </a:r>
                      <a:r>
                        <a:rPr 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rPr>
                        <a:t>0</a:t>
                      </a:r>
                      <a:r>
                        <a:rPr 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rPr>
                        <a:t>个或多个）的字符串</a:t>
                      </a:r>
                      <a:endParaRPr 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D7D7ED"/>
                    </a:solidFill>
                  </a:tcPr>
                </a:tc>
              </a:tr>
              <a:tr h="417830">
                <a:tc>
                  <a:txBody>
                    <a:bodyPr/>
                    <a:lstStyle/>
                    <a:p>
                      <a:pPr algn="ctr">
                        <a:spcAft>
                          <a:spcPts val="0"/>
                        </a:spcAft>
                      </a:pPr>
                      <a:r>
                        <a:rPr 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rPr>
                        <a:t>_</a:t>
                      </a:r>
                      <a:endParaRPr 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c>
                  <a:txBody>
                    <a:bodyPr/>
                    <a:lstStyle/>
                    <a:p>
                      <a:pPr algn="l">
                        <a:spcAft>
                          <a:spcPts val="0"/>
                        </a:spcAft>
                      </a:pPr>
                      <a:r>
                        <a:rPr 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rPr>
                        <a:t>匹配任意单个字符</a:t>
                      </a:r>
                      <a:endParaRPr 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tc>
              </a:tr>
            </a:tbl>
          </a:graphicData>
        </a:graphic>
      </p:graphicFrame>
      <p:sp>
        <p:nvSpPr>
          <p:cNvPr id="1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07457" y="1405924"/>
            <a:ext cx="6605587" cy="1137285"/>
          </a:xfrm>
          <a:prstGeom prst="rect">
            <a:avLst/>
          </a:prstGeom>
        </p:spPr>
        <p:txBody>
          <a:bodyPr wrap="square">
            <a:spAutoFit/>
          </a:bodyPr>
          <a:lstStyle/>
          <a:p>
            <a:pPr algn="l">
              <a:buClrTx/>
              <a:buSzTx/>
              <a:buFontTx/>
              <a:defRPr/>
            </a:pPr>
            <a:r>
              <a:rPr kumimoji="0" lang="en-US" altLang="zh-CN" sz="20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在student表中显示所有姓何或姓韩的学生的姓名、生日和Email。</a:t>
            </a:r>
            <a:endPar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Tx/>
              <a:buNone/>
              <a:defRPr/>
            </a:pPr>
            <a:endPar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759710" y="4018280"/>
            <a:ext cx="6984365" cy="119888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fontAlgn="base"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sname, birthdate, Email </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student </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sname  like '何%' or sname  like '韩%';</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流程图: 延期 14"/>
          <p:cNvSpPr/>
          <p:nvPr/>
        </p:nvSpPr>
        <p:spPr>
          <a:xfrm rot="16200000">
            <a:off x="1579245" y="124905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9"/>
          <p:cNvSpPr txBox="1"/>
          <p:nvPr/>
        </p:nvSpPr>
        <p:spPr>
          <a:xfrm>
            <a:off x="1570357" y="152909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1847215" y="2453005"/>
            <a:ext cx="8345170" cy="1198880"/>
          </a:xfrm>
          <a:prstGeom prst="rect">
            <a:avLst/>
          </a:prstGeom>
          <a:noFill/>
        </p:spPr>
        <p:txBody>
          <a:bodyPr wrap="square" rtlCol="0" anchor="t">
            <a:spAutoFit/>
          </a:bodyPr>
          <a:p>
            <a:r>
              <a:rPr lang="zh-CN" altLang="zh-CN" sz="2400" b="1" dirty="0">
                <a:solidFill>
                  <a:srgbClr val="C00000"/>
                </a:solidFill>
                <a:latin typeface="Arial" panose="020B0604020202020204" pitchFamily="34" charset="0"/>
                <a:sym typeface="+mn-ea"/>
              </a:rPr>
              <a:t>分析：设置</a:t>
            </a:r>
            <a:r>
              <a:rPr lang="en-US" altLang="zh-CN" sz="2400" b="1" dirty="0">
                <a:solidFill>
                  <a:srgbClr val="C00000"/>
                </a:solidFill>
                <a:latin typeface="Arial" panose="020B0604020202020204" pitchFamily="34" charset="0"/>
                <a:sym typeface="+mn-ea"/>
              </a:rPr>
              <a:t>where</a:t>
            </a:r>
            <a:r>
              <a:rPr lang="zh-CN" altLang="zh-CN" sz="2400" b="1" dirty="0">
                <a:solidFill>
                  <a:srgbClr val="C00000"/>
                </a:solidFill>
                <a:latin typeface="Arial" panose="020B0604020202020204" pitchFamily="34" charset="0"/>
                <a:sym typeface="+mn-ea"/>
              </a:rPr>
              <a:t>条件实现上述要求，需要采用</a:t>
            </a:r>
            <a:r>
              <a:rPr lang="en-US" altLang="zh-CN" sz="2400" b="1" dirty="0">
                <a:solidFill>
                  <a:srgbClr val="C00000"/>
                </a:solidFill>
                <a:latin typeface="Arial" panose="020B0604020202020204" pitchFamily="34" charset="0"/>
                <a:sym typeface="+mn-ea"/>
              </a:rPr>
              <a:t>or</a:t>
            </a:r>
            <a:r>
              <a:rPr lang="zh-CN" altLang="zh-CN" sz="2400" b="1" dirty="0">
                <a:solidFill>
                  <a:srgbClr val="C00000"/>
                </a:solidFill>
                <a:latin typeface="Arial" panose="020B0604020202020204" pitchFamily="34" charset="0"/>
                <a:sym typeface="+mn-ea"/>
              </a:rPr>
              <a:t>和</a:t>
            </a:r>
            <a:r>
              <a:rPr lang="en-US" altLang="zh-CN" sz="2400" b="1" dirty="0">
                <a:solidFill>
                  <a:srgbClr val="C00000"/>
                </a:solidFill>
                <a:latin typeface="Arial" panose="020B0604020202020204" pitchFamily="34" charset="0"/>
                <a:sym typeface="+mn-ea"/>
              </a:rPr>
              <a:t>like</a:t>
            </a:r>
            <a:r>
              <a:rPr lang="zh-CN" altLang="zh-CN" sz="2400" b="1" dirty="0">
                <a:solidFill>
                  <a:srgbClr val="C00000"/>
                </a:solidFill>
                <a:latin typeface="Arial" panose="020B0604020202020204" pitchFamily="34" charset="0"/>
                <a:sym typeface="+mn-ea"/>
              </a:rPr>
              <a:t>等逻辑运算。</a:t>
            </a:r>
            <a:r>
              <a:rPr lang="en-US" altLang="zh-CN" sz="2400" b="1" dirty="0">
                <a:solidFill>
                  <a:srgbClr val="C00000"/>
                </a:solidFill>
                <a:latin typeface="Arial" panose="020B0604020202020204" pitchFamily="34" charset="0"/>
                <a:sym typeface="+mn-ea"/>
              </a:rPr>
              <a:t>Like </a:t>
            </a:r>
            <a:r>
              <a:rPr lang="zh-CN" altLang="zh-CN" sz="2400" b="1" dirty="0">
                <a:solidFill>
                  <a:srgbClr val="C00000"/>
                </a:solidFill>
                <a:latin typeface="Arial" panose="020B0604020202020204" pitchFamily="34" charset="0"/>
                <a:sym typeface="+mn-ea"/>
              </a:rPr>
              <a:t>操作符可以和通配符一起将列的值与某个特定的模式作比较，列的数据类型可以是任何字符串类型。</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strVal val="#ppt_w*0.70"/>
                                          </p:val>
                                        </p:tav>
                                        <p:tav tm="100000">
                                          <p:val>
                                            <p:strVal val="#ppt_w"/>
                                          </p:val>
                                        </p:tav>
                                      </p:tavLst>
                                    </p:anim>
                                    <p:anim calcmode="lin" valueType="num">
                                      <p:cBhvr>
                                        <p:cTn id="14" dur="1000" fill="hold"/>
                                        <p:tgtEl>
                                          <p:spTgt spid="7"/>
                                        </p:tgtEl>
                                        <p:attrNameLst>
                                          <p:attrName>ppt_h</p:attrName>
                                        </p:attrNameLst>
                                      </p:cBhvr>
                                      <p:tavLst>
                                        <p:tav tm="0">
                                          <p:val>
                                            <p:strVal val="#ppt_h"/>
                                          </p:val>
                                        </p:tav>
                                        <p:tav tm="100000">
                                          <p:val>
                                            <p:strVal val="#ppt_h"/>
                                          </p:val>
                                        </p:tav>
                                      </p:tavLst>
                                    </p:anim>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animBg="1"/>
      <p:bldP spid="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4425950" y="-322263"/>
            <a:ext cx="7766050" cy="723901"/>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623185" y="1466215"/>
            <a:ext cx="4048760" cy="460375"/>
          </a:xfrm>
          <a:prstGeom prst="rect">
            <a:avLst/>
          </a:prstGeom>
        </p:spPr>
        <p:txBody>
          <a:bodyPr wrap="square">
            <a:spAutoFit/>
          </a:bodyPr>
          <a:lstStyle/>
          <a:p>
            <a:pPr>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5</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、空值判断运算符的使用</a:t>
            </a: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1699895" y="2012315"/>
            <a:ext cx="8792845" cy="2676525"/>
          </a:xfrm>
          <a:prstGeom prst="rect">
            <a:avLst/>
          </a:prstGeom>
        </p:spPr>
        <p:txBody>
          <a:bodyPr wrap="square">
            <a:spAutoFit/>
          </a:bodyPr>
          <a:lstStyle/>
          <a:p>
            <a:pPr>
              <a:buFontTx/>
              <a:buNone/>
            </a:pPr>
            <a:r>
              <a:rPr kumimoji="0" lang="en-US" altLang="zh-CN" sz="24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rPr>
              <a:t>     </a:t>
            </a:r>
            <a:r>
              <a:rPr kumimoji="0" lang="en-US" altLang="zh-CN" sz="2400" b="1"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rPr>
              <a:t>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命令使用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IS [NOT] NULL</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运算符判断指定列的值是否为空值。对于空值判断，不能使用比较运算符或模式匹配运算符。</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buClrTx/>
              <a:buSzTx/>
              <a:buFontTx/>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一个字段值是空值或者不是空值，要表示为：“is null”或“is not null”。不能表示为：“=null”或“&lt;&gt;null”。</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buClrTx/>
              <a:buSzTx/>
              <a:buFontTx/>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如果写成 “字段=null”或“字段&lt;&gt;null”，系统的运行结果都直接处理为null值，按照false处理而不报错。</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lvl="1" algn="l">
              <a:buClrTx/>
              <a:buSzTx/>
              <a:buFontTx/>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where子句有以下通用格式： column is [not] null</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3478993" y="5579587"/>
            <a:ext cx="5086985" cy="119888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fontAlgn="base" hangingPunct="0">
              <a:spcBef>
                <a:spcPct val="0"/>
              </a:spcBef>
              <a:spcAft>
                <a:spcPct val="0"/>
              </a:spcAft>
              <a:defRPr/>
            </a:pPr>
            <a:r>
              <a:rPr lang="en-US" altLang="zh-CN" sz="2400" dirty="0" smtClean="0">
                <a:solidFill>
                  <a:schemeClr val="tx1">
                    <a:lumMod val="65000"/>
                    <a:lumOff val="35000"/>
                  </a:schemeClr>
                </a:solidFill>
                <a:sym typeface="+mn-ea"/>
              </a:rPr>
              <a:t>SELECT *</a:t>
            </a:r>
            <a:endParaRPr lang="en-US" altLang="zh-CN" sz="2400" dirty="0" smtClean="0">
              <a:solidFill>
                <a:schemeClr val="tx1">
                  <a:lumMod val="65000"/>
                  <a:lumOff val="35000"/>
                </a:schemeClr>
              </a:solidFill>
              <a:sym typeface="+mn-ea"/>
            </a:endParaRPr>
          </a:p>
          <a:p>
            <a:pPr eaLnBrk="0" fontAlgn="base" hangingPunct="0">
              <a:spcBef>
                <a:spcPct val="0"/>
              </a:spcBef>
              <a:spcAft>
                <a:spcPct val="0"/>
              </a:spcAft>
              <a:defRPr/>
            </a:pPr>
            <a:r>
              <a:rPr lang="en-US" altLang="zh-CN" sz="2400" dirty="0" smtClean="0">
                <a:solidFill>
                  <a:schemeClr val="tx1">
                    <a:lumMod val="65000"/>
                    <a:lumOff val="35000"/>
                  </a:schemeClr>
                </a:solidFill>
                <a:sym typeface="+mn-ea"/>
              </a:rPr>
              <a:t>FROM   student</a:t>
            </a:r>
            <a:endParaRPr lang="en-US" altLang="zh-CN" sz="2400" dirty="0" smtClean="0">
              <a:solidFill>
                <a:schemeClr val="tx1">
                  <a:lumMod val="65000"/>
                  <a:lumOff val="35000"/>
                </a:schemeClr>
              </a:solidFill>
              <a:sym typeface="+mn-ea"/>
            </a:endParaRPr>
          </a:p>
          <a:p>
            <a:pPr eaLnBrk="0" fontAlgn="base" hangingPunct="0">
              <a:spcBef>
                <a:spcPct val="0"/>
              </a:spcBef>
              <a:spcAft>
                <a:spcPct val="0"/>
              </a:spcAft>
              <a:defRPr/>
            </a:pPr>
            <a:r>
              <a:rPr lang="en-US" altLang="zh-CN" sz="2400" dirty="0" smtClean="0">
                <a:solidFill>
                  <a:schemeClr val="tx1">
                    <a:lumMod val="65000"/>
                    <a:lumOff val="35000"/>
                  </a:schemeClr>
                </a:solidFill>
                <a:sym typeface="+mn-ea"/>
              </a:rPr>
              <a:t>WHERE  entrance IS NULL;</a:t>
            </a:r>
            <a:endParaRPr lang="zh-CN" altLang="en-US" sz="2400" dirty="0" smtClean="0">
              <a:solidFill>
                <a:schemeClr val="tx1">
                  <a:lumMod val="65000"/>
                  <a:lumOff val="35000"/>
                </a:schemeClr>
              </a:solidFill>
              <a:sym typeface="+mn-ea"/>
            </a:endParaRPr>
          </a:p>
        </p:txBody>
      </p:sp>
      <p:sp>
        <p:nvSpPr>
          <p:cNvPr id="13" name="矩形 12"/>
          <p:cNvSpPr/>
          <p:nvPr/>
        </p:nvSpPr>
        <p:spPr>
          <a:xfrm>
            <a:off x="2746521" y="4870998"/>
            <a:ext cx="7452069" cy="398780"/>
          </a:xfrm>
          <a:prstGeom prst="rect">
            <a:avLst/>
          </a:prstGeom>
        </p:spPr>
        <p:txBody>
          <a:bodyPr wrap="square">
            <a:spAutoFit/>
          </a:bodyPr>
          <a:lstStyle/>
          <a:p>
            <a:pPr>
              <a:buFontTx/>
              <a:buNone/>
            </a:pPr>
            <a:r>
              <a:rPr kumimoji="0" lang="en-US" altLang="zh-CN" sz="20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rPr>
              <a:t>     </a:t>
            </a:r>
            <a:r>
              <a:rPr kumimoji="0" lang="en-US" altLang="zh-CN" sz="2000" b="1"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rPr>
              <a:t> </a:t>
            </a:r>
            <a:r>
              <a:rPr kumimoji="0" lang="en-US" altLang="zh-CN" sz="2000" i="0" u="none" strike="noStrike" kern="1200" cap="none" spc="0" normalizeH="0" baseline="0" noProof="0" dirty="0" smtClean="0">
                <a:ln>
                  <a:noFill/>
                </a:ln>
                <a:solidFill>
                  <a:schemeClr val="tx1">
                    <a:lumMod val="65000"/>
                    <a:lumOff val="3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查询</a:t>
            </a:r>
            <a:r>
              <a:rPr lang="en-US" altLang="zh-CN" sz="2000" dirty="0" smtClean="0">
                <a:solidFill>
                  <a:schemeClr val="tx1">
                    <a:lumMod val="65000"/>
                    <a:lumOff val="35000"/>
                  </a:schemeClr>
                </a:solidFill>
                <a:sym typeface="+mn-ea"/>
              </a:rPr>
              <a:t>student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表，输出没有入学</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成绩的学生的信息。</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6" name="直接连接符 15"/>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856865" y="3674110"/>
            <a:ext cx="6477000" cy="2279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ppt_y</p:attrName>
                                        </p:attrNameLst>
                                      </p:cBhvr>
                                      <p:tavLst>
                                        <p:tav tm="0">
                                          <p:val>
                                            <p:strVal val="#ppt_y+#ppt_h*1.125000"/>
                                          </p:val>
                                        </p:tav>
                                        <p:tav tm="100000">
                                          <p:val>
                                            <p:strVal val="#ppt_y"/>
                                          </p:val>
                                        </p:tav>
                                      </p:tavLst>
                                    </p:anim>
                                    <p:animEffect transition="in" filter="wipe(up)">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4425950" y="-322263"/>
            <a:ext cx="7766050" cy="723901"/>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9" name="矩形 8"/>
          <p:cNvSpPr/>
          <p:nvPr/>
        </p:nvSpPr>
        <p:spPr>
          <a:xfrm>
            <a:off x="1783080" y="2364105"/>
            <a:ext cx="9884410" cy="2306955"/>
          </a:xfrm>
          <a:prstGeom prst="rect">
            <a:avLst/>
          </a:prstGeom>
        </p:spPr>
        <p:txBody>
          <a:bodyPr wrap="square">
            <a:spAutoFit/>
          </a:bodyPr>
          <a:lstStyle/>
          <a:p>
            <a:pPr marL="342900" marR="0" indent="-342900" fontAlgn="auto">
              <a:lnSpc>
                <a:spcPct val="150000"/>
              </a:lnSpc>
              <a:spcBef>
                <a:spcPct val="0"/>
              </a:spcBef>
              <a:spcAft>
                <a:spcPct val="0"/>
              </a:spcAft>
              <a:buFont typeface="Wingdings" panose="05000000000000000000" charset="0"/>
              <a:buChar char="Ø"/>
            </a:pP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除is[not]null之外，空值不满足任何查找条件</a:t>
            </a:r>
            <a:endPar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fontAlgn="auto">
              <a:lnSpc>
                <a:spcPct val="150000"/>
              </a:lnSpc>
              <a:spcBef>
                <a:spcPct val="0"/>
              </a:spcBef>
              <a:spcAft>
                <a:spcPct val="0"/>
              </a:spcAft>
              <a:buFont typeface="Wingdings" panose="05000000000000000000" charset="0"/>
              <a:buChar char="Ø"/>
            </a:pP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如果null参与算术运算，则该算术表达式的值为null</a:t>
            </a:r>
            <a:r>
              <a:rPr lang="zh-CN"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select 3+null;</a:t>
            </a:r>
            <a:endPar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fontAlgn="auto">
              <a:lnSpc>
                <a:spcPct val="150000"/>
              </a:lnSpc>
              <a:spcBef>
                <a:spcPct val="0"/>
              </a:spcBef>
              <a:spcAft>
                <a:spcPct val="0"/>
              </a:spcAft>
              <a:buFont typeface="Wingdings" panose="05000000000000000000" charset="0"/>
              <a:buChar char="Ø"/>
            </a:pP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如果null参与比较运算，则结果</a:t>
            </a:r>
            <a:r>
              <a:rPr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可视为</a:t>
            </a: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false。</a:t>
            </a:r>
            <a:endPar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marR="0" indent="-342900" fontAlgn="auto">
              <a:lnSpc>
                <a:spcPct val="150000"/>
              </a:lnSpc>
              <a:spcBef>
                <a:spcPct val="0"/>
              </a:spcBef>
              <a:spcAft>
                <a:spcPct val="0"/>
              </a:spcAft>
              <a:buFont typeface="Wingdings" panose="05000000000000000000" charset="0"/>
              <a:buChar char="Ø"/>
            </a:pP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如果null参与聚集运算，则除count(*)之外其它聚集函数都忽略null</a:t>
            </a:r>
            <a:endParaRPr lang="zh-CN" altLang="en-US" sz="24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6" name="直接连接符 15"/>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600200" y="1934845"/>
            <a:ext cx="3213735" cy="429260"/>
          </a:xfrm>
          <a:prstGeom prst="rect">
            <a:avLst/>
          </a:prstGeom>
          <a:noFill/>
        </p:spPr>
        <p:txBody>
          <a:bodyPr wrap="none" rtlCol="0" anchor="t">
            <a:spAutoFit/>
          </a:bodyPr>
          <a:p>
            <a:pPr marL="0" marR="0">
              <a:lnSpc>
                <a:spcPts val="2635"/>
              </a:lnSpc>
              <a:spcBef>
                <a:spcPct val="0"/>
              </a:spcBef>
              <a:spcAft>
                <a:spcPct val="0"/>
              </a:spcAft>
            </a:pPr>
            <a:r>
              <a:rPr sz="2400">
                <a:solidFill>
                  <a:srgbClr val="F0882E"/>
                </a:solidFill>
                <a:latin typeface="微软雅黑" panose="020B0503020204020204" pitchFamily="34" charset="-122"/>
                <a:ea typeface="微软雅黑" panose="020B0503020204020204" pitchFamily="34" charset="-122"/>
                <a:cs typeface="微软雅黑" panose="020B0503020204020204" pitchFamily="34" charset="-122"/>
                <a:sym typeface="+mn-ea"/>
              </a:rPr>
              <a:t>DBMS的空值处理小结</a:t>
            </a:r>
            <a:endParaRPr lang="zh-CN" altLang="en-US" sz="2400">
              <a:solidFill>
                <a:srgbClr val="F0882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object 11"/>
          <p:cNvSpPr txBox="1"/>
          <p:nvPr/>
        </p:nvSpPr>
        <p:spPr>
          <a:xfrm>
            <a:off x="474345" y="4936490"/>
            <a:ext cx="3799205" cy="1429385"/>
          </a:xfrm>
          <a:prstGeom prst="rect">
            <a:avLst/>
          </a:prstGeom>
        </p:spPr>
        <p:txBody>
          <a:bodyPr vert="horz" wrap="square" lIns="0" tIns="0" rIns="0" bIns="0" rtlCol="0">
            <a:spAutoFit/>
          </a:bodyPr>
          <a:p>
            <a:pPr marL="0" marR="0">
              <a:lnSpc>
                <a:spcPts val="2230"/>
              </a:lnSpc>
              <a:spcBef>
                <a:spcPct val="0"/>
              </a:spcBef>
              <a:spcAft>
                <a:spcPct val="0"/>
              </a:spcAft>
            </a:pPr>
            <a:r>
              <a:rPr sz="2000" b="1">
                <a:solidFill>
                  <a:srgbClr val="595959"/>
                </a:solidFill>
                <a:latin typeface="微软雅黑" panose="020B0503020204020204" pitchFamily="34" charset="-122"/>
                <a:ea typeface="微软雅黑" panose="020B0503020204020204" pitchFamily="34" charset="-122"/>
                <a:cs typeface="NCHVFQ+Arial-BoldMT" panose="020B0704020202020204"/>
              </a:rPr>
              <a:t>Select</a:t>
            </a:r>
            <a:r>
              <a:rPr sz="2000" b="1" spc="1110">
                <a:solidFill>
                  <a:srgbClr val="595959"/>
                </a:solidFill>
                <a:latin typeface="微软雅黑" panose="020B0503020204020204" pitchFamily="34" charset="-122"/>
                <a:ea typeface="微软雅黑" panose="020B0503020204020204" pitchFamily="34" charset="-122"/>
                <a:cs typeface="NCHVFQ+Arial-BoldMT" panose="020B0704020202020204"/>
              </a:rPr>
              <a:t> </a:t>
            </a:r>
            <a:r>
              <a:rPr sz="2000" b="1">
                <a:solidFill>
                  <a:srgbClr val="595959"/>
                </a:solidFill>
                <a:latin typeface="微软雅黑" panose="020B0503020204020204" pitchFamily="34" charset="-122"/>
                <a:ea typeface="微软雅黑" panose="020B0503020204020204" pitchFamily="34" charset="-122"/>
                <a:cs typeface="NCHVFQ+Arial-BoldMT" panose="020B0704020202020204"/>
              </a:rPr>
              <a:t>AVG(Score)</a:t>
            </a:r>
            <a:r>
              <a:rPr sz="2000" b="1" spc="558">
                <a:solidFill>
                  <a:srgbClr val="595959"/>
                </a:solidFill>
                <a:latin typeface="微软雅黑" panose="020B0503020204020204" pitchFamily="34" charset="-122"/>
                <a:ea typeface="微软雅黑" panose="020B0503020204020204" pitchFamily="34" charset="-122"/>
                <a:cs typeface="NCHVFQ+Arial-BoldMT" panose="020B0704020202020204"/>
              </a:rPr>
              <a:t> </a:t>
            </a:r>
            <a:r>
              <a:rPr sz="2000" b="1">
                <a:solidFill>
                  <a:srgbClr val="595959"/>
                </a:solidFill>
                <a:latin typeface="微软雅黑" panose="020B0503020204020204" pitchFamily="34" charset="-122"/>
                <a:ea typeface="微软雅黑" panose="020B0503020204020204" pitchFamily="34" charset="-122"/>
                <a:cs typeface="NCHVFQ+Arial-BoldMT" panose="020B0704020202020204"/>
              </a:rPr>
              <a:t>From</a:t>
            </a:r>
            <a:r>
              <a:rPr sz="2000" b="1" spc="555">
                <a:solidFill>
                  <a:srgbClr val="595959"/>
                </a:solidFill>
                <a:latin typeface="微软雅黑" panose="020B0503020204020204" pitchFamily="34" charset="-122"/>
                <a:ea typeface="微软雅黑" panose="020B0503020204020204" pitchFamily="34" charset="-122"/>
                <a:cs typeface="NCHVFQ+Arial-BoldMT" panose="020B0704020202020204"/>
              </a:rPr>
              <a:t> </a:t>
            </a:r>
            <a:r>
              <a:rPr sz="2000" b="1">
                <a:solidFill>
                  <a:srgbClr val="595959"/>
                </a:solidFill>
                <a:latin typeface="微软雅黑" panose="020B0503020204020204" pitchFamily="34" charset="-122"/>
                <a:ea typeface="微软雅黑" panose="020B0503020204020204" pitchFamily="34" charset="-122"/>
                <a:cs typeface="NCHVFQ+Arial-BoldMT" panose="020B0704020202020204"/>
              </a:rPr>
              <a:t>SC;</a:t>
            </a:r>
            <a:endParaRPr sz="2000" b="1">
              <a:solidFill>
                <a:srgbClr val="595959"/>
              </a:solidFill>
              <a:latin typeface="微软雅黑" panose="020B0503020204020204" pitchFamily="34" charset="-122"/>
              <a:ea typeface="微软雅黑" panose="020B0503020204020204" pitchFamily="34" charset="-122"/>
              <a:cs typeface="NCHVFQ+Arial-BoldMT" panose="020B0704020202020204"/>
            </a:endParaRPr>
          </a:p>
          <a:p>
            <a:pPr marL="0" marR="0">
              <a:lnSpc>
                <a:spcPts val="2230"/>
              </a:lnSpc>
              <a:spcBef>
                <a:spcPct val="0"/>
              </a:spcBef>
              <a:spcAft>
                <a:spcPct val="0"/>
              </a:spcAft>
            </a:pPr>
            <a:endParaRPr sz="2000" b="1">
              <a:solidFill>
                <a:srgbClr val="FF0065"/>
              </a:solidFill>
              <a:latin typeface="NCHVFQ+Arial-BoldMT" panose="020B0704020202020204"/>
              <a:cs typeface="NCHVFQ+Arial-BoldMT" panose="020B0704020202020204"/>
            </a:endParaRPr>
          </a:p>
          <a:p>
            <a:pPr marL="0" marR="0">
              <a:lnSpc>
                <a:spcPts val="2230"/>
              </a:lnSpc>
              <a:spcBef>
                <a:spcPct val="0"/>
              </a:spcBef>
              <a:spcAft>
                <a:spcPct val="0"/>
              </a:spcAft>
            </a:pPr>
            <a:endParaRPr sz="2000" b="1">
              <a:solidFill>
                <a:srgbClr val="FF0065"/>
              </a:solidFill>
              <a:latin typeface="NCHVFQ+Arial-BoldMT" panose="020B0704020202020204"/>
              <a:cs typeface="NCHVFQ+Arial-BoldMT" panose="020B0704020202020204"/>
            </a:endParaRPr>
          </a:p>
          <a:p>
            <a:pPr marL="0" marR="0">
              <a:lnSpc>
                <a:spcPts val="2230"/>
              </a:lnSpc>
              <a:spcBef>
                <a:spcPct val="0"/>
              </a:spcBef>
              <a:spcAft>
                <a:spcPct val="0"/>
              </a:spcAft>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值</a:t>
            </a:r>
            <a:r>
              <a:rPr sz="2000" spc="1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为</a:t>
            </a:r>
            <a:r>
              <a:rPr sz="20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73.5 = (92 + 55)/2</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a:lnSpc>
                <a:spcPts val="2230"/>
              </a:lnSpc>
              <a:spcBef>
                <a:spcPct val="0"/>
              </a:spcBef>
              <a:spcAft>
                <a:spcPct val="0"/>
              </a:spcAft>
            </a:pPr>
            <a:endParaRPr sz="20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object 14"/>
          <p:cNvSpPr txBox="1"/>
          <p:nvPr/>
        </p:nvSpPr>
        <p:spPr>
          <a:xfrm>
            <a:off x="4538475" y="4936402"/>
            <a:ext cx="4002876" cy="285750"/>
          </a:xfrm>
          <a:prstGeom prst="rect">
            <a:avLst/>
          </a:prstGeom>
        </p:spPr>
        <p:txBody>
          <a:bodyPr vert="horz" wrap="square" lIns="0" tIns="0" rIns="0" bIns="0" rtlCol="0">
            <a:spAutoFit/>
          </a:bodyPr>
          <a:p>
            <a:pPr marL="0" marR="0">
              <a:lnSpc>
                <a:spcPts val="2230"/>
              </a:lnSpc>
              <a:spcBef>
                <a:spcPct val="0"/>
              </a:spcBef>
              <a:spcAft>
                <a:spcPct val="0"/>
              </a:spcAft>
            </a:pPr>
            <a:r>
              <a:rPr sz="2000" b="1">
                <a:solidFill>
                  <a:srgbClr val="595959"/>
                </a:solidFill>
                <a:latin typeface="微软雅黑" panose="020B0503020204020204" pitchFamily="34" charset="-122"/>
                <a:ea typeface="微软雅黑" panose="020B0503020204020204" pitchFamily="34" charset="-122"/>
                <a:cs typeface="NCHVFQ+Arial-BoldMT" panose="020B0704020202020204"/>
              </a:rPr>
              <a:t>Select</a:t>
            </a:r>
            <a:r>
              <a:rPr sz="2000" b="1" spc="1110">
                <a:solidFill>
                  <a:srgbClr val="595959"/>
                </a:solidFill>
                <a:latin typeface="微软雅黑" panose="020B0503020204020204" pitchFamily="34" charset="-122"/>
                <a:ea typeface="微软雅黑" panose="020B0503020204020204" pitchFamily="34" charset="-122"/>
                <a:cs typeface="NCHVFQ+Arial-BoldMT" panose="020B0704020202020204"/>
              </a:rPr>
              <a:t> </a:t>
            </a:r>
            <a:r>
              <a:rPr sz="2000" b="1">
                <a:solidFill>
                  <a:srgbClr val="595959"/>
                </a:solidFill>
                <a:latin typeface="微软雅黑" panose="020B0503020204020204" pitchFamily="34" charset="-122"/>
                <a:ea typeface="微软雅黑" panose="020B0503020204020204" pitchFamily="34" charset="-122"/>
                <a:cs typeface="NCHVFQ+Arial-BoldMT" panose="020B0704020202020204"/>
              </a:rPr>
              <a:t>COUNT(*)</a:t>
            </a:r>
            <a:r>
              <a:rPr sz="2000" b="1" spc="543">
                <a:solidFill>
                  <a:srgbClr val="595959"/>
                </a:solidFill>
                <a:latin typeface="微软雅黑" panose="020B0503020204020204" pitchFamily="34" charset="-122"/>
                <a:ea typeface="微软雅黑" panose="020B0503020204020204" pitchFamily="34" charset="-122"/>
                <a:cs typeface="NCHVFQ+Arial-BoldMT" panose="020B0704020202020204"/>
              </a:rPr>
              <a:t> </a:t>
            </a:r>
            <a:r>
              <a:rPr sz="2000" b="1">
                <a:solidFill>
                  <a:srgbClr val="595959"/>
                </a:solidFill>
                <a:latin typeface="微软雅黑" panose="020B0503020204020204" pitchFamily="34" charset="-122"/>
                <a:ea typeface="微软雅黑" panose="020B0503020204020204" pitchFamily="34" charset="-122"/>
                <a:cs typeface="NCHVFQ+Arial-BoldMT" panose="020B0704020202020204"/>
              </a:rPr>
              <a:t>From</a:t>
            </a:r>
            <a:r>
              <a:rPr sz="2000" b="1" spc="546">
                <a:solidFill>
                  <a:srgbClr val="595959"/>
                </a:solidFill>
                <a:latin typeface="微软雅黑" panose="020B0503020204020204" pitchFamily="34" charset="-122"/>
                <a:ea typeface="微软雅黑" panose="020B0503020204020204" pitchFamily="34" charset="-122"/>
                <a:cs typeface="NCHVFQ+Arial-BoldMT" panose="020B0704020202020204"/>
              </a:rPr>
              <a:t> </a:t>
            </a:r>
            <a:r>
              <a:rPr sz="2000" b="1">
                <a:solidFill>
                  <a:srgbClr val="595959"/>
                </a:solidFill>
                <a:latin typeface="微软雅黑" panose="020B0503020204020204" pitchFamily="34" charset="-122"/>
                <a:ea typeface="微软雅黑" panose="020B0503020204020204" pitchFamily="34" charset="-122"/>
                <a:cs typeface="NCHVFQ+Arial-BoldMT" panose="020B0704020202020204"/>
              </a:rPr>
              <a:t>SC;</a:t>
            </a:r>
            <a:endParaRPr sz="2000" b="1">
              <a:solidFill>
                <a:srgbClr val="595959"/>
              </a:solidFill>
              <a:latin typeface="微软雅黑" panose="020B0503020204020204" pitchFamily="34" charset="-122"/>
              <a:ea typeface="微软雅黑" panose="020B0503020204020204" pitchFamily="34" charset="-122"/>
              <a:cs typeface="NCHVFQ+Arial-BoldMT" panose="020B0704020202020204"/>
            </a:endParaRPr>
          </a:p>
        </p:txBody>
      </p:sp>
      <p:sp>
        <p:nvSpPr>
          <p:cNvPr id="5" name="文本框 4"/>
          <p:cNvSpPr txBox="1"/>
          <p:nvPr/>
        </p:nvSpPr>
        <p:spPr>
          <a:xfrm>
            <a:off x="5147945" y="5784215"/>
            <a:ext cx="1101725" cy="377190"/>
          </a:xfrm>
          <a:prstGeom prst="rect">
            <a:avLst/>
          </a:prstGeom>
          <a:noFill/>
        </p:spPr>
        <p:txBody>
          <a:bodyPr wrap="none" rtlCol="0" anchor="t">
            <a:spAutoFit/>
          </a:bodyPr>
          <a:p>
            <a:pPr marL="0" marR="0">
              <a:lnSpc>
                <a:spcPts val="2230"/>
              </a:lnSpc>
              <a:spcBef>
                <a:spcPct val="0"/>
              </a:spcBef>
              <a:spcAft>
                <a:spcPct val="0"/>
              </a:spcAft>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值为</a:t>
            </a:r>
            <a:r>
              <a:rPr sz="20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8458835" y="5073015"/>
            <a:ext cx="3450590" cy="1574800"/>
          </a:xfrm>
          <a:prstGeom prst="rect">
            <a:avLst/>
          </a:prstGeom>
        </p:spPr>
      </p:pic>
      <p:sp>
        <p:nvSpPr>
          <p:cNvPr id="2" name="矩形 1"/>
          <p:cNvSpPr/>
          <p:nvPr/>
        </p:nvSpPr>
        <p:spPr>
          <a:xfrm>
            <a:off x="2646680" y="1271905"/>
            <a:ext cx="7068185" cy="662940"/>
          </a:xfrm>
          <a:prstGeom prst="rect">
            <a:avLst/>
          </a:prstGeom>
        </p:spPr>
        <p:txBody>
          <a:bodyPr wrap="square">
            <a:spAutoFit/>
          </a:bodyPr>
          <a:p>
            <a:pPr marL="0" marR="0">
              <a:lnSpc>
                <a:spcPts val="2230"/>
              </a:lnSpc>
              <a:spcBef>
                <a:spcPct val="0"/>
              </a:spcBef>
              <a:spcAft>
                <a:spcPct val="0"/>
              </a:spcAft>
            </a:pP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注意：上例条件不能写为</a:t>
            </a:r>
            <a:r>
              <a:rPr sz="24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Where</a:t>
            </a:r>
            <a:r>
              <a:rPr sz="2400" b="1" spc="1109">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smtClean="0">
                <a:solidFill>
                  <a:schemeClr val="tx1">
                    <a:lumMod val="65000"/>
                    <a:lumOff val="35000"/>
                  </a:schemeClr>
                </a:solidFill>
                <a:sym typeface="+mn-ea"/>
              </a:rPr>
              <a:t>entrance </a:t>
            </a:r>
            <a:r>
              <a:rPr sz="24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=null;</a:t>
            </a:r>
            <a:r>
              <a:rPr sz="2400" b="1" spc="537">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空值是不能进行运算的</a:t>
            </a:r>
            <a:r>
              <a:rPr 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按照</a:t>
            </a:r>
            <a:r>
              <a:rPr lang="en-US" altLang="zh-CN"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false</a:t>
            </a:r>
            <a:r>
              <a:rPr lang="zh-CN" alt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处理查不到记录。</a:t>
            </a:r>
            <a:endParaRPr lang="zh-CN" alt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0.70"/>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strVal val="#ppt_w*0.70"/>
                                          </p:val>
                                        </p:tav>
                                        <p:tav tm="100000">
                                          <p:val>
                                            <p:strVal val="#ppt_w"/>
                                          </p:val>
                                        </p:tav>
                                      </p:tavLst>
                                    </p:anim>
                                    <p:anim calcmode="lin" valueType="num">
                                      <p:cBhvr>
                                        <p:cTn id="20" dur="1000" fill="hold"/>
                                        <p:tgtEl>
                                          <p:spTgt spid="9"/>
                                        </p:tgtEl>
                                        <p:attrNameLst>
                                          <p:attrName>ppt_h</p:attrName>
                                        </p:attrNameLst>
                                      </p:cBhvr>
                                      <p:tavLst>
                                        <p:tav tm="0">
                                          <p:val>
                                            <p:strVal val="#ppt_h"/>
                                          </p:val>
                                        </p:tav>
                                        <p:tav tm="100000">
                                          <p:val>
                                            <p:strVal val="#ppt_h"/>
                                          </p:val>
                                        </p:tav>
                                      </p:tavLst>
                                    </p:anim>
                                    <p:animEffect transition="in" filter="fade">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5" grpId="0"/>
      <p:bldP spid="11" grpId="1"/>
      <p:bldP spid="4" grpId="1"/>
      <p:bldP spid="5" grpId="1"/>
      <p:bldP spid="2" grpId="0"/>
      <p:bldP spid="2" grpId="1"/>
      <p:bldP spid="3" grpId="0"/>
      <p:bldP spid="3" grpId="1"/>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99214" y="1398860"/>
            <a:ext cx="7288213" cy="461665"/>
          </a:xfrm>
          <a:prstGeom prst="rect">
            <a:avLst/>
          </a:prstGeom>
        </p:spPr>
        <p:txBody>
          <a:bodyPr>
            <a:spAutoFit/>
          </a:bodyPr>
          <a:lstStyle/>
          <a:p>
            <a:pPr>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6</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、逻辑运算符的使用</a:t>
            </a: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2385695" y="1972310"/>
            <a:ext cx="8103870" cy="1198880"/>
          </a:xfrm>
          <a:prstGeom prst="rect">
            <a:avLst/>
          </a:prstGeom>
        </p:spPr>
        <p:txBody>
          <a:bodyPr wrap="square">
            <a:spAutoFit/>
          </a:bodyPr>
          <a:lstStyle/>
          <a:p>
            <a:pPr>
              <a:buFontTx/>
              <a:buNone/>
            </a:pPr>
            <a:r>
              <a:rPr kumimoji="0" lang="en-US" altLang="zh-CN" sz="20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kumimoji="0" lang="en-US" altLang="zh-CN" sz="2400"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查询条件可以是一个条件表达式，也可以是多个条件表达式的组合。逻辑运算符能够连接多个条件表达式，构成一个复杂的查询条件。</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519167" y="3329102"/>
            <a:ext cx="4307719" cy="461665"/>
          </a:xfrm>
          <a:prstGeom prst="rect">
            <a:avLst/>
          </a:prstGeom>
          <a:noFill/>
          <a:ln>
            <a:noFill/>
          </a:ln>
        </p:spPr>
        <p:txBody>
          <a:bodyPr wrap="square">
            <a:spAutoFit/>
          </a:bodyPr>
          <a:lstStyle/>
          <a:p>
            <a:pPr>
              <a:defRPr/>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逻辑运算符包括以下三种：</a:t>
            </a: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grpSp>
        <p:nvGrpSpPr>
          <p:cNvPr id="24" name="组合 18"/>
          <p:cNvGrpSpPr/>
          <p:nvPr/>
        </p:nvGrpSpPr>
        <p:grpSpPr>
          <a:xfrm>
            <a:off x="2326006" y="3998030"/>
            <a:ext cx="7758429" cy="829945"/>
            <a:chOff x="1413519" y="2387388"/>
            <a:chExt cx="7852901" cy="1474867"/>
          </a:xfrm>
        </p:grpSpPr>
        <p:grpSp>
          <p:nvGrpSpPr>
            <p:cNvPr id="25" name="组合 26"/>
            <p:cNvGrpSpPr/>
            <p:nvPr/>
          </p:nvGrpSpPr>
          <p:grpSpPr>
            <a:xfrm>
              <a:off x="1413519" y="2387388"/>
              <a:ext cx="7852901" cy="1474867"/>
              <a:chOff x="1219943" y="2311188"/>
              <a:chExt cx="7852801" cy="1474867"/>
            </a:xfrm>
          </p:grpSpPr>
          <p:sp>
            <p:nvSpPr>
              <p:cNvPr id="26" name="Text Box 3"/>
              <p:cNvSpPr txBox="1">
                <a:spLocks noChangeArrowheads="1"/>
              </p:cNvSpPr>
              <p:nvPr/>
            </p:nvSpPr>
            <p:spPr bwMode="auto">
              <a:xfrm>
                <a:off x="1635822" y="2311188"/>
                <a:ext cx="7436922" cy="1474867"/>
              </a:xfrm>
              <a:prstGeom prst="rect">
                <a:avLst/>
              </a:prstGeom>
              <a:noFill/>
              <a:ln w="9525">
                <a:noFill/>
                <a:miter lim="800000"/>
              </a:ln>
            </p:spPr>
            <p:txBody>
              <a:bodyPr wrap="square">
                <a:spAutoFit/>
              </a:bodyPr>
              <a:lstStyle/>
              <a:p>
                <a:pPr marL="0" lvl="1">
                  <a:spcBef>
                    <a:spcPct val="50000"/>
                  </a:spcBef>
                  <a:defRPr/>
                </a:pPr>
                <a:r>
                  <a:rPr lang="en-US" altLang="zh-CN" sz="2400" dirty="0" smtClean="0">
                    <a:solidFill>
                      <a:schemeClr val="accent2"/>
                    </a:solidFill>
                    <a:latin typeface="微软雅黑" panose="020B0503020204020204" pitchFamily="34" charset="-122"/>
                    <a:ea typeface="微软雅黑" panose="020B0503020204020204" pitchFamily="34" charset="-122"/>
                  </a:rPr>
                  <a:t>AND</a:t>
                </a: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连接两个条件。当且仅当两个条件表达式都成立，那么组合起来的条件成立。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7" name="图片 32" descr="按扭-14.png"/>
              <p:cNvPicPr>
                <a:picLocks noChangeAspect="1"/>
              </p:cNvPicPr>
              <p:nvPr/>
            </p:nvPicPr>
            <p:blipFill>
              <a:blip r:embed="rId2" cstate="print"/>
              <a:stretch>
                <a:fillRect/>
              </a:stretch>
            </p:blipFill>
            <p:spPr>
              <a:xfrm>
                <a:off x="1219943" y="2414762"/>
                <a:ext cx="402819" cy="536578"/>
              </a:xfrm>
              <a:prstGeom prst="rect">
                <a:avLst/>
              </a:prstGeom>
              <a:noFill/>
              <a:ln w="9525">
                <a:noFill/>
              </a:ln>
            </p:spPr>
          </p:pic>
        </p:grpSp>
        <p:sp>
          <p:nvSpPr>
            <p:cNvPr id="28" name="TextBox 9"/>
            <p:cNvSpPr txBox="1"/>
            <p:nvPr/>
          </p:nvSpPr>
          <p:spPr>
            <a:xfrm>
              <a:off x="1457965" y="2425247"/>
              <a:ext cx="312875" cy="656327"/>
            </a:xfrm>
            <a:prstGeom prst="rect">
              <a:avLst/>
            </a:prstGeom>
            <a:noFill/>
          </p:spPr>
          <p:txBody>
            <a:bodyPr wrap="none">
              <a:spAutoFit/>
            </a:bodyPr>
            <a:lstStyle/>
            <a:p>
              <a:pPr marR="0" defTabSz="914400">
                <a:buClrTx/>
                <a:buSzTx/>
                <a:buFontTx/>
                <a:buNone/>
                <a:defRPr/>
              </a:pPr>
              <a:r>
                <a:rPr kumimoji="0" lang="en-US" altLang="zh-CN"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1</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29" name="组合 18"/>
          <p:cNvGrpSpPr/>
          <p:nvPr/>
        </p:nvGrpSpPr>
        <p:grpSpPr>
          <a:xfrm>
            <a:off x="2316480" y="5064830"/>
            <a:ext cx="7853680" cy="829945"/>
            <a:chOff x="1413519" y="2387387"/>
            <a:chExt cx="7852902" cy="1474867"/>
          </a:xfrm>
        </p:grpSpPr>
        <p:grpSp>
          <p:nvGrpSpPr>
            <p:cNvPr id="30" name="组合 26"/>
            <p:cNvGrpSpPr/>
            <p:nvPr/>
          </p:nvGrpSpPr>
          <p:grpSpPr>
            <a:xfrm>
              <a:off x="1413519" y="2387387"/>
              <a:ext cx="7852902" cy="1474867"/>
              <a:chOff x="1219943" y="2311187"/>
              <a:chExt cx="7852802" cy="1474867"/>
            </a:xfrm>
          </p:grpSpPr>
          <p:sp>
            <p:nvSpPr>
              <p:cNvPr id="31" name="Text Box 3"/>
              <p:cNvSpPr txBox="1">
                <a:spLocks noChangeArrowheads="1"/>
              </p:cNvSpPr>
              <p:nvPr/>
            </p:nvSpPr>
            <p:spPr bwMode="auto">
              <a:xfrm>
                <a:off x="1635822" y="2311187"/>
                <a:ext cx="7436923" cy="1474867"/>
              </a:xfrm>
              <a:prstGeom prst="rect">
                <a:avLst/>
              </a:prstGeom>
              <a:noFill/>
              <a:ln w="9525">
                <a:noFill/>
                <a:miter lim="800000"/>
              </a:ln>
            </p:spPr>
            <p:txBody>
              <a:bodyPr wrap="square">
                <a:spAutoFit/>
              </a:bodyPr>
              <a:lstStyle/>
              <a:p>
                <a:pPr marL="0" lvl="1">
                  <a:spcBef>
                    <a:spcPct val="50000"/>
                  </a:spcBef>
                  <a:defRPr/>
                </a:pPr>
                <a:r>
                  <a:rPr lang="en-US" altLang="zh-CN" sz="2400" dirty="0" smtClean="0">
                    <a:solidFill>
                      <a:schemeClr val="accent2"/>
                    </a:solidFill>
                    <a:latin typeface="微软雅黑" panose="020B0503020204020204" pitchFamily="34" charset="-122"/>
                    <a:ea typeface="微软雅黑" panose="020B0503020204020204" pitchFamily="34" charset="-122"/>
                  </a:rPr>
                  <a:t>OR</a:t>
                </a: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连接两个条件。如果两个条件表达式中任何一个成立，那么组合起来的条件成立。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2" name="图片 32" descr="按扭-14.png"/>
              <p:cNvPicPr>
                <a:picLocks noChangeAspect="1"/>
              </p:cNvPicPr>
              <p:nvPr/>
            </p:nvPicPr>
            <p:blipFill>
              <a:blip r:embed="rId2" cstate="print"/>
              <a:stretch>
                <a:fillRect/>
              </a:stretch>
            </p:blipFill>
            <p:spPr>
              <a:xfrm>
                <a:off x="1219943" y="2414762"/>
                <a:ext cx="402819" cy="536578"/>
              </a:xfrm>
              <a:prstGeom prst="rect">
                <a:avLst/>
              </a:prstGeom>
              <a:noFill/>
              <a:ln w="9525">
                <a:noFill/>
              </a:ln>
            </p:spPr>
          </p:pic>
        </p:grpSp>
        <p:sp>
          <p:nvSpPr>
            <p:cNvPr id="33" name="TextBox 14"/>
            <p:cNvSpPr txBox="1"/>
            <p:nvPr/>
          </p:nvSpPr>
          <p:spPr>
            <a:xfrm>
              <a:off x="1457964" y="2442170"/>
              <a:ext cx="313024" cy="656327"/>
            </a:xfrm>
            <a:prstGeom prst="rect">
              <a:avLst/>
            </a:prstGeom>
            <a:noFill/>
          </p:spPr>
          <p:txBody>
            <a:bodyPr wrap="square">
              <a:spAutoFit/>
            </a:bodyPr>
            <a:lstStyle/>
            <a:p>
              <a:pPr marR="0" defTabSz="914400">
                <a:buClrTx/>
                <a:buSzTx/>
                <a:buFontTx/>
                <a:buNone/>
                <a:defRPr/>
              </a:pPr>
              <a:r>
                <a:rPr lang="en-US" altLang="zh-CN"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34" name="组合 18"/>
          <p:cNvGrpSpPr/>
          <p:nvPr/>
        </p:nvGrpSpPr>
        <p:grpSpPr>
          <a:xfrm>
            <a:off x="2316480" y="6205448"/>
            <a:ext cx="7853680" cy="460375"/>
            <a:chOff x="1413519" y="2387384"/>
            <a:chExt cx="7852902" cy="818116"/>
          </a:xfrm>
        </p:grpSpPr>
        <p:grpSp>
          <p:nvGrpSpPr>
            <p:cNvPr id="35" name="组合 26"/>
            <p:cNvGrpSpPr/>
            <p:nvPr/>
          </p:nvGrpSpPr>
          <p:grpSpPr>
            <a:xfrm>
              <a:off x="1413519" y="2387384"/>
              <a:ext cx="7852902" cy="818116"/>
              <a:chOff x="1219943" y="2311184"/>
              <a:chExt cx="7852802" cy="818116"/>
            </a:xfrm>
          </p:grpSpPr>
          <p:sp>
            <p:nvSpPr>
              <p:cNvPr id="36" name="Text Box 3"/>
              <p:cNvSpPr txBox="1">
                <a:spLocks noChangeArrowheads="1"/>
              </p:cNvSpPr>
              <p:nvPr/>
            </p:nvSpPr>
            <p:spPr bwMode="auto">
              <a:xfrm>
                <a:off x="1635822" y="2311184"/>
                <a:ext cx="7436923" cy="818116"/>
              </a:xfrm>
              <a:prstGeom prst="rect">
                <a:avLst/>
              </a:prstGeom>
              <a:noFill/>
              <a:ln w="9525">
                <a:noFill/>
                <a:miter lim="800000"/>
              </a:ln>
            </p:spPr>
            <p:txBody>
              <a:bodyPr wrap="square">
                <a:spAutoFit/>
              </a:bodyPr>
              <a:lstStyle/>
              <a:p>
                <a:pPr marL="0" lvl="1">
                  <a:spcBef>
                    <a:spcPct val="50000"/>
                  </a:spcBef>
                  <a:defRPr/>
                </a:pPr>
                <a:r>
                  <a:rPr lang="en-US" altLang="zh-CN" sz="2400" dirty="0" smtClean="0">
                    <a:solidFill>
                      <a:schemeClr val="accent2"/>
                    </a:solidFill>
                    <a:latin typeface="微软雅黑" panose="020B0503020204020204" pitchFamily="34" charset="-122"/>
                    <a:ea typeface="微软雅黑" panose="020B0503020204020204" pitchFamily="34" charset="-122"/>
                  </a:rPr>
                  <a:t>NOT</a:t>
                </a: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连接一个条件表达式，对给定条件的取反。</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7" name="图片 32" descr="按扭-14.png"/>
              <p:cNvPicPr>
                <a:picLocks noChangeAspect="1"/>
              </p:cNvPicPr>
              <p:nvPr/>
            </p:nvPicPr>
            <p:blipFill>
              <a:blip r:embed="rId2" cstate="print"/>
              <a:stretch>
                <a:fillRect/>
              </a:stretch>
            </p:blipFill>
            <p:spPr>
              <a:xfrm>
                <a:off x="1219943" y="2414762"/>
                <a:ext cx="402819" cy="536578"/>
              </a:xfrm>
              <a:prstGeom prst="rect">
                <a:avLst/>
              </a:prstGeom>
              <a:noFill/>
              <a:ln w="9525">
                <a:noFill/>
              </a:ln>
            </p:spPr>
          </p:pic>
        </p:grpSp>
        <p:sp>
          <p:nvSpPr>
            <p:cNvPr id="38" name="TextBox 19"/>
            <p:cNvSpPr txBox="1"/>
            <p:nvPr/>
          </p:nvSpPr>
          <p:spPr>
            <a:xfrm>
              <a:off x="1457965" y="2425248"/>
              <a:ext cx="312875" cy="656327"/>
            </a:xfrm>
            <a:prstGeom prst="rect">
              <a:avLst/>
            </a:prstGeom>
            <a:noFill/>
          </p:spPr>
          <p:txBody>
            <a:bodyPr wrap="none">
              <a:spAutoFit/>
            </a:bodyPr>
            <a:lstStyle/>
            <a:p>
              <a:pPr marR="0" defTabSz="914400">
                <a:buClrTx/>
                <a:buSzTx/>
                <a:buFontTx/>
                <a:buNone/>
                <a:defRPr/>
              </a:pPr>
              <a:r>
                <a:rPr lang="en-US" altLang="zh-CN"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3</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8"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4425950" y="-882650"/>
            <a:ext cx="7766050" cy="723900"/>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26970" y="1555115"/>
            <a:ext cx="7426325" cy="860425"/>
          </a:xfrm>
          <a:prstGeom prst="rect">
            <a:avLst/>
          </a:prstGeom>
        </p:spPr>
        <p:txBody>
          <a:bodyPr wrap="square">
            <a:spAutoFit/>
          </a:bodyPr>
          <a:lstStyle/>
          <a:p>
            <a:pPr algn="l">
              <a:lnSpc>
                <a:spcPts val="3000"/>
              </a:lnSpc>
              <a:buClrTx/>
              <a:buSzTx/>
              <a:buFontTx/>
              <a:buNone/>
            </a:pPr>
            <a:r>
              <a:rPr kumimoji="0" lang="en-US" altLang="zh-CN" sz="2000" i="0" u="none" strike="noStrike" kern="1200" cap="none" spc="0" normalizeH="0" baseline="0" noProof="0" dirty="0" smtClean="0">
                <a:ln>
                  <a:noFill/>
                </a:ln>
                <a:solidFill>
                  <a:schemeClr val="tx1">
                    <a:lumMod val="65000"/>
                    <a:lumOff val="3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在score表中显示期中高于90分、期末成绩高于85分的学生学号、课程号和成绩。</a:t>
            </a:r>
            <a:endPar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2072005" y="4100830"/>
            <a:ext cx="8047990" cy="82994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fontAlgn="base"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studentno,courseno,daily,final FROM  score</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WHERE  daily &gt;=90 and final &gt;= 85;</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4"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7" name="直接连接符 16"/>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0" name="流程图: 延期 19"/>
          <p:cNvSpPr/>
          <p:nvPr/>
        </p:nvSpPr>
        <p:spPr>
          <a:xfrm rot="16200000">
            <a:off x="1615440" y="149797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9"/>
          <p:cNvSpPr txBox="1"/>
          <p:nvPr/>
        </p:nvSpPr>
        <p:spPr>
          <a:xfrm>
            <a:off x="1616077" y="186119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2239010" y="2628265"/>
            <a:ext cx="7214235" cy="829945"/>
          </a:xfrm>
          <a:prstGeom prst="rect">
            <a:avLst/>
          </a:prstGeom>
          <a:noFill/>
        </p:spPr>
        <p:txBody>
          <a:bodyPr wrap="square" rtlCol="0" anchor="t">
            <a:spAutoFit/>
          </a:bodyPr>
          <a:p>
            <a:r>
              <a:rPr lang="zh-CN"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分析：设置</a:t>
            </a:r>
            <a:r>
              <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where</a:t>
            </a:r>
            <a:r>
              <a:rPr lang="zh-CN"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条件实现上述要求，需要采用</a:t>
            </a:r>
            <a:r>
              <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and</a:t>
            </a:r>
            <a:r>
              <a:rPr lang="zh-CN"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逻辑运算，将两个比较运算表达式连接起来。</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p:tgtEl>
                                          <p:spTgt spid="10"/>
                                        </p:tgtEl>
                                        <p:attrNameLst>
                                          <p:attrName>ppt_y</p:attrName>
                                        </p:attrNameLst>
                                      </p:cBhvr>
                                      <p:tavLst>
                                        <p:tav tm="0">
                                          <p:val>
                                            <p:strVal val="#ppt_y+#ppt_h*1.125000"/>
                                          </p:val>
                                        </p:tav>
                                        <p:tav tm="100000">
                                          <p:val>
                                            <p:strVal val="#ppt_y"/>
                                          </p:val>
                                        </p:tav>
                                      </p:tavLst>
                                    </p:anim>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2" grpId="0"/>
      <p:bldP spid="2" grpId="1"/>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46" name="直接连接符 45"/>
          <p:cNvCxnSpPr/>
          <p:nvPr/>
        </p:nvCxnSpPr>
        <p:spPr bwMode="auto">
          <a:xfrm>
            <a:off x="4127710" y="2297741"/>
            <a:ext cx="2943225" cy="0"/>
          </a:xfrm>
          <a:prstGeom prst="line">
            <a:avLst/>
          </a:prstGeom>
          <a:noFill/>
          <a:ln w="3175" cap="flat" cmpd="sng" algn="ctr">
            <a:solidFill>
              <a:srgbClr val="F0882E"/>
            </a:solidFill>
            <a:prstDash val="sysDot"/>
            <a:headEnd type="oval" w="sm" len="sm"/>
            <a:tailEnd type="oval" w="sm" len="sm"/>
          </a:ln>
          <a:effectLst/>
        </p:spPr>
      </p:cxnSp>
      <p:sp>
        <p:nvSpPr>
          <p:cNvPr id="9219" name="矩形 36"/>
          <p:cNvSpPr/>
          <p:nvPr/>
        </p:nvSpPr>
        <p:spPr>
          <a:xfrm flipH="1">
            <a:off x="4328165" y="1637676"/>
            <a:ext cx="2943224" cy="645160"/>
          </a:xfrm>
          <a:prstGeom prst="rect">
            <a:avLst/>
          </a:prstGeom>
          <a:noFill/>
          <a:ln w="9525">
            <a:noFill/>
          </a:ln>
        </p:spPr>
        <p:txBody>
          <a:bodyPr wrap="square">
            <a:spAutoFit/>
          </a:bodyPr>
          <a:lstStyle/>
          <a:p>
            <a:pPr marL="571500" lvl="1" indent="-571500">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圆角矩形 50"/>
          <p:cNvSpPr/>
          <p:nvPr/>
        </p:nvSpPr>
        <p:spPr>
          <a:xfrm rot="21587233">
            <a:off x="3360737" y="1382472"/>
            <a:ext cx="883920" cy="953770"/>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5.1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52" name="圆角矩形 51"/>
          <p:cNvSpPr/>
          <p:nvPr/>
        </p:nvSpPr>
        <p:spPr>
          <a:xfrm rot="21587233">
            <a:off x="3396933" y="1421843"/>
            <a:ext cx="810895" cy="874395"/>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srgbClr val="1FA8BB"/>
              </a:solidFill>
              <a:latin typeface="Cambria Math" panose="02040503050406030204" pitchFamily="18" charset="0"/>
              <a:ea typeface="汉仪综艺体简" panose="02010609000101010101" pitchFamily="49" charset="-122"/>
            </a:endParaRPr>
          </a:p>
        </p:txBody>
      </p:sp>
      <p:sp>
        <p:nvSpPr>
          <p:cNvPr id="50" name="圆角矩形 5"/>
          <p:cNvSpPr/>
          <p:nvPr/>
        </p:nvSpPr>
        <p:spPr>
          <a:xfrm rot="21587233">
            <a:off x="3278187" y="1817448"/>
            <a:ext cx="882650" cy="51752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7" name="直接连接符 51"/>
          <p:cNvCxnSpPr>
            <a:cxnSpLocks noChangeShapeType="1"/>
          </p:cNvCxnSpPr>
          <p:nvPr/>
        </p:nvCxnSpPr>
        <p:spPr bwMode="auto">
          <a:xfrm>
            <a:off x="4977806" y="3711586"/>
            <a:ext cx="2911475" cy="0"/>
          </a:xfrm>
          <a:prstGeom prst="line">
            <a:avLst/>
          </a:prstGeom>
          <a:noFill/>
          <a:ln w="3175" algn="ctr">
            <a:solidFill>
              <a:srgbClr val="F0882E"/>
            </a:solidFill>
            <a:prstDash val="sysDot"/>
            <a:round/>
            <a:headEnd type="oval" w="sm" len="sm"/>
            <a:tailEnd type="oval" w="sm" len="sm"/>
          </a:ln>
        </p:spPr>
      </p:cxnSp>
      <p:sp>
        <p:nvSpPr>
          <p:cNvPr id="9222" name="矩形 53"/>
          <p:cNvSpPr/>
          <p:nvPr/>
        </p:nvSpPr>
        <p:spPr>
          <a:xfrm flipH="1">
            <a:off x="5240064" y="3084912"/>
            <a:ext cx="1402080" cy="645160"/>
          </a:xfrm>
          <a:prstGeom prst="rect">
            <a:avLst/>
          </a:prstGeom>
          <a:noFill/>
          <a:ln w="9525">
            <a:noFill/>
          </a:ln>
        </p:spPr>
        <p:txBody>
          <a:bodyPr wrap="none">
            <a:spAutoFit/>
          </a:bodyPr>
          <a:lstStyle/>
          <a:p>
            <a:pPr marL="571500" lvl="1" indent="-571500">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统计查询</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9223" name="组合 116"/>
          <p:cNvGrpSpPr/>
          <p:nvPr/>
        </p:nvGrpSpPr>
        <p:grpSpPr>
          <a:xfrm rot="-12767">
            <a:off x="4211215" y="2807223"/>
            <a:ext cx="884238" cy="952500"/>
            <a:chOff x="1936620" y="1275606"/>
            <a:chExt cx="1296144" cy="1728192"/>
          </a:xfrm>
        </p:grpSpPr>
        <p:grpSp>
          <p:nvGrpSpPr>
            <p:cNvPr id="9231" name="组合 117"/>
            <p:cNvGrpSpPr/>
            <p:nvPr/>
          </p:nvGrpSpPr>
          <p:grpSpPr>
            <a:xfrm>
              <a:off x="1936620" y="1275606"/>
              <a:ext cx="1296142" cy="1728192"/>
              <a:chOff x="1907704" y="1275606"/>
              <a:chExt cx="1296142" cy="1728192"/>
            </a:xfrm>
          </p:grpSpPr>
          <p:sp>
            <p:nvSpPr>
              <p:cNvPr id="59" name="圆角矩形 58"/>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5.2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0" name="圆角矩形 59"/>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8" name="圆角矩形 5"/>
            <p:cNvSpPr/>
            <p:nvPr/>
          </p:nvSpPr>
          <p:spPr>
            <a:xfrm>
              <a:off x="1814437" y="2064249"/>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2" name="直接连接符 101"/>
          <p:cNvCxnSpPr>
            <a:cxnSpLocks noChangeShapeType="1"/>
          </p:cNvCxnSpPr>
          <p:nvPr/>
        </p:nvCxnSpPr>
        <p:spPr bwMode="auto">
          <a:xfrm>
            <a:off x="5764368" y="5099691"/>
            <a:ext cx="3741738" cy="0"/>
          </a:xfrm>
          <a:prstGeom prst="line">
            <a:avLst/>
          </a:prstGeom>
          <a:noFill/>
          <a:ln w="3175" algn="ctr">
            <a:solidFill>
              <a:srgbClr val="1FA8BB"/>
            </a:solidFill>
            <a:prstDash val="sysDot"/>
            <a:round/>
            <a:headEnd type="oval" w="sm" len="sm"/>
            <a:tailEnd type="oval" w="sm" len="sm"/>
          </a:ln>
        </p:spPr>
      </p:cxnSp>
      <p:grpSp>
        <p:nvGrpSpPr>
          <p:cNvPr id="9225" name="组合 121"/>
          <p:cNvGrpSpPr/>
          <p:nvPr/>
        </p:nvGrpSpPr>
        <p:grpSpPr>
          <a:xfrm rot="-12767">
            <a:off x="5062325" y="4213467"/>
            <a:ext cx="884237" cy="952500"/>
            <a:chOff x="1936620" y="1275606"/>
            <a:chExt cx="1296144" cy="1728192"/>
          </a:xfrm>
        </p:grpSpPr>
        <p:grpSp>
          <p:nvGrpSpPr>
            <p:cNvPr id="9227" name="组合 122"/>
            <p:cNvGrpSpPr/>
            <p:nvPr/>
          </p:nvGrpSpPr>
          <p:grpSpPr>
            <a:xfrm>
              <a:off x="1936620" y="1275606"/>
              <a:ext cx="1296142" cy="1728192"/>
              <a:chOff x="1907704" y="1275606"/>
              <a:chExt cx="1296142" cy="1728192"/>
            </a:xfrm>
          </p:grpSpPr>
          <p:sp>
            <p:nvSpPr>
              <p:cNvPr id="67" name="圆角矩形 66"/>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5.3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8" name="圆角矩形 67"/>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6" name="圆角矩形 5"/>
            <p:cNvSpPr/>
            <p:nvPr/>
          </p:nvSpPr>
          <p:spPr>
            <a:xfrm>
              <a:off x="1814437" y="2064249"/>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9226" name="矩形 103"/>
          <p:cNvSpPr/>
          <p:nvPr/>
        </p:nvSpPr>
        <p:spPr>
          <a:xfrm flipH="1">
            <a:off x="6392053" y="4460316"/>
            <a:ext cx="1402080" cy="460375"/>
          </a:xfrm>
          <a:prstGeom prst="rect">
            <a:avLst/>
          </a:prstGeom>
          <a:noFill/>
          <a:ln w="9525">
            <a:noFill/>
          </a:ln>
        </p:spPr>
        <p:txBody>
          <a:bodyPr wrap="none">
            <a:spAutoFit/>
          </a:bodyPr>
          <a:lstStyle/>
          <a:p>
            <a:pPr indent="-571500" algn="ctr" defTabSz="914400"/>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标题 1"/>
          <p:cNvSpPr/>
          <p:nvPr/>
        </p:nvSpPr>
        <p:spPr>
          <a:xfrm>
            <a:off x="1102428" y="633470"/>
            <a:ext cx="1100445" cy="765175"/>
          </a:xfrm>
          <a:prstGeom prst="rect">
            <a:avLst/>
          </a:prstGeom>
          <a:noFill/>
          <a:ln w="9525">
            <a:noFill/>
          </a:ln>
        </p:spPr>
        <p:txBody>
          <a:bodyPr anchor="ctr"/>
          <a:lstStyle/>
          <a:p>
            <a:pPr marL="571500" indent="-571500"/>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目录</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5" name="直接连接符 24"/>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 name="直接连接符 101"/>
          <p:cNvCxnSpPr>
            <a:cxnSpLocks noChangeShapeType="1"/>
          </p:cNvCxnSpPr>
          <p:nvPr/>
        </p:nvCxnSpPr>
        <p:spPr bwMode="auto">
          <a:xfrm>
            <a:off x="6643843" y="6284601"/>
            <a:ext cx="3741738" cy="0"/>
          </a:xfrm>
          <a:prstGeom prst="line">
            <a:avLst/>
          </a:prstGeom>
          <a:noFill/>
          <a:ln w="3175" algn="ctr">
            <a:solidFill>
              <a:srgbClr val="1FA8BB"/>
            </a:solidFill>
            <a:prstDash val="sysDot"/>
            <a:round/>
            <a:headEnd type="oval" w="sm" len="sm"/>
            <a:tailEnd type="oval" w="sm" len="sm"/>
          </a:ln>
        </p:spPr>
      </p:cxnSp>
      <p:grpSp>
        <p:nvGrpSpPr>
          <p:cNvPr id="3" name="组合 121"/>
          <p:cNvGrpSpPr/>
          <p:nvPr/>
        </p:nvGrpSpPr>
        <p:grpSpPr>
          <a:xfrm rot="-12767">
            <a:off x="5941800" y="5398377"/>
            <a:ext cx="884237" cy="952500"/>
            <a:chOff x="1936620" y="1275606"/>
            <a:chExt cx="1296144" cy="1728192"/>
          </a:xfrm>
        </p:grpSpPr>
        <p:grpSp>
          <p:nvGrpSpPr>
            <p:cNvPr id="4" name="组合 122"/>
            <p:cNvGrpSpPr/>
            <p:nvPr/>
          </p:nvGrpSpPr>
          <p:grpSpPr>
            <a:xfrm>
              <a:off x="1936620" y="1275606"/>
              <a:ext cx="1296142" cy="1728192"/>
              <a:chOff x="1907704" y="1275606"/>
              <a:chExt cx="1296142" cy="1728192"/>
            </a:xfrm>
          </p:grpSpPr>
          <p:sp>
            <p:nvSpPr>
              <p:cNvPr id="6" name="圆角矩形 5"/>
              <p:cNvSpPr/>
              <p:nvPr/>
            </p:nvSpPr>
            <p:spPr>
              <a:xfrm>
                <a:off x="1907704" y="1275606"/>
                <a:ext cx="1296143" cy="1728192"/>
              </a:xfrm>
              <a:prstGeom prst="roundRect">
                <a:avLst/>
              </a:prstGeom>
              <a:solidFill>
                <a:srgbClr val="F0882E"/>
              </a:solidFill>
              <a:ln w="25400" cap="flat" cmpd="sng" algn="ctr">
                <a:noFill/>
                <a:prstDash val="solid"/>
              </a:ln>
              <a:effectLst>
                <a:outerShdw blurRad="76200" dir="13500000" sy="23000" kx="1200000" algn="br" rotWithShape="0">
                  <a:prstClr val="black">
                    <a:alpha val="20000"/>
                  </a:prstClr>
                </a:outerShdw>
              </a:effectLst>
            </p:spPr>
            <p:txBody>
              <a:bodyPr anchor="ctr"/>
              <a:p>
                <a:pPr algn="ctr">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5.4</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8" name="圆角矩形 7"/>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9" name="圆角矩形 5"/>
            <p:cNvSpPr/>
            <p:nvPr/>
          </p:nvSpPr>
          <p:spPr>
            <a:xfrm>
              <a:off x="1814437" y="2064249"/>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10" name="矩形 103"/>
          <p:cNvSpPr/>
          <p:nvPr/>
        </p:nvSpPr>
        <p:spPr>
          <a:xfrm flipH="1">
            <a:off x="7423928" y="5645226"/>
            <a:ext cx="1097280" cy="460375"/>
          </a:xfrm>
          <a:prstGeom prst="rect">
            <a:avLst/>
          </a:prstGeom>
          <a:noFill/>
          <a:ln w="9525">
            <a:noFill/>
          </a:ln>
        </p:spPr>
        <p:txBody>
          <a:bodyPr wrap="none">
            <a:spAutoFit/>
          </a:bodyPr>
          <a:p>
            <a:pPr indent="-571500" algn="ctr" defTabSz="914400"/>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nodePh="1">
                                  <p:stCondLst>
                                    <p:cond delay="0"/>
                                  </p:stCondLst>
                                  <p:endCondLst>
                                    <p:cond evt="begin" delay="0">
                                      <p:tn val="5"/>
                                    </p:cond>
                                  </p:end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3"/>
                                        </p:tgtEl>
                                      </p:cBhvr>
                                    </p:animEffect>
                                    <p:animScale>
                                      <p:cBhvr>
                                        <p:cTn id="10"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472055" y="1647349"/>
            <a:ext cx="6991350" cy="1014730"/>
          </a:xfrm>
          <a:prstGeom prst="rect">
            <a:avLst/>
          </a:prstGeom>
        </p:spPr>
        <p:txBody>
          <a:bodyPr wrap="square">
            <a:spAutoFit/>
          </a:bodyPr>
          <a:lstStyle/>
          <a:p>
            <a:pPr algn="l">
              <a:buClrTx/>
              <a:buSzTx/>
              <a:buFontTx/>
              <a:buNone/>
            </a:pPr>
            <a:r>
              <a:rPr kumimoji="0" lang="en-US" altLang="zh-CN" sz="20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查询计算机学院的具有高级职称教师的教师号、姓名和从事专业。</a:t>
            </a:r>
            <a:endPar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Tx/>
              <a:buNone/>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2519680" y="5286852"/>
            <a:ext cx="7153910" cy="132207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fontAlgn="base" hangingPunct="0">
              <a:buClrTx/>
              <a:buSzTx/>
              <a:buFontTx/>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teacherno,tname, major</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teacher</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(prof='副教授'or prof='教授')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and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department='计算机学院'</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4"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6" name="直接连接符 15"/>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9" name="流程图: 延期 18"/>
          <p:cNvSpPr/>
          <p:nvPr/>
        </p:nvSpPr>
        <p:spPr>
          <a:xfrm rot="16200000">
            <a:off x="1546225" y="149480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9"/>
          <p:cNvSpPr txBox="1"/>
          <p:nvPr/>
        </p:nvSpPr>
        <p:spPr>
          <a:xfrm>
            <a:off x="1546862" y="179452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1749425" y="2343150"/>
            <a:ext cx="8693785" cy="829945"/>
          </a:xfrm>
          <a:prstGeom prst="rect">
            <a:avLst/>
          </a:prstGeom>
          <a:noFill/>
        </p:spPr>
        <p:txBody>
          <a:bodyPr wrap="square" rtlCol="0" anchor="t">
            <a:spAutoFit/>
          </a:bodyPr>
          <a:p>
            <a:pPr>
              <a:buNone/>
            </a:pPr>
            <a:r>
              <a:rPr lang="zh-CN"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分析：</a:t>
            </a:r>
            <a:r>
              <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where</a:t>
            </a:r>
            <a:r>
              <a:rPr lang="zh-CN"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子句设置的条件包括部门和职称，其中高级职称又包括教授和副教授两类，需要包括</a:t>
            </a:r>
            <a:r>
              <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or </a:t>
            </a:r>
            <a:r>
              <a:rPr lang="zh-CN"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and</a:t>
            </a:r>
            <a:r>
              <a:rPr lang="zh-CN"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两种逻辑运算。</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2519680" y="3560922"/>
            <a:ext cx="7153910" cy="132207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algn="l" eaLnBrk="0" fontAlgn="base" hangingPunct="0">
              <a:buClrTx/>
              <a:buSzTx/>
              <a:buFontTx/>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teacherno,tname, major</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teacher</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fontAlgn="base" hangingPunct="0">
              <a:buClrTx/>
              <a:buSzTx/>
              <a:buFontTx/>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prof='副教授'or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prof='教授'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and</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department='计算机学院'</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10344150" y="3561080"/>
            <a:ext cx="1097280" cy="1198880"/>
          </a:xfrm>
          <a:prstGeom prst="rect">
            <a:avLst/>
          </a:prstGeom>
          <a:noFill/>
          <a:ln>
            <a:noFill/>
          </a:ln>
        </p:spPr>
        <p:txBody>
          <a:bodyPr wrap="none" rtlCol="0" anchor="t">
            <a:spAutoFit/>
          </a:bodyPr>
          <a:p>
            <a:pPr algn="ctr"/>
            <a:r>
              <a:rPr lang="zh-CN" altLang="en-US" sz="7200" b="1">
                <a:solidFill>
                  <a:schemeClr val="accent1"/>
                </a:solidFill>
                <a:effectLst>
                  <a:outerShdw blurRad="38100" dist="25400" dir="5400000" algn="ctr" rotWithShape="0">
                    <a:srgbClr val="6E747A">
                      <a:alpha val="43000"/>
                    </a:srgbClr>
                  </a:outerShdw>
                </a:effectLst>
              </a:rPr>
              <a:t>？</a:t>
            </a:r>
            <a:endParaRPr lang="zh-CN" altLang="en-US"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41" presetClass="entr" presetSubtype="0" fill="hold" grpId="0" nodeType="click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p:tgtEl>
                                          <p:spTgt spid="11"/>
                                        </p:tgtEl>
                                        <p:attrNameLst>
                                          <p:attrName>ppt_y</p:attrName>
                                        </p:attrNameLst>
                                      </p:cBhvr>
                                      <p:tavLst>
                                        <p:tav tm="0">
                                          <p:val>
                                            <p:strVal val="#ppt_y+#ppt_h*1.125000"/>
                                          </p:val>
                                        </p:tav>
                                        <p:tav tm="100000">
                                          <p:val>
                                            <p:strVal val="#ppt_y"/>
                                          </p:val>
                                        </p:tav>
                                      </p:tavLst>
                                    </p:anim>
                                    <p:animEffect transition="in" filter="wipe(up)">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bldLvl="0" animBg="1"/>
      <p:bldP spid="11" grpId="1" animBg="1"/>
      <p:bldP spid="3" grpId="0" bldLvl="0" animBg="1"/>
      <p:bldP spid="3" grpId="1" animBg="1"/>
      <p:bldP spid="4" grpId="0"/>
      <p:bldP spid="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6375" y="1847691"/>
            <a:ext cx="7467600" cy="475615"/>
          </a:xfrm>
          <a:prstGeom prst="rect">
            <a:avLst/>
          </a:prstGeom>
        </p:spPr>
        <p:txBody>
          <a:bodyPr wrap="square">
            <a:spAutoFit/>
          </a:bodyPr>
          <a:lstStyle/>
          <a:p>
            <a:pPr>
              <a:lnSpc>
                <a:spcPts val="3000"/>
              </a:lnSpc>
              <a:buFontTx/>
              <a:buNone/>
            </a:pPr>
            <a:r>
              <a:rPr kumimoji="0" lang="en-US" altLang="zh-CN" sz="20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kumimoji="0" lang="en-US" altLang="zh-CN" sz="2000"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查询</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rPr>
              <a:t>student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表，输出不在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2001</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年出生的学生的信息。</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206750" y="2436813"/>
            <a:ext cx="6401435" cy="119888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fontAlgn="base" hangingPunct="0">
              <a:spcBef>
                <a:spcPct val="0"/>
              </a:spcBef>
              <a:spcAft>
                <a:spcPct val="0"/>
              </a:spcAft>
              <a:defRPr/>
            </a:pPr>
            <a:r>
              <a:rPr lang="en-US" altLang="zh-CN" sz="2400" dirty="0" smtClean="0">
                <a:solidFill>
                  <a:schemeClr val="tx1">
                    <a:lumMod val="65000"/>
                    <a:lumOff val="35000"/>
                  </a:schemeClr>
                </a:solidFill>
                <a:sym typeface="+mn-ea"/>
              </a:rPr>
              <a:t>SELECT *</a:t>
            </a:r>
            <a:endParaRPr lang="zh-CN" altLang="en-US" sz="2400" dirty="0" smtClean="0">
              <a:solidFill>
                <a:schemeClr val="tx1">
                  <a:lumMod val="65000"/>
                  <a:lumOff val="35000"/>
                </a:schemeClr>
              </a:solidFill>
              <a:sym typeface="+mn-ea"/>
            </a:endParaRPr>
          </a:p>
          <a:p>
            <a:pPr eaLnBrk="0" fontAlgn="base" hangingPunct="0">
              <a:spcBef>
                <a:spcPct val="0"/>
              </a:spcBef>
              <a:spcAft>
                <a:spcPct val="0"/>
              </a:spcAft>
              <a:defRPr/>
            </a:pPr>
            <a:r>
              <a:rPr lang="en-US" altLang="zh-CN" sz="2400" dirty="0" smtClean="0">
                <a:solidFill>
                  <a:schemeClr val="tx1">
                    <a:lumMod val="65000"/>
                    <a:lumOff val="35000"/>
                  </a:schemeClr>
                </a:solidFill>
                <a:sym typeface="+mn-ea"/>
              </a:rPr>
              <a:t>FROM   </a:t>
            </a:r>
            <a:r>
              <a:rPr lang="en-US" altLang="zh-CN" sz="2400" dirty="0" err="1" smtClean="0">
                <a:solidFill>
                  <a:schemeClr val="tx1">
                    <a:lumMod val="65000"/>
                    <a:lumOff val="35000"/>
                  </a:schemeClr>
                </a:solidFill>
                <a:sym typeface="+mn-ea"/>
              </a:rPr>
              <a:t>student</a:t>
            </a:r>
            <a:endParaRPr lang="en-US" altLang="zh-CN" sz="2400" dirty="0" err="1" smtClean="0">
              <a:solidFill>
                <a:schemeClr val="tx1">
                  <a:lumMod val="65000"/>
                  <a:lumOff val="35000"/>
                </a:schemeClr>
              </a:solidFill>
              <a:sym typeface="+mn-ea"/>
            </a:endParaRPr>
          </a:p>
          <a:p>
            <a:pPr eaLnBrk="0" fontAlgn="base" hangingPunct="0">
              <a:spcBef>
                <a:spcPct val="0"/>
              </a:spcBef>
              <a:spcAft>
                <a:spcPct val="0"/>
              </a:spcAft>
              <a:defRPr/>
            </a:pPr>
            <a:r>
              <a:rPr lang="en-US" altLang="zh-CN" sz="2400" dirty="0" smtClean="0">
                <a:solidFill>
                  <a:schemeClr val="tx1">
                    <a:lumMod val="65000"/>
                    <a:lumOff val="35000"/>
                  </a:schemeClr>
                </a:solidFill>
                <a:sym typeface="+mn-ea"/>
              </a:rPr>
              <a:t>WHERE   NOT(YEAR(</a:t>
            </a:r>
            <a:r>
              <a:rPr lang="en-US" altLang="zh-CN" sz="2400" dirty="0" err="1" smtClean="0">
                <a:solidFill>
                  <a:schemeClr val="tx1">
                    <a:lumMod val="65000"/>
                    <a:lumOff val="35000"/>
                  </a:schemeClr>
                </a:solidFill>
                <a:sym typeface="+mn-ea"/>
              </a:rPr>
              <a:t>birthdate </a:t>
            </a:r>
            <a:r>
              <a:rPr lang="en-US" altLang="zh-CN" sz="2400" dirty="0" smtClean="0">
                <a:solidFill>
                  <a:schemeClr val="tx1">
                    <a:lumMod val="65000"/>
                    <a:lumOff val="35000"/>
                  </a:schemeClr>
                </a:solidFill>
                <a:sym typeface="+mn-ea"/>
              </a:rPr>
              <a:t>)=2001);</a:t>
            </a:r>
            <a:endParaRPr lang="zh-CN" altLang="en-US" sz="2400" dirty="0" smtClean="0">
              <a:solidFill>
                <a:schemeClr val="tx1">
                  <a:lumMod val="65000"/>
                  <a:lumOff val="35000"/>
                </a:schemeClr>
              </a:solidFill>
              <a:sym typeface="+mn-ea"/>
            </a:endParaRPr>
          </a:p>
        </p:txBody>
      </p:sp>
      <p:sp>
        <p:nvSpPr>
          <p:cNvPr id="1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流程图: 延期 12"/>
          <p:cNvSpPr/>
          <p:nvPr/>
        </p:nvSpPr>
        <p:spPr>
          <a:xfrm rot="16200000">
            <a:off x="2087245" y="154750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9"/>
          <p:cNvSpPr txBox="1"/>
          <p:nvPr/>
        </p:nvSpPr>
        <p:spPr>
          <a:xfrm>
            <a:off x="2106932" y="184786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114675" y="3914775"/>
            <a:ext cx="6731000" cy="2882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8665" y="1743710"/>
            <a:ext cx="8154035" cy="1322070"/>
          </a:xfrm>
          <a:prstGeom prst="rect">
            <a:avLst/>
          </a:prstGeom>
        </p:spPr>
        <p:txBody>
          <a:bodyPr wrap="square">
            <a:spAutoFit/>
          </a:bodyPr>
          <a:lstStyle/>
          <a:p>
            <a:pPr>
              <a:buFontTx/>
              <a:buNone/>
            </a:pPr>
            <a:r>
              <a:rPr kumimoji="0" lang="en-US" altLang="zh-CN" sz="320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在查询结果集中，数据行的排列顺序是按它们在表中的顺序进行排列的。可以使用</a:t>
            </a:r>
            <a:r>
              <a:rPr lang="en-US" altLang="zh-CN" sz="2400" dirty="0" smtClean="0">
                <a:solidFill>
                  <a:schemeClr val="accent2"/>
                </a:solidFill>
                <a:latin typeface="微软雅黑" panose="020B0503020204020204" pitchFamily="34" charset="-122"/>
                <a:ea typeface="微软雅黑" panose="020B0503020204020204" pitchFamily="34" charset="-122"/>
                <a:sym typeface="+mn-ea"/>
              </a:rPr>
              <a:t>ORDER BY</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子句对结果集中的数据行按指定列的值重新排列顺序</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。其语法格式如下</a:t>
            </a:r>
            <a:r>
              <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2823845" y="3475689"/>
            <a:ext cx="6315710" cy="142494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fontAlgn="base" hangingPunct="0">
              <a:lnSpc>
                <a:spcPts val="2600"/>
              </a:lnSpc>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[ALL|DISTINCT]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要查询的内容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lnSpc>
                <a:spcPts val="2600"/>
              </a:lnSpc>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表名列表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lnSpc>
                <a:spcPts val="2600"/>
              </a:lnSpc>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条件表达式</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lnSpc>
                <a:spcPts val="2600"/>
              </a:lnSpc>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ORDER  BY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[ASC|DESC] ;</a:t>
            </a:r>
            <a:endPar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5"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7" name="直接连接符 6"/>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8"/>
          <p:cNvGrpSpPr/>
          <p:nvPr/>
        </p:nvGrpSpPr>
        <p:grpSpPr>
          <a:xfrm>
            <a:off x="2122172" y="2100014"/>
            <a:ext cx="8242935" cy="1322070"/>
            <a:chOff x="1413519" y="2387385"/>
            <a:chExt cx="9115490" cy="2349402"/>
          </a:xfrm>
        </p:grpSpPr>
        <p:grpSp>
          <p:nvGrpSpPr>
            <p:cNvPr id="5" name="组合 26"/>
            <p:cNvGrpSpPr/>
            <p:nvPr/>
          </p:nvGrpSpPr>
          <p:grpSpPr>
            <a:xfrm>
              <a:off x="1413519" y="2387385"/>
              <a:ext cx="9115490" cy="2349402"/>
              <a:chOff x="1219943" y="2311185"/>
              <a:chExt cx="9115374" cy="2349402"/>
            </a:xfrm>
          </p:grpSpPr>
          <p:sp>
            <p:nvSpPr>
              <p:cNvPr id="7" name="Text Box 3"/>
              <p:cNvSpPr txBox="1">
                <a:spLocks noChangeArrowheads="1"/>
              </p:cNvSpPr>
              <p:nvPr/>
            </p:nvSpPr>
            <p:spPr bwMode="auto">
              <a:xfrm>
                <a:off x="1635651" y="2311185"/>
                <a:ext cx="8699666" cy="2349402"/>
              </a:xfrm>
              <a:prstGeom prst="rect">
                <a:avLst/>
              </a:prstGeom>
              <a:noFill/>
              <a:ln w="9525">
                <a:noFill/>
                <a:miter lim="800000"/>
              </a:ln>
            </p:spPr>
            <p:txBody>
              <a:bodyPr wrap="square">
                <a:spAutoFit/>
              </a:bodyPr>
              <a:lstStyle/>
              <a:p>
                <a:pPr marL="0" lvl="1">
                  <a:spcBef>
                    <a:spcPct val="50000"/>
                  </a:spcBef>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可以规定按升序排列（使用参数</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ASC</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），也可以指定按降序排列（使用参数</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DESC</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），默认参数为</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ASC</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b="1" dirty="0">
                    <a:solidFill>
                      <a:srgbClr val="0000FF"/>
                    </a:solidFill>
                    <a:sym typeface="+mn-ea"/>
                  </a:rPr>
                  <a:t>如果对含有</a:t>
                </a:r>
                <a:r>
                  <a:rPr lang="en-US" altLang="zh-CN" sz="2000" b="1" dirty="0">
                    <a:solidFill>
                      <a:srgbClr val="0000FF"/>
                    </a:solidFill>
                    <a:sym typeface="+mn-ea"/>
                  </a:rPr>
                  <a:t>null</a:t>
                </a:r>
                <a:r>
                  <a:rPr lang="zh-CN" altLang="zh-CN" sz="2000" b="1" dirty="0">
                    <a:solidFill>
                      <a:srgbClr val="0000FF"/>
                    </a:solidFill>
                    <a:sym typeface="+mn-ea"/>
                  </a:rPr>
                  <a:t>值的列进行排序时，如果是按升序排列，</a:t>
                </a:r>
                <a:r>
                  <a:rPr lang="en-US" altLang="zh-CN" sz="2000" b="1" dirty="0">
                    <a:solidFill>
                      <a:srgbClr val="0000FF"/>
                    </a:solidFill>
                    <a:sym typeface="+mn-ea"/>
                  </a:rPr>
                  <a:t>null</a:t>
                </a:r>
                <a:r>
                  <a:rPr lang="zh-CN" altLang="zh-CN" sz="2000" b="1" dirty="0">
                    <a:solidFill>
                      <a:srgbClr val="0000FF"/>
                    </a:solidFill>
                    <a:sym typeface="+mn-ea"/>
                  </a:rPr>
                  <a:t>值将出现在最前面，如果是按降序排列，</a:t>
                </a:r>
                <a:r>
                  <a:rPr lang="en-US" altLang="zh-CN" sz="2000" b="1" dirty="0">
                    <a:solidFill>
                      <a:srgbClr val="0000FF"/>
                    </a:solidFill>
                    <a:sym typeface="+mn-ea"/>
                  </a:rPr>
                  <a:t>null</a:t>
                </a:r>
                <a:r>
                  <a:rPr lang="zh-CN" altLang="zh-CN" sz="2000" b="1" dirty="0">
                    <a:solidFill>
                      <a:srgbClr val="0000FF"/>
                    </a:solidFill>
                    <a:sym typeface="+mn-ea"/>
                  </a:rPr>
                  <a:t>值将出现在最后。</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8"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6" name="TextBox 5"/>
            <p:cNvSpPr txBox="1"/>
            <p:nvPr/>
          </p:nvSpPr>
          <p:spPr>
            <a:xfrm>
              <a:off x="1457965" y="2425247"/>
              <a:ext cx="312875" cy="656326"/>
            </a:xfrm>
            <a:prstGeom prst="rect">
              <a:avLst/>
            </a:prstGeom>
            <a:noFill/>
          </p:spPr>
          <p:txBody>
            <a:bodyPr wrap="none">
              <a:spAutoFit/>
            </a:bodyPr>
            <a:lstStyle/>
            <a:p>
              <a:pPr marR="0" defTabSz="914400">
                <a:buClrTx/>
                <a:buSzTx/>
                <a:buFontTx/>
                <a:buNone/>
                <a:defRPr/>
              </a:pPr>
              <a:r>
                <a:rPr kumimoji="0" lang="en-US" altLang="zh-CN"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1</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9" name="组合 8"/>
          <p:cNvGrpSpPr/>
          <p:nvPr/>
        </p:nvGrpSpPr>
        <p:grpSpPr>
          <a:xfrm>
            <a:off x="2185035" y="3422015"/>
            <a:ext cx="8178800" cy="1014730"/>
            <a:chOff x="1438799" y="2222593"/>
            <a:chExt cx="9044566" cy="1378750"/>
          </a:xfrm>
        </p:grpSpPr>
        <p:grpSp>
          <p:nvGrpSpPr>
            <p:cNvPr id="10" name="组合 26"/>
            <p:cNvGrpSpPr/>
            <p:nvPr/>
          </p:nvGrpSpPr>
          <p:grpSpPr>
            <a:xfrm>
              <a:off x="1438799" y="2222593"/>
              <a:ext cx="9044566" cy="1378750"/>
              <a:chOff x="1245223" y="2146393"/>
              <a:chExt cx="9044450" cy="1378750"/>
            </a:xfrm>
          </p:grpSpPr>
          <p:sp>
            <p:nvSpPr>
              <p:cNvPr id="12" name="Text Box 3"/>
              <p:cNvSpPr txBox="1">
                <a:spLocks noChangeArrowheads="1"/>
              </p:cNvSpPr>
              <p:nvPr/>
            </p:nvSpPr>
            <p:spPr bwMode="auto">
              <a:xfrm>
                <a:off x="1634949" y="2146393"/>
                <a:ext cx="8654724" cy="1378750"/>
              </a:xfrm>
              <a:prstGeom prst="rect">
                <a:avLst/>
              </a:prstGeom>
              <a:noFill/>
              <a:ln w="9525">
                <a:noFill/>
                <a:miter lim="800000"/>
              </a:ln>
            </p:spPr>
            <p:txBody>
              <a:bodyPr wrap="square">
                <a:spAutoFit/>
              </a:bodyPr>
              <a:lstStyle/>
              <a:p>
                <a:pPr marL="0" lvl="1" fontAlgn="auto">
                  <a:lnSpc>
                    <a:spcPct val="150000"/>
                  </a:lnSpc>
                  <a:spcBef>
                    <a:spcPts val="0"/>
                  </a:spcBef>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可以在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ORDER BY</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子句中指定多个列，查询结果首先按第</a:t>
                </a:r>
                <a:r>
                  <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列进行排序，第</a:t>
                </a:r>
                <a:r>
                  <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列值相同的那些数据行，再按照第</a:t>
                </a:r>
                <a:r>
                  <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列排序，依次类推；</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3" name="图片 32" descr="按扭-14.png"/>
              <p:cNvPicPr>
                <a:picLocks noChangeAspect="1"/>
              </p:cNvPicPr>
              <p:nvPr/>
            </p:nvPicPr>
            <p:blipFill>
              <a:blip r:embed="rId1" cstate="print"/>
              <a:stretch>
                <a:fillRect/>
              </a:stretch>
            </p:blipFill>
            <p:spPr>
              <a:xfrm>
                <a:off x="1245223" y="2349189"/>
                <a:ext cx="402819" cy="536578"/>
              </a:xfrm>
              <a:prstGeom prst="rect">
                <a:avLst/>
              </a:prstGeom>
              <a:noFill/>
              <a:ln w="9525">
                <a:noFill/>
              </a:ln>
            </p:spPr>
          </p:pic>
        </p:grpSp>
        <p:sp>
          <p:nvSpPr>
            <p:cNvPr id="11" name="TextBox 10"/>
            <p:cNvSpPr txBox="1"/>
            <p:nvPr/>
          </p:nvSpPr>
          <p:spPr>
            <a:xfrm>
              <a:off x="1457965" y="2425247"/>
              <a:ext cx="312875" cy="500422"/>
            </a:xfrm>
            <a:prstGeom prst="rect">
              <a:avLst/>
            </a:prstGeom>
            <a:noFill/>
          </p:spPr>
          <p:txBody>
            <a:bodyPr wrap="square">
              <a:spAutoFit/>
            </a:bodyPr>
            <a:lstStyle/>
            <a:p>
              <a:pPr marR="0" defTabSz="914400">
                <a:buClrTx/>
                <a:buSzTx/>
                <a:buFontTx/>
                <a:buNone/>
                <a:defRPr/>
              </a:pPr>
              <a:r>
                <a:rPr lang="en-US" altLang="zh-CN"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14" name="组合 18"/>
          <p:cNvGrpSpPr/>
          <p:nvPr/>
        </p:nvGrpSpPr>
        <p:grpSpPr>
          <a:xfrm>
            <a:off x="2226310" y="4679859"/>
            <a:ext cx="7101205" cy="398780"/>
            <a:chOff x="1413519" y="2387386"/>
            <a:chExt cx="7852902" cy="708659"/>
          </a:xfrm>
        </p:grpSpPr>
        <p:grpSp>
          <p:nvGrpSpPr>
            <p:cNvPr id="15" name="组合 26"/>
            <p:cNvGrpSpPr/>
            <p:nvPr/>
          </p:nvGrpSpPr>
          <p:grpSpPr>
            <a:xfrm>
              <a:off x="1413519" y="2387386"/>
              <a:ext cx="7852902" cy="708659"/>
              <a:chOff x="1219943" y="2311186"/>
              <a:chExt cx="7852802" cy="708659"/>
            </a:xfrm>
          </p:grpSpPr>
          <p:sp>
            <p:nvSpPr>
              <p:cNvPr id="17" name="Text Box 3"/>
              <p:cNvSpPr txBox="1">
                <a:spLocks noChangeArrowheads="1"/>
              </p:cNvSpPr>
              <p:nvPr/>
            </p:nvSpPr>
            <p:spPr bwMode="auto">
              <a:xfrm>
                <a:off x="1635822" y="2311186"/>
                <a:ext cx="7436923" cy="708659"/>
              </a:xfrm>
              <a:prstGeom prst="rect">
                <a:avLst/>
              </a:prstGeom>
              <a:noFill/>
              <a:ln w="9525">
                <a:noFill/>
                <a:miter lim="800000"/>
              </a:ln>
            </p:spPr>
            <p:txBody>
              <a:bodyPr wrap="square">
                <a:spAutoFit/>
              </a:bodyPr>
              <a:lstStyle/>
              <a:p>
                <a:pPr marL="0" lvl="1" algn="l">
                  <a:spcBef>
                    <a:spcPct val="50000"/>
                  </a:spcBef>
                  <a:buClrTx/>
                  <a:buSzTx/>
                  <a:buFontTx/>
                  <a:defRPr/>
                </a:pPr>
                <a:r>
                  <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ORDER BY</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子</a:t>
                </a:r>
                <a:r>
                  <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句</a:t>
                </a:r>
                <a:r>
                  <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包含的列并不一定出现在选择列表中。</a:t>
                </a:r>
                <a:endPar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16" name="TextBox 15"/>
            <p:cNvSpPr txBox="1"/>
            <p:nvPr/>
          </p:nvSpPr>
          <p:spPr>
            <a:xfrm>
              <a:off x="1457965" y="2413968"/>
              <a:ext cx="312875" cy="656327"/>
            </a:xfrm>
            <a:prstGeom prst="rect">
              <a:avLst/>
            </a:prstGeom>
            <a:noFill/>
          </p:spPr>
          <p:txBody>
            <a:bodyPr wrap="none">
              <a:spAutoFit/>
            </a:bodyPr>
            <a:lstStyle/>
            <a:p>
              <a:pPr marR="0" defTabSz="914400">
                <a:buClrTx/>
                <a:buSzTx/>
                <a:buFontTx/>
                <a:buNone/>
                <a:defRPr/>
              </a:pPr>
              <a:r>
                <a:rPr lang="en-US" altLang="zh-CN"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3</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
        <p:nvSpPr>
          <p:cNvPr id="19" name="文本框 6"/>
          <p:cNvSpPr txBox="1"/>
          <p:nvPr/>
        </p:nvSpPr>
        <p:spPr>
          <a:xfrm>
            <a:off x="1753236" y="1398746"/>
            <a:ext cx="1250315" cy="369332"/>
          </a:xfrm>
          <a:prstGeom prst="rect">
            <a:avLst/>
          </a:prstGeom>
          <a:solidFill>
            <a:schemeClr val="accent2"/>
          </a:solidFill>
          <a:effectLst>
            <a:outerShdw blurRad="57150" dist="19050" dir="2700000" algn="tl" rotWithShape="0">
              <a:prstClr val="black">
                <a:alpha val="63000"/>
              </a:prstClr>
            </a:outerShdw>
          </a:effectLst>
        </p:spPr>
        <p:txBody>
          <a:bodyPr wrap="square" rtlCol="0" anchor="t">
            <a:spAutoFit/>
          </a:bodyPr>
          <a:lstStyle/>
          <a:p>
            <a:pPr algn="ctr"/>
            <a:r>
              <a:rPr lang="zh-CN" altLang="en-US" b="1" noProof="0" dirty="0" smtClean="0">
                <a:solidFill>
                  <a:schemeClr val="bg1"/>
                </a:solidFill>
                <a:latin typeface="微软雅黑" panose="020B0503020204020204" pitchFamily="34" charset="-122"/>
                <a:ea typeface="微软雅黑" panose="020B0503020204020204" pitchFamily="34" charset="-122"/>
                <a:sym typeface="+mn-ea"/>
              </a:rPr>
              <a:t>说明</a:t>
            </a:r>
            <a:endParaRPr lang="zh-CN" b="1" noProof="0" dirty="0">
              <a:solidFill>
                <a:schemeClr val="bg1"/>
              </a:solidFill>
              <a:latin typeface="微软雅黑" panose="020B0503020204020204" pitchFamily="34" charset="-122"/>
              <a:ea typeface="微软雅黑" panose="020B0503020204020204" pitchFamily="34" charset="-122"/>
              <a:sym typeface="+mn-ea"/>
            </a:endParaRPr>
          </a:p>
        </p:txBody>
      </p:sp>
      <p:sp>
        <p:nvSpPr>
          <p:cNvPr id="2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2" name="直接连接符 2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3" name="组合 18"/>
          <p:cNvGrpSpPr/>
          <p:nvPr/>
        </p:nvGrpSpPr>
        <p:grpSpPr>
          <a:xfrm>
            <a:off x="2226310" y="5323114"/>
            <a:ext cx="8137525" cy="398780"/>
            <a:chOff x="1413519" y="2387386"/>
            <a:chExt cx="8998922" cy="708658"/>
          </a:xfrm>
        </p:grpSpPr>
        <p:grpSp>
          <p:nvGrpSpPr>
            <p:cNvPr id="23" name="组合 26"/>
            <p:cNvGrpSpPr/>
            <p:nvPr/>
          </p:nvGrpSpPr>
          <p:grpSpPr>
            <a:xfrm>
              <a:off x="1413519" y="2387386"/>
              <a:ext cx="8998922" cy="708658"/>
              <a:chOff x="1219943" y="2311186"/>
              <a:chExt cx="8998807" cy="708658"/>
            </a:xfrm>
          </p:grpSpPr>
          <p:sp>
            <p:nvSpPr>
              <p:cNvPr id="24" name="Text Box 3"/>
              <p:cNvSpPr txBox="1">
                <a:spLocks noChangeArrowheads="1"/>
              </p:cNvSpPr>
              <p:nvPr/>
            </p:nvSpPr>
            <p:spPr bwMode="auto">
              <a:xfrm>
                <a:off x="1635651" y="2311186"/>
                <a:ext cx="8583099" cy="708658"/>
              </a:xfrm>
              <a:prstGeom prst="rect">
                <a:avLst/>
              </a:prstGeom>
              <a:noFill/>
              <a:ln w="9525">
                <a:noFill/>
                <a:miter lim="800000"/>
              </a:ln>
            </p:spPr>
            <p:txBody>
              <a:bodyPr wrap="square">
                <a:spAutoFit/>
              </a:bodyPr>
              <a:p>
                <a:pPr marL="0" lvl="1" algn="l">
                  <a:spcBef>
                    <a:spcPct val="50000"/>
                  </a:spcBef>
                  <a:buClrTx/>
                  <a:buSzTx/>
                  <a:buFontTx/>
                  <a:defRPr/>
                </a:pPr>
                <a:r>
                  <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ORDER BY</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子句</a:t>
                </a:r>
                <a:r>
                  <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可以通过指定列名、函数值和表达式的值进行排序。</a:t>
                </a:r>
                <a:endPar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5"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26" name="TextBox 15"/>
            <p:cNvSpPr txBox="1"/>
            <p:nvPr/>
          </p:nvSpPr>
          <p:spPr>
            <a:xfrm>
              <a:off x="1457965" y="2425252"/>
              <a:ext cx="342682" cy="654494"/>
            </a:xfrm>
            <a:prstGeom prst="rect">
              <a:avLst/>
            </a:prstGeom>
            <a:noFill/>
          </p:spPr>
          <p:txBody>
            <a:bodyPr wrap="none">
              <a:spAutoFit/>
            </a:bodyPr>
            <a:p>
              <a:pPr marR="0" defTabSz="914400">
                <a:buClrTx/>
                <a:buSzTx/>
                <a:buFontTx/>
                <a:buNone/>
                <a:defRPr/>
              </a:pPr>
              <a:r>
                <a:rPr kumimoji="0" lang="en-US" altLang="zh-CN"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4</a:t>
              </a:r>
              <a:endParaRPr kumimoji="0" lang="en-US" altLang="zh-CN"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27" name="组合 18"/>
          <p:cNvGrpSpPr/>
          <p:nvPr/>
        </p:nvGrpSpPr>
        <p:grpSpPr>
          <a:xfrm>
            <a:off x="2266315" y="5980974"/>
            <a:ext cx="7101205" cy="398780"/>
            <a:chOff x="1413519" y="2387386"/>
            <a:chExt cx="7852902" cy="708658"/>
          </a:xfrm>
        </p:grpSpPr>
        <p:grpSp>
          <p:nvGrpSpPr>
            <p:cNvPr id="28" name="组合 26"/>
            <p:cNvGrpSpPr/>
            <p:nvPr/>
          </p:nvGrpSpPr>
          <p:grpSpPr>
            <a:xfrm>
              <a:off x="1413519" y="2387386"/>
              <a:ext cx="7852902" cy="708658"/>
              <a:chOff x="1219943" y="2311186"/>
              <a:chExt cx="7852802" cy="708658"/>
            </a:xfrm>
          </p:grpSpPr>
          <p:sp>
            <p:nvSpPr>
              <p:cNvPr id="29" name="Text Box 3"/>
              <p:cNvSpPr txBox="1">
                <a:spLocks noChangeArrowheads="1"/>
              </p:cNvSpPr>
              <p:nvPr/>
            </p:nvSpPr>
            <p:spPr bwMode="auto">
              <a:xfrm>
                <a:off x="1635822" y="2311186"/>
                <a:ext cx="7436923" cy="708658"/>
              </a:xfrm>
              <a:prstGeom prst="rect">
                <a:avLst/>
              </a:prstGeom>
              <a:noFill/>
              <a:ln w="9525">
                <a:noFill/>
                <a:miter lim="800000"/>
              </a:ln>
            </p:spPr>
            <p:txBody>
              <a:bodyPr wrap="square">
                <a:spAutoFit/>
              </a:bodyPr>
              <a:p>
                <a:pPr marL="0" lvl="1" algn="l">
                  <a:spcBef>
                    <a:spcPct val="50000"/>
                  </a:spcBef>
                  <a:buClrTx/>
                  <a:buSzTx/>
                  <a:buFontTx/>
                  <a:defRPr/>
                </a:pPr>
                <a:r>
                  <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ORDER BY子句</a:t>
                </a:r>
                <a:r>
                  <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不可以使用text、ntext或image类型的列。</a:t>
                </a:r>
                <a:endPar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0"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31" name="TextBox 15"/>
            <p:cNvSpPr txBox="1"/>
            <p:nvPr/>
          </p:nvSpPr>
          <p:spPr>
            <a:xfrm>
              <a:off x="1457965" y="2425252"/>
              <a:ext cx="342682" cy="654493"/>
            </a:xfrm>
            <a:prstGeom prst="rect">
              <a:avLst/>
            </a:prstGeom>
            <a:noFill/>
          </p:spPr>
          <p:txBody>
            <a:bodyPr wrap="none">
              <a:spAutoFit/>
            </a:bodyPr>
            <a:p>
              <a:pPr marR="0" defTabSz="914400">
                <a:buClrTx/>
                <a:buSzTx/>
                <a:buFontTx/>
                <a:buNone/>
                <a:defRPr/>
              </a:pPr>
              <a:r>
                <a:rPr kumimoji="0" lang="en-US" altLang="zh-CN"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5</a:t>
              </a:r>
              <a:endParaRPr kumimoji="0" lang="en-US" altLang="zh-CN"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83498" y="1548131"/>
            <a:ext cx="7024687" cy="1630045"/>
          </a:xfrm>
          <a:prstGeom prst="rect">
            <a:avLst/>
          </a:prstGeom>
        </p:spPr>
        <p:txBody>
          <a:bodyPr wrap="square">
            <a:spAutoFit/>
          </a:bodyPr>
          <a:lstStyle/>
          <a:p>
            <a:pPr algn="l">
              <a:buClrTx/>
              <a:buSzTx/>
              <a:buFontTx/>
              <a:buNone/>
            </a:pPr>
            <a:r>
              <a:rPr kumimoji="0" lang="en-US" altLang="zh-CN" sz="20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在score表中查询总评成绩大于90分的学生的学号、课程号和总评成绩，并先按照课程号的升序、再按照总评成绩的降序排列。总评成绩计算公式如下：</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Tx/>
              <a:buNone/>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总评成绩=daily*0.2+final*0.8</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Tx/>
              <a:buNone/>
            </a:pP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2267585" y="3178175"/>
            <a:ext cx="7657465" cy="119888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fontAlgn="base" hangingPunct="0">
              <a:buClrTx/>
              <a:buSzTx/>
              <a:buFontTx/>
              <a:defRPr/>
            </a:pPr>
            <a:r>
              <a:rPr lang="en-US" altLang="zh-CN" dirty="0" smtClean="0">
                <a:solidFill>
                  <a:schemeClr val="tx1">
                    <a:lumMod val="65000"/>
                    <a:lumOff val="35000"/>
                  </a:schemeClr>
                </a:solidFill>
                <a:sym typeface="+mn-ea"/>
              </a:rPr>
              <a:t>SELECT c</a:t>
            </a:r>
            <a:r>
              <a:rPr lang="en-US" altLang="zh-CN" dirty="0" smtClean="0">
                <a:solidFill>
                  <a:schemeClr val="tx1">
                    <a:lumMod val="65000"/>
                    <a:lumOff val="35000"/>
                  </a:schemeClr>
                </a:solidFill>
                <a:sym typeface="+mn-ea"/>
              </a:rPr>
              <a:t>ourseno 课程号,daily *0.2+ final*0.8 as '总评',studentno 学号</a:t>
            </a:r>
            <a:endParaRPr lang="en-US" altLang="zh-CN" dirty="0" smtClean="0">
              <a:solidFill>
                <a:schemeClr val="tx1">
                  <a:lumMod val="65000"/>
                  <a:lumOff val="35000"/>
                </a:schemeClr>
              </a:solidFill>
            </a:endParaRPr>
          </a:p>
          <a:p>
            <a:pPr algn="l" eaLnBrk="0" fontAlgn="base" hangingPunct="0">
              <a:buClrTx/>
              <a:buSzTx/>
              <a:buFontTx/>
              <a:defRPr/>
            </a:pPr>
            <a:r>
              <a:rPr lang="en-US" altLang="zh-CN" dirty="0" smtClean="0">
                <a:solidFill>
                  <a:schemeClr val="tx1">
                    <a:lumMod val="65000"/>
                    <a:lumOff val="35000"/>
                  </a:schemeClr>
                </a:solidFill>
                <a:sym typeface="+mn-ea"/>
              </a:rPr>
              <a:t>FROM  </a:t>
            </a:r>
            <a:r>
              <a:rPr lang="en-US" altLang="zh-CN" dirty="0" smtClean="0">
                <a:solidFill>
                  <a:schemeClr val="tx1">
                    <a:lumMod val="65000"/>
                    <a:lumOff val="35000"/>
                  </a:schemeClr>
                </a:solidFill>
                <a:sym typeface="+mn-ea"/>
              </a:rPr>
              <a:t>score</a:t>
            </a:r>
            <a:endParaRPr lang="en-US" altLang="zh-CN" dirty="0" smtClean="0">
              <a:solidFill>
                <a:schemeClr val="tx1">
                  <a:lumMod val="65000"/>
                  <a:lumOff val="35000"/>
                </a:schemeClr>
              </a:solidFill>
              <a:sym typeface="+mn-ea"/>
            </a:endParaRPr>
          </a:p>
          <a:p>
            <a:pPr algn="l" eaLnBrk="0" fontAlgn="base" hangingPunct="0">
              <a:buClrTx/>
              <a:buSzTx/>
              <a:buFontTx/>
              <a:defRPr/>
            </a:pPr>
            <a:r>
              <a:rPr lang="en-US" altLang="zh-CN" dirty="0" smtClean="0">
                <a:solidFill>
                  <a:schemeClr val="tx1">
                    <a:lumMod val="65000"/>
                    <a:lumOff val="35000"/>
                  </a:schemeClr>
                </a:solidFill>
                <a:sym typeface="+mn-ea"/>
              </a:rPr>
              <a:t>WHERE  </a:t>
            </a:r>
            <a:r>
              <a:rPr lang="en-US" altLang="zh-CN" dirty="0" smtClean="0">
                <a:solidFill>
                  <a:schemeClr val="tx1">
                    <a:lumMod val="65000"/>
                    <a:lumOff val="35000"/>
                  </a:schemeClr>
                </a:solidFill>
                <a:sym typeface="+mn-ea"/>
              </a:rPr>
              <a:t>daily *0.2+ final*0.8&gt;90</a:t>
            </a:r>
            <a:endParaRPr lang="en-US" altLang="zh-CN" dirty="0" smtClean="0">
              <a:solidFill>
                <a:schemeClr val="tx1">
                  <a:lumMod val="65000"/>
                  <a:lumOff val="35000"/>
                </a:schemeClr>
              </a:solidFill>
              <a:sym typeface="+mn-ea"/>
            </a:endParaRPr>
          </a:p>
          <a:p>
            <a:pPr algn="l" eaLnBrk="0" fontAlgn="base" hangingPunct="0">
              <a:buClrTx/>
              <a:buSzTx/>
              <a:buFontTx/>
              <a:defRPr/>
            </a:pPr>
            <a:r>
              <a:rPr lang="en-US" altLang="zh-CN" dirty="0" smtClean="0">
                <a:solidFill>
                  <a:schemeClr val="tx1">
                    <a:lumMod val="65000"/>
                    <a:lumOff val="35000"/>
                  </a:schemeClr>
                </a:solidFill>
                <a:sym typeface="+mn-ea"/>
              </a:rPr>
              <a:t>ORDER  BY </a:t>
            </a:r>
            <a:r>
              <a:rPr lang="en-US" altLang="zh-CN" dirty="0" smtClean="0">
                <a:solidFill>
                  <a:schemeClr val="tx1">
                    <a:lumMod val="65000"/>
                    <a:lumOff val="35000"/>
                  </a:schemeClr>
                </a:solidFill>
                <a:sym typeface="+mn-ea"/>
              </a:rPr>
              <a:t>courseno, daily *0.2+ final*0.8 desc;</a:t>
            </a:r>
            <a:endParaRPr lang="en-US" altLang="zh-CN" dirty="0" smtClean="0">
              <a:solidFill>
                <a:schemeClr val="tx1">
                  <a:lumMod val="65000"/>
                  <a:lumOff val="35000"/>
                </a:schemeClr>
              </a:solidFill>
              <a:sym typeface="+mn-ea"/>
            </a:endParaRPr>
          </a:p>
        </p:txBody>
      </p:sp>
      <p:sp>
        <p:nvSpPr>
          <p:cNvPr id="6" name="流程图: 延期 5"/>
          <p:cNvSpPr/>
          <p:nvPr/>
        </p:nvSpPr>
        <p:spPr>
          <a:xfrm rot="16200000">
            <a:off x="1738630" y="139320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9"/>
          <p:cNvSpPr txBox="1"/>
          <p:nvPr/>
        </p:nvSpPr>
        <p:spPr>
          <a:xfrm>
            <a:off x="1755142" y="174689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2899410" y="3956050"/>
            <a:ext cx="5981700" cy="2901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97990" y="1717040"/>
            <a:ext cx="8796655" cy="1198880"/>
          </a:xfrm>
          <a:prstGeom prst="rect">
            <a:avLst/>
          </a:prstGeom>
        </p:spPr>
        <p:txBody>
          <a:bodyPr wrap="square">
            <a:spAutoFit/>
          </a:bodyPr>
          <a:lstStyle/>
          <a:p>
            <a:pPr fontAlgn="auto">
              <a:lnSpc>
                <a:spcPct val="150000"/>
              </a:lnSpc>
              <a:buFontTx/>
              <a:buNone/>
            </a:pP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中提供了一个关键字</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LIMIT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，可以</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指定查询结果从哪一条记录开始</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以及</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一共查询多少条信息</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其语法格式如下</a:t>
            </a:r>
            <a:r>
              <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2531745" y="3437573"/>
            <a:ext cx="7128510" cy="183007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fontAlgn="base" hangingPunct="0">
              <a:lnSpc>
                <a:spcPts val="2600"/>
              </a:lnSpc>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SELECT  [ALL|DISTINCT]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要查询的内容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lnSpc>
                <a:spcPts val="2600"/>
              </a:lnSpc>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表名列表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lnSpc>
                <a:spcPts val="2600"/>
              </a:lnSpc>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条件表达式</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[ORDER  BY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[ASC|DESC]] </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spcBef>
                <a:spcPct val="0"/>
              </a:spcBef>
              <a:spcAft>
                <a:spcPct val="0"/>
              </a:spcAft>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LIMIT  [OFFSET,]  n;</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矩形 6"/>
          <p:cNvSpPr/>
          <p:nvPr/>
        </p:nvSpPr>
        <p:spPr>
          <a:xfrm>
            <a:off x="3025318" y="1629565"/>
            <a:ext cx="5880557" cy="1292662"/>
          </a:xfrm>
          <a:prstGeom prst="rect">
            <a:avLst/>
          </a:prstGeom>
        </p:spPr>
        <p:txBody>
          <a:bodyPr wrap="square">
            <a:spAutoFit/>
          </a:bodyPr>
          <a:lstStyle/>
          <a:p>
            <a:pPr lvl="0" eaLnBrk="0" fontAlgn="base" hangingPunct="0">
              <a:lnSpc>
                <a:spcPct val="150000"/>
              </a:lnSpc>
              <a:spcBef>
                <a:spcPct val="0"/>
              </a:spcBef>
              <a:spcAft>
                <a:spcPct val="0"/>
              </a:spcAft>
              <a:defRPr/>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2400" i="0" u="none" strike="noStrike" kern="1200" cap="none" spc="0" normalizeH="0" baseline="0" noProof="0" dirty="0">
                <a:ln>
                  <a:noFill/>
                </a:ln>
                <a:solidFill>
                  <a:schemeClr val="accent2"/>
                </a:solidFill>
                <a:uLnTx/>
                <a:uFillTx/>
                <a:latin typeface="Arial" panose="020B0604020202020204" pitchFamily="34" charset="0"/>
                <a:ea typeface="宋体" panose="02010600030101010101" pitchFamily="2" charset="-122"/>
                <a:cs typeface="+mn-cs"/>
              </a:rPr>
              <a:t> </a:t>
            </a:r>
            <a:r>
              <a:rPr lang="nb-NO" altLang="zh-CN" sz="2400" dirty="0" smtClean="0">
                <a:solidFill>
                  <a:schemeClr val="accent2"/>
                </a:solidFill>
                <a:latin typeface="微软雅黑" panose="020B0503020204020204" pitchFamily="34" charset="-122"/>
                <a:ea typeface="微软雅黑" panose="020B0503020204020204" pitchFamily="34" charset="-122"/>
                <a:sym typeface="+mn-ea"/>
              </a:rPr>
              <a:t>LIMIT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接受一个或两个整数参数。</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0" eaLnBrk="0" fontAlgn="base" hangingPunct="0">
              <a:lnSpc>
                <a:spcPct val="150000"/>
              </a:lnSpc>
              <a:spcBef>
                <a:spcPct val="0"/>
              </a:spcBef>
              <a:spcAft>
                <a:spcPct val="0"/>
              </a:spcAft>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其中：</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9" name="直接连接符 18"/>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0" name="文本框 6"/>
          <p:cNvSpPr txBox="1"/>
          <p:nvPr/>
        </p:nvSpPr>
        <p:spPr>
          <a:xfrm>
            <a:off x="1767206" y="1798796"/>
            <a:ext cx="1250315" cy="369332"/>
          </a:xfrm>
          <a:prstGeom prst="rect">
            <a:avLst/>
          </a:prstGeom>
          <a:solidFill>
            <a:schemeClr val="accent2"/>
          </a:solidFill>
          <a:effectLst>
            <a:outerShdw blurRad="57150" dist="19050" dir="2700000" algn="tl" rotWithShape="0">
              <a:prstClr val="black">
                <a:alpha val="63000"/>
              </a:prstClr>
            </a:outerShdw>
          </a:effectLst>
        </p:spPr>
        <p:txBody>
          <a:bodyPr wrap="square" rtlCol="0" anchor="t">
            <a:spAutoFit/>
          </a:bodyPr>
          <a:lstStyle/>
          <a:p>
            <a:pPr algn="ctr"/>
            <a:r>
              <a:rPr lang="zh-CN" altLang="en-US" b="1" noProof="0" dirty="0" smtClean="0">
                <a:solidFill>
                  <a:schemeClr val="bg1"/>
                </a:solidFill>
                <a:latin typeface="微软雅黑" panose="020B0503020204020204" pitchFamily="34" charset="-122"/>
                <a:ea typeface="微软雅黑" panose="020B0503020204020204" pitchFamily="34" charset="-122"/>
                <a:sym typeface="+mn-ea"/>
              </a:rPr>
              <a:t>说明</a:t>
            </a:r>
            <a:endParaRPr lang="zh-CN" b="1" noProof="0" dirty="0">
              <a:solidFill>
                <a:schemeClr val="bg1"/>
              </a:solidFill>
              <a:latin typeface="微软雅黑" panose="020B0503020204020204" pitchFamily="34" charset="-122"/>
              <a:ea typeface="微软雅黑" panose="020B0503020204020204" pitchFamily="34" charset="-122"/>
              <a:sym typeface="+mn-ea"/>
            </a:endParaRPr>
          </a:p>
        </p:txBody>
      </p:sp>
      <p:sp>
        <p:nvSpPr>
          <p:cNvPr id="21" name="TextBox 20"/>
          <p:cNvSpPr txBox="1"/>
          <p:nvPr/>
        </p:nvSpPr>
        <p:spPr>
          <a:xfrm>
            <a:off x="2019300" y="4800600"/>
            <a:ext cx="8733866"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 需要注意的是，</a:t>
            </a:r>
            <a:r>
              <a:rPr lang="nb-NO" altLang="zh-CN" dirty="0" smtClean="0">
                <a:solidFill>
                  <a:schemeClr val="tx1">
                    <a:lumMod val="65000"/>
                    <a:lumOff val="35000"/>
                  </a:schemeClr>
                </a:solidFill>
                <a:latin typeface="微软雅黑" panose="020B0503020204020204" pitchFamily="34" charset="-122"/>
                <a:ea typeface="微软雅黑" panose="020B0503020204020204" pitchFamily="34" charset="-122"/>
              </a:rPr>
              <a:t>OFFSET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可以省略不写，默认取值为</a:t>
            </a:r>
            <a:r>
              <a:rPr lang="nb-NO" altLang="zh-CN" dirty="0" smtClean="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，代表数据表中的第</a:t>
            </a:r>
            <a:r>
              <a:rPr lang="nb-NO" altLang="en-US"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行记录。</a:t>
            </a:r>
            <a:endParaRPr lang="zh-CN" altLang="en-US" dirty="0"/>
          </a:p>
        </p:txBody>
      </p:sp>
      <p:grpSp>
        <p:nvGrpSpPr>
          <p:cNvPr id="22" name="组合 26"/>
          <p:cNvGrpSpPr/>
          <p:nvPr/>
        </p:nvGrpSpPr>
        <p:grpSpPr>
          <a:xfrm>
            <a:off x="4009637" y="3071386"/>
            <a:ext cx="4991487" cy="1048172"/>
            <a:chOff x="1210418" y="2145896"/>
            <a:chExt cx="3360325" cy="1399192"/>
          </a:xfrm>
        </p:grpSpPr>
        <p:sp>
          <p:nvSpPr>
            <p:cNvPr id="26" name="Text Box 3"/>
            <p:cNvSpPr txBox="1">
              <a:spLocks noChangeArrowheads="1"/>
            </p:cNvSpPr>
            <p:nvPr/>
          </p:nvSpPr>
          <p:spPr bwMode="auto">
            <a:xfrm>
              <a:off x="1507530" y="2145896"/>
              <a:ext cx="3063213" cy="1399192"/>
            </a:xfrm>
            <a:prstGeom prst="rect">
              <a:avLst/>
            </a:prstGeom>
            <a:noFill/>
            <a:ln w="9525">
              <a:noFill/>
              <a:miter lim="800000"/>
            </a:ln>
          </p:spPr>
          <p:txBody>
            <a:bodyPr>
              <a:spAutoFit/>
            </a:bodyPr>
            <a:lstStyle/>
            <a:p>
              <a:pPr marL="0" lvl="1" fontAlgn="base">
                <a:lnSpc>
                  <a:spcPct val="150000"/>
                </a:lnSpc>
                <a:spcBef>
                  <a:spcPct val="50000"/>
                </a:spcBef>
                <a:spcAft>
                  <a:spcPct val="0"/>
                </a:spcAft>
                <a:defRPr/>
              </a:pPr>
              <a:r>
                <a:rPr lang="nb-NO" altLang="zh-CN" sz="2200" dirty="0" smtClean="0">
                  <a:solidFill>
                    <a:srgbClr val="0070C0"/>
                  </a:solidFill>
                  <a:latin typeface="微软雅黑" panose="020B0503020204020204" pitchFamily="34" charset="-122"/>
                  <a:ea typeface="微软雅黑" panose="020B0503020204020204" pitchFamily="34" charset="-122"/>
                  <a:hlinkClick r:id="rId2" action="ppaction://hlinksldjump"/>
                </a:rPr>
                <a:t>OFFSET</a:t>
              </a:r>
              <a:r>
                <a:rPr lang="zh-CN" altLang="en-US" sz="2200" dirty="0" smtClean="0">
                  <a:solidFill>
                    <a:srgbClr val="0070C0"/>
                  </a:solidFill>
                  <a:latin typeface="微软雅黑" panose="020B0503020204020204" pitchFamily="34" charset="-122"/>
                  <a:ea typeface="微软雅黑" panose="020B0503020204020204" pitchFamily="34" charset="-122"/>
                  <a:hlinkClick r:id="rId2" action="ppaction://hlinksldjump"/>
                </a:rPr>
                <a:t>代表从第几行记录开始检索</a:t>
              </a:r>
              <a:endParaRPr lang="zh-CN" altLang="en-US" sz="2200" dirty="0" smtClean="0">
                <a:solidFill>
                  <a:srgbClr val="0070C0"/>
                </a:solidFill>
                <a:latin typeface="微软雅黑" panose="020B0503020204020204" pitchFamily="34" charset="-122"/>
                <a:ea typeface="微软雅黑" panose="020B0503020204020204" pitchFamily="34" charset="-122"/>
                <a:sym typeface="+mn-ea"/>
                <a:hlinkClick r:id="rId2" action="ppaction://hlinksldjump"/>
              </a:endParaRPr>
            </a:p>
          </p:txBody>
        </p:sp>
        <p:pic>
          <p:nvPicPr>
            <p:cNvPr id="27" name="图片 32" descr="按扭-14.png"/>
            <p:cNvPicPr>
              <a:picLocks noChangeAspect="1"/>
            </p:cNvPicPr>
            <p:nvPr/>
          </p:nvPicPr>
          <p:blipFill>
            <a:blip r:embed="rId3" cstate="print"/>
            <a:stretch>
              <a:fillRect/>
            </a:stretch>
          </p:blipFill>
          <p:spPr>
            <a:xfrm>
              <a:off x="1210418" y="2317532"/>
              <a:ext cx="275992" cy="547323"/>
            </a:xfrm>
            <a:prstGeom prst="rect">
              <a:avLst/>
            </a:prstGeom>
            <a:noFill/>
            <a:ln w="9525">
              <a:noFill/>
            </a:ln>
          </p:spPr>
        </p:pic>
      </p:grpSp>
      <p:grpSp>
        <p:nvGrpSpPr>
          <p:cNvPr id="28" name="组合 26"/>
          <p:cNvGrpSpPr/>
          <p:nvPr/>
        </p:nvGrpSpPr>
        <p:grpSpPr>
          <a:xfrm>
            <a:off x="4009637" y="3795286"/>
            <a:ext cx="3489325" cy="540341"/>
            <a:chOff x="1210418" y="2196757"/>
            <a:chExt cx="3488572" cy="721295"/>
          </a:xfrm>
        </p:grpSpPr>
        <p:sp>
          <p:nvSpPr>
            <p:cNvPr id="29" name="Text Box 3"/>
            <p:cNvSpPr txBox="1">
              <a:spLocks noChangeArrowheads="1"/>
            </p:cNvSpPr>
            <p:nvPr/>
          </p:nvSpPr>
          <p:spPr bwMode="auto">
            <a:xfrm>
              <a:off x="1635777" y="2196757"/>
              <a:ext cx="3063213" cy="721295"/>
            </a:xfrm>
            <a:prstGeom prst="rect">
              <a:avLst/>
            </a:prstGeom>
            <a:noFill/>
            <a:ln w="9525">
              <a:noFill/>
              <a:miter lim="800000"/>
            </a:ln>
          </p:spPr>
          <p:txBody>
            <a:bodyPr>
              <a:spAutoFit/>
            </a:bodyPr>
            <a:lstStyle/>
            <a:p>
              <a:pPr marL="0" lvl="1" fontAlgn="base">
                <a:lnSpc>
                  <a:spcPct val="150000"/>
                </a:lnSpc>
                <a:spcBef>
                  <a:spcPct val="50000"/>
                </a:spcBef>
                <a:spcAft>
                  <a:spcPct val="0"/>
                </a:spcAft>
                <a:defRPr/>
              </a:pPr>
              <a:r>
                <a:rPr lang="nb-NO" altLang="zh-CN" sz="2200" dirty="0" smtClean="0">
                  <a:solidFill>
                    <a:srgbClr val="0070C0"/>
                  </a:solidFill>
                  <a:latin typeface="微软雅黑" panose="020B0503020204020204" pitchFamily="34" charset="-122"/>
                  <a:ea typeface="微软雅黑" panose="020B0503020204020204" pitchFamily="34" charset="-122"/>
                  <a:hlinkClick r:id="rId2" action="ppaction://hlinksldjump"/>
                </a:rPr>
                <a:t>n</a:t>
              </a:r>
              <a:r>
                <a:rPr lang="zh-CN" altLang="en-US" sz="2200" dirty="0" smtClean="0">
                  <a:solidFill>
                    <a:srgbClr val="0070C0"/>
                  </a:solidFill>
                  <a:latin typeface="微软雅黑" panose="020B0503020204020204" pitchFamily="34" charset="-122"/>
                  <a:ea typeface="微软雅黑" panose="020B0503020204020204" pitchFamily="34" charset="-122"/>
                  <a:hlinkClick r:id="rId2" action="ppaction://hlinksldjump"/>
                </a:rPr>
                <a:t>代表检索多少行记录</a:t>
              </a:r>
              <a:endParaRPr lang="zh-CN" altLang="en-US" sz="2200" dirty="0" smtClean="0">
                <a:solidFill>
                  <a:srgbClr val="0070C0"/>
                </a:solidFill>
                <a:latin typeface="微软雅黑" panose="020B0503020204020204" pitchFamily="34" charset="-122"/>
                <a:ea typeface="微软雅黑" panose="020B0503020204020204" pitchFamily="34" charset="-122"/>
                <a:sym typeface="+mn-ea"/>
                <a:hlinkClick r:id="rId2" action="ppaction://hlinksldjump"/>
              </a:endParaRPr>
            </a:p>
          </p:txBody>
        </p:sp>
        <p:pic>
          <p:nvPicPr>
            <p:cNvPr id="30" name="图片 32" descr="按扭-14.png"/>
            <p:cNvPicPr>
              <a:picLocks noChangeAspect="1"/>
            </p:cNvPicPr>
            <p:nvPr/>
          </p:nvPicPr>
          <p:blipFill>
            <a:blip r:embed="rId3" cstate="print"/>
            <a:stretch>
              <a:fillRect/>
            </a:stretch>
          </p:blipFill>
          <p:spPr>
            <a:xfrm>
              <a:off x="1210418" y="2317532"/>
              <a:ext cx="402819" cy="536578"/>
            </a:xfrm>
            <a:prstGeom prst="rect">
              <a:avLst/>
            </a:prstGeom>
            <a:noFill/>
            <a:ln w="9525">
              <a:noFill/>
            </a:ln>
          </p:spPr>
        </p:pic>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58720" y="1519555"/>
            <a:ext cx="5175885" cy="553085"/>
          </a:xfrm>
          <a:prstGeom prst="rect">
            <a:avLst/>
          </a:prstGeom>
        </p:spPr>
        <p:txBody>
          <a:bodyPr wrap="square">
            <a:spAutoFit/>
          </a:bodyPr>
          <a:lstStyle/>
          <a:p>
            <a:pPr>
              <a:lnSpc>
                <a:spcPct val="150000"/>
              </a:lnSpc>
              <a:buFontTx/>
              <a:buNone/>
            </a:pPr>
            <a:r>
              <a:rPr kumimoji="0" lang="en-US" altLang="zh-CN" sz="2000" i="0" u="none" strike="noStrike" kern="1200" cap="none" spc="0" normalizeH="0" baseline="0" noProof="0" dirty="0" smtClean="0">
                <a:ln>
                  <a:noFill/>
                </a:ln>
                <a:solidFill>
                  <a:schemeClr val="tx1">
                    <a:lumMod val="65000"/>
                    <a:lumOff val="3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查询</a:t>
            </a:r>
            <a:r>
              <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studen</a:t>
            </a:r>
            <a:r>
              <a:rPr lang="en-US" altLang="nb-NO" sz="2000" dirty="0" smtClean="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表，输出前</a:t>
            </a:r>
            <a:r>
              <a:rPr lang="nb-NO"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条学生信息。</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4331653" y="2495550"/>
            <a:ext cx="3528695" cy="82994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fontAlgn="base" hangingPunct="0">
              <a:spcBef>
                <a:spcPct val="0"/>
              </a:spcBef>
              <a:spcAft>
                <a:spcPct val="0"/>
              </a:spcAft>
              <a:defRPr/>
            </a:pPr>
            <a:r>
              <a:rPr lang="nb-NO" altLang="zh-CN" sz="2400" dirty="0" smtClean="0">
                <a:solidFill>
                  <a:schemeClr val="tx1">
                    <a:lumMod val="65000"/>
                    <a:lumOff val="35000"/>
                  </a:schemeClr>
                </a:solidFill>
                <a:sym typeface="+mn-ea"/>
              </a:rPr>
              <a:t>SELECT *</a:t>
            </a:r>
            <a:endParaRPr lang="zh-CN" altLang="en-US" sz="2400" dirty="0" smtClean="0">
              <a:solidFill>
                <a:schemeClr val="tx1">
                  <a:lumMod val="65000"/>
                  <a:lumOff val="35000"/>
                </a:schemeClr>
              </a:solidFill>
              <a:sym typeface="+mn-ea"/>
            </a:endParaRPr>
          </a:p>
          <a:p>
            <a:pPr eaLnBrk="0" fontAlgn="base" hangingPunct="0">
              <a:spcBef>
                <a:spcPct val="0"/>
              </a:spcBef>
              <a:spcAft>
                <a:spcPct val="0"/>
              </a:spcAft>
              <a:defRPr/>
            </a:pPr>
            <a:r>
              <a:rPr lang="nb-NO" altLang="zh-CN" sz="2400" dirty="0" smtClean="0">
                <a:solidFill>
                  <a:schemeClr val="tx1">
                    <a:lumMod val="65000"/>
                    <a:lumOff val="35000"/>
                  </a:schemeClr>
                </a:solidFill>
                <a:sym typeface="+mn-ea"/>
              </a:rPr>
              <a:t>FROM student LIMIT 3;</a:t>
            </a:r>
            <a:endParaRPr lang="zh-CN" altLang="en-US" sz="2400" dirty="0" smtClean="0">
              <a:solidFill>
                <a:schemeClr val="tx1">
                  <a:lumMod val="65000"/>
                  <a:lumOff val="35000"/>
                </a:schemeClr>
              </a:solidFill>
              <a:sym typeface="+mn-ea"/>
            </a:endParaRPr>
          </a:p>
        </p:txBody>
      </p:sp>
      <p:sp>
        <p:nvSpPr>
          <p:cNvPr id="9" name="流程图: 延期 8"/>
          <p:cNvSpPr/>
          <p:nvPr/>
        </p:nvSpPr>
        <p:spPr>
          <a:xfrm rot="16200000">
            <a:off x="1694815" y="133859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714502" y="170181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365375" y="3632200"/>
            <a:ext cx="7461250" cy="706755"/>
          </a:xfrm>
          <a:prstGeom prst="rect">
            <a:avLst/>
          </a:prstGeom>
          <a:noFill/>
        </p:spPr>
        <p:txBody>
          <a:bodyPr wrap="square" rtlCol="0" anchor="t">
            <a:spAutoFit/>
          </a:bodyPr>
          <a:p>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查询</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score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表中，期末成绩</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final</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高于</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85</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分的，按照平时成绩</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daily</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进行升序排列，从编号</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开始，查询</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条记录。</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4331018" y="4788535"/>
            <a:ext cx="3528695" cy="156845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algn="l" eaLnBrk="0" fontAlgn="base" hangingPunct="0">
              <a:buClrTx/>
              <a:buSzTx/>
              <a:buFontTx/>
              <a:defRPr/>
            </a:pPr>
            <a:r>
              <a:rPr lang="nb-NO" altLang="zh-CN" sz="2400" dirty="0" smtClean="0">
                <a:solidFill>
                  <a:schemeClr val="tx1">
                    <a:lumMod val="65000"/>
                    <a:lumOff val="35000"/>
                  </a:schemeClr>
                </a:solidFill>
                <a:sym typeface="+mn-ea"/>
              </a:rPr>
              <a:t>SELECT  *  FROM score  </a:t>
            </a:r>
            <a:endParaRPr lang="nb-NO" altLang="zh-CN" sz="2400" dirty="0" smtClean="0">
              <a:solidFill>
                <a:schemeClr val="tx1">
                  <a:lumMod val="65000"/>
                  <a:lumOff val="35000"/>
                </a:schemeClr>
              </a:solidFill>
              <a:sym typeface="+mn-ea"/>
            </a:endParaRPr>
          </a:p>
          <a:p>
            <a:pPr algn="l" eaLnBrk="0" fontAlgn="base" hangingPunct="0">
              <a:buClrTx/>
              <a:buSzTx/>
              <a:buFontTx/>
              <a:defRPr/>
            </a:pPr>
            <a:r>
              <a:rPr lang="nb-NO" altLang="zh-CN" sz="2400" dirty="0" smtClean="0">
                <a:solidFill>
                  <a:schemeClr val="tx1">
                    <a:lumMod val="65000"/>
                    <a:lumOff val="35000"/>
                  </a:schemeClr>
                </a:solidFill>
                <a:sym typeface="+mn-ea"/>
              </a:rPr>
              <a:t>where  final&gt;85 </a:t>
            </a:r>
            <a:endParaRPr lang="nb-NO" altLang="zh-CN" sz="2400" dirty="0" smtClean="0">
              <a:solidFill>
                <a:schemeClr val="tx1">
                  <a:lumMod val="65000"/>
                  <a:lumOff val="35000"/>
                </a:schemeClr>
              </a:solidFill>
              <a:sym typeface="+mn-ea"/>
            </a:endParaRPr>
          </a:p>
          <a:p>
            <a:pPr algn="l" eaLnBrk="0" fontAlgn="base" hangingPunct="0">
              <a:buClrTx/>
              <a:buSzTx/>
              <a:buFontTx/>
              <a:defRPr/>
            </a:pPr>
            <a:r>
              <a:rPr lang="nb-NO" altLang="zh-CN" sz="2400" dirty="0" smtClean="0">
                <a:solidFill>
                  <a:schemeClr val="tx1">
                    <a:lumMod val="65000"/>
                    <a:lumOff val="35000"/>
                  </a:schemeClr>
                </a:solidFill>
                <a:sym typeface="+mn-ea"/>
              </a:rPr>
              <a:t>order  by  daily  asc </a:t>
            </a:r>
            <a:endParaRPr lang="nb-NO" altLang="zh-CN" sz="2400" dirty="0" smtClean="0">
              <a:solidFill>
                <a:schemeClr val="tx1">
                  <a:lumMod val="65000"/>
                  <a:lumOff val="35000"/>
                </a:schemeClr>
              </a:solidFill>
              <a:sym typeface="+mn-ea"/>
            </a:endParaRPr>
          </a:p>
          <a:p>
            <a:pPr algn="l" eaLnBrk="0" fontAlgn="base" hangingPunct="0">
              <a:buClrTx/>
              <a:buSzTx/>
              <a:buFontTx/>
              <a:defRPr/>
            </a:pPr>
            <a:r>
              <a:rPr lang="nb-NO" altLang="zh-CN" sz="2400" dirty="0" smtClean="0">
                <a:solidFill>
                  <a:schemeClr val="tx1">
                    <a:lumMod val="65000"/>
                    <a:lumOff val="35000"/>
                  </a:schemeClr>
                </a:solidFill>
                <a:sym typeface="+mn-ea"/>
              </a:rPr>
              <a:t>limit  2,5;</a:t>
            </a:r>
            <a:endParaRPr lang="nb-NO" altLang="zh-CN" sz="2400" dirty="0" smtClean="0">
              <a:solidFill>
                <a:schemeClr val="tx1">
                  <a:lumMod val="65000"/>
                  <a:lumOff val="35000"/>
                </a:schemeClr>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strVal val="#ppt_w*0.7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animEffect transition="in" filter="fade">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 grpId="0"/>
      <p:bldP spid="2" grpId="1"/>
      <p:bldP spid="4" grpId="0" animBg="1"/>
      <p:bldP spid="4"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51589" y="1860391"/>
            <a:ext cx="7288213" cy="1383665"/>
          </a:xfrm>
          <a:prstGeom prst="rect">
            <a:avLst/>
          </a:prstGeom>
        </p:spPr>
        <p:txBody>
          <a:bodyPr>
            <a:spAutoFit/>
          </a:bodyPr>
          <a:lstStyle/>
          <a:p>
            <a:pPr fontAlgn="auto">
              <a:lnSpc>
                <a:spcPct val="150000"/>
              </a:lnSpc>
              <a:buFontTx/>
              <a:buNone/>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集合函数用于</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对查询结果集中的指定列进行统计，并输出统计值</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。常用的集合函数如下表所示。</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062639" y="1398588"/>
            <a:ext cx="7288213" cy="461665"/>
          </a:xfrm>
          <a:prstGeom prst="rect">
            <a:avLst/>
          </a:prstGeom>
        </p:spPr>
        <p:txBody>
          <a:bodyPr wrap="square">
            <a:spAutoFit/>
          </a:bodyPr>
          <a:lstStyle/>
          <a:p>
            <a:pPr>
              <a:buFontTx/>
              <a:buNone/>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使用集合函数</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统计查询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custDataLst>
              <p:tags r:id="rId2"/>
            </p:custDataLst>
          </p:nvPr>
        </p:nvGraphicFramePr>
        <p:xfrm>
          <a:off x="2551430" y="3449320"/>
          <a:ext cx="7862570" cy="2498725"/>
        </p:xfrm>
        <a:graphic>
          <a:graphicData uri="http://schemas.openxmlformats.org/drawingml/2006/table">
            <a:tbl>
              <a:tblPr/>
              <a:tblGrid>
                <a:gridCol w="3614420"/>
                <a:gridCol w="4248150"/>
              </a:tblGrid>
              <a:tr h="3587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集</a:t>
                      </a:r>
                      <a:r>
                        <a:rPr kumimoji="0" lang="en-US"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合</a:t>
                      </a:r>
                      <a:r>
                        <a:rPr kumimoji="0" lang="en-US"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函</a:t>
                      </a:r>
                      <a:r>
                        <a:rPr kumimoji="0" lang="en-US"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数</a:t>
                      </a:r>
                      <a:endPar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5"/>
                    </a:solid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功</a:t>
                      </a:r>
                      <a:r>
                        <a:rPr kumimoji="0" lang="en-US"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能</a:t>
                      </a:r>
                      <a:r>
                        <a:rPr kumimoji="0" lang="en-US"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描</a:t>
                      </a:r>
                      <a:r>
                        <a:rPr kumimoji="0" lang="en-US"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述</a:t>
                      </a:r>
                      <a:endPar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5"/>
                    </a:solidFill>
                  </a:tcPr>
                </a:tc>
              </a:tr>
              <a:tr h="70612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COUNT([DISTINCT|ALL]</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列表达式</a:t>
                      </a:r>
                      <a:r>
                        <a:rPr kumimoji="0" lang="en-US"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7D7ED"/>
                    </a:solid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计算一列中值的个数。</a:t>
                      </a:r>
                      <a:r>
                        <a:rPr kumimoji="0" lang="en-US"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COUNT</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）返回行数，包括含有空值的行，不能与</a:t>
                      </a:r>
                      <a:r>
                        <a:rPr kumimoji="0" lang="en-US"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DISTINCT</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一起使用</a:t>
                      </a:r>
                      <a:endPar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7D7ED"/>
                    </a:solidFill>
                  </a:tcPr>
                </a:tc>
              </a:tr>
              <a:tr h="35750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SUM([DISTINCT|ALL]</a:t>
                      </a:r>
                      <a:r>
                        <a:rPr kumimoji="0" lang="zh-CN" sz="1400" b="0" i="0" u="none" strike="noStrike" cap="none" normalizeH="0" baseline="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列表达式</a:t>
                      </a:r>
                      <a:r>
                        <a:rPr kumimoji="0" lang="en-US" altLang="zh-CN" sz="1400" b="0" i="0" u="none" strike="noStrike" cap="none" normalizeH="0" baseline="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zh-CN" sz="1400" b="0" i="0" u="none" strike="noStrike" cap="none" normalizeH="0" baseline="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计算一列数据的总和（此列为数</a:t>
                      </a:r>
                      <a:r>
                        <a:rPr kumimoji="0" lang="zh-CN" altLang="en-US"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值</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型）</a:t>
                      </a:r>
                      <a:endPar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3587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AVG([DISTINCT|ALL]</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列表达式</a:t>
                      </a:r>
                      <a:r>
                        <a:rPr kumimoji="0" lang="en-US"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7D7ED"/>
                    </a:solid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计算一列数据的平均值（此列为数值型）</a:t>
                      </a:r>
                      <a:endPar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7D7ED"/>
                    </a:solidFill>
                  </a:tcPr>
                </a:tc>
              </a:tr>
              <a:tr h="3587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MAX([DISTINCT|ALL]</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列表达式</a:t>
                      </a:r>
                      <a:r>
                        <a:rPr kumimoji="0" lang="en-US"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计算一列数据的最大值</a:t>
                      </a:r>
                      <a:endPar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3587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MIN([DISTINCT|ALL]</a:t>
                      </a: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列表达式</a:t>
                      </a:r>
                      <a:r>
                        <a:rPr kumimoji="0" lang="en-US"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7D7ED"/>
                    </a:solid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计算一列数据的最小值</a:t>
                      </a:r>
                      <a:endParaRPr kumimoji="0" lang="zh-CN" sz="1400" b="0" i="0" u="none" strike="noStrike" cap="none" normalizeH="0" baseline="0" dirty="0" smtClean="0">
                        <a:ln>
                          <a:noFill/>
                        </a:ln>
                        <a:solidFill>
                          <a:schemeClr val="tx1">
                            <a:lumMod val="65000"/>
                            <a:lumOff val="3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7D7ED"/>
                    </a:solid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77708" y="1290797"/>
            <a:ext cx="7288213" cy="583565"/>
          </a:xfrm>
          <a:prstGeom prst="rect">
            <a:avLst/>
          </a:prstGeom>
        </p:spPr>
        <p:txBody>
          <a:bodyPr>
            <a:spAutoFit/>
          </a:bodyPr>
          <a:lstStyle/>
          <a:p>
            <a:pPr>
              <a:buFontTx/>
              <a:buNone/>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查询</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rPr>
              <a:t>student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表，统计学生总人数</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p:txBody>
      </p:sp>
      <p:sp>
        <p:nvSpPr>
          <p:cNvPr id="7" name="矩形 6"/>
          <p:cNvSpPr/>
          <p:nvPr/>
        </p:nvSpPr>
        <p:spPr>
          <a:xfrm>
            <a:off x="2746375" y="1925320"/>
            <a:ext cx="7742555" cy="46037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hangingPunct="0">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COUNT(*)  AS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学生总人数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a:t>
            </a:r>
            <a:r>
              <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统计查询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流程图: 延期 14"/>
          <p:cNvSpPr/>
          <p:nvPr/>
        </p:nvSpPr>
        <p:spPr>
          <a:xfrm rot="16200000">
            <a:off x="1624965" y="119381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9"/>
          <p:cNvSpPr txBox="1"/>
          <p:nvPr/>
        </p:nvSpPr>
        <p:spPr>
          <a:xfrm>
            <a:off x="1621157" y="150623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145915" y="2473960"/>
            <a:ext cx="2952750" cy="1194435"/>
          </a:xfrm>
          <a:prstGeom prst="rect">
            <a:avLst/>
          </a:prstGeom>
        </p:spPr>
      </p:pic>
      <p:sp>
        <p:nvSpPr>
          <p:cNvPr id="3" name="矩形 2"/>
          <p:cNvSpPr/>
          <p:nvPr/>
        </p:nvSpPr>
        <p:spPr>
          <a:xfrm>
            <a:off x="1902460" y="3756025"/>
            <a:ext cx="8161655" cy="398780"/>
          </a:xfrm>
          <a:prstGeom prst="rect">
            <a:avLst/>
          </a:prstGeom>
        </p:spPr>
        <p:txBody>
          <a:bodyPr wrap="square">
            <a:spAutoFit/>
          </a:bodyPr>
          <a:p>
            <a:pPr algn="l">
              <a:buClrTx/>
              <a:buSzTx/>
              <a:buFontTx/>
              <a:buNone/>
            </a:pPr>
            <a:r>
              <a:rPr kumimoji="0" lang="en-US" altLang="zh-CN" sz="200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kumimoji="0" lang="en-US" altLang="zh-CN" sz="2000" i="0" u="none" strike="noStrike" kern="1200" cap="none" spc="0" normalizeH="0" baseline="0" noProof="0" dirty="0">
                <a:ln>
                  <a:noFill/>
                </a:ln>
                <a:solidFill>
                  <a:srgbClr val="1FA8BB"/>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查询</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score表，统计选修了</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'c05109'</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号课程的最高成绩、最低成绩。</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3025139" y="4357688"/>
            <a:ext cx="7038976" cy="119888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algn="l" eaLnBrk="0"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max(final) 最高分, min(final) 最低分 </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eaLnBrk="0"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score</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courseno ='c05109';</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653155" y="5756275"/>
            <a:ext cx="4077335" cy="497205"/>
          </a:xfrm>
          <a:prstGeom prst="rect">
            <a:avLst/>
          </a:prstGeom>
          <a:noFill/>
        </p:spPr>
        <p:txBody>
          <a:bodyPr wrap="square" rtlCol="0" anchor="t">
            <a:spAutoFit/>
          </a:bodyPr>
          <a:p>
            <a:pPr marL="0" marR="0">
              <a:lnSpc>
                <a:spcPts val="3165"/>
              </a:lnSpc>
              <a:spcBef>
                <a:spcPct val="0"/>
              </a:spcBef>
              <a:spcAft>
                <a:spcPct val="0"/>
              </a:spcAft>
            </a:pPr>
            <a:r>
              <a:rPr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求</a:t>
            </a:r>
            <a:r>
              <a:rPr lang="en-US"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语言</a:t>
            </a:r>
            <a:r>
              <a:rPr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课程的平均成绩</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8966835" y="5556885"/>
            <a:ext cx="1097280" cy="1198880"/>
          </a:xfrm>
          <a:prstGeom prst="rect">
            <a:avLst/>
          </a:prstGeom>
          <a:noFill/>
          <a:ln>
            <a:noFill/>
          </a:ln>
        </p:spPr>
        <p:txBody>
          <a:bodyPr wrap="none" rtlCol="0" anchor="t">
            <a:spAutoFit/>
          </a:bodyPr>
          <a:p>
            <a:pPr algn="ctr"/>
            <a:r>
              <a:rPr lang="zh-CN" altLang="en-US" sz="7200" b="1">
                <a:solidFill>
                  <a:schemeClr val="accent1"/>
                </a:solidFill>
                <a:effectLst>
                  <a:outerShdw blurRad="38100" dist="25400" dir="5400000" algn="ctr" rotWithShape="0">
                    <a:srgbClr val="6E747A">
                      <a:alpha val="43000"/>
                    </a:srgbClr>
                  </a:outerShdw>
                </a:effectLst>
              </a:rPr>
              <a:t>？</a:t>
            </a:r>
            <a:endParaRPr lang="zh-CN" altLang="en-US"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strVal val="#ppt_w*0.70"/>
                                          </p:val>
                                        </p:tav>
                                        <p:tav tm="100000">
                                          <p:val>
                                            <p:strVal val="#ppt_w"/>
                                          </p:val>
                                        </p:tav>
                                      </p:tavLst>
                                    </p:anim>
                                    <p:anim calcmode="lin" valueType="num">
                                      <p:cBhvr>
                                        <p:cTn id="20" dur="1000" fill="hold"/>
                                        <p:tgtEl>
                                          <p:spTgt spid="3"/>
                                        </p:tgtEl>
                                        <p:attrNameLst>
                                          <p:attrName>ppt_h</p:attrName>
                                        </p:attrNameLst>
                                      </p:cBhvr>
                                      <p:tavLst>
                                        <p:tav tm="0">
                                          <p:val>
                                            <p:strVal val="#ppt_h"/>
                                          </p:val>
                                        </p:tav>
                                        <p:tav tm="100000">
                                          <p:val>
                                            <p:strVal val="#ppt_h"/>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p:tgtEl>
                                          <p:spTgt spid="10"/>
                                        </p:tgtEl>
                                        <p:attrNameLst>
                                          <p:attrName>ppt_y</p:attrName>
                                        </p:attrNameLst>
                                      </p:cBhvr>
                                      <p:tavLst>
                                        <p:tav tm="0">
                                          <p:val>
                                            <p:strVal val="#ppt_y+#ppt_h*1.125000"/>
                                          </p:val>
                                        </p:tav>
                                        <p:tav tm="100000">
                                          <p:val>
                                            <p:strVal val="#ppt_y"/>
                                          </p:val>
                                        </p:tav>
                                      </p:tavLst>
                                    </p:anim>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6"/>
                                        </p:tgtEl>
                                        <p:attrNameLst>
                                          <p:attrName>ppt_y</p:attrName>
                                        </p:attrNameLst>
                                      </p:cBhvr>
                                      <p:tavLst>
                                        <p:tav tm="0">
                                          <p:val>
                                            <p:strVal val="#ppt_y"/>
                                          </p:val>
                                        </p:tav>
                                        <p:tav tm="100000">
                                          <p:val>
                                            <p:strVal val="#ppt_y"/>
                                          </p:val>
                                        </p:tav>
                                      </p:tavLst>
                                    </p:anim>
                                    <p:anim calcmode="lin" valueType="num">
                                      <p:cBhvr>
                                        <p:cTn id="38"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3" grpId="0"/>
      <p:bldP spid="3" grpId="1"/>
      <p:bldP spid="10" grpId="0" bldLvl="0" animBg="1"/>
      <p:bldP spid="10" grpId="1" animBg="1"/>
      <p:bldP spid="6" grpId="0"/>
      <p:bldP spid="6" grpId="1"/>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6"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 name="直接连接符 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127419" y="2519475"/>
            <a:ext cx="7288213" cy="646331"/>
          </a:xfrm>
          <a:prstGeom prst="rect">
            <a:avLst/>
          </a:prstGeom>
        </p:spPr>
        <p:txBody>
          <a:bodyPr>
            <a:spAutoFit/>
          </a:bodyPr>
          <a:lstStyle/>
          <a:p>
            <a:pPr eaLnBrk="0" fontAlgn="base" hangingPunct="0">
              <a:lnSpc>
                <a:spcPct val="150000"/>
              </a:lnSpc>
              <a:spcBef>
                <a:spcPct val="0"/>
              </a:spcBef>
              <a:spcAft>
                <a:spcPct val="0"/>
              </a:spcAft>
              <a:defRPr/>
            </a:pPr>
            <a:r>
              <a:rPr kumimoji="0" lang="en-US" altLang="zh-CN" sz="2400" i="0" u="none" strike="noStrike" kern="1200" cap="none" spc="0" normalizeH="0" baseline="0" noProof="0" dirty="0">
                <a:ln>
                  <a:noFill/>
                </a:ln>
                <a:solidFill>
                  <a:schemeClr val="accent2"/>
                </a:solidFill>
                <a:uLnTx/>
                <a:uFillTx/>
                <a:latin typeface="微软雅黑" panose="020B0503020204020204" pitchFamily="34" charset="-122"/>
                <a:ea typeface="微软雅黑" panose="020B0503020204020204" pitchFamily="34" charset="-122"/>
              </a:rPr>
              <a:t>      </a:t>
            </a:r>
            <a:r>
              <a:rPr lang="en-US" altLang="zh-CN" sz="2400" dirty="0" smtClean="0">
                <a:solidFill>
                  <a:schemeClr val="accent2"/>
                </a:solidFill>
                <a:latin typeface="微软雅黑" panose="020B0503020204020204" pitchFamily="34" charset="-122"/>
                <a:ea typeface="微软雅黑" panose="020B0503020204020204" pitchFamily="34" charset="-122"/>
              </a:rPr>
              <a:t>SELECT</a:t>
            </a:r>
            <a:r>
              <a:rPr lang="zh-CN" altLang="zh-CN" sz="2400" dirty="0" smtClean="0">
                <a:solidFill>
                  <a:schemeClr val="accent2"/>
                </a:solidFill>
                <a:latin typeface="微软雅黑" panose="020B0503020204020204" pitchFamily="34" charset="-122"/>
                <a:ea typeface="微软雅黑" panose="020B0503020204020204" pitchFamily="34" charset="-122"/>
              </a:rPr>
              <a:t>语句</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的基本语法格式如下：</a:t>
            </a:r>
            <a:endPar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3482392" y="3375117"/>
            <a:ext cx="5227216" cy="332816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noAutofit/>
          </a:bodyPr>
          <a:lstStyle/>
          <a:p>
            <a:pPr eaLnBrk="0" fontAlgn="base" hangingPunct="0">
              <a:lnSpc>
                <a:spcPct val="150000"/>
              </a:lnSpc>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[ALL|DISTINCT] </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字段</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名</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字段</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名</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  </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lnSpc>
                <a:spcPct val="150000"/>
              </a:lnSpc>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表名列表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lnSpc>
                <a:spcPct val="150000"/>
              </a:lnSpc>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条件表达式</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lnSpc>
                <a:spcPct val="150000"/>
              </a:lnSpc>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[GROUP BY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字段名</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lnSpc>
                <a:spcPct val="150000"/>
              </a:lnSpc>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[HAVING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条件表达式</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lnSpc>
                <a:spcPct val="150000"/>
              </a:lnSpc>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[ORDER  BY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[ASC|DESC]] </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fontAlgn="base" hangingPunct="0">
              <a:lnSpc>
                <a:spcPct val="150000"/>
              </a:lnSpc>
              <a:spcBef>
                <a:spcPct val="0"/>
              </a:spcBef>
              <a:spcAft>
                <a:spcPct val="0"/>
              </a:spcAft>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LIMIT  [OFFSET,]  n;</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902460" y="1504950"/>
            <a:ext cx="8743315" cy="1014730"/>
          </a:xfrm>
          <a:prstGeom prst="rect">
            <a:avLst/>
          </a:prstGeom>
          <a:noFill/>
        </p:spPr>
        <p:txBody>
          <a:bodyPr wrap="square" rtlCol="0" anchor="t">
            <a:spAutoFit/>
          </a:bodyPr>
          <a:p>
            <a:pPr lvl="1">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select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语句是</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SQL</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语言从数据库中获取信息的一个基本语句。该语句可以实现从一个或多个数据库中的一个或多个表中查询信息，并将结果显示为另外一个二维表的形式，称之为结果集（</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result set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2000" fill="hold"/>
                                        <p:tgtEl>
                                          <p:spTgt spid="38"/>
                                        </p:tgtEl>
                                        <p:attrNameLst>
                                          <p:attrName>ppt_x</p:attrName>
                                        </p:attrNameLst>
                                      </p:cBhvr>
                                      <p:tavLst>
                                        <p:tav tm="0">
                                          <p:val>
                                            <p:strVal val="1+#ppt_w/2"/>
                                          </p:val>
                                        </p:tav>
                                        <p:tav tm="100000">
                                          <p:val>
                                            <p:strVal val="#ppt_x"/>
                                          </p:val>
                                        </p:tav>
                                      </p:tavLst>
                                    </p:anim>
                                    <p:anim calcmode="lin" valueType="num">
                                      <p:cBhvr additive="base">
                                        <p:cTn id="18" dur="20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0"/>
      <p:bldP spid="38"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87575" y="1943100"/>
            <a:ext cx="7816850" cy="1753235"/>
          </a:xfrm>
          <a:prstGeom prst="rect">
            <a:avLst/>
          </a:prstGeom>
        </p:spPr>
        <p:txBody>
          <a:bodyPr wrap="square">
            <a:spAutoFit/>
          </a:bodyPr>
          <a:lstStyle/>
          <a:p>
            <a:pPr indent="609600" fontAlgn="auto">
              <a:lnSpc>
                <a:spcPct val="150000"/>
              </a:lnSpc>
              <a:buFontTx/>
              <a:buNone/>
              <a:extLst>
                <a:ext uri="{35155182-B16C-46BC-9424-99874614C6A1}">
                  <wpsdc:indentchars xmlns:wpsdc="http://www.wps.cn/officeDocument/2017/drawingmlCustomData" val="200" checksum="4158780845"/>
                </a:ext>
              </a:extLst>
            </a:pP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GROUP BY</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子句用于</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对查询结果集按指定的列的值进行分组</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，列值相同的放在一组。</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集合函数和</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GROUP BY</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子句配合使用，</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将对查询结果集进行分组统计</a:t>
            </a:r>
            <a:endParaRPr lang="en-US" altLang="zh-CN" sz="2400" dirty="0" smtClean="0">
              <a:solidFill>
                <a:schemeClr val="accent2"/>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2552382" y="1481138"/>
            <a:ext cx="5125087" cy="461665"/>
          </a:xfrm>
          <a:prstGeom prst="rect">
            <a:avLst/>
          </a:prstGeom>
        </p:spPr>
        <p:txBody>
          <a:bodyPr wrap="square">
            <a:spAutoFit/>
          </a:bodyPr>
          <a:lstStyle/>
          <a:p>
            <a:pPr>
              <a:buFontTx/>
              <a:buNone/>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使用</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GROUP BY</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子句</a:t>
            </a: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统计查询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042002" y="3817144"/>
            <a:ext cx="3248977" cy="461665"/>
          </a:xfrm>
          <a:prstGeom prst="rect">
            <a:avLst/>
          </a:prstGeom>
        </p:spPr>
        <p:txBody>
          <a:bodyPr wrap="square">
            <a:spAutoFit/>
          </a:bodyPr>
          <a:p>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其语法格式如下：</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961641" y="4514533"/>
            <a:ext cx="5248275" cy="1974708"/>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eaLnBrk="0" hangingPunct="0">
              <a:lnSpc>
                <a:spcPts val="3000"/>
              </a:lnSpc>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[ALL|DISTINCT]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要查询的内容</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3000"/>
              </a:lnSpc>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3000"/>
              </a:lnSpc>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条件表达式</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3000"/>
              </a:lnSpc>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GROUP   BY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列名列表</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3000"/>
              </a:lnSpc>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[HAVING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条件表达式</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6" presetClass="emph" presetSubtype="0" fill="hold" grpId="0" nodeType="withEffect">
                                  <p:stCondLst>
                                    <p:cond delay="0"/>
                                  </p:stCondLst>
                                  <p:childTnLst>
                                    <p:animEffect transition="out" filter="fade">
                                      <p:cBhvr>
                                        <p:cTn id="13" dur="500" tmFilter="0, 0; .2, .5; .8, .5; 1, 0"/>
                                        <p:tgtEl>
                                          <p:spTgt spid="9"/>
                                        </p:tgtEl>
                                      </p:cBhvr>
                                    </p:animEffect>
                                    <p:animScale>
                                      <p:cBhvr>
                                        <p:cTn id="14" dur="250" autoRev="1" fill="hold"/>
                                        <p:tgtEl>
                                          <p:spTgt spid="9"/>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55"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strVal val="#ppt_w*0.70"/>
                                          </p:val>
                                        </p:tav>
                                        <p:tav tm="100000">
                                          <p:val>
                                            <p:strVal val="#ppt_w"/>
                                          </p:val>
                                        </p:tav>
                                      </p:tavLst>
                                    </p:anim>
                                    <p:anim calcmode="lin" valueType="num">
                                      <p:cBhvr>
                                        <p:cTn id="24" dur="1000" fill="hold"/>
                                        <p:tgtEl>
                                          <p:spTgt spid="2"/>
                                        </p:tgtEl>
                                        <p:attrNameLst>
                                          <p:attrName>ppt_h</p:attrName>
                                        </p:attrNameLst>
                                      </p:cBhvr>
                                      <p:tavLst>
                                        <p:tav tm="0">
                                          <p:val>
                                            <p:strVal val="#ppt_h"/>
                                          </p:val>
                                        </p:tav>
                                        <p:tav tm="100000">
                                          <p:val>
                                            <p:strVal val="#ppt_h"/>
                                          </p:val>
                                        </p:tav>
                                      </p:tavLst>
                                    </p:anim>
                                    <p:animEffect transition="in" filter="fade">
                                      <p:cBhvr>
                                        <p:cTn id="2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7" grpId="0"/>
      <p:bldP spid="2" grpId="0" animBg="1"/>
      <p:bldP spid="2"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4425950" y="-882650"/>
            <a:ext cx="7766050" cy="723900"/>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10" name="Text Box 3"/>
          <p:cNvSpPr txBox="1">
            <a:spLocks noChangeArrowheads="1"/>
          </p:cNvSpPr>
          <p:nvPr/>
        </p:nvSpPr>
        <p:spPr bwMode="auto">
          <a:xfrm>
            <a:off x="2686685" y="2418715"/>
            <a:ext cx="7337425" cy="829945"/>
          </a:xfrm>
          <a:prstGeom prst="rect">
            <a:avLst/>
          </a:prstGeom>
          <a:noFill/>
          <a:ln w="9525">
            <a:noFill/>
            <a:miter lim="800000"/>
          </a:ln>
        </p:spPr>
        <p:txBody>
          <a:bodyPr wrap="square">
            <a:spAutoFit/>
          </a:bodyPr>
          <a:lstStyle/>
          <a:p>
            <a:pPr>
              <a:buFontTx/>
              <a:buNone/>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GROUP BY</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子句进行分组统计时，</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SELECT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子句中的列表达式中所包含的列只能是如下两种情况：</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2" name="组合 18"/>
          <p:cNvGrpSpPr/>
          <p:nvPr/>
        </p:nvGrpSpPr>
        <p:grpSpPr>
          <a:xfrm>
            <a:off x="3028695" y="3409066"/>
            <a:ext cx="6996431" cy="430887"/>
            <a:chOff x="1413519" y="2387387"/>
            <a:chExt cx="7852903" cy="765714"/>
          </a:xfrm>
        </p:grpSpPr>
        <p:grpSp>
          <p:nvGrpSpPr>
            <p:cNvPr id="14" name="组合 26"/>
            <p:cNvGrpSpPr/>
            <p:nvPr/>
          </p:nvGrpSpPr>
          <p:grpSpPr>
            <a:xfrm>
              <a:off x="1413519" y="2387387"/>
              <a:ext cx="7852903" cy="765714"/>
              <a:chOff x="1219943" y="2311187"/>
              <a:chExt cx="7852803" cy="765714"/>
            </a:xfrm>
          </p:grpSpPr>
          <p:sp>
            <p:nvSpPr>
              <p:cNvPr id="17" name="Text Box 3"/>
              <p:cNvSpPr txBox="1">
                <a:spLocks noChangeArrowheads="1"/>
              </p:cNvSpPr>
              <p:nvPr/>
            </p:nvSpPr>
            <p:spPr bwMode="auto">
              <a:xfrm>
                <a:off x="1635822" y="2311187"/>
                <a:ext cx="7436924" cy="765714"/>
              </a:xfrm>
              <a:prstGeom prst="rect">
                <a:avLst/>
              </a:prstGeom>
              <a:noFill/>
              <a:ln w="9525">
                <a:noFill/>
                <a:miter lim="800000"/>
              </a:ln>
            </p:spPr>
            <p:txBody>
              <a:bodyPr wrap="square">
                <a:spAutoFit/>
              </a:bodyPr>
              <a:lstStyle/>
              <a:p>
                <a:pPr marL="0" lvl="1">
                  <a:spcBef>
                    <a:spcPct val="50000"/>
                  </a:spcBef>
                  <a:defRPr/>
                </a:pPr>
                <a:r>
                  <a:rPr lang="zh-CN" altLang="en-US" sz="2200" dirty="0" smtClean="0">
                    <a:solidFill>
                      <a:srgbClr val="0070C0"/>
                    </a:solidFill>
                    <a:latin typeface="微软雅黑" panose="020B0503020204020204" pitchFamily="34" charset="-122"/>
                    <a:ea typeface="微软雅黑" panose="020B0503020204020204" pitchFamily="34" charset="-122"/>
                    <a:hlinkClick r:id="rId1" action="ppaction://hlinksldjump"/>
                  </a:rPr>
                  <a:t>应用了集合函数。</a:t>
                </a:r>
                <a:endParaRPr lang="zh-CN" altLang="en-US" sz="2200" dirty="0" smtClean="0">
                  <a:solidFill>
                    <a:srgbClr val="0070C0"/>
                  </a:solidFill>
                  <a:latin typeface="微软雅黑" panose="020B0503020204020204" pitchFamily="34" charset="-122"/>
                  <a:ea typeface="微软雅黑" panose="020B0503020204020204" pitchFamily="34" charset="-122"/>
                  <a:hlinkClick r:id="rId1" action="ppaction://hlinksldjump"/>
                </a:endParaRPr>
              </a:p>
            </p:txBody>
          </p:sp>
          <p:pic>
            <p:nvPicPr>
              <p:cNvPr id="20" name="图片 32" descr="按扭-14.png"/>
              <p:cNvPicPr>
                <a:picLocks noChangeAspect="1"/>
              </p:cNvPicPr>
              <p:nvPr/>
            </p:nvPicPr>
            <p:blipFill>
              <a:blip r:embed="rId2" cstate="print"/>
              <a:stretch>
                <a:fillRect/>
              </a:stretch>
            </p:blipFill>
            <p:spPr>
              <a:xfrm>
                <a:off x="1219943" y="2414762"/>
                <a:ext cx="402819" cy="536578"/>
              </a:xfrm>
              <a:prstGeom prst="rect">
                <a:avLst/>
              </a:prstGeom>
              <a:noFill/>
              <a:ln w="9525">
                <a:noFill/>
              </a:ln>
            </p:spPr>
          </p:pic>
        </p:grpSp>
        <p:sp>
          <p:nvSpPr>
            <p:cNvPr id="15" name="TextBox 14"/>
            <p:cNvSpPr txBox="1"/>
            <p:nvPr/>
          </p:nvSpPr>
          <p:spPr>
            <a:xfrm>
              <a:off x="1457965" y="2425246"/>
              <a:ext cx="312875" cy="656326"/>
            </a:xfrm>
            <a:prstGeom prst="rect">
              <a:avLst/>
            </a:prstGeom>
            <a:noFill/>
          </p:spPr>
          <p:txBody>
            <a:bodyPr wrap="none">
              <a:spAutoFit/>
            </a:bodyPr>
            <a:lstStyle/>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1</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22" name="组合 18"/>
          <p:cNvGrpSpPr/>
          <p:nvPr/>
        </p:nvGrpSpPr>
        <p:grpSpPr>
          <a:xfrm>
            <a:off x="2993073" y="4087723"/>
            <a:ext cx="6715125" cy="429895"/>
            <a:chOff x="1413519" y="2387386"/>
            <a:chExt cx="8497333" cy="763952"/>
          </a:xfrm>
        </p:grpSpPr>
        <p:grpSp>
          <p:nvGrpSpPr>
            <p:cNvPr id="23" name="组合 26"/>
            <p:cNvGrpSpPr/>
            <p:nvPr/>
          </p:nvGrpSpPr>
          <p:grpSpPr>
            <a:xfrm>
              <a:off x="1413519" y="2387386"/>
              <a:ext cx="8497333" cy="763952"/>
              <a:chOff x="1219943" y="2311186"/>
              <a:chExt cx="8497225" cy="763952"/>
            </a:xfrm>
          </p:grpSpPr>
          <p:sp>
            <p:nvSpPr>
              <p:cNvPr id="25" name="Text Box 3"/>
              <p:cNvSpPr txBox="1">
                <a:spLocks noChangeArrowheads="1"/>
              </p:cNvSpPr>
              <p:nvPr/>
            </p:nvSpPr>
            <p:spPr bwMode="auto">
              <a:xfrm>
                <a:off x="1636166" y="2311186"/>
                <a:ext cx="8081002" cy="763952"/>
              </a:xfrm>
              <a:prstGeom prst="rect">
                <a:avLst/>
              </a:prstGeom>
              <a:noFill/>
              <a:ln w="9525">
                <a:noFill/>
                <a:miter lim="800000"/>
              </a:ln>
            </p:spPr>
            <p:txBody>
              <a:bodyPr wrap="square">
                <a:spAutoFit/>
              </a:bodyPr>
              <a:lstStyle/>
              <a:p>
                <a:pPr marL="0" lvl="1">
                  <a:spcBef>
                    <a:spcPct val="50000"/>
                  </a:spcBef>
                  <a:defRPr/>
                </a:pPr>
                <a:r>
                  <a:rPr lang="zh-CN" altLang="en-US" sz="2200" dirty="0" smtClean="0">
                    <a:solidFill>
                      <a:srgbClr val="0070C0"/>
                    </a:solidFill>
                    <a:latin typeface="微软雅黑" panose="020B0503020204020204" pitchFamily="34" charset="-122"/>
                    <a:ea typeface="微软雅黑" panose="020B0503020204020204" pitchFamily="34" charset="-122"/>
                    <a:hlinkClick r:id="rId1" action="ppaction://hlinksldjump"/>
                  </a:rPr>
                  <a:t>未应用集合函数的列必须包含在</a:t>
                </a:r>
                <a:r>
                  <a:rPr lang="en-US" altLang="zh-CN" sz="2200" dirty="0" smtClean="0">
                    <a:solidFill>
                      <a:srgbClr val="0070C0"/>
                    </a:solidFill>
                    <a:latin typeface="微软雅黑" panose="020B0503020204020204" pitchFamily="34" charset="-122"/>
                    <a:ea typeface="微软雅黑" panose="020B0503020204020204" pitchFamily="34" charset="-122"/>
                    <a:hlinkClick r:id="rId1" action="ppaction://hlinksldjump"/>
                  </a:rPr>
                  <a:t>GROUP BY</a:t>
                </a:r>
                <a:r>
                  <a:rPr lang="zh-CN" altLang="en-US" sz="2200" dirty="0" smtClean="0">
                    <a:solidFill>
                      <a:srgbClr val="0070C0"/>
                    </a:solidFill>
                    <a:latin typeface="微软雅黑" panose="020B0503020204020204" pitchFamily="34" charset="-122"/>
                    <a:ea typeface="微软雅黑" panose="020B0503020204020204" pitchFamily="34" charset="-122"/>
                    <a:hlinkClick r:id="rId1" action="ppaction://hlinksldjump"/>
                  </a:rPr>
                  <a:t>子句中</a:t>
                </a:r>
                <a:endParaRPr lang="zh-CN" altLang="en-US" sz="2200" dirty="0" smtClean="0">
                  <a:solidFill>
                    <a:srgbClr val="0070C0"/>
                  </a:solidFill>
                  <a:latin typeface="微软雅黑" panose="020B0503020204020204" pitchFamily="34" charset="-122"/>
                  <a:ea typeface="微软雅黑" panose="020B0503020204020204" pitchFamily="34" charset="-122"/>
                  <a:hlinkClick r:id="rId1" action="ppaction://hlinksldjump"/>
                </a:endParaRPr>
              </a:p>
            </p:txBody>
          </p:sp>
          <p:pic>
            <p:nvPicPr>
              <p:cNvPr id="26" name="图片 32" descr="按扭-14.png"/>
              <p:cNvPicPr>
                <a:picLocks noChangeAspect="1"/>
              </p:cNvPicPr>
              <p:nvPr/>
            </p:nvPicPr>
            <p:blipFill>
              <a:blip r:embed="rId2" cstate="print"/>
              <a:stretch>
                <a:fillRect/>
              </a:stretch>
            </p:blipFill>
            <p:spPr>
              <a:xfrm>
                <a:off x="1219943" y="2414762"/>
                <a:ext cx="402819" cy="536578"/>
              </a:xfrm>
              <a:prstGeom prst="rect">
                <a:avLst/>
              </a:prstGeom>
              <a:noFill/>
              <a:ln w="9525">
                <a:noFill/>
              </a:ln>
            </p:spPr>
          </p:pic>
        </p:grpSp>
        <p:sp>
          <p:nvSpPr>
            <p:cNvPr id="24" name="TextBox 23"/>
            <p:cNvSpPr txBox="1"/>
            <p:nvPr/>
          </p:nvSpPr>
          <p:spPr>
            <a:xfrm>
              <a:off x="1457965" y="2425252"/>
              <a:ext cx="312875" cy="656327"/>
            </a:xfrm>
            <a:prstGeom prst="rect">
              <a:avLst/>
            </a:prstGeom>
            <a:noFill/>
          </p:spPr>
          <p:txBody>
            <a:bodyPr wrap="none">
              <a:spAutoFit/>
            </a:bodyPr>
            <a:lstStyle/>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
        <p:nvSpPr>
          <p:cNvPr id="30" name="文本框 6"/>
          <p:cNvSpPr txBox="1"/>
          <p:nvPr/>
        </p:nvSpPr>
        <p:spPr>
          <a:xfrm>
            <a:off x="1809246" y="1756756"/>
            <a:ext cx="1250315" cy="369332"/>
          </a:xfrm>
          <a:prstGeom prst="rect">
            <a:avLst/>
          </a:prstGeom>
          <a:solidFill>
            <a:schemeClr val="accent2"/>
          </a:solidFill>
          <a:effectLst>
            <a:outerShdw blurRad="57150" dist="19050" dir="2700000" algn="tl" rotWithShape="0">
              <a:prstClr val="black">
                <a:alpha val="63000"/>
              </a:prstClr>
            </a:outerShdw>
          </a:effectLst>
        </p:spPr>
        <p:txBody>
          <a:bodyPr wrap="square" rtlCol="0" anchor="t">
            <a:spAutoFit/>
          </a:bodyPr>
          <a:lstStyle/>
          <a:p>
            <a:pPr algn="ctr"/>
            <a:r>
              <a:rPr lang="zh-CN" altLang="en-US" b="1" noProof="0" dirty="0" smtClean="0">
                <a:solidFill>
                  <a:schemeClr val="bg1"/>
                </a:solidFill>
                <a:latin typeface="微软雅黑" panose="020B0503020204020204" pitchFamily="34" charset="-122"/>
                <a:ea typeface="微软雅黑" panose="020B0503020204020204" pitchFamily="34" charset="-122"/>
                <a:sym typeface="+mn-ea"/>
              </a:rPr>
              <a:t>说明</a:t>
            </a:r>
            <a:endParaRPr lang="zh-CN" b="1" noProof="0" dirty="0">
              <a:solidFill>
                <a:schemeClr val="bg1"/>
              </a:solidFill>
              <a:latin typeface="微软雅黑" panose="020B0503020204020204" pitchFamily="34" charset="-122"/>
              <a:ea typeface="微软雅黑" panose="020B0503020204020204" pitchFamily="34" charset="-122"/>
              <a:sym typeface="+mn-ea"/>
            </a:endParaRPr>
          </a:p>
        </p:txBody>
      </p:sp>
      <p:sp>
        <p:nvSpPr>
          <p:cNvPr id="3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统计查询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2" name="MH_Others_1"/>
          <p:cNvSpPr/>
          <p:nvPr>
            <p:custDataLst>
              <p:tags r:id="rId3"/>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3" name="直接连接符 3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247900" y="1398905"/>
            <a:ext cx="6638290" cy="583565"/>
          </a:xfrm>
          <a:prstGeom prst="rect">
            <a:avLst/>
          </a:prstGeom>
        </p:spPr>
        <p:txBody>
          <a:bodyPr wrap="square">
            <a:spAutoFit/>
          </a:bodyPr>
          <a:lstStyle/>
          <a:p>
            <a:pPr>
              <a:buFontTx/>
              <a:buNone/>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查询</a:t>
            </a:r>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rPr>
              <a:t>student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表，分别统计男女生人数。</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2618739" y="2054509"/>
            <a:ext cx="5895976" cy="92202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hangingPunct="0">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sex</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,COUNT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AS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人数</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GROUP  BY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sex</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4"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统计查询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6" name="直接连接符 15"/>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流程图: 延期 16"/>
          <p:cNvSpPr/>
          <p:nvPr/>
        </p:nvSpPr>
        <p:spPr>
          <a:xfrm rot="16200000">
            <a:off x="1436370" y="122238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
          <p:cNvSpPr txBox="1"/>
          <p:nvPr/>
        </p:nvSpPr>
        <p:spPr>
          <a:xfrm>
            <a:off x="1466852" y="158560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object 6"/>
          <p:cNvSpPr txBox="1"/>
          <p:nvPr/>
        </p:nvSpPr>
        <p:spPr>
          <a:xfrm>
            <a:off x="2456815" y="4062730"/>
            <a:ext cx="7047865" cy="283845"/>
          </a:xfrm>
          <a:prstGeom prst="rect">
            <a:avLst/>
          </a:prstGeom>
        </p:spPr>
        <p:txBody>
          <a:bodyPr vert="horz" wrap="square" lIns="0" tIns="0" rIns="0" bIns="0" rtlCol="0">
            <a:spAutoFit/>
          </a:bodyPr>
          <a:p>
            <a:pPr marL="0" marR="0">
              <a:lnSpc>
                <a:spcPts val="2215"/>
              </a:lnSpc>
              <a:spcBef>
                <a:spcPct val="0"/>
              </a:spcBef>
              <a:spcAft>
                <a:spcPct val="0"/>
              </a:spcAft>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按学号进行分组，即学号相同的元组划到一个组中并求平均值</a:t>
            </a:r>
            <a:endPar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3079750" y="3283585"/>
            <a:ext cx="4973320" cy="497205"/>
          </a:xfrm>
          <a:prstGeom prst="rect">
            <a:avLst/>
          </a:prstGeom>
        </p:spPr>
        <p:txBody>
          <a:bodyPr wrap="square">
            <a:spAutoFit/>
          </a:bodyPr>
          <a:p>
            <a:pPr marL="0" marR="0" algn="l">
              <a:lnSpc>
                <a:spcPts val="3165"/>
              </a:lnSpc>
              <a:buClrTx/>
              <a:buSzTx/>
              <a:buFontTx/>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查询</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每一个学生的平均成绩</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618104" y="4766594"/>
            <a:ext cx="5895976" cy="76898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marL="457200" marR="0" algn="l">
              <a:lnSpc>
                <a:spcPts val="2230"/>
              </a:lnSpc>
              <a:spcBef>
                <a:spcPts val="825"/>
              </a:spcBef>
              <a:buClrTx/>
              <a:buSzTx/>
              <a:buFontTx/>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AVG(final) 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457200" marR="0" algn="l">
              <a:lnSpc>
                <a:spcPts val="2230"/>
              </a:lnSpc>
              <a:spcBef>
                <a:spcPts val="825"/>
              </a:spcBef>
              <a:buClrTx/>
              <a:buSzTx/>
              <a:buFontTx/>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Group by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000" fill="hold"/>
                                        <p:tgtEl>
                                          <p:spTgt spid="13"/>
                                        </p:tgtEl>
                                        <p:attrNameLst>
                                          <p:attrName>ppt_x</p:attrName>
                                        </p:attrNameLst>
                                      </p:cBhvr>
                                      <p:tavLst>
                                        <p:tav tm="0">
                                          <p:val>
                                            <p:strVal val="1+#ppt_w/2"/>
                                          </p:val>
                                        </p:tav>
                                        <p:tav tm="100000">
                                          <p:val>
                                            <p:strVal val="#ppt_x"/>
                                          </p:val>
                                        </p:tav>
                                      </p:tavLst>
                                    </p:anim>
                                    <p:anim calcmode="lin" valueType="num">
                                      <p:cBhvr additive="base">
                                        <p:cTn id="8" dur="2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strVal val="#ppt_w*0.7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animEffect transition="in" filter="fade">
                                      <p:cBhvr>
                                        <p:cTn id="15" dur="500"/>
                                        <p:tgtEl>
                                          <p:spTgt spid="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2000" fill="hold"/>
                                        <p:tgtEl>
                                          <p:spTgt spid="7"/>
                                        </p:tgtEl>
                                        <p:attrNameLst>
                                          <p:attrName>ppt_x</p:attrName>
                                        </p:attrNameLst>
                                      </p:cBhvr>
                                      <p:tavLst>
                                        <p:tav tm="0">
                                          <p:val>
                                            <p:strVal val="1+#ppt_w/2"/>
                                          </p:val>
                                        </p:tav>
                                        <p:tav tm="100000">
                                          <p:val>
                                            <p:strVal val="#ppt_x"/>
                                          </p:val>
                                        </p:tav>
                                      </p:tavLst>
                                    </p:anim>
                                    <p:anim calcmode="lin" valueType="num">
                                      <p:cBhvr additive="base">
                                        <p:cTn id="25" dur="2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 grpId="0"/>
      <p:bldP spid="7" grpId="0" bldLvl="0" animBg="1"/>
      <p:bldP spid="6" grpId="0"/>
      <p:bldP spid="6"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247900" y="1398905"/>
            <a:ext cx="6638290" cy="583565"/>
          </a:xfrm>
          <a:prstGeom prst="rect">
            <a:avLst/>
          </a:prstGeom>
        </p:spPr>
        <p:txBody>
          <a:bodyPr wrap="square">
            <a:spAutoFit/>
          </a:bodyPr>
          <a:lstStyle/>
          <a:p>
            <a:pPr algn="l">
              <a:buClrTx/>
              <a:buSzTx/>
              <a:buFontTx/>
              <a:buNone/>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求每一门课程的平均成绩。</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2746375" y="2907665"/>
            <a:ext cx="6966585" cy="76898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marL="457200" marR="0" algn="l">
              <a:lnSpc>
                <a:spcPts val="2230"/>
              </a:lnSpc>
              <a:spcBef>
                <a:spcPts val="825"/>
              </a:spcBef>
              <a:buClrTx/>
              <a:buSzTx/>
              <a:buFontTx/>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courseno, AVG(final) From Score sc </a:t>
            </a:r>
            <a:endPar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457200" marR="0" algn="l">
              <a:lnSpc>
                <a:spcPts val="2230"/>
              </a:lnSpc>
              <a:spcBef>
                <a:spcPts val="825"/>
              </a:spcBef>
              <a:buClrTx/>
              <a:buSzTx/>
              <a:buFontTx/>
            </a:pP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Group by courseno;</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4"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统计查询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6" name="直接连接符 15"/>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流程图: 延期 16"/>
          <p:cNvSpPr/>
          <p:nvPr/>
        </p:nvSpPr>
        <p:spPr>
          <a:xfrm rot="16200000">
            <a:off x="1436370" y="122238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
          <p:cNvSpPr txBox="1"/>
          <p:nvPr/>
        </p:nvSpPr>
        <p:spPr>
          <a:xfrm>
            <a:off x="1466852" y="158560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2021841" y="3895161"/>
            <a:ext cx="7391400" cy="706755"/>
          </a:xfrm>
          <a:prstGeom prst="rect">
            <a:avLst/>
          </a:prstGeom>
        </p:spPr>
        <p:txBody>
          <a:bodyPr wrap="square">
            <a:spAutoFit/>
          </a:bodyPr>
          <a:p>
            <a:pPr algn="l">
              <a:buClrTx/>
              <a:buSzTx/>
              <a:buFontTx/>
              <a:buNone/>
            </a:pPr>
            <a:r>
              <a:rPr kumimoji="0" lang="en-US" altLang="zh-CN" sz="2000" i="0" u="none" strike="noStrike" kern="1200" cap="none" spc="0" normalizeH="0" baseline="0" noProof="0" dirty="0" smtClean="0">
                <a:ln>
                  <a:noFill/>
                </a:ln>
                <a:solidFill>
                  <a:schemeClr val="tx1">
                    <a:lumMod val="65000"/>
                    <a:lumOff val="35000"/>
                  </a:schemeClr>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查询</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不及格课程超过两门的同学的学号</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a:buClrTx/>
              <a:buSzTx/>
              <a:buFontTx/>
              <a:buNone/>
            </a:pP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3150870" y="4601845"/>
            <a:ext cx="4832350" cy="119888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algn="l" eaLnBrk="0"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studentno 学号  FROM score</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final&lt; 60 and count(*)&gt;2</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GROUP  BY studentno;</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hangingPunct="0">
              <a:defRPr/>
            </a:pP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2479675" y="2235835"/>
            <a:ext cx="7233285" cy="375285"/>
          </a:xfrm>
          <a:prstGeom prst="rect">
            <a:avLst/>
          </a:prstGeom>
          <a:noFill/>
        </p:spPr>
        <p:txBody>
          <a:bodyPr wrap="square" rtlCol="0" anchor="t">
            <a:spAutoFit/>
          </a:bodyPr>
          <a:p>
            <a:pPr marL="0" marR="0">
              <a:lnSpc>
                <a:spcPts val="2215"/>
              </a:lnSpc>
              <a:spcBef>
                <a:spcPct val="0"/>
              </a:spcBef>
              <a:spcAft>
                <a:spcPct val="0"/>
              </a:spcAft>
            </a:pPr>
            <a:r>
              <a:rPr sz="2000">
                <a:solidFill>
                  <a:srgbClr val="595959"/>
                </a:solidFill>
                <a:latin typeface="微软雅黑" panose="020B0503020204020204" pitchFamily="34" charset="-122"/>
                <a:ea typeface="微软雅黑" panose="020B0503020204020204" pitchFamily="34" charset="-122"/>
                <a:cs typeface="新宋体" panose="02010609030101010101" charset="-122"/>
                <a:sym typeface="+mn-ea"/>
              </a:rPr>
              <a:t>按课号进行分组，即课号相同的元组划到一个组中并求平均值</a:t>
            </a:r>
            <a:endParaRPr lang="zh-CN" altLang="zh-CN" sz="2000" b="1" dirty="0">
              <a:solidFill>
                <a:srgbClr val="595959"/>
              </a:solidFill>
              <a:latin typeface="微软雅黑" panose="020B0503020204020204" pitchFamily="34" charset="-122"/>
              <a:ea typeface="微软雅黑" panose="020B0503020204020204" pitchFamily="34" charset="-122"/>
              <a:cs typeface="新宋体" panose="02010609030101010101" charset="-122"/>
              <a:sym typeface="+mn-ea"/>
            </a:endParaRPr>
          </a:p>
        </p:txBody>
      </p:sp>
      <p:sp>
        <p:nvSpPr>
          <p:cNvPr id="6" name="矩形 5"/>
          <p:cNvSpPr/>
          <p:nvPr/>
        </p:nvSpPr>
        <p:spPr>
          <a:xfrm>
            <a:off x="8514715" y="4734560"/>
            <a:ext cx="1097280" cy="1198880"/>
          </a:xfrm>
          <a:prstGeom prst="rect">
            <a:avLst/>
          </a:prstGeom>
          <a:noFill/>
          <a:ln>
            <a:noFill/>
          </a:ln>
        </p:spPr>
        <p:txBody>
          <a:bodyPr wrap="none" rtlCol="0" anchor="t">
            <a:spAutoFit/>
          </a:bodyPr>
          <a:p>
            <a:pPr algn="ctr"/>
            <a:r>
              <a:rPr lang="zh-CN" altLang="en-US" sz="7200" b="1">
                <a:solidFill>
                  <a:schemeClr val="accent1"/>
                </a:solidFill>
                <a:effectLst>
                  <a:outerShdw blurRad="38100" dist="25400" dir="5400000" algn="ctr" rotWithShape="0">
                    <a:srgbClr val="6E747A">
                      <a:alpha val="43000"/>
                    </a:srgbClr>
                  </a:outerShdw>
                </a:effectLst>
              </a:rPr>
              <a:t>？</a:t>
            </a:r>
            <a:endParaRPr lang="zh-CN" altLang="en-US"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2000" fill="hold"/>
                                        <p:tgtEl>
                                          <p:spTgt spid="13"/>
                                        </p:tgtEl>
                                        <p:attrNameLst>
                                          <p:attrName>ppt_x</p:attrName>
                                        </p:attrNameLst>
                                      </p:cBhvr>
                                      <p:tavLst>
                                        <p:tav tm="0">
                                          <p:val>
                                            <p:strVal val="1+#ppt_w/2"/>
                                          </p:val>
                                        </p:tav>
                                        <p:tav tm="100000">
                                          <p:val>
                                            <p:strVal val="#ppt_x"/>
                                          </p:val>
                                        </p:tav>
                                      </p:tavLst>
                                    </p:anim>
                                    <p:anim calcmode="lin" valueType="num">
                                      <p:cBhvr additive="base">
                                        <p:cTn id="14" dur="2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strVal val="#ppt_w*0.7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p:tgtEl>
                                          <p:spTgt spid="9"/>
                                        </p:tgtEl>
                                        <p:attrNameLst>
                                          <p:attrName>ppt_y</p:attrName>
                                        </p:attrNameLst>
                                      </p:cBhvr>
                                      <p:tavLst>
                                        <p:tav tm="0">
                                          <p:val>
                                            <p:strVal val="#ppt_y+#ppt_h*1.125000"/>
                                          </p:val>
                                        </p:tav>
                                        <p:tav tm="100000">
                                          <p:val>
                                            <p:strVal val="#ppt_y"/>
                                          </p:val>
                                        </p:tav>
                                      </p:tavLst>
                                    </p:anim>
                                    <p:animEffect transition="in" filter="wipe(up)">
                                      <p:cBhvr>
                                        <p:cTn id="27" dur="500"/>
                                        <p:tgtEl>
                                          <p:spTgt spid="9"/>
                                        </p:tgtEl>
                                      </p:cBhvr>
                                    </p:animEffect>
                                  </p:childTnLst>
                                </p:cTn>
                              </p:par>
                              <p:par>
                                <p:cTn id="28" presetID="41" presetClass="entr" presetSubtype="0" fill="hold" grpId="0" nodeType="with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p:bldP spid="9" grpId="0" bldLvl="0" animBg="1"/>
      <p:bldP spid="9" grpId="1" animBg="1"/>
      <p:bldP spid="3" grpId="0"/>
      <p:bldP spid="3" grpId="1"/>
      <p:bldP spid="6" grpId="0"/>
      <p:bldP spid="6"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784350" y="1398905"/>
            <a:ext cx="9164320" cy="2924175"/>
          </a:xfrm>
          <a:prstGeom prst="rect">
            <a:avLst/>
          </a:prstGeom>
          <a:noFill/>
          <a:ln w="9525">
            <a:noFill/>
            <a:miter lim="800000"/>
          </a:ln>
        </p:spPr>
        <p:txBody>
          <a:bodyPr wrap="square">
            <a:spAutoFit/>
          </a:bodyPr>
          <a:lstStyle/>
          <a:p>
            <a:pPr marL="0" marR="0" fontAlgn="auto">
              <a:lnSpc>
                <a:spcPct val="150000"/>
              </a:lnSpc>
              <a:spcBef>
                <a:spcPct val="0"/>
              </a:spcBef>
              <a:spcAft>
                <a:spcPct val="0"/>
              </a:spcAft>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b="1"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聚集函数是不允许用于Where子句中的：Where子句是对每一元组进行条件过滤，而不是对集合进行条件过滤</a:t>
            </a:r>
            <a:endPar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fontAlgn="auto">
              <a:lnSpc>
                <a:spcPct val="150000"/>
              </a:lnSpc>
              <a:spcBef>
                <a:spcPct val="0"/>
              </a:spcBef>
              <a:spcAft>
                <a:spcPct val="0"/>
              </a:spcAft>
            </a:pP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分组过滤：若要对集合(即分组)进行条件过滤，即满足条件的集合/分组留下，不满足条件的集合/分组剔除。</a:t>
            </a:r>
            <a:endPar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fontAlgn="auto">
              <a:lnSpc>
                <a:spcPct val="150000"/>
              </a:lnSpc>
              <a:spcBef>
                <a:spcPts val="490"/>
              </a:spcBef>
              <a:spcAft>
                <a:spcPct val="0"/>
              </a:spcAft>
            </a:pP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Having子句，又称分组过滤子句。需要有Groupby子句支持。</a:t>
            </a:r>
            <a:endParaRPr lang="zh-CN" altLang="en-US" sz="24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统计查询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0" name="直接连接符 19"/>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000251" y="4323151"/>
            <a:ext cx="7391400" cy="398780"/>
          </a:xfrm>
          <a:prstGeom prst="rect">
            <a:avLst/>
          </a:prstGeom>
        </p:spPr>
        <p:txBody>
          <a:bodyPr wrap="square">
            <a:spAutoFit/>
          </a:bodyPr>
          <a:p>
            <a:pPr algn="l">
              <a:buClrTx/>
              <a:buSzTx/>
              <a:buFontTx/>
              <a:buNone/>
            </a:pPr>
            <a:r>
              <a:rPr kumimoji="0" lang="en-US" altLang="zh-CN" sz="2000" i="0" u="none" strike="noStrike" kern="1200" cap="none" spc="0" normalizeH="0" baseline="0" noProof="0" dirty="0" smtClean="0">
                <a:ln>
                  <a:noFill/>
                </a:ln>
                <a:solidFill>
                  <a:schemeClr val="tx1">
                    <a:lumMod val="65000"/>
                    <a:lumOff val="35000"/>
                  </a:schemeClr>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查询</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不及格课程超过两门的同学的学号</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3182620" y="4936490"/>
            <a:ext cx="5826125" cy="156845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algn="l" eaLnBrk="0"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studentno 学号  FROM score</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final&lt; 60 </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GROUP  BY studentno  </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Having count(*)&gt;2;</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strVal val="#ppt_w*0.70"/>
                                          </p:val>
                                        </p:tav>
                                        <p:tav tm="100000">
                                          <p:val>
                                            <p:strVal val="#ppt_w"/>
                                          </p:val>
                                        </p:tav>
                                      </p:tavLst>
                                    </p:anim>
                                    <p:anim calcmode="lin" valueType="num">
                                      <p:cBhvr>
                                        <p:cTn id="17" dur="500" fill="hold"/>
                                        <p:tgtEl>
                                          <p:spTgt spid="17"/>
                                        </p:tgtEl>
                                        <p:attrNameLst>
                                          <p:attrName>ppt_h</p:attrName>
                                        </p:attrNameLst>
                                      </p:cBhvr>
                                      <p:tavLst>
                                        <p:tav tm="0">
                                          <p:val>
                                            <p:strVal val="#ppt_h"/>
                                          </p:val>
                                        </p:tav>
                                        <p:tav tm="100000">
                                          <p:val>
                                            <p:strVal val="#ppt_h"/>
                                          </p:val>
                                        </p:tav>
                                      </p:tavLst>
                                    </p:anim>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p:tgtEl>
                                          <p:spTgt spid="22"/>
                                        </p:tgtEl>
                                        <p:attrNameLst>
                                          <p:attrName>ppt_y</p:attrName>
                                        </p:attrNameLst>
                                      </p:cBhvr>
                                      <p:tavLst>
                                        <p:tav tm="0">
                                          <p:val>
                                            <p:strVal val="#ppt_y+#ppt_h*1.125000"/>
                                          </p:val>
                                        </p:tav>
                                        <p:tav tm="100000">
                                          <p:val>
                                            <p:strVal val="#ppt_y"/>
                                          </p:val>
                                        </p:tav>
                                      </p:tavLst>
                                    </p:anim>
                                    <p:animEffect transition="in" filter="wipe(up)">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17" grpId="0"/>
      <p:bldP spid="22" grpId="0" bldLvl="0" animBg="1"/>
      <p:bldP spid="22"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2314576" y="1416756"/>
            <a:ext cx="7391400" cy="706755"/>
          </a:xfrm>
          <a:prstGeom prst="rect">
            <a:avLst/>
          </a:prstGeom>
        </p:spPr>
        <p:txBody>
          <a:bodyPr wrap="square">
            <a:spAutoFit/>
          </a:bodyPr>
          <a:p>
            <a:pPr algn="l">
              <a:buClrTx/>
              <a:buSzTx/>
              <a:buFontTx/>
              <a:buNone/>
            </a:pPr>
            <a:r>
              <a:rPr kumimoji="0" lang="en-US" altLang="zh-CN" sz="2000" i="0" u="none" strike="noStrike" kern="1200" cap="none" spc="0" normalizeH="0" baseline="0" noProof="0" dirty="0" smtClean="0">
                <a:ln>
                  <a:noFill/>
                </a:ln>
                <a:solidFill>
                  <a:schemeClr val="tx1">
                    <a:lumMod val="65000"/>
                    <a:lumOff val="35000"/>
                  </a:schemeClr>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查询score表中学生的期末总成绩大于270分的学生学号、总成绩及平均成绩。</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870710" y="3477895"/>
            <a:ext cx="8876665" cy="156845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algn="l" eaLnBrk="0"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studentno 学号, sum(final) 总分, avg(final)  平均分</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FROM score</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GROUP  BY studentno</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having sum(final)&gt;270;</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870710" y="2123440"/>
            <a:ext cx="8536305" cy="1198880"/>
          </a:xfrm>
          <a:prstGeom prst="rect">
            <a:avLst/>
          </a:prstGeom>
          <a:noFill/>
        </p:spPr>
        <p:txBody>
          <a:bodyPr wrap="square" rtlCol="0" anchor="t">
            <a:spAutoFit/>
          </a:bodyPr>
          <a:p>
            <a:pPr>
              <a:buNone/>
            </a:pPr>
            <a:r>
              <a:rPr lang="zh-CN" altLang="zh-CN" sz="2400" b="1" dirty="0">
                <a:solidFill>
                  <a:srgbClr val="C00000"/>
                </a:solidFill>
                <a:sym typeface="+mn-ea"/>
              </a:rPr>
              <a:t>分析：先按照</a:t>
            </a:r>
            <a:r>
              <a:rPr lang="en-US" altLang="zh-CN" sz="2400" b="1" dirty="0">
                <a:solidFill>
                  <a:srgbClr val="C00000"/>
                </a:solidFill>
                <a:sym typeface="+mn-ea"/>
              </a:rPr>
              <a:t>studentno</a:t>
            </a:r>
            <a:r>
              <a:rPr lang="zh-CN" altLang="zh-CN" sz="2400" b="1" dirty="0">
                <a:solidFill>
                  <a:srgbClr val="C00000"/>
                </a:solidFill>
                <a:sym typeface="+mn-ea"/>
              </a:rPr>
              <a:t>对</a:t>
            </a:r>
            <a:r>
              <a:rPr lang="en-US" altLang="zh-CN" sz="2400" b="1" dirty="0">
                <a:solidFill>
                  <a:srgbClr val="C00000"/>
                </a:solidFill>
                <a:sym typeface="+mn-ea"/>
              </a:rPr>
              <a:t>final</a:t>
            </a:r>
            <a:r>
              <a:rPr lang="zh-CN" altLang="zh-CN" sz="2400" b="1" dirty="0">
                <a:solidFill>
                  <a:srgbClr val="C00000"/>
                </a:solidFill>
                <a:sym typeface="+mn-ea"/>
              </a:rPr>
              <a:t>值进行分组，再利用</a:t>
            </a:r>
            <a:r>
              <a:rPr lang="en-US" altLang="zh-CN" sz="2400" b="1" dirty="0">
                <a:solidFill>
                  <a:srgbClr val="C00000"/>
                </a:solidFill>
                <a:sym typeface="+mn-ea"/>
              </a:rPr>
              <a:t>sum()</a:t>
            </a:r>
            <a:r>
              <a:rPr lang="zh-CN" altLang="zh-CN" sz="2400" b="1" dirty="0">
                <a:solidFill>
                  <a:srgbClr val="C00000"/>
                </a:solidFill>
                <a:sym typeface="+mn-ea"/>
              </a:rPr>
              <a:t>函数和</a:t>
            </a:r>
            <a:r>
              <a:rPr lang="en-US" altLang="zh-CN" sz="2400" b="1" dirty="0">
                <a:solidFill>
                  <a:srgbClr val="C00000"/>
                </a:solidFill>
                <a:sym typeface="+mn-ea"/>
              </a:rPr>
              <a:t>avg()</a:t>
            </a:r>
            <a:r>
              <a:rPr lang="zh-CN" altLang="zh-CN" sz="2400" b="1" dirty="0">
                <a:solidFill>
                  <a:srgbClr val="C00000"/>
                </a:solidFill>
                <a:sym typeface="+mn-ea"/>
              </a:rPr>
              <a:t>函数分别期末总成绩和平均值，然后进行期末总成绩大于</a:t>
            </a:r>
            <a:r>
              <a:rPr lang="en-US" altLang="zh-CN" sz="2400" b="1" dirty="0">
                <a:solidFill>
                  <a:srgbClr val="C00000"/>
                </a:solidFill>
                <a:sym typeface="+mn-ea"/>
              </a:rPr>
              <a:t>270</a:t>
            </a:r>
            <a:r>
              <a:rPr lang="zh-CN" altLang="zh-CN" sz="2400" b="1" dirty="0">
                <a:solidFill>
                  <a:srgbClr val="C00000"/>
                </a:solidFill>
                <a:sym typeface="+mn-ea"/>
              </a:rPr>
              <a:t>分学生的筛选。</a:t>
            </a:r>
            <a:endParaRPr lang="zh-CN" altLang="zh-CN" sz="2400" b="1" dirty="0">
              <a:solidFill>
                <a:srgbClr val="C00000"/>
              </a:solidFill>
              <a:sym typeface="+mn-ea"/>
            </a:endParaRPr>
          </a:p>
        </p:txBody>
      </p:sp>
      <p:pic>
        <p:nvPicPr>
          <p:cNvPr id="5" name="图片 4"/>
          <p:cNvPicPr>
            <a:picLocks noChangeAspect="1"/>
          </p:cNvPicPr>
          <p:nvPr>
            <p:custDataLst>
              <p:tags r:id="rId1"/>
            </p:custDataLst>
          </p:nvPr>
        </p:nvPicPr>
        <p:blipFill>
          <a:blip r:embed="rId2"/>
          <a:stretch>
            <a:fillRect/>
          </a:stretch>
        </p:blipFill>
        <p:spPr>
          <a:xfrm>
            <a:off x="3148330" y="4832350"/>
            <a:ext cx="5041900" cy="1949450"/>
          </a:xfrm>
          <a:prstGeom prst="rect">
            <a:avLst/>
          </a:prstGeom>
        </p:spPr>
      </p:pic>
      <p:sp>
        <p:nvSpPr>
          <p:cNvPr id="18" name="标题 1"/>
          <p:cNvSpPr/>
          <p:nvPr/>
        </p:nvSpPr>
        <p:spPr>
          <a:xfrm>
            <a:off x="759525" y="633470"/>
            <a:ext cx="2140177" cy="765175"/>
          </a:xfrm>
          <a:prstGeom prst="rect">
            <a:avLst/>
          </a:prstGeom>
          <a:noFill/>
          <a:ln w="9525">
            <a:noFill/>
          </a:ln>
        </p:spPr>
        <p:txBody>
          <a:bodyPr anchor="ctr"/>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统计查询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MH_Others_1"/>
          <p:cNvSpPr/>
          <p:nvPr>
            <p:custDataLst>
              <p:tags r:id="rId3"/>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20" name="直接连接符 19"/>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流程图: 延期 16"/>
          <p:cNvSpPr/>
          <p:nvPr/>
        </p:nvSpPr>
        <p:spPr>
          <a:xfrm rot="16200000">
            <a:off x="1436370" y="122238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9"/>
          <p:cNvSpPr txBox="1"/>
          <p:nvPr/>
        </p:nvSpPr>
        <p:spPr>
          <a:xfrm>
            <a:off x="1466852" y="158560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animBg="1"/>
      <p:bldP spid="4" grpId="0"/>
      <p:bldP spid="4"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788160" y="1792605"/>
            <a:ext cx="9010650" cy="1198880"/>
          </a:xfrm>
          <a:prstGeom prst="rect">
            <a:avLst/>
          </a:prstGeom>
          <a:noFill/>
          <a:ln w="9525">
            <a:noFill/>
            <a:miter lim="800000"/>
          </a:ln>
        </p:spPr>
        <p:txBody>
          <a:bodyPr wrap="square">
            <a:spAutoFit/>
          </a:bodyPr>
          <a:lstStyle/>
          <a:p>
            <a:pPr>
              <a:buFontTx/>
              <a:buNone/>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GROUP BY</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子句常和</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HAVING</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子句配合使用，用于将分组后的结果进行条件筛选。</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WHERE</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都是进行条件筛选功能的子句，</a:t>
            </a:r>
            <a:r>
              <a:rPr lang="en-US" altLang="zh-CN" sz="2400" dirty="0" smtClean="0">
                <a:solidFill>
                  <a:schemeClr val="accent2"/>
                </a:solidFill>
                <a:latin typeface="微软雅黑" panose="020B0503020204020204" pitchFamily="34" charset="-122"/>
                <a:ea typeface="微软雅黑" panose="020B0503020204020204" pitchFamily="34" charset="-122"/>
              </a:rPr>
              <a:t>WHERE</a:t>
            </a:r>
            <a:r>
              <a:rPr lang="zh-CN" altLang="en-US" sz="2400" dirty="0" smtClean="0">
                <a:solidFill>
                  <a:schemeClr val="accent2"/>
                </a:solidFill>
                <a:latin typeface="微软雅黑" panose="020B0503020204020204" pitchFamily="34" charset="-122"/>
                <a:ea typeface="微软雅黑" panose="020B0503020204020204" pitchFamily="34" charset="-122"/>
              </a:rPr>
              <a:t>句和 </a:t>
            </a:r>
            <a:r>
              <a:rPr lang="en-US" altLang="zh-CN" sz="2400" dirty="0" smtClean="0">
                <a:solidFill>
                  <a:schemeClr val="accent2"/>
                </a:solidFill>
                <a:latin typeface="微软雅黑" panose="020B0503020204020204" pitchFamily="34" charset="-122"/>
                <a:ea typeface="微软雅黑" panose="020B0503020204020204" pitchFamily="34" charset="-122"/>
              </a:rPr>
              <a:t>HAVING</a:t>
            </a:r>
            <a:r>
              <a:rPr lang="zh-CN" altLang="en-US" sz="2400" dirty="0" smtClean="0">
                <a:solidFill>
                  <a:schemeClr val="accent2"/>
                </a:solidFill>
                <a:latin typeface="微软雅黑" panose="020B0503020204020204" pitchFamily="34" charset="-122"/>
                <a:ea typeface="微软雅黑" panose="020B0503020204020204" pitchFamily="34" charset="-122"/>
              </a:rPr>
              <a:t>子区的区别表现在：</a:t>
            </a:r>
            <a:endParaRPr lang="zh-CN" altLang="en-US" sz="2400" dirty="0" smtClean="0">
              <a:solidFill>
                <a:schemeClr val="accent2"/>
              </a:solidFill>
              <a:latin typeface="微软雅黑" panose="020B0503020204020204" pitchFamily="34" charset="-122"/>
              <a:ea typeface="微软雅黑" panose="020B0503020204020204" pitchFamily="34" charset="-122"/>
            </a:endParaRPr>
          </a:p>
        </p:txBody>
      </p:sp>
      <p:grpSp>
        <p:nvGrpSpPr>
          <p:cNvPr id="5" name="组合 18"/>
          <p:cNvGrpSpPr/>
          <p:nvPr/>
        </p:nvGrpSpPr>
        <p:grpSpPr>
          <a:xfrm>
            <a:off x="2104390" y="3391459"/>
            <a:ext cx="7853680" cy="769441"/>
            <a:chOff x="1413519" y="2387386"/>
            <a:chExt cx="7852902" cy="1367344"/>
          </a:xfrm>
        </p:grpSpPr>
        <p:grpSp>
          <p:nvGrpSpPr>
            <p:cNvPr id="6" name="组合 26"/>
            <p:cNvGrpSpPr/>
            <p:nvPr/>
          </p:nvGrpSpPr>
          <p:grpSpPr>
            <a:xfrm>
              <a:off x="1413519" y="2387386"/>
              <a:ext cx="7852902" cy="1367344"/>
              <a:chOff x="1219943" y="2311186"/>
              <a:chExt cx="7852802" cy="1367344"/>
            </a:xfrm>
          </p:grpSpPr>
          <p:sp>
            <p:nvSpPr>
              <p:cNvPr id="8" name="Text Box 3"/>
              <p:cNvSpPr txBox="1">
                <a:spLocks noChangeArrowheads="1"/>
              </p:cNvSpPr>
              <p:nvPr/>
            </p:nvSpPr>
            <p:spPr bwMode="auto">
              <a:xfrm>
                <a:off x="1635822" y="2311186"/>
                <a:ext cx="7436923" cy="1367344"/>
              </a:xfrm>
              <a:prstGeom prst="rect">
                <a:avLst/>
              </a:prstGeom>
              <a:noFill/>
              <a:ln w="9525">
                <a:noFill/>
                <a:miter lim="800000"/>
              </a:ln>
            </p:spPr>
            <p:txBody>
              <a:bodyPr wrap="square">
                <a:spAutoFit/>
              </a:bodyPr>
              <a:lstStyle/>
              <a:p>
                <a:pPr marL="0" lvl="1">
                  <a:spcBef>
                    <a:spcPct val="50000"/>
                  </a:spcBef>
                  <a:defRPr/>
                </a:pPr>
                <a:r>
                  <a:rPr lang="en-US" altLang="zh-CN" sz="2200" u="sng" dirty="0" smtClean="0">
                    <a:solidFill>
                      <a:srgbClr val="0070C0"/>
                    </a:solidFill>
                    <a:latin typeface="微软雅黑" panose="020B0503020204020204" pitchFamily="34" charset="-122"/>
                    <a:ea typeface="微软雅黑" panose="020B0503020204020204" pitchFamily="34" charset="-122"/>
                  </a:rPr>
                  <a:t>WHERE </a:t>
                </a:r>
                <a:r>
                  <a:rPr lang="zh-CN" altLang="en-US" sz="2200" u="sng" dirty="0" smtClean="0">
                    <a:solidFill>
                      <a:srgbClr val="0070C0"/>
                    </a:solidFill>
                    <a:latin typeface="微软雅黑" panose="020B0503020204020204" pitchFamily="34" charset="-122"/>
                    <a:ea typeface="微软雅黑" panose="020B0503020204020204" pitchFamily="34" charset="-122"/>
                  </a:rPr>
                  <a:t>子句设置的查询筛选条件在</a:t>
                </a:r>
                <a:r>
                  <a:rPr lang="en-US" altLang="zh-CN" sz="2200" u="sng" dirty="0" smtClean="0">
                    <a:solidFill>
                      <a:srgbClr val="0070C0"/>
                    </a:solidFill>
                    <a:latin typeface="微软雅黑" panose="020B0503020204020204" pitchFamily="34" charset="-122"/>
                    <a:ea typeface="微软雅黑" panose="020B0503020204020204" pitchFamily="34" charset="-122"/>
                  </a:rPr>
                  <a:t>GROUP BY</a:t>
                </a:r>
                <a:r>
                  <a:rPr lang="zh-CN" altLang="en-US" sz="2200" u="sng" dirty="0" smtClean="0">
                    <a:solidFill>
                      <a:srgbClr val="0070C0"/>
                    </a:solidFill>
                    <a:latin typeface="微软雅黑" panose="020B0503020204020204" pitchFamily="34" charset="-122"/>
                    <a:ea typeface="微软雅黑" panose="020B0503020204020204" pitchFamily="34" charset="-122"/>
                  </a:rPr>
                  <a:t>子句之前发生作用，并且条件中不能使用集合函数。</a:t>
                </a:r>
                <a:endParaRPr lang="zh-CN" altLang="en-US" sz="2200" u="sng" dirty="0" smtClean="0">
                  <a:solidFill>
                    <a:srgbClr val="0070C0"/>
                  </a:solidFill>
                  <a:latin typeface="微软雅黑" panose="020B0503020204020204" pitchFamily="34" charset="-122"/>
                  <a:ea typeface="微软雅黑" panose="020B0503020204020204" pitchFamily="34" charset="-122"/>
                </a:endParaRPr>
              </a:p>
            </p:txBody>
          </p:sp>
          <p:pic>
            <p:nvPicPr>
              <p:cNvPr id="9"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7" name="TextBox 6"/>
            <p:cNvSpPr txBox="1"/>
            <p:nvPr/>
          </p:nvSpPr>
          <p:spPr>
            <a:xfrm>
              <a:off x="1457965" y="2435171"/>
              <a:ext cx="312875" cy="656326"/>
            </a:xfrm>
            <a:prstGeom prst="rect">
              <a:avLst/>
            </a:prstGeom>
            <a:noFill/>
          </p:spPr>
          <p:txBody>
            <a:bodyPr wrap="none">
              <a:spAutoFit/>
            </a:bodyPr>
            <a:lstStyle/>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1</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10" name="组合 18"/>
          <p:cNvGrpSpPr/>
          <p:nvPr/>
        </p:nvGrpSpPr>
        <p:grpSpPr>
          <a:xfrm>
            <a:off x="2104390" y="4248707"/>
            <a:ext cx="7853680" cy="769441"/>
            <a:chOff x="1413519" y="2387386"/>
            <a:chExt cx="7852902" cy="1367346"/>
          </a:xfrm>
        </p:grpSpPr>
        <p:grpSp>
          <p:nvGrpSpPr>
            <p:cNvPr id="11" name="组合 26"/>
            <p:cNvGrpSpPr/>
            <p:nvPr/>
          </p:nvGrpSpPr>
          <p:grpSpPr>
            <a:xfrm>
              <a:off x="1413519" y="2387386"/>
              <a:ext cx="7852902" cy="1367346"/>
              <a:chOff x="1219943" y="2311186"/>
              <a:chExt cx="7852802" cy="1367346"/>
            </a:xfrm>
          </p:grpSpPr>
          <p:sp>
            <p:nvSpPr>
              <p:cNvPr id="13" name="Text Box 3"/>
              <p:cNvSpPr txBox="1">
                <a:spLocks noChangeArrowheads="1"/>
              </p:cNvSpPr>
              <p:nvPr/>
            </p:nvSpPr>
            <p:spPr bwMode="auto">
              <a:xfrm>
                <a:off x="1635822" y="2311186"/>
                <a:ext cx="7436923" cy="1367346"/>
              </a:xfrm>
              <a:prstGeom prst="rect">
                <a:avLst/>
              </a:prstGeom>
              <a:noFill/>
              <a:ln w="9525">
                <a:noFill/>
                <a:miter lim="800000"/>
              </a:ln>
            </p:spPr>
            <p:txBody>
              <a:bodyPr wrap="square">
                <a:spAutoFit/>
              </a:bodyPr>
              <a:lstStyle/>
              <a:p>
                <a:pPr marL="0" lvl="1">
                  <a:spcBef>
                    <a:spcPct val="50000"/>
                  </a:spcBef>
                  <a:defRPr/>
                </a:pPr>
                <a:r>
                  <a:rPr lang="en-US" altLang="zh-CN" sz="2200" u="sng" dirty="0" smtClean="0">
                    <a:solidFill>
                      <a:srgbClr val="0070C0"/>
                    </a:solidFill>
                    <a:latin typeface="微软雅黑" panose="020B0503020204020204" pitchFamily="34" charset="-122"/>
                    <a:ea typeface="微软雅黑" panose="020B0503020204020204" pitchFamily="34" charset="-122"/>
                  </a:rPr>
                  <a:t>HAVING</a:t>
                </a:r>
                <a:r>
                  <a:rPr lang="zh-CN" altLang="en-US" sz="2200" u="sng" dirty="0" smtClean="0">
                    <a:solidFill>
                      <a:srgbClr val="0070C0"/>
                    </a:solidFill>
                    <a:latin typeface="微软雅黑" panose="020B0503020204020204" pitchFamily="34" charset="-122"/>
                    <a:ea typeface="微软雅黑" panose="020B0503020204020204" pitchFamily="34" charset="-122"/>
                  </a:rPr>
                  <a:t>子句设置的筛选条件在</a:t>
                </a:r>
                <a:r>
                  <a:rPr lang="en-US" altLang="zh-CN" sz="2200" u="sng" dirty="0" smtClean="0">
                    <a:solidFill>
                      <a:srgbClr val="0070C0"/>
                    </a:solidFill>
                    <a:latin typeface="微软雅黑" panose="020B0503020204020204" pitchFamily="34" charset="-122"/>
                    <a:ea typeface="微软雅黑" panose="020B0503020204020204" pitchFamily="34" charset="-122"/>
                  </a:rPr>
                  <a:t>GROUP BY</a:t>
                </a:r>
                <a:r>
                  <a:rPr lang="zh-CN" altLang="en-US" sz="2200" u="sng" dirty="0" smtClean="0">
                    <a:solidFill>
                      <a:srgbClr val="0070C0"/>
                    </a:solidFill>
                    <a:latin typeface="微软雅黑" panose="020B0503020204020204" pitchFamily="34" charset="-122"/>
                    <a:ea typeface="微软雅黑" panose="020B0503020204020204" pitchFamily="34" charset="-122"/>
                  </a:rPr>
                  <a:t>子句之后发生作用，并且条件中允许使用集合函数。</a:t>
                </a:r>
                <a:endParaRPr lang="zh-CN" altLang="en-US" sz="2200" u="sng" dirty="0" smtClean="0">
                  <a:solidFill>
                    <a:srgbClr val="0070C0"/>
                  </a:solidFill>
                  <a:latin typeface="微软雅黑" panose="020B0503020204020204" pitchFamily="34" charset="-122"/>
                  <a:ea typeface="微软雅黑" panose="020B0503020204020204" pitchFamily="34" charset="-122"/>
                </a:endParaRPr>
              </a:p>
            </p:txBody>
          </p:sp>
          <p:pic>
            <p:nvPicPr>
              <p:cNvPr id="14"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12" name="TextBox 11"/>
            <p:cNvSpPr txBox="1"/>
            <p:nvPr/>
          </p:nvSpPr>
          <p:spPr>
            <a:xfrm>
              <a:off x="1468474" y="2435177"/>
              <a:ext cx="312875" cy="656327"/>
            </a:xfrm>
            <a:prstGeom prst="rect">
              <a:avLst/>
            </a:prstGeom>
            <a:noFill/>
          </p:spPr>
          <p:txBody>
            <a:bodyPr wrap="none">
              <a:spAutoFit/>
            </a:bodyPr>
            <a:lstStyle/>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
        <p:nvSpPr>
          <p:cNvPr id="18"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统计查询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0" name="直接连接符 19"/>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1" name="文本框 6"/>
          <p:cNvSpPr txBox="1"/>
          <p:nvPr/>
        </p:nvSpPr>
        <p:spPr>
          <a:xfrm>
            <a:off x="1702436" y="1248886"/>
            <a:ext cx="1250315" cy="369332"/>
          </a:xfrm>
          <a:prstGeom prst="rect">
            <a:avLst/>
          </a:prstGeom>
          <a:solidFill>
            <a:schemeClr val="accent2"/>
          </a:solidFill>
          <a:effectLst>
            <a:outerShdw blurRad="57150" dist="19050" dir="2700000" algn="tl" rotWithShape="0">
              <a:prstClr val="black">
                <a:alpha val="63000"/>
              </a:prstClr>
            </a:outerShdw>
          </a:effectLst>
        </p:spPr>
        <p:txBody>
          <a:bodyPr wrap="square" rtlCol="0" anchor="t">
            <a:spAutoFit/>
          </a:bodyPr>
          <a:lstStyle/>
          <a:p>
            <a:pPr algn="ct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b="1" dirty="0">
                <a:solidFill>
                  <a:schemeClr val="bg1"/>
                </a:solidFill>
                <a:latin typeface="微软雅黑" panose="020B0503020204020204" pitchFamily="34" charset="-122"/>
                <a:ea typeface="微软雅黑" panose="020B0503020204020204" pitchFamily="34" charset="-122"/>
                <a:sym typeface="+mn-ea"/>
              </a:rPr>
              <a:t>注意</a:t>
            </a:r>
            <a:r>
              <a:rPr lang="zh-CN" altLang="zh-CN" b="1" dirty="0">
                <a:solidFill>
                  <a:schemeClr val="bg1"/>
                </a:solidFill>
                <a:latin typeface="微软雅黑" panose="020B0503020204020204" pitchFamily="34" charset="-122"/>
                <a:ea typeface="微软雅黑" panose="020B0503020204020204" pitchFamily="34" charset="-122"/>
                <a:sym typeface="+mn-ea"/>
              </a:rPr>
              <a:t>：</a:t>
            </a:r>
            <a:endParaRPr lang="zh-CN" b="1" noProof="0" dirty="0">
              <a:solidFill>
                <a:schemeClr val="bg1"/>
              </a:solidFill>
              <a:latin typeface="微软雅黑" panose="020B0503020204020204" pitchFamily="34" charset="-122"/>
              <a:ea typeface="微软雅黑" panose="020B0503020204020204" pitchFamily="34" charset="-122"/>
              <a:sym typeface="+mn-ea"/>
            </a:endParaRPr>
          </a:p>
        </p:txBody>
      </p:sp>
      <p:sp>
        <p:nvSpPr>
          <p:cNvPr id="2" name="object 7"/>
          <p:cNvSpPr txBox="1"/>
          <p:nvPr/>
        </p:nvSpPr>
        <p:spPr>
          <a:xfrm>
            <a:off x="1501654" y="5115294"/>
            <a:ext cx="2299726" cy="1261110"/>
          </a:xfrm>
          <a:prstGeom prst="rect">
            <a:avLst/>
          </a:prstGeom>
        </p:spPr>
        <p:txBody>
          <a:bodyPr vert="horz" wrap="square" lIns="0" tIns="0" rIns="0" bIns="0" rtlCol="0">
            <a:spAutoFit/>
          </a:bodyPr>
          <a:p>
            <a:pPr marL="0" marR="0">
              <a:lnSpc>
                <a:spcPts val="2635"/>
              </a:lnSpc>
              <a:spcBef>
                <a:spcPct val="0"/>
              </a:spcBef>
              <a:spcAft>
                <a:spcPct val="0"/>
              </a:spcAft>
            </a:pPr>
            <a:r>
              <a:rPr sz="2400" spc="185">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每一分组检查满</a:t>
            </a:r>
            <a:endParaRPr sz="2400" spc="185">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a:lnSpc>
                <a:spcPts val="2400"/>
              </a:lnSpc>
              <a:spcBef>
                <a:spcPct val="0"/>
              </a:spcBef>
              <a:spcAft>
                <a:spcPct val="0"/>
              </a:spcAft>
            </a:pPr>
            <a:r>
              <a:rPr sz="2400" spc="185">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足与否的条件要</a:t>
            </a:r>
            <a:endParaRPr sz="2400" spc="185">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a:lnSpc>
                <a:spcPts val="2400"/>
              </a:lnSpc>
              <a:spcBef>
                <a:spcPct val="0"/>
              </a:spcBef>
              <a:spcAft>
                <a:spcPct val="0"/>
              </a:spcAft>
            </a:pP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a:t>
            </a:r>
            <a:r>
              <a:rPr sz="2400" spc="146">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Having</a:t>
            </a:r>
            <a:r>
              <a:rPr sz="2400" spc="138">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子</a:t>
            </a:r>
            <a:r>
              <a:rPr sz="2400" spc="145">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句</a:t>
            </a:r>
            <a:endPar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a:lnSpc>
                <a:spcPts val="2400"/>
              </a:lnSpc>
              <a:spcBef>
                <a:spcPct val="0"/>
              </a:spcBef>
              <a:spcAft>
                <a:spcPct val="0"/>
              </a:spcAft>
            </a:pP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表达。</a:t>
            </a:r>
            <a:endPar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object 10"/>
          <p:cNvSpPr txBox="1"/>
          <p:nvPr/>
        </p:nvSpPr>
        <p:spPr>
          <a:xfrm>
            <a:off x="4803140" y="5115560"/>
            <a:ext cx="2581275" cy="1351280"/>
          </a:xfrm>
          <a:prstGeom prst="rect">
            <a:avLst/>
          </a:prstGeom>
        </p:spPr>
        <p:txBody>
          <a:bodyPr vert="horz" wrap="square" lIns="0" tIns="0" rIns="0" bIns="0" rtlCol="0">
            <a:spAutoFit/>
          </a:bodyPr>
          <a:p>
            <a:pPr marL="0" marR="0">
              <a:lnSpc>
                <a:spcPts val="2635"/>
              </a:lnSpc>
              <a:spcBef>
                <a:spcPct val="0"/>
              </a:spcBef>
              <a:spcAft>
                <a:spcPct val="0"/>
              </a:spcAft>
            </a:pP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不是每一行</a:t>
            </a:r>
            <a:r>
              <a:rPr sz="2400" spc="185">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都检查，所以使</a:t>
            </a:r>
            <a:r>
              <a:rPr sz="2400" spc="42">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用Having子句</a:t>
            </a:r>
            <a:r>
              <a:rPr sz="2400" spc="15">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要有Groupby</a:t>
            </a: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子句</a:t>
            </a:r>
            <a:endPar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7948930" y="5115560"/>
            <a:ext cx="2926080" cy="1104900"/>
          </a:xfrm>
          <a:prstGeom prst="rect">
            <a:avLst/>
          </a:prstGeom>
          <a:noFill/>
        </p:spPr>
        <p:txBody>
          <a:bodyPr wrap="none" rtlCol="0" anchor="t">
            <a:spAutoFit/>
          </a:bodyPr>
          <a:p>
            <a:pPr marL="0" marR="0" algn="l">
              <a:lnSpc>
                <a:spcPts val="2635"/>
              </a:lnSpc>
              <a:spcBef>
                <a:spcPct val="0"/>
              </a:spcBef>
              <a:spcAft>
                <a:spcPct val="0"/>
              </a:spcAft>
            </a:pP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每一行都要检查满足</a:t>
            </a:r>
            <a:endPar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ts val="2635"/>
              </a:lnSpc>
              <a:spcBef>
                <a:spcPct val="0"/>
              </a:spcBef>
              <a:spcAft>
                <a:spcPct val="0"/>
              </a:spcAft>
            </a:pP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与否的条件要用</a:t>
            </a:r>
            <a:endPar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algn="l">
              <a:lnSpc>
                <a:spcPts val="2635"/>
              </a:lnSpc>
              <a:spcBef>
                <a:spcPct val="0"/>
              </a:spcBef>
              <a:spcAft>
                <a:spcPct val="0"/>
              </a:spcAft>
            </a:pPr>
            <a:r>
              <a:rPr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WHERE子句表达</a:t>
            </a:r>
            <a:endParaRPr lang="zh-CN" altLang="en-US" sz="24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p:tgtEl>
                                          <p:spTgt spid="2"/>
                                        </p:tgtEl>
                                        <p:attrNameLst>
                                          <p:attrName>ppt_y</p:attrName>
                                        </p:attrNameLst>
                                      </p:cBhvr>
                                      <p:tavLst>
                                        <p:tav tm="0">
                                          <p:val>
                                            <p:strVal val="#ppt_y+#ppt_h*1.125000"/>
                                          </p:val>
                                        </p:tav>
                                        <p:tav tm="100000">
                                          <p:val>
                                            <p:strVal val="#ppt_y"/>
                                          </p:val>
                                        </p:tav>
                                      </p:tavLst>
                                    </p:anim>
                                    <p:animEffect transition="in" filter="wipe(up)">
                                      <p:cBhvr>
                                        <p:cTn id="27" dur="500"/>
                                        <p:tgtEl>
                                          <p:spTgt spid="2"/>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p:tgtEl>
                                          <p:spTgt spid="3"/>
                                        </p:tgtEl>
                                        <p:attrNameLst>
                                          <p:attrName>ppt_y</p:attrName>
                                        </p:attrNameLst>
                                      </p:cBhvr>
                                      <p:tavLst>
                                        <p:tav tm="0">
                                          <p:val>
                                            <p:strVal val="#ppt_y+#ppt_h*1.125000"/>
                                          </p:val>
                                        </p:tav>
                                        <p:tav tm="100000">
                                          <p:val>
                                            <p:strVal val="#ppt_y"/>
                                          </p:val>
                                        </p:tav>
                                      </p:tavLst>
                                    </p:anim>
                                    <p:animEffect transition="in" filter="wipe(up)">
                                      <p:cBhvr>
                                        <p:cTn id="31" dur="500"/>
                                        <p:tgtEl>
                                          <p:spTgt spid="3"/>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ppt_y</p:attrName>
                                        </p:attrNameLst>
                                      </p:cBhvr>
                                      <p:tavLst>
                                        <p:tav tm="0">
                                          <p:val>
                                            <p:strVal val="#ppt_y+#ppt_h*1.125000"/>
                                          </p:val>
                                        </p:tav>
                                        <p:tav tm="100000">
                                          <p:val>
                                            <p:strVal val="#ppt_y"/>
                                          </p:val>
                                        </p:tav>
                                      </p:tavLst>
                                    </p:anim>
                                    <p:animEffect transition="in" filter="wipe(up)">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2" grpId="0"/>
      <p:bldP spid="3" grpId="0"/>
      <p:bldP spid="15" grpId="0"/>
      <p:bldP spid="2" grpId="1"/>
      <p:bldP spid="3" grpId="1"/>
      <p:bldP spid="15"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2062163" y="1596517"/>
            <a:ext cx="8067674" cy="1198880"/>
          </a:xfrm>
          <a:prstGeom prst="rect">
            <a:avLst/>
          </a:prstGeom>
          <a:noFill/>
          <a:ln w="9525">
            <a:noFill/>
            <a:miter lim="800000"/>
          </a:ln>
        </p:spPr>
        <p:txBody>
          <a:bodyPr wrap="square">
            <a:spAutoFit/>
          </a:bodyPr>
          <a:lstStyle/>
          <a:p>
            <a:pPr>
              <a:buFontTx/>
              <a:buNone/>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    当一个语句中同时出现了</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WHERE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子句，</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GROUP BY</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子句和</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HAVING</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子句，</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SQL</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的执行顺序如下：</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buFontTx/>
              <a:buNone/>
            </a:pPr>
            <a:endParaRPr lang="zh-CN" altLang="en-US" sz="2400" b="1" dirty="0" smtClean="0">
              <a:solidFill>
                <a:srgbClr val="1FA8BB"/>
              </a:solidFill>
              <a:latin typeface="微软雅黑" panose="020B0503020204020204" pitchFamily="34" charset="-122"/>
              <a:ea typeface="微软雅黑" panose="020B0503020204020204" pitchFamily="34" charset="-122"/>
            </a:endParaRPr>
          </a:p>
        </p:txBody>
      </p:sp>
      <p:grpSp>
        <p:nvGrpSpPr>
          <p:cNvPr id="4" name="组合 18"/>
          <p:cNvGrpSpPr/>
          <p:nvPr/>
        </p:nvGrpSpPr>
        <p:grpSpPr>
          <a:xfrm>
            <a:off x="2254599" y="2933668"/>
            <a:ext cx="8072755" cy="430887"/>
            <a:chOff x="1413519" y="2387386"/>
            <a:chExt cx="7852902" cy="765713"/>
          </a:xfrm>
        </p:grpSpPr>
        <p:grpSp>
          <p:nvGrpSpPr>
            <p:cNvPr id="5" name="组合 26"/>
            <p:cNvGrpSpPr/>
            <p:nvPr/>
          </p:nvGrpSpPr>
          <p:grpSpPr>
            <a:xfrm>
              <a:off x="1413519" y="2387386"/>
              <a:ext cx="7852902" cy="765713"/>
              <a:chOff x="1219943" y="2311186"/>
              <a:chExt cx="7852802" cy="765713"/>
            </a:xfrm>
          </p:grpSpPr>
          <p:sp>
            <p:nvSpPr>
              <p:cNvPr id="7" name="Text Box 3"/>
              <p:cNvSpPr txBox="1">
                <a:spLocks noChangeArrowheads="1"/>
              </p:cNvSpPr>
              <p:nvPr/>
            </p:nvSpPr>
            <p:spPr bwMode="auto">
              <a:xfrm>
                <a:off x="1635822" y="2311186"/>
                <a:ext cx="7436923" cy="765713"/>
              </a:xfrm>
              <a:prstGeom prst="rect">
                <a:avLst/>
              </a:prstGeom>
              <a:noFill/>
              <a:ln w="9525">
                <a:noFill/>
                <a:miter lim="800000"/>
              </a:ln>
            </p:spPr>
            <p:txBody>
              <a:bodyPr wrap="square">
                <a:spAutoFit/>
              </a:bodyPr>
              <a:lstStyle/>
              <a:p>
                <a:pPr marL="0" lvl="1">
                  <a:spcBef>
                    <a:spcPct val="50000"/>
                  </a:spcBef>
                  <a:defRPr/>
                </a:pPr>
                <a:r>
                  <a:rPr lang="zh-CN" altLang="en-US" sz="2200" u="sng" dirty="0" smtClean="0">
                    <a:solidFill>
                      <a:srgbClr val="0070C0"/>
                    </a:solidFill>
                    <a:latin typeface="微软雅黑" panose="020B0503020204020204" pitchFamily="34" charset="-122"/>
                    <a:ea typeface="微软雅黑" panose="020B0503020204020204" pitchFamily="34" charset="-122"/>
                  </a:rPr>
                  <a:t>执行</a:t>
                </a:r>
                <a:r>
                  <a:rPr lang="en-US" altLang="zh-CN" sz="2200" u="sng" dirty="0" smtClean="0">
                    <a:solidFill>
                      <a:srgbClr val="0070C0"/>
                    </a:solidFill>
                    <a:latin typeface="微软雅黑" panose="020B0503020204020204" pitchFamily="34" charset="-122"/>
                    <a:ea typeface="微软雅黑" panose="020B0503020204020204" pitchFamily="34" charset="-122"/>
                  </a:rPr>
                  <a:t>WHERE </a:t>
                </a:r>
                <a:r>
                  <a:rPr lang="zh-CN" altLang="en-US" sz="2200" u="sng" dirty="0" smtClean="0">
                    <a:solidFill>
                      <a:srgbClr val="0070C0"/>
                    </a:solidFill>
                    <a:latin typeface="微软雅黑" panose="020B0503020204020204" pitchFamily="34" charset="-122"/>
                    <a:ea typeface="微软雅黑" panose="020B0503020204020204" pitchFamily="34" charset="-122"/>
                  </a:rPr>
                  <a:t>子句，从数据表中选取满足条件的数据行。 </a:t>
                </a:r>
                <a:endParaRPr lang="zh-CN" altLang="en-US" sz="2200" u="sng" dirty="0" smtClean="0">
                  <a:solidFill>
                    <a:srgbClr val="0070C0"/>
                  </a:solidFill>
                  <a:latin typeface="微软雅黑" panose="020B0503020204020204" pitchFamily="34" charset="-122"/>
                  <a:ea typeface="微软雅黑" panose="020B0503020204020204" pitchFamily="34" charset="-122"/>
                </a:endParaRPr>
              </a:p>
            </p:txBody>
          </p:sp>
          <p:pic>
            <p:nvPicPr>
              <p:cNvPr id="8"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6" name="TextBox 5"/>
            <p:cNvSpPr txBox="1"/>
            <p:nvPr/>
          </p:nvSpPr>
          <p:spPr>
            <a:xfrm>
              <a:off x="1457965" y="2416494"/>
              <a:ext cx="312875" cy="656326"/>
            </a:xfrm>
            <a:prstGeom prst="rect">
              <a:avLst/>
            </a:prstGeom>
            <a:noFill/>
          </p:spPr>
          <p:txBody>
            <a:bodyPr wrap="none">
              <a:spAutoFit/>
            </a:bodyPr>
            <a:lstStyle/>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1</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9" name="组合 18"/>
          <p:cNvGrpSpPr/>
          <p:nvPr/>
        </p:nvGrpSpPr>
        <p:grpSpPr>
          <a:xfrm>
            <a:off x="2254600" y="3574224"/>
            <a:ext cx="7853680" cy="430887"/>
            <a:chOff x="1413519" y="2387386"/>
            <a:chExt cx="7852902" cy="765714"/>
          </a:xfrm>
        </p:grpSpPr>
        <p:grpSp>
          <p:nvGrpSpPr>
            <p:cNvPr id="10" name="组合 26"/>
            <p:cNvGrpSpPr/>
            <p:nvPr/>
          </p:nvGrpSpPr>
          <p:grpSpPr>
            <a:xfrm>
              <a:off x="1413519" y="2387386"/>
              <a:ext cx="7852902" cy="765714"/>
              <a:chOff x="1219943" y="2311186"/>
              <a:chExt cx="7852802" cy="765714"/>
            </a:xfrm>
          </p:grpSpPr>
          <p:sp>
            <p:nvSpPr>
              <p:cNvPr id="12" name="Text Box 3"/>
              <p:cNvSpPr txBox="1">
                <a:spLocks noChangeArrowheads="1"/>
              </p:cNvSpPr>
              <p:nvPr/>
            </p:nvSpPr>
            <p:spPr bwMode="auto">
              <a:xfrm>
                <a:off x="1635822" y="2311186"/>
                <a:ext cx="7436923" cy="765714"/>
              </a:xfrm>
              <a:prstGeom prst="rect">
                <a:avLst/>
              </a:prstGeom>
              <a:noFill/>
              <a:ln w="9525">
                <a:noFill/>
                <a:miter lim="800000"/>
              </a:ln>
            </p:spPr>
            <p:txBody>
              <a:bodyPr wrap="square">
                <a:spAutoFit/>
              </a:bodyPr>
              <a:lstStyle/>
              <a:p>
                <a:pPr marL="0" lvl="1">
                  <a:spcBef>
                    <a:spcPct val="50000"/>
                  </a:spcBef>
                  <a:defRPr/>
                </a:pPr>
                <a:r>
                  <a:rPr lang="zh-CN" altLang="en-US" sz="2200" u="sng" dirty="0" smtClean="0">
                    <a:solidFill>
                      <a:srgbClr val="0070C0"/>
                    </a:solidFill>
                    <a:latin typeface="微软雅黑" panose="020B0503020204020204" pitchFamily="34" charset="-122"/>
                    <a:ea typeface="微软雅黑" panose="020B0503020204020204" pitchFamily="34" charset="-122"/>
                  </a:rPr>
                  <a:t>由</a:t>
                </a:r>
                <a:r>
                  <a:rPr lang="en-US" altLang="zh-CN" sz="2200" u="sng" dirty="0" smtClean="0">
                    <a:solidFill>
                      <a:srgbClr val="0070C0"/>
                    </a:solidFill>
                    <a:latin typeface="微软雅黑" panose="020B0503020204020204" pitchFamily="34" charset="-122"/>
                    <a:ea typeface="微软雅黑" panose="020B0503020204020204" pitchFamily="34" charset="-122"/>
                  </a:rPr>
                  <a:t>GROUP BY</a:t>
                </a:r>
                <a:r>
                  <a:rPr lang="zh-CN" altLang="en-US" sz="2200" u="sng" dirty="0" smtClean="0">
                    <a:solidFill>
                      <a:srgbClr val="0070C0"/>
                    </a:solidFill>
                    <a:latin typeface="微软雅黑" panose="020B0503020204020204" pitchFamily="34" charset="-122"/>
                    <a:ea typeface="微软雅黑" panose="020B0503020204020204" pitchFamily="34" charset="-122"/>
                  </a:rPr>
                  <a:t>子句对选取的行进行分组。</a:t>
                </a:r>
                <a:endParaRPr lang="zh-CN" altLang="en-US" sz="2200" u="sng" dirty="0" smtClean="0">
                  <a:solidFill>
                    <a:srgbClr val="0070C0"/>
                  </a:solidFill>
                  <a:latin typeface="微软雅黑" panose="020B0503020204020204" pitchFamily="34" charset="-122"/>
                  <a:ea typeface="微软雅黑" panose="020B0503020204020204" pitchFamily="34" charset="-122"/>
                </a:endParaRPr>
              </a:p>
            </p:txBody>
          </p:sp>
          <p:pic>
            <p:nvPicPr>
              <p:cNvPr id="13"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11" name="TextBox 10"/>
            <p:cNvSpPr txBox="1"/>
            <p:nvPr/>
          </p:nvSpPr>
          <p:spPr>
            <a:xfrm>
              <a:off x="1457965" y="2435177"/>
              <a:ext cx="312875" cy="656327"/>
            </a:xfrm>
            <a:prstGeom prst="rect">
              <a:avLst/>
            </a:prstGeom>
            <a:noFill/>
          </p:spPr>
          <p:txBody>
            <a:bodyPr wrap="none">
              <a:spAutoFit/>
            </a:bodyPr>
            <a:lstStyle/>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14" name="组合 18"/>
          <p:cNvGrpSpPr/>
          <p:nvPr/>
        </p:nvGrpSpPr>
        <p:grpSpPr>
          <a:xfrm>
            <a:off x="2254600" y="4174299"/>
            <a:ext cx="7853680" cy="430887"/>
            <a:chOff x="1413519" y="2387386"/>
            <a:chExt cx="7852902" cy="765714"/>
          </a:xfrm>
        </p:grpSpPr>
        <p:grpSp>
          <p:nvGrpSpPr>
            <p:cNvPr id="15" name="组合 26"/>
            <p:cNvGrpSpPr/>
            <p:nvPr/>
          </p:nvGrpSpPr>
          <p:grpSpPr>
            <a:xfrm>
              <a:off x="1413519" y="2387386"/>
              <a:ext cx="7852902" cy="765714"/>
              <a:chOff x="1219943" y="2311186"/>
              <a:chExt cx="7852802" cy="765714"/>
            </a:xfrm>
          </p:grpSpPr>
          <p:sp>
            <p:nvSpPr>
              <p:cNvPr id="17" name="Text Box 3"/>
              <p:cNvSpPr txBox="1">
                <a:spLocks noChangeArrowheads="1"/>
              </p:cNvSpPr>
              <p:nvPr/>
            </p:nvSpPr>
            <p:spPr bwMode="auto">
              <a:xfrm>
                <a:off x="1635822" y="2311186"/>
                <a:ext cx="7436923" cy="765714"/>
              </a:xfrm>
              <a:prstGeom prst="rect">
                <a:avLst/>
              </a:prstGeom>
              <a:noFill/>
              <a:ln w="9525">
                <a:noFill/>
                <a:miter lim="800000"/>
              </a:ln>
            </p:spPr>
            <p:txBody>
              <a:bodyPr wrap="square">
                <a:spAutoFit/>
              </a:bodyPr>
              <a:lstStyle/>
              <a:p>
                <a:pPr marL="0" lvl="1">
                  <a:spcBef>
                    <a:spcPct val="50000"/>
                  </a:spcBef>
                  <a:defRPr/>
                </a:pPr>
                <a:r>
                  <a:rPr lang="zh-CN" altLang="en-US" sz="2200" u="sng" dirty="0" smtClean="0">
                    <a:solidFill>
                      <a:srgbClr val="0070C0"/>
                    </a:solidFill>
                    <a:latin typeface="微软雅黑" panose="020B0503020204020204" pitchFamily="34" charset="-122"/>
                    <a:ea typeface="微软雅黑" panose="020B0503020204020204" pitchFamily="34" charset="-122"/>
                  </a:rPr>
                  <a:t>执行聚合函数。</a:t>
                </a:r>
                <a:endParaRPr lang="zh-CN" altLang="en-US" sz="2200" u="sng" dirty="0" smtClean="0">
                  <a:solidFill>
                    <a:srgbClr val="0070C0"/>
                  </a:solidFill>
                  <a:latin typeface="微软雅黑" panose="020B0503020204020204" pitchFamily="34" charset="-122"/>
                  <a:ea typeface="微软雅黑" panose="020B0503020204020204" pitchFamily="34" charset="-122"/>
                </a:endParaRPr>
              </a:p>
            </p:txBody>
          </p:sp>
          <p:pic>
            <p:nvPicPr>
              <p:cNvPr id="18"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16" name="TextBox 15"/>
            <p:cNvSpPr txBox="1"/>
            <p:nvPr/>
          </p:nvSpPr>
          <p:spPr>
            <a:xfrm>
              <a:off x="1457965" y="2453854"/>
              <a:ext cx="312875" cy="656327"/>
            </a:xfrm>
            <a:prstGeom prst="rect">
              <a:avLst/>
            </a:prstGeom>
            <a:noFill/>
          </p:spPr>
          <p:txBody>
            <a:bodyPr wrap="none">
              <a:spAutoFit/>
            </a:bodyPr>
            <a:lstStyle/>
            <a:p>
              <a:pPr marR="0" defTabSz="914400">
                <a:buClrTx/>
                <a:buSzTx/>
                <a:buFontTx/>
                <a:buNone/>
                <a:defRPr/>
              </a:pPr>
              <a:r>
                <a:rPr lang="en-US" altLang="zh-CN"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3</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19" name="组合 18"/>
          <p:cNvGrpSpPr/>
          <p:nvPr/>
        </p:nvGrpSpPr>
        <p:grpSpPr>
          <a:xfrm>
            <a:off x="2245075" y="4838667"/>
            <a:ext cx="7853680" cy="430887"/>
            <a:chOff x="1413519" y="2387386"/>
            <a:chExt cx="7852902" cy="765714"/>
          </a:xfrm>
        </p:grpSpPr>
        <p:grpSp>
          <p:nvGrpSpPr>
            <p:cNvPr id="20" name="组合 26"/>
            <p:cNvGrpSpPr/>
            <p:nvPr/>
          </p:nvGrpSpPr>
          <p:grpSpPr>
            <a:xfrm>
              <a:off x="1413519" y="2387386"/>
              <a:ext cx="7852902" cy="765714"/>
              <a:chOff x="1219943" y="2311186"/>
              <a:chExt cx="7852802" cy="765714"/>
            </a:xfrm>
          </p:grpSpPr>
          <p:sp>
            <p:nvSpPr>
              <p:cNvPr id="22" name="Text Box 3"/>
              <p:cNvSpPr txBox="1">
                <a:spLocks noChangeArrowheads="1"/>
              </p:cNvSpPr>
              <p:nvPr/>
            </p:nvSpPr>
            <p:spPr bwMode="auto">
              <a:xfrm>
                <a:off x="1635822" y="2311186"/>
                <a:ext cx="7436923" cy="765714"/>
              </a:xfrm>
              <a:prstGeom prst="rect">
                <a:avLst/>
              </a:prstGeom>
              <a:noFill/>
              <a:ln w="9525">
                <a:noFill/>
                <a:miter lim="800000"/>
              </a:ln>
            </p:spPr>
            <p:txBody>
              <a:bodyPr wrap="square">
                <a:spAutoFit/>
              </a:bodyPr>
              <a:lstStyle/>
              <a:p>
                <a:pPr marL="0" lvl="1">
                  <a:spcBef>
                    <a:spcPct val="50000"/>
                  </a:spcBef>
                  <a:defRPr/>
                </a:pPr>
                <a:r>
                  <a:rPr lang="zh-CN" altLang="en-US" sz="2200" u="sng" dirty="0" smtClean="0">
                    <a:solidFill>
                      <a:srgbClr val="0070C0"/>
                    </a:solidFill>
                    <a:latin typeface="微软雅黑" panose="020B0503020204020204" pitchFamily="34" charset="-122"/>
                    <a:ea typeface="微软雅黑" panose="020B0503020204020204" pitchFamily="34" charset="-122"/>
                  </a:rPr>
                  <a:t>执行</a:t>
                </a:r>
                <a:r>
                  <a:rPr lang="en-US" altLang="zh-CN" sz="2200" u="sng" dirty="0" smtClean="0">
                    <a:solidFill>
                      <a:srgbClr val="0070C0"/>
                    </a:solidFill>
                    <a:latin typeface="微软雅黑" panose="020B0503020204020204" pitchFamily="34" charset="-122"/>
                    <a:ea typeface="微软雅黑" panose="020B0503020204020204" pitchFamily="34" charset="-122"/>
                  </a:rPr>
                  <a:t>HAVING</a:t>
                </a:r>
                <a:r>
                  <a:rPr lang="zh-CN" altLang="en-US" sz="2200" u="sng" dirty="0" smtClean="0">
                    <a:solidFill>
                      <a:srgbClr val="0070C0"/>
                    </a:solidFill>
                    <a:latin typeface="微软雅黑" panose="020B0503020204020204" pitchFamily="34" charset="-122"/>
                    <a:ea typeface="微软雅黑" panose="020B0503020204020204" pitchFamily="34" charset="-122"/>
                  </a:rPr>
                  <a:t>子句，选取满足条件的分组。</a:t>
                </a:r>
                <a:endParaRPr lang="zh-CN" altLang="en-US" sz="2200" u="sng" dirty="0" smtClean="0">
                  <a:solidFill>
                    <a:srgbClr val="0070C0"/>
                  </a:solidFill>
                  <a:latin typeface="微软雅黑" panose="020B0503020204020204" pitchFamily="34" charset="-122"/>
                  <a:ea typeface="微软雅黑" panose="020B0503020204020204" pitchFamily="34" charset="-122"/>
                </a:endParaRPr>
              </a:p>
            </p:txBody>
          </p:sp>
          <p:pic>
            <p:nvPicPr>
              <p:cNvPr id="23" name="图片 2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21" name="TextBox 20"/>
            <p:cNvSpPr txBox="1"/>
            <p:nvPr/>
          </p:nvSpPr>
          <p:spPr>
            <a:xfrm>
              <a:off x="1457965" y="2453854"/>
              <a:ext cx="312875" cy="656327"/>
            </a:xfrm>
            <a:prstGeom prst="rect">
              <a:avLst/>
            </a:prstGeom>
            <a:noFill/>
          </p:spPr>
          <p:txBody>
            <a:bodyPr wrap="none">
              <a:spAutoFit/>
            </a:bodyPr>
            <a:lstStyle/>
            <a:p>
              <a:pPr marR="0" defTabSz="914400">
                <a:buClrTx/>
                <a:buSzTx/>
                <a:buFontTx/>
                <a:buNone/>
                <a:defRPr/>
              </a:pPr>
              <a:r>
                <a:rPr lang="en-US" altLang="zh-CN"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4</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
        <p:nvSpPr>
          <p:cNvPr id="25"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统计查询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7" name="直接连接符 26"/>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矩形 6"/>
          <p:cNvSpPr/>
          <p:nvPr/>
        </p:nvSpPr>
        <p:spPr>
          <a:xfrm>
            <a:off x="1735455" y="1818640"/>
            <a:ext cx="8721725" cy="2861310"/>
          </a:xfrm>
          <a:prstGeom prst="rect">
            <a:avLst/>
          </a:prstGeom>
        </p:spPr>
        <p:txBody>
          <a:bodyPr wrap="square">
            <a:spAutoFit/>
          </a:bodyPr>
          <a:lstStyle/>
          <a:p>
            <a:pPr fontAlgn="auto">
              <a:lnSpc>
                <a:spcPct val="150000"/>
              </a:lnSpc>
              <a:buFontTx/>
              <a:buNone/>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在实际查询中，很多情况下用户所需要的数据并不是全部都在一个表或视图中，而是存在于多个表或视图中，这时就要使用</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多表连接查询</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400" dirty="0" smtClean="0">
                <a:solidFill>
                  <a:schemeClr val="accent2"/>
                </a:solidFill>
                <a:latin typeface="微软雅黑" panose="020B0503020204020204" pitchFamily="34" charset="-122"/>
                <a:ea typeface="微软雅黑" panose="020B0503020204020204" pitchFamily="34" charset="-122"/>
              </a:rPr>
              <a:t>多表连接查询是通过各个表之间的共同列的相关性来查询数据的</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。多表连接查询首先要在这些表中建立连接，再在连接生成的结果集中进行筛选。</a:t>
            </a:r>
            <a:endParaRPr 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15574" y="2021757"/>
            <a:ext cx="7288213" cy="461665"/>
          </a:xfrm>
          <a:prstGeom prst="rect">
            <a:avLst/>
          </a:prstGeom>
        </p:spPr>
        <p:txBody>
          <a:bodyPr>
            <a:spAutoFit/>
          </a:bodyPr>
          <a:lstStyle/>
          <a:p>
            <a:pPr>
              <a:buFontTx/>
              <a:buNone/>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多表查询的语法格式如下：</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586990" y="2956560"/>
            <a:ext cx="7498080" cy="152717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目标列表达式</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[AS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别名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左表名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[AS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别名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连接类型 右表名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[AS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别名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ON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连接条件</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条件表达式</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8"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557780" y="5213985"/>
            <a:ext cx="7075805" cy="706755"/>
          </a:xfrm>
          <a:prstGeom prst="rect">
            <a:avLst/>
          </a:prstGeom>
          <a:noFill/>
        </p:spPr>
        <p:txBody>
          <a:bodyPr wrap="square" rtlCol="0" anchor="t">
            <a:spAutoFit/>
          </a:bodyPr>
          <a:p>
            <a:r>
              <a:rPr lang="zh-CN" altLang="zh-CN" sz="2000" dirty="0">
                <a:solidFill>
                  <a:srgbClr val="C00000"/>
                </a:solidFill>
                <a:latin typeface="微软雅黑" panose="020B0503020204020204" pitchFamily="34" charset="-122"/>
                <a:ea typeface="微软雅黑" panose="020B0503020204020204" pitchFamily="34" charset="-122"/>
                <a:sym typeface="+mn-ea"/>
              </a:rPr>
              <a:t>连接条件中用到的字段可以具有不同的名称或不同的数据类型，但是如果数据类型不相同，则必须兼容或可进行隐性转换。</a:t>
            </a:r>
            <a:endParaRPr lang="zh-CN" altLang="zh-CN" sz="2000" dirty="0">
              <a:solidFill>
                <a:srgbClr val="C00000"/>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p:nvPr/>
        </p:nvSpPr>
        <p:spPr>
          <a:xfrm>
            <a:off x="2044066" y="21591"/>
            <a:ext cx="2475865" cy="765175"/>
          </a:xfrm>
          <a:prstGeom prst="rect">
            <a:avLst/>
          </a:prstGeom>
          <a:noFill/>
          <a:ln w="9525">
            <a:noFill/>
          </a:ln>
        </p:spPr>
        <p:txBody>
          <a:bodyPr anchor="ctr"/>
          <a:lstStyle/>
          <a:p>
            <a:pPr marL="571500" indent="-571500"/>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矩形 25"/>
          <p:cNvSpPr/>
          <p:nvPr/>
        </p:nvSpPr>
        <p:spPr>
          <a:xfrm>
            <a:off x="2135585" y="4695497"/>
            <a:ext cx="7920831" cy="1200329"/>
          </a:xfrm>
          <a:prstGeom prst="rect">
            <a:avLst/>
          </a:prstGeom>
        </p:spPr>
        <p:txBody>
          <a:bodyPr wrap="square">
            <a:spAutoFit/>
          </a:bodyPr>
          <a:lstStyle/>
          <a:p>
            <a:pPr marL="742950" lvl="2" indent="-342900">
              <a:lnSpc>
                <a:spcPct val="150000"/>
              </a:lnSpc>
              <a:defRPr/>
            </a:pPr>
            <a:r>
              <a:rPr lang="en-US" altLang="zh-CN" sz="2400" dirty="0" smtClean="0">
                <a:solidFill>
                  <a:schemeClr val="accent2"/>
                </a:solidFill>
                <a:latin typeface="微软雅黑" panose="020B0503020204020204" pitchFamily="34" charset="-122"/>
                <a:ea typeface="微软雅黑" panose="020B0503020204020204" pitchFamily="34" charset="-122"/>
              </a:rPr>
              <a:t>FROM</a:t>
            </a: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表示从指定的表中查询数据</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，指定的表</a:t>
            </a:r>
            <a:r>
              <a:rPr lang="zh-CN" altLang="en-US" sz="2400" dirty="0" smtClean="0">
                <a:solidFill>
                  <a:schemeClr val="accent2"/>
                </a:solidFill>
                <a:latin typeface="微软雅黑" panose="020B0503020204020204" pitchFamily="34" charset="-122"/>
                <a:ea typeface="微软雅黑" panose="020B0503020204020204" pitchFamily="34" charset="-122"/>
              </a:rPr>
              <a:t>可以是一张表，也可以是多张表</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文本框 8"/>
          <p:cNvSpPr txBox="1"/>
          <p:nvPr/>
        </p:nvSpPr>
        <p:spPr>
          <a:xfrm>
            <a:off x="1757679" y="1784509"/>
            <a:ext cx="1853074" cy="400110"/>
          </a:xfrm>
          <a:prstGeom prst="rect">
            <a:avLst/>
          </a:prstGeom>
          <a:solidFill>
            <a:schemeClr val="accent2"/>
          </a:solidFill>
          <a:effectLst>
            <a:outerShdw blurRad="57150" dist="19050" dir="2700000" algn="tl" rotWithShape="0">
              <a:prstClr val="black">
                <a:alpha val="63000"/>
              </a:prstClr>
            </a:outerShdw>
          </a:effectLst>
        </p:spPr>
        <p:txBody>
          <a:bodyPr wrap="square" rtlCol="0" anchor="t">
            <a:spAutoFit/>
          </a:bodyPr>
          <a:lstStyle/>
          <a:p>
            <a:r>
              <a:rPr lang="en-US" altLang="zh-CN" b="1" noProof="0"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sz="2000" b="1" dirty="0" smtClean="0">
                <a:solidFill>
                  <a:schemeClr val="bg1"/>
                </a:solidFill>
                <a:latin typeface="微软雅黑" panose="020B0503020204020204" pitchFamily="34" charset="-122"/>
                <a:ea typeface="微软雅黑" panose="020B0503020204020204" pitchFamily="34" charset="-122"/>
                <a:sym typeface="+mn-ea"/>
              </a:rPr>
              <a:t>语法说明</a:t>
            </a:r>
            <a:r>
              <a:rPr lang="zh-CN" sz="2000" b="1" noProof="0" dirty="0" smtClean="0">
                <a:solidFill>
                  <a:schemeClr val="bg1"/>
                </a:solidFill>
                <a:latin typeface="微软雅黑" panose="020B0503020204020204" pitchFamily="34" charset="-122"/>
                <a:ea typeface="微软雅黑" panose="020B0503020204020204" pitchFamily="34" charset="-122"/>
                <a:sym typeface="+mn-ea"/>
              </a:rPr>
              <a:t>：</a:t>
            </a:r>
            <a:endParaRPr lang="zh-CN" sz="2000" b="1" noProof="0" dirty="0">
              <a:solidFill>
                <a:schemeClr val="bg1"/>
              </a:solidFill>
              <a:latin typeface="微软雅黑" panose="020B0503020204020204" pitchFamily="34" charset="-122"/>
              <a:ea typeface="微软雅黑" panose="020B0503020204020204" pitchFamily="34" charset="-122"/>
              <a:sym typeface="+mn-ea"/>
            </a:endParaRPr>
          </a:p>
        </p:txBody>
      </p:sp>
      <p:sp>
        <p:nvSpPr>
          <p:cNvPr id="29" name="矩形 28"/>
          <p:cNvSpPr/>
          <p:nvPr/>
        </p:nvSpPr>
        <p:spPr>
          <a:xfrm>
            <a:off x="2021285" y="2310603"/>
            <a:ext cx="8149431" cy="646331"/>
          </a:xfrm>
          <a:prstGeom prst="rect">
            <a:avLst/>
          </a:prstGeom>
        </p:spPr>
        <p:txBody>
          <a:bodyPr wrap="square">
            <a:spAutoFit/>
          </a:bodyPr>
          <a:lstStyle/>
          <a:p>
            <a:pPr marL="742950" lvl="2" indent="-342900">
              <a:lnSpc>
                <a:spcPct val="150000"/>
              </a:lnSpc>
              <a:defRPr/>
            </a:pPr>
            <a:r>
              <a:rPr lang="en-US" altLang="zh-CN" sz="2400" dirty="0" smtClean="0">
                <a:solidFill>
                  <a:schemeClr val="accent2"/>
                </a:solidFill>
                <a:latin typeface="微软雅黑" panose="020B0503020204020204" pitchFamily="34" charset="-122"/>
                <a:ea typeface="微软雅黑" panose="020B0503020204020204" pitchFamily="34" charset="-122"/>
              </a:rPr>
              <a:t>DISTINCT</a:t>
            </a: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可选参数，用于</a:t>
            </a:r>
            <a:r>
              <a:rPr lang="zh-CN" altLang="zh-CN" sz="2400" dirty="0" smtClean="0">
                <a:solidFill>
                  <a:schemeClr val="accent2"/>
                </a:solidFill>
                <a:latin typeface="微软雅黑" panose="020B0503020204020204" pitchFamily="34" charset="-122"/>
                <a:ea typeface="微软雅黑" panose="020B0503020204020204" pitchFamily="34" charset="-122"/>
              </a:rPr>
              <a:t>剔除查询结果中重复的数据</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2202260" y="3083813"/>
            <a:ext cx="7787481" cy="1661993"/>
          </a:xfrm>
          <a:prstGeom prst="rect">
            <a:avLst/>
          </a:prstGeom>
        </p:spPr>
        <p:txBody>
          <a:bodyPr wrap="square">
            <a:spAutoFit/>
          </a:bodyPr>
          <a:lstStyle/>
          <a:p>
            <a:pPr marL="742950" lvl="2" indent="-342900">
              <a:lnSpc>
                <a:spcPct val="150000"/>
              </a:lnSpc>
              <a:defRPr/>
            </a:pPr>
            <a:r>
              <a:rPr lang="zh-CN" altLang="zh-CN" sz="2400" dirty="0" smtClean="0">
                <a:solidFill>
                  <a:schemeClr val="accent2"/>
                </a:solidFill>
                <a:latin typeface="微软雅黑" panose="020B0503020204020204" pitchFamily="34" charset="-122"/>
                <a:ea typeface="微软雅黑" panose="020B0503020204020204" pitchFamily="34" charset="-122"/>
              </a:rPr>
              <a:t>字段</a:t>
            </a:r>
            <a:r>
              <a:rPr lang="zh-CN" altLang="en-US" sz="2400" dirty="0" smtClean="0">
                <a:solidFill>
                  <a:schemeClr val="accent2"/>
                </a:solidFill>
                <a:latin typeface="微软雅黑" panose="020B0503020204020204" pitchFamily="34" charset="-122"/>
                <a:ea typeface="微软雅黑" panose="020B0503020204020204" pitchFamily="34" charset="-122"/>
              </a:rPr>
              <a:t>名</a:t>
            </a:r>
            <a:r>
              <a:rPr lang="en-US" altLang="zh-CN" sz="2400" dirty="0" smtClean="0">
                <a:solidFill>
                  <a:schemeClr val="accent2"/>
                </a:solidFill>
                <a:latin typeface="微软雅黑" panose="020B0503020204020204" pitchFamily="34" charset="-122"/>
                <a:ea typeface="微软雅黑" panose="020B0503020204020204" pitchFamily="34" charset="-122"/>
              </a:rPr>
              <a:t>1</a:t>
            </a:r>
            <a:r>
              <a:rPr lang="zh-CN" altLang="zh-CN" sz="2400" dirty="0" smtClean="0">
                <a:solidFill>
                  <a:schemeClr val="accent2"/>
                </a:solidFill>
                <a:latin typeface="微软雅黑" panose="020B0503020204020204" pitchFamily="34" charset="-122"/>
                <a:ea typeface="微软雅黑" panose="020B0503020204020204" pitchFamily="34" charset="-122"/>
              </a:rPr>
              <a:t>，字段</a:t>
            </a:r>
            <a:r>
              <a:rPr lang="zh-CN" altLang="en-US" sz="2400" dirty="0" smtClean="0">
                <a:solidFill>
                  <a:schemeClr val="accent2"/>
                </a:solidFill>
                <a:latin typeface="微软雅黑" panose="020B0503020204020204" pitchFamily="34" charset="-122"/>
                <a:ea typeface="微软雅黑" panose="020B0503020204020204" pitchFamily="34" charset="-122"/>
              </a:rPr>
              <a:t>名</a:t>
            </a:r>
            <a:r>
              <a:rPr lang="en-US" altLang="zh-CN" sz="2400" dirty="0" smtClean="0">
                <a:solidFill>
                  <a:schemeClr val="accent2"/>
                </a:solidFill>
                <a:latin typeface="微软雅黑" panose="020B0503020204020204" pitchFamily="34" charset="-122"/>
                <a:ea typeface="微软雅黑" panose="020B0503020204020204" pitchFamily="34" charset="-122"/>
              </a:rPr>
              <a:t>2…</a:t>
            </a: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需要</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查询</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表中</a:t>
            </a:r>
            <a:r>
              <a:rPr lang="zh-CN" altLang="en-US" sz="2400" dirty="0" smtClean="0">
                <a:solidFill>
                  <a:schemeClr val="accent2"/>
                </a:solidFill>
                <a:latin typeface="微软雅黑" panose="020B0503020204020204" pitchFamily="34" charset="-122"/>
                <a:ea typeface="微软雅黑" panose="020B0503020204020204" pitchFamily="34" charset="-122"/>
              </a:rPr>
              <a:t>指定</a:t>
            </a:r>
            <a:r>
              <a:rPr lang="zh-CN" altLang="zh-CN" sz="2400" dirty="0" smtClean="0">
                <a:solidFill>
                  <a:schemeClr val="accent2"/>
                </a:solidFill>
                <a:latin typeface="微软雅黑" panose="020B0503020204020204" pitchFamily="34" charset="-122"/>
                <a:ea typeface="微软雅黑" panose="020B0503020204020204" pitchFamily="34" charset="-122"/>
              </a:rPr>
              <a:t>的字段</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星号</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表示</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需要查询表中</a:t>
            </a:r>
            <a:r>
              <a:rPr lang="zh-CN" altLang="zh-CN" sz="2400" dirty="0" smtClean="0">
                <a:solidFill>
                  <a:schemeClr val="accent2"/>
                </a:solidFill>
                <a:latin typeface="微软雅黑" panose="020B0503020204020204" pitchFamily="34" charset="-122"/>
                <a:ea typeface="微软雅黑" panose="020B0503020204020204" pitchFamily="34" charset="-122"/>
              </a:rPr>
              <a:t>所有字段</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两者为</a:t>
            </a:r>
            <a:r>
              <a:rPr lang="zh-CN" altLang="zh-CN" sz="2400" dirty="0" smtClean="0">
                <a:solidFill>
                  <a:schemeClr val="accent2"/>
                </a:solidFill>
                <a:latin typeface="微软雅黑" panose="020B0503020204020204" pitchFamily="34" charset="-122"/>
                <a:ea typeface="微软雅黑" panose="020B0503020204020204" pitchFamily="34" charset="-122"/>
              </a:rPr>
              <a:t>互斥关系</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任选其一</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2021364" y="5895565"/>
            <a:ext cx="7288213" cy="581057"/>
          </a:xfrm>
          <a:prstGeom prst="rect">
            <a:avLst/>
          </a:prstGeom>
        </p:spPr>
        <p:txBody>
          <a:bodyPr wrap="square">
            <a:spAutoFit/>
          </a:bodyPr>
          <a:lstStyle/>
          <a:p>
            <a:pPr marL="742950" lvl="2" indent="-342900">
              <a:lnSpc>
                <a:spcPct val="150000"/>
              </a:lnSpc>
              <a:defRPr/>
            </a:pPr>
            <a:r>
              <a:rPr lang="en-US" altLang="zh-CN" sz="2400" dirty="0" smtClean="0">
                <a:solidFill>
                  <a:schemeClr val="accent2"/>
                </a:solidFill>
                <a:latin typeface="微软雅黑" panose="020B0503020204020204" pitchFamily="34" charset="-122"/>
                <a:ea typeface="微软雅黑" panose="020B0503020204020204" pitchFamily="34" charset="-122"/>
              </a:rPr>
              <a:t>WHERE </a:t>
            </a: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可选参数，用于</a:t>
            </a:r>
            <a:r>
              <a:rPr lang="zh-CN" altLang="zh-CN" sz="2400" dirty="0" smtClean="0">
                <a:solidFill>
                  <a:schemeClr val="accent2"/>
                </a:solidFill>
                <a:latin typeface="微软雅黑" panose="020B0503020204020204" pitchFamily="34" charset="-122"/>
                <a:ea typeface="微软雅黑" panose="020B0503020204020204" pitchFamily="34" charset="-122"/>
              </a:rPr>
              <a:t>指定查询条件</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6" name="直接连接符 15"/>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47104" y="2254201"/>
            <a:ext cx="7288213" cy="461665"/>
          </a:xfrm>
          <a:prstGeom prst="rect">
            <a:avLst/>
          </a:prstGeom>
        </p:spPr>
        <p:txBody>
          <a:bodyPr>
            <a:spAutoFit/>
          </a:bodyPr>
          <a:lstStyle/>
          <a:p>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其中，连接类型以及运算符有以下几种：</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2834823" y="3178488"/>
          <a:ext cx="7244600" cy="1687815"/>
        </p:xfrm>
        <a:graphic>
          <a:graphicData uri="http://schemas.openxmlformats.org/drawingml/2006/table">
            <a:tbl>
              <a:tblPr firstRow="1" bandRow="1">
                <a:tableStyleId>{68D230F3-CF80-4859-8CE7-A43EE81993B5}</a:tableStyleId>
              </a:tblPr>
              <a:tblGrid>
                <a:gridCol w="3622300"/>
                <a:gridCol w="3622300"/>
              </a:tblGrid>
              <a:tr h="337563">
                <a:tc>
                  <a:txBody>
                    <a:bodyPr/>
                    <a:lstStyle/>
                    <a:p>
                      <a:pPr algn="ctr"/>
                      <a:r>
                        <a:rPr lang="en-US" altLang="zh-CN" sz="1400" b="0" dirty="0" smtClean="0">
                          <a:solidFill>
                            <a:schemeClr val="tx1">
                              <a:lumMod val="65000"/>
                              <a:lumOff val="35000"/>
                            </a:schemeClr>
                          </a:solidFill>
                          <a:latin typeface="微软雅黑" panose="020B0503020204020204" pitchFamily="34" charset="-122"/>
                          <a:ea typeface="微软雅黑" panose="020B0503020204020204" pitchFamily="34" charset="-122"/>
                        </a:rPr>
                        <a:t>CROSS JOIN</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T="34290" marB="34290">
                    <a:solidFill>
                      <a:schemeClr val="accent5"/>
                    </a:solidFill>
                  </a:tcPr>
                </a:tc>
                <a:tc>
                  <a:txBody>
                    <a:bodyPr/>
                    <a:lstStyle/>
                    <a:p>
                      <a:pPr algn="ctr"/>
                      <a:r>
                        <a:rPr lang="zh-CN" altLang="en-US" sz="1400" b="0" dirty="0" smtClean="0">
                          <a:solidFill>
                            <a:schemeClr val="tx1">
                              <a:lumMod val="65000"/>
                              <a:lumOff val="35000"/>
                            </a:schemeClr>
                          </a:solidFill>
                          <a:latin typeface="微软雅黑" panose="020B0503020204020204" pitchFamily="34" charset="-122"/>
                          <a:ea typeface="微软雅黑" panose="020B0503020204020204" pitchFamily="34" charset="-122"/>
                        </a:rPr>
                        <a:t>交叉连接</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T="34290" marB="34290">
                    <a:solidFill>
                      <a:schemeClr val="accent5"/>
                    </a:solidFill>
                  </a:tcPr>
                </a:tc>
              </a:tr>
              <a:tr h="337563">
                <a:tc>
                  <a:txBody>
                    <a:bodyPr/>
                    <a:lstStyle/>
                    <a:p>
                      <a:pPr algn="ctr"/>
                      <a:r>
                        <a:rPr lang="en-US" altLang="zh-CN" sz="1400" b="0" dirty="0" smtClean="0">
                          <a:solidFill>
                            <a:schemeClr val="tx1">
                              <a:lumMod val="65000"/>
                              <a:lumOff val="35000"/>
                            </a:schemeClr>
                          </a:solidFill>
                          <a:latin typeface="微软雅黑" panose="020B0503020204020204" pitchFamily="34" charset="-122"/>
                          <a:ea typeface="微软雅黑" panose="020B0503020204020204" pitchFamily="34" charset="-122"/>
                        </a:rPr>
                        <a:t>INNER JOIN</a:t>
                      </a:r>
                      <a:r>
                        <a:rPr lang="zh-CN" altLang="en-US" sz="1400" b="0" dirty="0" smtClean="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1400" b="0" dirty="0" smtClean="0">
                          <a:solidFill>
                            <a:schemeClr val="tx1">
                              <a:lumMod val="65000"/>
                              <a:lumOff val="35000"/>
                            </a:schemeClr>
                          </a:solidFill>
                          <a:latin typeface="微软雅黑" panose="020B0503020204020204" pitchFamily="34" charset="-122"/>
                          <a:ea typeface="微软雅黑" panose="020B0503020204020204" pitchFamily="34" charset="-122"/>
                        </a:rPr>
                        <a:t>JOIN</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T="34290" marB="34290">
                    <a:solidFill>
                      <a:srgbClr val="D7D7ED">
                        <a:alpha val="20000"/>
                      </a:srgbClr>
                    </a:solidFill>
                  </a:tcPr>
                </a:tc>
                <a:tc>
                  <a:txBody>
                    <a:bodyPr/>
                    <a:lstStyle/>
                    <a:p>
                      <a:pPr algn="ctr"/>
                      <a:r>
                        <a:rPr lang="zh-CN" altLang="en-US" sz="1400" b="0" dirty="0" smtClean="0">
                          <a:solidFill>
                            <a:schemeClr val="tx1">
                              <a:lumMod val="65000"/>
                              <a:lumOff val="35000"/>
                            </a:schemeClr>
                          </a:solidFill>
                          <a:latin typeface="微软雅黑" panose="020B0503020204020204" pitchFamily="34" charset="-122"/>
                          <a:ea typeface="微软雅黑" panose="020B0503020204020204" pitchFamily="34" charset="-122"/>
                        </a:rPr>
                        <a:t>内连接</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T="34290" marB="34290">
                    <a:solidFill>
                      <a:srgbClr val="D7D7ED">
                        <a:alpha val="20000"/>
                      </a:srgbClr>
                    </a:solidFill>
                  </a:tcPr>
                </a:tc>
              </a:tr>
              <a:tr h="337563">
                <a:tc>
                  <a:txBody>
                    <a:bodyPr/>
                    <a:lstStyle/>
                    <a:p>
                      <a:pPr algn="ctr"/>
                      <a:r>
                        <a:rPr lang="en-US" altLang="zh-CN" sz="1400" b="0" dirty="0" smtClean="0">
                          <a:solidFill>
                            <a:schemeClr val="tx1">
                              <a:lumMod val="65000"/>
                              <a:lumOff val="35000"/>
                            </a:schemeClr>
                          </a:solidFill>
                          <a:latin typeface="微软雅黑" panose="020B0503020204020204" pitchFamily="34" charset="-122"/>
                          <a:ea typeface="微软雅黑" panose="020B0503020204020204" pitchFamily="34" charset="-122"/>
                        </a:rPr>
                        <a:t>LEFT JOIN</a:t>
                      </a:r>
                      <a:r>
                        <a:rPr lang="zh-CN" altLang="en-US" sz="1400" b="0" dirty="0" smtClean="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1400" b="0" dirty="0" smtClean="0">
                          <a:solidFill>
                            <a:schemeClr val="tx1">
                              <a:lumMod val="65000"/>
                              <a:lumOff val="35000"/>
                            </a:schemeClr>
                          </a:solidFill>
                          <a:latin typeface="微软雅黑" panose="020B0503020204020204" pitchFamily="34" charset="-122"/>
                          <a:ea typeface="微软雅黑" panose="020B0503020204020204" pitchFamily="34" charset="-122"/>
                        </a:rPr>
                        <a:t>LEFT OUTER JOIN</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T="34290" marB="34290">
                    <a:solidFill>
                      <a:srgbClr val="D7D7ED"/>
                    </a:solidFill>
                  </a:tcPr>
                </a:tc>
                <a:tc>
                  <a:txBody>
                    <a:bodyPr/>
                    <a:lstStyle/>
                    <a:p>
                      <a:pPr algn="ctr"/>
                      <a:r>
                        <a:rPr lang="zh-CN" altLang="en-US" sz="1400" b="0" dirty="0" smtClean="0">
                          <a:solidFill>
                            <a:schemeClr val="tx1">
                              <a:lumMod val="65000"/>
                              <a:lumOff val="35000"/>
                            </a:schemeClr>
                          </a:solidFill>
                          <a:latin typeface="微软雅黑" panose="020B0503020204020204" pitchFamily="34" charset="-122"/>
                          <a:ea typeface="微软雅黑" panose="020B0503020204020204" pitchFamily="34" charset="-122"/>
                        </a:rPr>
                        <a:t>左外连接</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T="34290" marB="34290">
                    <a:solidFill>
                      <a:srgbClr val="D7D7ED"/>
                    </a:solidFill>
                  </a:tcPr>
                </a:tc>
              </a:tr>
              <a:tr h="337563">
                <a:tc>
                  <a:txBody>
                    <a:bodyPr/>
                    <a:lstStyle/>
                    <a:p>
                      <a:pPr algn="ctr"/>
                      <a:r>
                        <a:rPr lang="en-US" altLang="zh-CN" sz="1400" b="0" dirty="0" smtClean="0">
                          <a:solidFill>
                            <a:schemeClr val="tx1">
                              <a:lumMod val="65000"/>
                              <a:lumOff val="35000"/>
                            </a:schemeClr>
                          </a:solidFill>
                          <a:latin typeface="微软雅黑" panose="020B0503020204020204" pitchFamily="34" charset="-122"/>
                          <a:ea typeface="微软雅黑" panose="020B0503020204020204" pitchFamily="34" charset="-122"/>
                        </a:rPr>
                        <a:t>RIGHT JOIN</a:t>
                      </a:r>
                      <a:r>
                        <a:rPr lang="zh-CN" altLang="en-US" sz="1400" b="0" dirty="0" smtClean="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1400" b="0" dirty="0" smtClean="0">
                          <a:solidFill>
                            <a:schemeClr val="tx1">
                              <a:lumMod val="65000"/>
                              <a:lumOff val="35000"/>
                            </a:schemeClr>
                          </a:solidFill>
                          <a:latin typeface="微软雅黑" panose="020B0503020204020204" pitchFamily="34" charset="-122"/>
                          <a:ea typeface="微软雅黑" panose="020B0503020204020204" pitchFamily="34" charset="-122"/>
                        </a:rPr>
                        <a:t>RIGHT OUTER JOIN</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T="34290" marB="34290">
                    <a:solidFill>
                      <a:srgbClr val="D7D7ED">
                        <a:alpha val="20000"/>
                      </a:srgbClr>
                    </a:solidFill>
                  </a:tcPr>
                </a:tc>
                <a:tc>
                  <a:txBody>
                    <a:bodyPr/>
                    <a:lstStyle/>
                    <a:p>
                      <a:pPr algn="ctr"/>
                      <a:r>
                        <a:rPr lang="zh-CN" altLang="en-US" sz="1400" b="0" dirty="0" smtClean="0">
                          <a:solidFill>
                            <a:schemeClr val="tx1">
                              <a:lumMod val="65000"/>
                              <a:lumOff val="35000"/>
                            </a:schemeClr>
                          </a:solidFill>
                          <a:latin typeface="微软雅黑" panose="020B0503020204020204" pitchFamily="34" charset="-122"/>
                          <a:ea typeface="微软雅黑" panose="020B0503020204020204" pitchFamily="34" charset="-122"/>
                        </a:rPr>
                        <a:t>右外连接</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T="34290" marB="34290">
                    <a:solidFill>
                      <a:srgbClr val="D7D7ED">
                        <a:alpha val="20000"/>
                      </a:srgbClr>
                    </a:solidFill>
                  </a:tcPr>
                </a:tc>
              </a:tr>
              <a:tr h="337563">
                <a:tc>
                  <a:txBody>
                    <a:bodyPr/>
                    <a:lstStyle/>
                    <a:p>
                      <a:pPr algn="ctr"/>
                      <a:r>
                        <a:rPr lang="en-US" altLang="zh-CN" sz="1400" b="0" dirty="0" smtClean="0">
                          <a:solidFill>
                            <a:schemeClr val="tx1">
                              <a:lumMod val="65000"/>
                              <a:lumOff val="35000"/>
                            </a:schemeClr>
                          </a:solidFill>
                          <a:latin typeface="微软雅黑" panose="020B0503020204020204" pitchFamily="34" charset="-122"/>
                          <a:ea typeface="微软雅黑" panose="020B0503020204020204" pitchFamily="34" charset="-122"/>
                        </a:rPr>
                        <a:t>FULL JOIN </a:t>
                      </a:r>
                      <a:r>
                        <a:rPr lang="zh-CN" altLang="en-US" sz="1400" b="0" dirty="0" smtClean="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1400" b="0" dirty="0" smtClean="0">
                          <a:solidFill>
                            <a:schemeClr val="tx1">
                              <a:lumMod val="65000"/>
                              <a:lumOff val="35000"/>
                            </a:schemeClr>
                          </a:solidFill>
                          <a:latin typeface="微软雅黑" panose="020B0503020204020204" pitchFamily="34" charset="-122"/>
                          <a:ea typeface="微软雅黑" panose="020B0503020204020204" pitchFamily="34" charset="-122"/>
                        </a:rPr>
                        <a:t>FULL OUTER JOIN</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T="34290" marB="34290">
                    <a:solidFill>
                      <a:srgbClr val="D7D7ED"/>
                    </a:solidFill>
                  </a:tcPr>
                </a:tc>
                <a:tc>
                  <a:txBody>
                    <a:bodyPr/>
                    <a:lstStyle/>
                    <a:p>
                      <a:pPr algn="ctr"/>
                      <a:r>
                        <a:rPr lang="zh-CN" altLang="en-US" sz="1400" b="0" dirty="0" smtClean="0">
                          <a:solidFill>
                            <a:schemeClr val="tx1">
                              <a:lumMod val="65000"/>
                              <a:lumOff val="35000"/>
                            </a:schemeClr>
                          </a:solidFill>
                          <a:latin typeface="微软雅黑" panose="020B0503020204020204" pitchFamily="34" charset="-122"/>
                          <a:ea typeface="微软雅黑" panose="020B0503020204020204" pitchFamily="34" charset="-122"/>
                        </a:rPr>
                        <a:t>完全连接</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T="34290" marB="34290">
                    <a:solidFill>
                      <a:srgbClr val="D7D7ED"/>
                    </a:solidFill>
                  </a:tcPr>
                </a:tc>
              </a:tr>
            </a:tbl>
          </a:graphicData>
        </a:graphic>
      </p:graphicFrame>
      <p:sp>
        <p:nvSpPr>
          <p:cNvPr id="13"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62175" y="1489264"/>
            <a:ext cx="7867650" cy="2491740"/>
          </a:xfrm>
          <a:prstGeom prst="rect">
            <a:avLst/>
          </a:prstGeom>
        </p:spPr>
        <p:txBody>
          <a:bodyPr wrap="square">
            <a:spAutoFit/>
          </a:bodyPr>
          <a:lstStyle/>
          <a:p>
            <a:pPr fontAlgn="auto">
              <a:lnSpc>
                <a:spcPct val="150000"/>
              </a:lnSpc>
              <a:buFontTx/>
              <a:buNone/>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交叉连接</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就是将连接的</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两个表的所有行进行组合</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，也就是将第一个表的所有行分别与第二个表的每个行连接形成一个新的数据行。连接后生成的结果集的数据行数等于两个表的行数的乘积，列数等于两个表的列数的和。</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289334" y="4070630"/>
            <a:ext cx="7288213" cy="461665"/>
          </a:xfrm>
          <a:prstGeom prst="rect">
            <a:avLst/>
          </a:prstGeom>
        </p:spPr>
        <p:txBody>
          <a:bodyPr>
            <a:spAutoFit/>
          </a:bodyPr>
          <a:p>
            <a:pPr>
              <a:buFontTx/>
              <a:buNone/>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其语法格式如下所示：</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2791117" y="4769234"/>
            <a:ext cx="7239002" cy="80899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列名列表 </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 CROSS JOIN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6442" y="1477298"/>
            <a:ext cx="7288213" cy="954107"/>
          </a:xfrm>
          <a:prstGeom prst="rect">
            <a:avLst/>
          </a:prstGeom>
        </p:spPr>
        <p:txBody>
          <a:bodyPr>
            <a:spAutoFit/>
          </a:bodyPr>
          <a:lstStyle/>
          <a:p>
            <a:pPr>
              <a:buFontTx/>
              <a:buNone/>
            </a:pPr>
            <a:r>
              <a:rPr kumimoji="0" lang="en-US" altLang="zh-CN" sz="32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对</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course</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表和</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teacher</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表进行交叉连接，观察连接后的结果。</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946125" y="2919789"/>
            <a:ext cx="7029450" cy="646331"/>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hangingPunct="0">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course CROSS JOIN teacher;</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4" name="流程图: 延期 13"/>
          <p:cNvSpPr/>
          <p:nvPr/>
        </p:nvSpPr>
        <p:spPr>
          <a:xfrm rot="16200000">
            <a:off x="1858010" y="148781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1871982" y="185103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9" name="直接连接符 18"/>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Text Box 3"/>
          <p:cNvSpPr txBox="1">
            <a:spLocks noChangeArrowheads="1"/>
          </p:cNvSpPr>
          <p:nvPr/>
        </p:nvSpPr>
        <p:spPr bwMode="auto">
          <a:xfrm>
            <a:off x="2261871" y="4590533"/>
            <a:ext cx="7010399" cy="1477328"/>
          </a:xfrm>
          <a:prstGeom prst="rect">
            <a:avLst/>
          </a:prstGeom>
          <a:noFill/>
          <a:ln w="9525">
            <a:noFill/>
            <a:miter lim="800000"/>
          </a:ln>
        </p:spPr>
        <p:txBody>
          <a:bodyPr wrap="square">
            <a:spAutoFit/>
          </a:bodyPr>
          <a:p>
            <a:pPr>
              <a:lnSpc>
                <a:spcPct val="150000"/>
              </a:lnSpc>
              <a:buFontTx/>
              <a:buNone/>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course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表是</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列</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行的表，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teacher</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表是</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列</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行的表。这两张表进行交叉连接形成的结果表就是</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列</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20</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行的表。但可以看出来，这张结果表是没有实际意义的；</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文本框 6"/>
          <p:cNvSpPr txBox="1"/>
          <p:nvPr/>
        </p:nvSpPr>
        <p:spPr>
          <a:xfrm>
            <a:off x="2045202" y="4013859"/>
            <a:ext cx="1250315" cy="369332"/>
          </a:xfrm>
          <a:prstGeom prst="rect">
            <a:avLst/>
          </a:prstGeom>
          <a:solidFill>
            <a:schemeClr val="accent2"/>
          </a:solidFill>
          <a:effectLst>
            <a:outerShdw blurRad="57150" dist="19050" dir="2700000" algn="tl" rotWithShape="0">
              <a:prstClr val="black">
                <a:alpha val="63000"/>
              </a:prstClr>
            </a:outerShdw>
          </a:effectLst>
        </p:spPr>
        <p:txBody>
          <a:bodyPr wrap="square" rtlCol="0" anchor="t">
            <a:spAutoFit/>
          </a:bodyPr>
          <a:p>
            <a:pPr algn="ctr"/>
            <a:r>
              <a:rPr lang="zh-CN" altLang="en-US" b="1" dirty="0">
                <a:solidFill>
                  <a:schemeClr val="bg1"/>
                </a:solidFill>
                <a:latin typeface="微软雅黑" panose="020B0503020204020204" pitchFamily="34" charset="-122"/>
                <a:ea typeface="微软雅黑" panose="020B0503020204020204" pitchFamily="34" charset="-122"/>
                <a:sym typeface="+mn-ea"/>
              </a:rPr>
              <a:t>注意</a:t>
            </a:r>
            <a:endParaRPr lang="zh-CN" b="1" noProof="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1+#ppt_w/2"/>
                                          </p:val>
                                        </p:tav>
                                        <p:tav tm="100000">
                                          <p:val>
                                            <p:strVal val="#ppt_x"/>
                                          </p:val>
                                        </p:tav>
                                      </p:tavLst>
                                    </p:anim>
                                    <p:anim calcmode="lin" valueType="num">
                                      <p:cBhvr additive="base">
                                        <p:cTn id="8"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5" grpId="0"/>
      <p:bldP spid="6"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4425950" y="-322263"/>
            <a:ext cx="7766050" cy="723901"/>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8" name="矩形 7"/>
          <p:cNvSpPr/>
          <p:nvPr/>
        </p:nvSpPr>
        <p:spPr>
          <a:xfrm>
            <a:off x="2192655" y="1398751"/>
            <a:ext cx="7867650" cy="1261884"/>
          </a:xfrm>
          <a:prstGeom prst="rect">
            <a:avLst/>
          </a:prstGeom>
        </p:spPr>
        <p:txBody>
          <a:bodyPr wrap="square">
            <a:spAutoFit/>
          </a:bodyPr>
          <a:lstStyle/>
          <a:p>
            <a:pPr>
              <a:buFontTx/>
              <a:buNone/>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内连接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是指</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用比较运算符设置连接条件，只返回满足连接条件的数据行</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，等于是将交叉连接生成的结果集按照连接条件进行筛选后形成的。</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81714" y="2945410"/>
            <a:ext cx="7288213" cy="461665"/>
          </a:xfrm>
          <a:prstGeom prst="rect">
            <a:avLst/>
          </a:prstGeom>
        </p:spPr>
        <p:txBody>
          <a:bodyPr>
            <a:spAutoFit/>
          </a:bodyPr>
          <a:p>
            <a:pPr>
              <a:buFontTx/>
              <a:buNone/>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内连接的语法格式如下：</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07001" y="3794456"/>
            <a:ext cx="7239002" cy="260477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eaLnBrk="0" hangingPunct="0">
              <a:lnSpc>
                <a:spcPts val="2800"/>
              </a:lnSpc>
              <a:defRPr/>
            </a:pPr>
            <a:r>
              <a:rPr lang="en-US" altLang="zh-CN" sz="2400" b="1" dirty="0" smtClean="0">
                <a:solidFill>
                  <a:schemeClr val="tx1">
                    <a:lumMod val="65000"/>
                    <a:lumOff val="35000"/>
                  </a:schemeClr>
                </a:solidFill>
                <a:sym typeface="+mn-ea"/>
              </a:rPr>
              <a:t>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列名列表 </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FROM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 [INNER] JOIN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ON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AS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 比较运算符 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或者</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SELECT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列名列表 </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FROM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WHERE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 比较运算符 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2372718" y="2062749"/>
            <a:ext cx="4075430" cy="461665"/>
          </a:xfrm>
          <a:prstGeom prst="rect">
            <a:avLst/>
          </a:prstGeom>
          <a:noFill/>
          <a:ln w="9525">
            <a:noFill/>
            <a:miter lim="800000"/>
          </a:ln>
        </p:spPr>
        <p:txBody>
          <a:bodyPr wrap="square">
            <a:spAutoFit/>
          </a:bodyPr>
          <a:lstStyle/>
          <a:p>
            <a:pPr marL="0" lvl="1">
              <a:spcBef>
                <a:spcPct val="50000"/>
              </a:spcBef>
              <a:defRPr/>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内连接包括</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种类型</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0" name="直接连接符 19"/>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1" name="TextBox 3"/>
          <p:cNvSpPr txBox="1"/>
          <p:nvPr/>
        </p:nvSpPr>
        <p:spPr>
          <a:xfrm>
            <a:off x="3037472" y="3556851"/>
            <a:ext cx="1478061" cy="369332"/>
          </a:xfrm>
          <a:prstGeom prst="rect">
            <a:avLst/>
          </a:prstGeom>
          <a:solidFill>
            <a:srgbClr val="1FA8BB"/>
          </a:solidFill>
        </p:spPr>
        <p:style>
          <a:lnRef idx="0">
            <a:schemeClr val="accent1"/>
          </a:lnRef>
          <a:fillRef idx="3">
            <a:schemeClr val="accent1"/>
          </a:fillRef>
          <a:effectRef idx="3">
            <a:schemeClr val="accent1"/>
          </a:effectRef>
          <a:fontRef idx="minor">
            <a:schemeClr val="lt1"/>
          </a:fontRef>
        </p:style>
        <p:txBody>
          <a:bodyPr wrap="square">
            <a:spAutoFit/>
          </a:bodyPr>
          <a:lstStyle/>
          <a:p>
            <a:pPr algn="ctr" eaLnBrk="0" fontAlgn="base" hangingPunct="0">
              <a:spcBef>
                <a:spcPct val="0"/>
              </a:spcBef>
              <a:spcAft>
                <a:spcPct val="0"/>
              </a:spcAft>
              <a:defRPr/>
            </a:pPr>
            <a:r>
              <a:rPr lang="zh-CN" altLang="en-US" dirty="0">
                <a:solidFill>
                  <a:schemeClr val="bg1"/>
                </a:solidFill>
                <a:latin typeface="微软雅黑" panose="020B0503020204020204" pitchFamily="34" charset="-122"/>
                <a:ea typeface="微软雅黑" panose="020B0503020204020204" pitchFamily="34" charset="-122"/>
                <a:sym typeface="+mn-ea"/>
              </a:rPr>
              <a:t>内连接</a:t>
            </a:r>
            <a:endParaRPr lang="zh-CN" altLang="zh-CN" dirty="0">
              <a:solidFill>
                <a:schemeClr val="bg1"/>
              </a:solidFill>
              <a:latin typeface="微软雅黑" panose="020B0503020204020204" pitchFamily="34" charset="-122"/>
              <a:ea typeface="微软雅黑" panose="020B0503020204020204" pitchFamily="34" charset="-122"/>
              <a:sym typeface="+mn-ea"/>
            </a:endParaRPr>
          </a:p>
        </p:txBody>
      </p:sp>
      <p:sp>
        <p:nvSpPr>
          <p:cNvPr id="22" name="矩形 21"/>
          <p:cNvSpPr/>
          <p:nvPr/>
        </p:nvSpPr>
        <p:spPr>
          <a:xfrm>
            <a:off x="5923710" y="2881490"/>
            <a:ext cx="2905125" cy="338554"/>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pPr algn="ctr" eaLnBrk="0" fontAlgn="base" hangingPunct="0">
              <a:spcBef>
                <a:spcPct val="0"/>
              </a:spcBef>
              <a:spcAft>
                <a:spcPct val="0"/>
              </a:spcAft>
              <a:defRPr/>
            </a:pPr>
            <a:r>
              <a:rPr lang="zh-CN" altLang="en-US" sz="1600" dirty="0">
                <a:solidFill>
                  <a:schemeClr val="bg1"/>
                </a:solidFill>
                <a:latin typeface="微软雅黑" panose="020B0503020204020204" pitchFamily="34" charset="-122"/>
                <a:ea typeface="微软雅黑" panose="020B0503020204020204" pitchFamily="34" charset="-122"/>
                <a:sym typeface="+mn-ea"/>
              </a:rPr>
              <a:t>等值连接</a:t>
            </a:r>
            <a:endParaRPr lang="zh-CN" altLang="zh-CN" sz="1600" dirty="0">
              <a:solidFill>
                <a:schemeClr val="bg1"/>
              </a:solidFill>
              <a:latin typeface="微软雅黑" panose="020B0503020204020204" pitchFamily="34" charset="-122"/>
              <a:ea typeface="微软雅黑" panose="020B0503020204020204" pitchFamily="34" charset="-122"/>
              <a:sym typeface="+mn-ea"/>
            </a:endParaRPr>
          </a:p>
        </p:txBody>
      </p:sp>
      <p:sp>
        <p:nvSpPr>
          <p:cNvPr id="23" name="矩形 22"/>
          <p:cNvSpPr/>
          <p:nvPr/>
        </p:nvSpPr>
        <p:spPr>
          <a:xfrm>
            <a:off x="5923708" y="3624015"/>
            <a:ext cx="3483034" cy="338554"/>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vertOverflow="overflow" horzOverflow="overflow" vert="horz" wrap="square" numCol="1" spcCol="0" rtlCol="0" fromWordArt="0" anchor="ctr" anchorCtr="0" forceAA="0" compatLnSpc="1">
            <a:spAutoFit/>
          </a:bodyPr>
          <a:lstStyle/>
          <a:p>
            <a:pPr algn="ctr" eaLnBrk="0" fontAlgn="base" hangingPunct="0">
              <a:spcBef>
                <a:spcPct val="0"/>
              </a:spcBef>
              <a:spcAft>
                <a:spcPct val="0"/>
              </a:spcAft>
              <a:defRPr/>
            </a:pPr>
            <a:r>
              <a:rPr lang="zh-CN" altLang="en-US" sz="1600" dirty="0">
                <a:solidFill>
                  <a:schemeClr val="bg1"/>
                </a:solidFill>
                <a:latin typeface="微软雅黑" panose="020B0503020204020204" pitchFamily="34" charset="-122"/>
                <a:ea typeface="微软雅黑" panose="020B0503020204020204" pitchFamily="34" charset="-122"/>
                <a:sym typeface="+mn-ea"/>
              </a:rPr>
              <a:t>非等值连接</a:t>
            </a:r>
            <a:endParaRPr lang="zh-CN" altLang="en-US" sz="1600" dirty="0">
              <a:solidFill>
                <a:schemeClr val="bg1"/>
              </a:solidFill>
              <a:latin typeface="微软雅黑" panose="020B0503020204020204" pitchFamily="34" charset="-122"/>
              <a:ea typeface="微软雅黑" panose="020B0503020204020204" pitchFamily="34" charset="-122"/>
              <a:sym typeface="+mn-ea"/>
            </a:endParaRPr>
          </a:p>
        </p:txBody>
      </p:sp>
      <p:sp>
        <p:nvSpPr>
          <p:cNvPr id="24" name="下箭头 14"/>
          <p:cNvSpPr/>
          <p:nvPr/>
        </p:nvSpPr>
        <p:spPr>
          <a:xfrm rot="3996910" flipV="1">
            <a:off x="5107359" y="2803168"/>
            <a:ext cx="290513" cy="967768"/>
          </a:xfrm>
          <a:prstGeom prst="downArrow">
            <a:avLst>
              <a:gd name="adj1" fmla="val 50000"/>
              <a:gd name="adj2" fmla="val 49999"/>
            </a:avLst>
          </a:prstGeom>
          <a:solidFill>
            <a:srgbClr val="1FA8BB"/>
          </a:solidFill>
          <a:ln w="9525" cap="flat" cmpd="sng">
            <a:noFill/>
            <a:prstDash val="solid"/>
            <a:round/>
            <a:headEnd type="none" w="med" len="med"/>
            <a:tailEnd type="none" w="med" len="med"/>
          </a:ln>
          <a:effectLst>
            <a:outerShdw dist="35921" dir="2699999" algn="ctr" rotWithShape="0">
              <a:srgbClr val="808080"/>
            </a:outerShdw>
          </a:effectLst>
        </p:spPr>
        <p:txBody>
          <a:bodyPr/>
          <a:lstStyle/>
          <a:p>
            <a:endParaRPr lang="zh-CN" altLang="en-US" sz="1400" dirty="0">
              <a:latin typeface="Times New Roman" panose="02020603050405020304" pitchFamily="18" charset="0"/>
              <a:ea typeface="楷体_GB2312" panose="02010609030101010101" pitchFamily="49" charset="-122"/>
            </a:endParaRPr>
          </a:p>
        </p:txBody>
      </p:sp>
      <p:sp>
        <p:nvSpPr>
          <p:cNvPr id="29" name="右箭头 15"/>
          <p:cNvSpPr/>
          <p:nvPr/>
        </p:nvSpPr>
        <p:spPr>
          <a:xfrm>
            <a:off x="4803026" y="3589523"/>
            <a:ext cx="992351" cy="333375"/>
          </a:xfrm>
          <a:prstGeom prst="rightArrow">
            <a:avLst>
              <a:gd name="adj1" fmla="val 50000"/>
              <a:gd name="adj2" fmla="val 50002"/>
            </a:avLst>
          </a:prstGeom>
          <a:solidFill>
            <a:srgbClr val="1FA8BB"/>
          </a:solidFill>
          <a:ln w="9525" cap="flat" cmpd="sng">
            <a:noFill/>
            <a:prstDash val="solid"/>
            <a:round/>
            <a:headEnd type="none" w="med" len="med"/>
            <a:tailEnd type="none" w="med" len="med"/>
          </a:ln>
          <a:effectLst>
            <a:outerShdw dist="35921" dir="2699999" algn="ctr" rotWithShape="0">
              <a:srgbClr val="808080"/>
            </a:outerShdw>
          </a:effectLst>
        </p:spPr>
        <p:txBody>
          <a:bodyPr/>
          <a:lstStyle/>
          <a:p>
            <a:endParaRPr lang="zh-CN" altLang="en-US" sz="1400" dirty="0">
              <a:latin typeface="Times New Roman" panose="02020603050405020304" pitchFamily="18" charset="0"/>
              <a:ea typeface="楷体_GB2312" panose="02010609030101010101" pitchFamily="49" charset="-122"/>
            </a:endParaRPr>
          </a:p>
        </p:txBody>
      </p:sp>
      <p:sp>
        <p:nvSpPr>
          <p:cNvPr id="30" name="矩形 29"/>
          <p:cNvSpPr/>
          <p:nvPr/>
        </p:nvSpPr>
        <p:spPr>
          <a:xfrm>
            <a:off x="5923711" y="4454328"/>
            <a:ext cx="4250286" cy="338554"/>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vertOverflow="overflow" horzOverflow="overflow" vert="horz" wrap="square" numCol="1" spcCol="0" rtlCol="0" fromWordArt="0" anchor="ctr" anchorCtr="0" forceAA="0" compatLnSpc="1">
            <a:spAutoFit/>
          </a:bodyPr>
          <a:lstStyle/>
          <a:p>
            <a:pPr algn="ctr" eaLnBrk="0" fontAlgn="base" hangingPunct="0">
              <a:spcBef>
                <a:spcPct val="0"/>
              </a:spcBef>
              <a:spcAft>
                <a:spcPct val="0"/>
              </a:spcAft>
              <a:defRPr/>
            </a:pPr>
            <a:r>
              <a:rPr lang="zh-CN" altLang="en-US" sz="1600" dirty="0">
                <a:solidFill>
                  <a:schemeClr val="bg1"/>
                </a:solidFill>
                <a:latin typeface="微软雅黑" panose="020B0503020204020204" pitchFamily="34" charset="-122"/>
                <a:ea typeface="微软雅黑" panose="020B0503020204020204" pitchFamily="34" charset="-122"/>
                <a:sym typeface="+mn-ea"/>
              </a:rPr>
              <a:t>自然连接</a:t>
            </a:r>
            <a:endParaRPr lang="zh-CN" altLang="en-US" sz="1600" dirty="0">
              <a:solidFill>
                <a:schemeClr val="bg1"/>
              </a:solidFill>
              <a:latin typeface="微软雅黑" panose="020B0503020204020204" pitchFamily="34" charset="-122"/>
              <a:ea typeface="微软雅黑" panose="020B0503020204020204" pitchFamily="34" charset="-122"/>
              <a:sym typeface="+mn-ea"/>
            </a:endParaRPr>
          </a:p>
        </p:txBody>
      </p:sp>
      <p:sp>
        <p:nvSpPr>
          <p:cNvPr id="31" name="右箭头 15"/>
          <p:cNvSpPr/>
          <p:nvPr/>
        </p:nvSpPr>
        <p:spPr>
          <a:xfrm rot="1695399">
            <a:off x="4824822" y="4114697"/>
            <a:ext cx="958664" cy="333375"/>
          </a:xfrm>
          <a:prstGeom prst="rightArrow">
            <a:avLst>
              <a:gd name="adj1" fmla="val 50000"/>
              <a:gd name="adj2" fmla="val 50002"/>
            </a:avLst>
          </a:prstGeom>
          <a:solidFill>
            <a:srgbClr val="1FA8BB"/>
          </a:solidFill>
          <a:ln w="9525" cap="flat" cmpd="sng">
            <a:noFill/>
            <a:prstDash val="solid"/>
            <a:round/>
            <a:headEnd type="none" w="med" len="med"/>
            <a:tailEnd type="none" w="med" len="med"/>
          </a:ln>
          <a:effectLst>
            <a:outerShdw dist="35921" dir="2699999" algn="ctr" rotWithShape="0">
              <a:srgbClr val="808080"/>
            </a:outerShdw>
          </a:effectLst>
        </p:spPr>
        <p:txBody>
          <a:bodyPr/>
          <a:lstStyle/>
          <a:p>
            <a:endParaRPr lang="zh-CN" altLang="en-US" sz="1400" dirty="0">
              <a:latin typeface="Times New Roman" panose="02020603050405020304" pitchFamily="18" charset="0"/>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1000" fill="hold"/>
                                        <p:tgtEl>
                                          <p:spTgt spid="21"/>
                                        </p:tgtEl>
                                        <p:attrNameLst>
                                          <p:attrName>ppt_x</p:attrName>
                                        </p:attrNameLst>
                                      </p:cBhvr>
                                      <p:tavLst>
                                        <p:tav tm="0">
                                          <p:val>
                                            <p:strVal val="#ppt_x-.2"/>
                                          </p:val>
                                        </p:tav>
                                        <p:tav tm="100000">
                                          <p:val>
                                            <p:strVal val="#ppt_x"/>
                                          </p:val>
                                        </p:tav>
                                      </p:tavLst>
                                    </p:anim>
                                    <p:anim calcmode="lin" valueType="num">
                                      <p:cBhvr>
                                        <p:cTn id="12"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1"/>
                                        </p:tgtEl>
                                      </p:cBhvr>
                                    </p:animEffect>
                                  </p:childTnLst>
                                </p:cTn>
                              </p:par>
                            </p:childTnLst>
                          </p:cTn>
                        </p:par>
                        <p:par>
                          <p:cTn id="14" fill="hold">
                            <p:stCondLst>
                              <p:cond delay="1500"/>
                            </p:stCondLst>
                            <p:childTnLst>
                              <p:par>
                                <p:cTn id="15" presetID="29"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1000" fill="hold"/>
                                        <p:tgtEl>
                                          <p:spTgt spid="24"/>
                                        </p:tgtEl>
                                        <p:attrNameLst>
                                          <p:attrName>ppt_x</p:attrName>
                                        </p:attrNameLst>
                                      </p:cBhvr>
                                      <p:tavLst>
                                        <p:tav tm="0">
                                          <p:val>
                                            <p:strVal val="#ppt_x-.2"/>
                                          </p:val>
                                        </p:tav>
                                        <p:tav tm="100000">
                                          <p:val>
                                            <p:strVal val="#ppt_x"/>
                                          </p:val>
                                        </p:tav>
                                      </p:tavLst>
                                    </p:anim>
                                    <p:anim calcmode="lin" valueType="num">
                                      <p:cBhvr>
                                        <p:cTn id="18"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4"/>
                                        </p:tgtEl>
                                      </p:cBhvr>
                                    </p:animEffect>
                                  </p:childTnLst>
                                </p:cTn>
                              </p:par>
                            </p:childTnLst>
                          </p:cTn>
                        </p:par>
                        <p:par>
                          <p:cTn id="20" fill="hold">
                            <p:stCondLst>
                              <p:cond delay="2500"/>
                            </p:stCondLst>
                            <p:childTnLst>
                              <p:par>
                                <p:cTn id="21" presetID="29"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1000" fill="hold"/>
                                        <p:tgtEl>
                                          <p:spTgt spid="22"/>
                                        </p:tgtEl>
                                        <p:attrNameLst>
                                          <p:attrName>ppt_x</p:attrName>
                                        </p:attrNameLst>
                                      </p:cBhvr>
                                      <p:tavLst>
                                        <p:tav tm="0">
                                          <p:val>
                                            <p:strVal val="#ppt_x-.2"/>
                                          </p:val>
                                        </p:tav>
                                        <p:tav tm="100000">
                                          <p:val>
                                            <p:strVal val="#ppt_x"/>
                                          </p:val>
                                        </p:tav>
                                      </p:tavLst>
                                    </p:anim>
                                    <p:anim calcmode="lin" valueType="num">
                                      <p:cBhvr>
                                        <p:cTn id="24"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25" dur="1000"/>
                                        <p:tgtEl>
                                          <p:spTgt spid="22"/>
                                        </p:tgtEl>
                                      </p:cBhvr>
                                    </p:animEffect>
                                  </p:childTnLst>
                                </p:cTn>
                              </p:par>
                            </p:childTnLst>
                          </p:cTn>
                        </p:par>
                        <p:par>
                          <p:cTn id="26" fill="hold">
                            <p:stCondLst>
                              <p:cond delay="3500"/>
                            </p:stCondLst>
                            <p:childTnLst>
                              <p:par>
                                <p:cTn id="27" presetID="29"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1000" fill="hold"/>
                                        <p:tgtEl>
                                          <p:spTgt spid="29"/>
                                        </p:tgtEl>
                                        <p:attrNameLst>
                                          <p:attrName>ppt_x</p:attrName>
                                        </p:attrNameLst>
                                      </p:cBhvr>
                                      <p:tavLst>
                                        <p:tav tm="0">
                                          <p:val>
                                            <p:strVal val="#ppt_x-.2"/>
                                          </p:val>
                                        </p:tav>
                                        <p:tav tm="100000">
                                          <p:val>
                                            <p:strVal val="#ppt_x"/>
                                          </p:val>
                                        </p:tav>
                                      </p:tavLst>
                                    </p:anim>
                                    <p:anim calcmode="lin" valueType="num">
                                      <p:cBhvr>
                                        <p:cTn id="30"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31" dur="1000"/>
                                        <p:tgtEl>
                                          <p:spTgt spid="29"/>
                                        </p:tgtEl>
                                      </p:cBhvr>
                                    </p:animEffect>
                                  </p:childTnLst>
                                </p:cTn>
                              </p:par>
                            </p:childTnLst>
                          </p:cTn>
                        </p:par>
                        <p:par>
                          <p:cTn id="32" fill="hold">
                            <p:stCondLst>
                              <p:cond delay="4500"/>
                            </p:stCondLst>
                            <p:childTnLst>
                              <p:par>
                                <p:cTn id="33" presetID="29"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ppt_x</p:attrName>
                                        </p:attrNameLst>
                                      </p:cBhvr>
                                      <p:tavLst>
                                        <p:tav tm="0">
                                          <p:val>
                                            <p:strVal val="#ppt_x-.2"/>
                                          </p:val>
                                        </p:tav>
                                        <p:tav tm="100000">
                                          <p:val>
                                            <p:strVal val="#ppt_x"/>
                                          </p:val>
                                        </p:tav>
                                      </p:tavLst>
                                    </p:anim>
                                    <p:anim calcmode="lin" valueType="num">
                                      <p:cBhvr>
                                        <p:cTn id="36"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3"/>
                                        </p:tgtEl>
                                      </p:cBhvr>
                                    </p:animEffect>
                                  </p:childTnLst>
                                </p:cTn>
                              </p:par>
                            </p:childTnLst>
                          </p:cTn>
                        </p:par>
                        <p:par>
                          <p:cTn id="38" fill="hold">
                            <p:stCondLst>
                              <p:cond delay="5500"/>
                            </p:stCondLst>
                            <p:childTnLst>
                              <p:par>
                                <p:cTn id="39" presetID="29" presetClass="entr" presetSubtype="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1000" fill="hold"/>
                                        <p:tgtEl>
                                          <p:spTgt spid="30"/>
                                        </p:tgtEl>
                                        <p:attrNameLst>
                                          <p:attrName>ppt_x</p:attrName>
                                        </p:attrNameLst>
                                      </p:cBhvr>
                                      <p:tavLst>
                                        <p:tav tm="0">
                                          <p:val>
                                            <p:strVal val="#ppt_x-.2"/>
                                          </p:val>
                                        </p:tav>
                                        <p:tav tm="100000">
                                          <p:val>
                                            <p:strVal val="#ppt_x"/>
                                          </p:val>
                                        </p:tav>
                                      </p:tavLst>
                                    </p:anim>
                                    <p:anim calcmode="lin" valueType="num">
                                      <p:cBhvr>
                                        <p:cTn id="42"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43" dur="1000"/>
                                        <p:tgtEl>
                                          <p:spTgt spid="30"/>
                                        </p:tgtEl>
                                      </p:cBhvr>
                                    </p:animEffect>
                                  </p:childTnLst>
                                </p:cTn>
                              </p:par>
                            </p:childTnLst>
                          </p:cTn>
                        </p:par>
                        <p:par>
                          <p:cTn id="44" fill="hold">
                            <p:stCondLst>
                              <p:cond delay="6500"/>
                            </p:stCondLst>
                            <p:childTnLst>
                              <p:par>
                                <p:cTn id="45" presetID="29"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1000" fill="hold"/>
                                        <p:tgtEl>
                                          <p:spTgt spid="31"/>
                                        </p:tgtEl>
                                        <p:attrNameLst>
                                          <p:attrName>ppt_x</p:attrName>
                                        </p:attrNameLst>
                                      </p:cBhvr>
                                      <p:tavLst>
                                        <p:tav tm="0">
                                          <p:val>
                                            <p:strVal val="#ppt_x-.2"/>
                                          </p:val>
                                        </p:tav>
                                        <p:tav tm="100000">
                                          <p:val>
                                            <p:strVal val="#ppt_x"/>
                                          </p:val>
                                        </p:tav>
                                      </p:tavLst>
                                    </p:anim>
                                    <p:anim calcmode="lin" valueType="num">
                                      <p:cBhvr>
                                        <p:cTn id="48"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4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animBg="1"/>
      <p:bldP spid="22" grpId="0" animBg="1"/>
      <p:bldP spid="23" grpId="0" animBg="1"/>
      <p:bldP spid="24" grpId="0" animBg="1"/>
      <p:bldP spid="29" grpId="0" animBg="1"/>
      <p:bldP spid="30" grpId="0" animBg="1"/>
      <p:bldP spid="3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4425950" y="-882650"/>
            <a:ext cx="7766050" cy="723900"/>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grpSp>
        <p:nvGrpSpPr>
          <p:cNvPr id="8" name="组合 18"/>
          <p:cNvGrpSpPr/>
          <p:nvPr/>
        </p:nvGrpSpPr>
        <p:grpSpPr>
          <a:xfrm>
            <a:off x="2158494" y="1954344"/>
            <a:ext cx="7853680" cy="1076325"/>
            <a:chOff x="1413519" y="2387386"/>
            <a:chExt cx="7852902" cy="1912697"/>
          </a:xfrm>
        </p:grpSpPr>
        <p:grpSp>
          <p:nvGrpSpPr>
            <p:cNvPr id="9" name="组合 26"/>
            <p:cNvGrpSpPr/>
            <p:nvPr/>
          </p:nvGrpSpPr>
          <p:grpSpPr>
            <a:xfrm>
              <a:off x="1413519" y="2387386"/>
              <a:ext cx="7852902" cy="1912697"/>
              <a:chOff x="1219943" y="2311186"/>
              <a:chExt cx="7852803" cy="1912697"/>
            </a:xfrm>
          </p:grpSpPr>
          <p:sp>
            <p:nvSpPr>
              <p:cNvPr id="12" name="Text Box 3"/>
              <p:cNvSpPr txBox="1">
                <a:spLocks noChangeArrowheads="1"/>
              </p:cNvSpPr>
              <p:nvPr/>
            </p:nvSpPr>
            <p:spPr bwMode="auto">
              <a:xfrm>
                <a:off x="1635822" y="2311186"/>
                <a:ext cx="7436924" cy="1912697"/>
              </a:xfrm>
              <a:prstGeom prst="rect">
                <a:avLst/>
              </a:prstGeom>
              <a:noFill/>
              <a:ln w="9525">
                <a:noFill/>
                <a:miter lim="800000"/>
              </a:ln>
            </p:spPr>
            <p:txBody>
              <a:bodyPr wrap="square">
                <a:spAutoFit/>
              </a:bodyPr>
              <a:lstStyle/>
              <a:p>
                <a:pPr marL="0" lvl="1">
                  <a:spcBef>
                    <a:spcPct val="50000"/>
                  </a:spcBef>
                  <a:defRPr/>
                </a:pPr>
                <a:r>
                  <a:rPr lang="zh-CN" altLang="en-US" sz="2400" dirty="0" smtClean="0">
                    <a:solidFill>
                      <a:schemeClr val="accent2"/>
                    </a:solidFill>
                    <a:latin typeface="微软雅黑" panose="020B0503020204020204" pitchFamily="34" charset="-122"/>
                    <a:ea typeface="微软雅黑" panose="020B0503020204020204" pitchFamily="34" charset="-122"/>
                  </a:rPr>
                  <a:t>等值连接：</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在连接条件中使用等号（</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来比较连接列的列值，其查询结果中包含</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AS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重复列。 在等值连接中，两个表的连接条件表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主键</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外键”的形式。 </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4"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10" name="TextBox 9"/>
            <p:cNvSpPr txBox="1"/>
            <p:nvPr/>
          </p:nvSpPr>
          <p:spPr>
            <a:xfrm>
              <a:off x="1468474" y="2416494"/>
              <a:ext cx="312875" cy="656326"/>
            </a:xfrm>
            <a:prstGeom prst="rect">
              <a:avLst/>
            </a:prstGeom>
            <a:noFill/>
          </p:spPr>
          <p:txBody>
            <a:bodyPr wrap="none">
              <a:spAutoFit/>
            </a:bodyPr>
            <a:lstStyle/>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1</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15" name="组合 18"/>
          <p:cNvGrpSpPr/>
          <p:nvPr/>
        </p:nvGrpSpPr>
        <p:grpSpPr>
          <a:xfrm>
            <a:off x="2158493" y="3515300"/>
            <a:ext cx="7853680" cy="769441"/>
            <a:chOff x="1413519" y="2387386"/>
            <a:chExt cx="7852902" cy="1367346"/>
          </a:xfrm>
        </p:grpSpPr>
        <p:grpSp>
          <p:nvGrpSpPr>
            <p:cNvPr id="17" name="组合 26"/>
            <p:cNvGrpSpPr/>
            <p:nvPr/>
          </p:nvGrpSpPr>
          <p:grpSpPr>
            <a:xfrm>
              <a:off x="1413519" y="2387386"/>
              <a:ext cx="7852902" cy="1367346"/>
              <a:chOff x="1219943" y="2311186"/>
              <a:chExt cx="7852802" cy="1367346"/>
            </a:xfrm>
          </p:grpSpPr>
          <p:sp>
            <p:nvSpPr>
              <p:cNvPr id="21" name="Text Box 3"/>
              <p:cNvSpPr txBox="1">
                <a:spLocks noChangeArrowheads="1"/>
              </p:cNvSpPr>
              <p:nvPr/>
            </p:nvSpPr>
            <p:spPr bwMode="auto">
              <a:xfrm>
                <a:off x="1635822" y="2311186"/>
                <a:ext cx="7436923" cy="1367346"/>
              </a:xfrm>
              <a:prstGeom prst="rect">
                <a:avLst/>
              </a:prstGeom>
              <a:noFill/>
              <a:ln w="9525">
                <a:noFill/>
                <a:miter lim="800000"/>
              </a:ln>
            </p:spPr>
            <p:txBody>
              <a:bodyPr wrap="square">
                <a:spAutoFit/>
              </a:bodyPr>
              <a:lstStyle/>
              <a:p>
                <a:pPr marL="0" lvl="1">
                  <a:spcBef>
                    <a:spcPct val="50000"/>
                  </a:spcBef>
                  <a:defRPr/>
                </a:pPr>
                <a:r>
                  <a:rPr lang="zh-CN" altLang="en-US" sz="2400" dirty="0" smtClean="0">
                    <a:solidFill>
                      <a:schemeClr val="accent2"/>
                    </a:solidFill>
                    <a:latin typeface="微软雅黑" panose="020B0503020204020204" pitchFamily="34" charset="-122"/>
                    <a:ea typeface="微软雅黑" panose="020B0503020204020204" pitchFamily="34" charset="-122"/>
                  </a:rPr>
                  <a:t>非等值连接：</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在连接条件中使用了除等号之外的比较运算符（</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&lt;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&lt;=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）来比较连接列的列值。</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2"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20" name="TextBox 19"/>
            <p:cNvSpPr txBox="1"/>
            <p:nvPr/>
          </p:nvSpPr>
          <p:spPr>
            <a:xfrm>
              <a:off x="1478983" y="2435177"/>
              <a:ext cx="312875" cy="656327"/>
            </a:xfrm>
            <a:prstGeom prst="rect">
              <a:avLst/>
            </a:prstGeom>
            <a:noFill/>
          </p:spPr>
          <p:txBody>
            <a:bodyPr wrap="none">
              <a:spAutoFit/>
            </a:bodyPr>
            <a:lstStyle/>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23" name="组合 18"/>
          <p:cNvGrpSpPr/>
          <p:nvPr/>
        </p:nvGrpSpPr>
        <p:grpSpPr>
          <a:xfrm>
            <a:off x="2160255" y="4464712"/>
            <a:ext cx="7853680" cy="769441"/>
            <a:chOff x="1413519" y="2387387"/>
            <a:chExt cx="7852902" cy="1367346"/>
          </a:xfrm>
        </p:grpSpPr>
        <p:grpSp>
          <p:nvGrpSpPr>
            <p:cNvPr id="24" name="组合 26"/>
            <p:cNvGrpSpPr/>
            <p:nvPr/>
          </p:nvGrpSpPr>
          <p:grpSpPr>
            <a:xfrm>
              <a:off x="1413519" y="2387387"/>
              <a:ext cx="7852902" cy="1367346"/>
              <a:chOff x="1219943" y="2311187"/>
              <a:chExt cx="7852802" cy="1367346"/>
            </a:xfrm>
          </p:grpSpPr>
          <p:sp>
            <p:nvSpPr>
              <p:cNvPr id="26" name="Text Box 3"/>
              <p:cNvSpPr txBox="1">
                <a:spLocks noChangeArrowheads="1"/>
              </p:cNvSpPr>
              <p:nvPr/>
            </p:nvSpPr>
            <p:spPr bwMode="auto">
              <a:xfrm>
                <a:off x="1635822" y="2311187"/>
                <a:ext cx="7436923" cy="1367346"/>
              </a:xfrm>
              <a:prstGeom prst="rect">
                <a:avLst/>
              </a:prstGeom>
              <a:noFill/>
              <a:ln w="9525">
                <a:noFill/>
                <a:miter lim="800000"/>
              </a:ln>
            </p:spPr>
            <p:txBody>
              <a:bodyPr wrap="square">
                <a:spAutoFit/>
              </a:bodyPr>
              <a:lstStyle/>
              <a:p>
                <a:pPr marL="0" lvl="1">
                  <a:spcBef>
                    <a:spcPct val="50000"/>
                  </a:spcBef>
                  <a:defRPr/>
                </a:pPr>
                <a:r>
                  <a:rPr lang="zh-CN" altLang="en-US" sz="2400" dirty="0" smtClean="0">
                    <a:solidFill>
                      <a:schemeClr val="accent2"/>
                    </a:solidFill>
                    <a:latin typeface="微软雅黑" panose="020B0503020204020204" pitchFamily="34" charset="-122"/>
                    <a:ea typeface="微软雅黑" panose="020B0503020204020204" pitchFamily="34" charset="-122"/>
                  </a:rPr>
                  <a:t>自然连接：</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与等值连接相同，都是在连接条件中使用比较运算符，但结果集中不包括重复列。</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7"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25" name="TextBox 24"/>
            <p:cNvSpPr txBox="1"/>
            <p:nvPr/>
          </p:nvSpPr>
          <p:spPr>
            <a:xfrm>
              <a:off x="1468474" y="2416501"/>
              <a:ext cx="312875" cy="656327"/>
            </a:xfrm>
            <a:prstGeom prst="rect">
              <a:avLst/>
            </a:prstGeom>
            <a:noFill/>
          </p:spPr>
          <p:txBody>
            <a:bodyPr wrap="none">
              <a:spAutoFit/>
            </a:bodyPr>
            <a:lstStyle/>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3</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
        <p:nvSpPr>
          <p:cNvPr id="28"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9"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0" name="直接连接符 29"/>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8"/>
                                        </p:tgtEl>
                                      </p:cBhvr>
                                    </p:animEffect>
                                    <p:animScale>
                                      <p:cBhvr>
                                        <p:cTn id="7" dur="250" autoRev="1" fill="hold"/>
                                        <p:tgtEl>
                                          <p:spTgt spid="28"/>
                                        </p:tgtEl>
                                      </p:cBhvr>
                                      <p:by x="105000" y="105000"/>
                                    </p:animScale>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83179" y="1773085"/>
            <a:ext cx="7288213" cy="707886"/>
          </a:xfrm>
          <a:prstGeom prst="rect">
            <a:avLst/>
          </a:prstGeom>
        </p:spPr>
        <p:txBody>
          <a:bodyPr>
            <a:spAutoFit/>
          </a:bodyPr>
          <a:lstStyle/>
          <a:p>
            <a:pPr>
              <a:buFontTx/>
              <a:buNone/>
            </a:pPr>
            <a:r>
              <a:rPr kumimoji="0" lang="en-US" altLang="zh-CN" sz="20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rPr>
              <a:t>     </a:t>
            </a:r>
            <a:r>
              <a:rPr kumimoji="0" lang="en-US" altLang="zh-CN" sz="2000" b="1"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查询学生选课数据库，输出考试不及格学生的学号、姓名、课程号以及成绩。</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3113036" y="5051517"/>
            <a:ext cx="7029450" cy="132207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hangingPunct="0">
              <a:lnSpc>
                <a:spcPts val="24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s.sno,sname,cno,score</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4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studentinfo</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AS s JOIN elective AS e</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4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ON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s.sno</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e.sno</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4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score&lt;60;</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4" name="矩形 13"/>
          <p:cNvSpPr/>
          <p:nvPr/>
        </p:nvSpPr>
        <p:spPr>
          <a:xfrm>
            <a:off x="3112472" y="3043199"/>
            <a:ext cx="7029450" cy="101473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hangingPunct="0">
              <a:lnSpc>
                <a:spcPts val="24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s.sno,sname,cno,score</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4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studentinfo</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AS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s,elective</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AS e</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4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s.sno</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e.sno</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AND score&lt;60;</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5" name="矩形 14"/>
          <p:cNvSpPr/>
          <p:nvPr/>
        </p:nvSpPr>
        <p:spPr>
          <a:xfrm>
            <a:off x="2672736" y="4377248"/>
            <a:ext cx="1045598" cy="400110"/>
          </a:xfrm>
          <a:prstGeom prst="rect">
            <a:avLst/>
          </a:prstGeom>
        </p:spPr>
        <p:txBody>
          <a:bodyPr wrap="square">
            <a:spAutoFit/>
          </a:bodyPr>
          <a:lstStyle/>
          <a:p>
            <a:pPr>
              <a:buFontTx/>
              <a:buNone/>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或者</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8" name="直接连接符 17"/>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9" name="流程图: 延期 18"/>
          <p:cNvSpPr/>
          <p:nvPr/>
        </p:nvSpPr>
        <p:spPr>
          <a:xfrm rot="16200000">
            <a:off x="2096770" y="174943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2110107" y="210059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000" fill="hold"/>
                                        <p:tgtEl>
                                          <p:spTgt spid="14"/>
                                        </p:tgtEl>
                                        <p:attrNameLst>
                                          <p:attrName>ppt_x</p:attrName>
                                        </p:attrNameLst>
                                      </p:cBhvr>
                                      <p:tavLst>
                                        <p:tav tm="0">
                                          <p:val>
                                            <p:strVal val="1+#ppt_w/2"/>
                                          </p:val>
                                        </p:tav>
                                        <p:tav tm="100000">
                                          <p:val>
                                            <p:strVal val="#ppt_x"/>
                                          </p:val>
                                        </p:tav>
                                      </p:tavLst>
                                    </p:anim>
                                    <p:anim calcmode="lin" valueType="num">
                                      <p:cBhvr additive="base">
                                        <p:cTn id="8" dur="2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3" grpId="0" animBg="1"/>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285619" y="1499333"/>
            <a:ext cx="7288213" cy="398780"/>
          </a:xfrm>
          <a:prstGeom prst="rect">
            <a:avLst/>
          </a:prstGeom>
        </p:spPr>
        <p:txBody>
          <a:bodyPr>
            <a:spAutoFit/>
          </a:bodyPr>
          <a:lstStyle/>
          <a:p>
            <a:pPr algn="l">
              <a:buClrTx/>
              <a:buSzTx/>
              <a:buFontTx/>
              <a:buNone/>
            </a:pPr>
            <a:r>
              <a:rPr kumimoji="0" lang="en-US" altLang="zh-CN" sz="20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查询选修课程号为c05109的学生的学号、姓名和期末成绩。</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矩形 8"/>
          <p:cNvSpPr/>
          <p:nvPr/>
        </p:nvSpPr>
        <p:spPr>
          <a:xfrm>
            <a:off x="2746473" y="3390127"/>
            <a:ext cx="7029450" cy="132207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hangingPunct="0">
              <a:lnSpc>
                <a:spcPts val="24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student.studentno,sname,final</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4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 inner join score</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4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on student.studentno= score.studentno</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4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score.courseno = 'c05109';</a:t>
            </a:r>
            <a:endParaRPr lang="zh-CN" altLang="en-US"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2746544" y="5344265"/>
            <a:ext cx="7029450" cy="132207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hangingPunct="0">
              <a:lnSpc>
                <a:spcPts val="24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student.studentno,sname,final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4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student,score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4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student.studentno= score.studentno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4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and score.courseno = 'c05109‘;</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2158853" y="4822367"/>
            <a:ext cx="1045598" cy="400110"/>
          </a:xfrm>
          <a:prstGeom prst="rect">
            <a:avLst/>
          </a:prstGeom>
        </p:spPr>
        <p:txBody>
          <a:bodyPr wrap="square">
            <a:spAutoFit/>
          </a:bodyPr>
          <a:lstStyle/>
          <a:p>
            <a:pPr>
              <a:buFontTx/>
              <a:buNone/>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或者</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流程图: 延期 12"/>
          <p:cNvSpPr/>
          <p:nvPr/>
        </p:nvSpPr>
        <p:spPr>
          <a:xfrm rot="16200000">
            <a:off x="1514475" y="125667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527812" y="161989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标题 1"/>
          <p:cNvSpPr/>
          <p:nvPr/>
        </p:nvSpPr>
        <p:spPr>
          <a:xfrm>
            <a:off x="759525" y="633470"/>
            <a:ext cx="2140177" cy="765175"/>
          </a:xfrm>
          <a:prstGeom prst="rect">
            <a:avLst/>
          </a:prstGeom>
          <a:noFill/>
          <a:ln w="9525">
            <a:noFill/>
          </a:ln>
        </p:spPr>
        <p:txBody>
          <a:bodyPr anchor="ctr"/>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p>
            <a:endParaRPr lang="zh-CN" altLang="en-US" sz="1350" dirty="0">
              <a:solidFill>
                <a:srgbClr val="F0882E"/>
              </a:solidFill>
              <a:cs typeface="+mn-ea"/>
              <a:sym typeface="+mn-lt"/>
            </a:endParaRPr>
          </a:p>
        </p:txBody>
      </p:sp>
      <p:cxnSp>
        <p:nvCxnSpPr>
          <p:cNvPr id="18" name="直接连接符 17"/>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884045" y="1988185"/>
            <a:ext cx="8424545" cy="1322070"/>
          </a:xfrm>
          <a:prstGeom prst="rect">
            <a:avLst/>
          </a:prstGeom>
          <a:noFill/>
        </p:spPr>
        <p:txBody>
          <a:bodyPr wrap="square" rtlCol="0" anchor="t">
            <a:spAutoFit/>
          </a:bodyPr>
          <a:p>
            <a:pPr>
              <a:buNone/>
            </a:pP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分析：本例中要求所输出的列分别在</a:t>
            </a: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表和</a:t>
            </a: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score</a:t>
            </a: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表中，可以通过</a:t>
            </a: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studentno</a:t>
            </a: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列、使用内连接的方式连接两个表，找出选修课程号为</a:t>
            </a: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c05109</a:t>
            </a: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的行。</a:t>
            </a:r>
            <a:endPar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None/>
            </a:pP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程序中两个表存在相同的列</a:t>
            </a: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studentno</a:t>
            </a: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，引用时需要标明该列所属的源表。</a:t>
            </a:r>
            <a:endPar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2"/>
          <a:stretch>
            <a:fillRect/>
          </a:stretch>
        </p:blipFill>
        <p:spPr>
          <a:xfrm>
            <a:off x="4064635" y="2794000"/>
            <a:ext cx="3492500" cy="2514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p:tgtEl>
                                          <p:spTgt spid="11"/>
                                        </p:tgtEl>
                                        <p:attrNameLst>
                                          <p:attrName>ppt_y</p:attrName>
                                        </p:attrNameLst>
                                      </p:cBhvr>
                                      <p:tavLst>
                                        <p:tav tm="0">
                                          <p:val>
                                            <p:strVal val="#ppt_y+#ppt_h*1.125000"/>
                                          </p:val>
                                        </p:tav>
                                        <p:tav tm="100000">
                                          <p:val>
                                            <p:strVal val="#ppt_y"/>
                                          </p:val>
                                        </p:tav>
                                      </p:tavLst>
                                    </p:anim>
                                    <p:animEffect transition="in" filter="wipe(up)">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2" grpId="0"/>
      <p:bldP spid="2" grpId="1"/>
      <p:bldP spid="9" grpId="0" animBg="1"/>
      <p:bldP spid="9" grpId="1" animBg="1"/>
      <p:bldP spid="10" grpId="0" bldLvl="0" animBg="1"/>
      <p:bldP spid="11" grpId="0"/>
      <p:bldP spid="10" grpId="1" animBg="1"/>
      <p:bldP spid="11"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2810" y="1705093"/>
            <a:ext cx="7867650" cy="2554545"/>
          </a:xfrm>
          <a:prstGeom prst="rect">
            <a:avLst/>
          </a:prstGeom>
        </p:spPr>
        <p:txBody>
          <a:bodyPr wrap="square">
            <a:spAutoFit/>
          </a:bodyPr>
          <a:lstStyle/>
          <a:p>
            <a:pPr>
              <a:lnSpc>
                <a:spcPts val="4800"/>
              </a:lnSpc>
              <a:buFontTx/>
              <a:buNone/>
            </a:pPr>
            <a:r>
              <a:rPr kumimoji="0" lang="en-US" altLang="zh-CN" sz="2800" i="0" u="none" strike="noStrike" kern="1200" cap="none" spc="0" normalizeH="0" baseline="0" noProof="0" dirty="0">
                <a:ln>
                  <a:noFill/>
                </a:ln>
                <a:solidFill>
                  <a:schemeClr val="accent2"/>
                </a:solidFill>
                <a:uLnTx/>
                <a:uFillTx/>
                <a:latin typeface="Arial" panose="020B0604020202020204" pitchFamily="34" charset="0"/>
                <a:ea typeface="宋体" panose="02010600030101010101" pitchFamily="2" charset="-122"/>
              </a:rPr>
              <a:t>      </a:t>
            </a:r>
            <a:r>
              <a:rPr lang="zh-CN" altLang="en-US" sz="2800" dirty="0" smtClean="0">
                <a:solidFill>
                  <a:schemeClr val="accent2"/>
                </a:solidFill>
                <a:latin typeface="微软雅黑" panose="020B0503020204020204" pitchFamily="34" charset="-122"/>
                <a:ea typeface="微软雅黑" panose="020B0503020204020204" pitchFamily="34" charset="-122"/>
                <a:sym typeface="+mn-ea"/>
              </a:rPr>
              <a:t>外连接</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与内连接不同，在查询时所用的表</a:t>
            </a:r>
            <a:r>
              <a:rPr lang="zh-CN" altLang="en-US" sz="2800" dirty="0" smtClean="0">
                <a:solidFill>
                  <a:schemeClr val="accent2"/>
                </a:solidFill>
                <a:latin typeface="微软雅黑" panose="020B0503020204020204" pitchFamily="34" charset="-122"/>
                <a:ea typeface="微软雅黑" panose="020B0503020204020204" pitchFamily="34" charset="-122"/>
                <a:sym typeface="+mn-ea"/>
              </a:rPr>
              <a:t>有主从之分</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。使用外连接时，以主表中每行数据去匹配从表中的数据行，如果符合连接条件则返回到结果集中；如果没有找到区配行，则在结果集中仍然保留主表的行，相对应的从表中的列被填上</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NULL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值。</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6" name="直接连接符 5"/>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869440" y="4805045"/>
            <a:ext cx="8455025" cy="1198880"/>
          </a:xfrm>
          <a:prstGeom prst="rect">
            <a:avLst/>
          </a:prstGeom>
          <a:noFill/>
        </p:spPr>
        <p:txBody>
          <a:bodyPr wrap="square" rtlCol="0" anchor="t">
            <a:spAutoFit/>
          </a:bodyPr>
          <a:p>
            <a:r>
              <a:rPr lang="zh-CN" altLang="zh-CN" sz="2400" dirty="0">
                <a:solidFill>
                  <a:srgbClr val="595959"/>
                </a:solidFill>
                <a:latin typeface="微软雅黑" panose="020B0503020204020204" pitchFamily="34" charset="-122"/>
                <a:ea typeface="微软雅黑" panose="020B0503020204020204" pitchFamily="34" charset="-122"/>
                <a:sym typeface="+mn-ea"/>
              </a:rPr>
              <a:t>外连接生成的结果集不仅包含符合连接条件的行数据，而且还包括左表（左外连接时的表）、右表（右外连接时的表）中所有的数据行。</a:t>
            </a:r>
            <a:endParaRPr lang="zh-CN" altLang="zh-CN" sz="2400" dirty="0">
              <a:solidFill>
                <a:srgbClr val="595959"/>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55"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0.70"/>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P spid="3" grpId="0"/>
      <p:bldP spid="3"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62097" y="2768033"/>
            <a:ext cx="7029450" cy="116840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列名列表 </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 LEFT|RIGHT|FULL JOIN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ON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 比较运算符 表名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列名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2115574" y="2000475"/>
            <a:ext cx="7288213" cy="461665"/>
          </a:xfrm>
          <a:prstGeom prst="rect">
            <a:avLst/>
          </a:prstGeom>
        </p:spPr>
        <p:txBody>
          <a:bodyPr>
            <a:spAutoFit/>
          </a:bodyPr>
          <a:lstStyle/>
          <a:p>
            <a:pPr>
              <a:buFontTx/>
              <a:buNone/>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外连接的语法格式如下：</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2899702" y="4988039"/>
            <a:ext cx="6134758" cy="460375"/>
          </a:xfrm>
          <a:prstGeom prst="rect">
            <a:avLst/>
          </a:prstGeom>
          <a:noFill/>
        </p:spPr>
        <p:txBody>
          <a:bodyPr wrap="square" rtlCol="0">
            <a:spAutoFit/>
          </a:bodyPr>
          <a:lstStyle/>
          <a:p>
            <a:r>
              <a:rPr lang="zh-CN" altLang="en-US" sz="2400" dirty="0">
                <a:solidFill>
                  <a:srgbClr val="595959"/>
                </a:solidFill>
                <a:latin typeface="微软雅黑" panose="020B0503020204020204" pitchFamily="34" charset="-122"/>
                <a:ea typeface="微软雅黑" panose="020B0503020204020204" pitchFamily="34" charset="-122"/>
                <a:sym typeface="+mn-ea"/>
              </a:rPr>
              <a:t>外连接只适用于两个表的连接。</a:t>
            </a:r>
            <a:endParaRPr lang="zh-CN" altLang="zh-CN" sz="2400" dirty="0">
              <a:solidFill>
                <a:srgbClr val="595959"/>
              </a:solidFill>
              <a:latin typeface="微软雅黑" panose="020B0503020204020204" pitchFamily="34" charset="-122"/>
              <a:ea typeface="微软雅黑" panose="020B0503020204020204" pitchFamily="34" charset="-122"/>
              <a:sym typeface="+mn-ea"/>
            </a:endParaRPr>
          </a:p>
        </p:txBody>
      </p:sp>
      <p:sp>
        <p:nvSpPr>
          <p:cNvPr id="8"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0" name="直接连接符 9"/>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文本框 6"/>
          <p:cNvSpPr txBox="1"/>
          <p:nvPr/>
        </p:nvSpPr>
        <p:spPr>
          <a:xfrm>
            <a:off x="2040466" y="4205586"/>
            <a:ext cx="1250315" cy="369332"/>
          </a:xfrm>
          <a:prstGeom prst="rect">
            <a:avLst/>
          </a:prstGeom>
          <a:solidFill>
            <a:schemeClr val="accent2"/>
          </a:solidFill>
          <a:effectLst>
            <a:outerShdw blurRad="57150" dist="19050" dir="2700000" algn="tl" rotWithShape="0">
              <a:prstClr val="black">
                <a:alpha val="63000"/>
              </a:prstClr>
            </a:outerShdw>
          </a:effectLst>
        </p:spPr>
        <p:txBody>
          <a:bodyPr wrap="square" rtlCol="0" anchor="t">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注意</a:t>
            </a:r>
            <a:endParaRPr lang="zh-CN" b="1" noProof="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456657" y="2345287"/>
            <a:ext cx="8149431" cy="646331"/>
          </a:xfrm>
          <a:prstGeom prst="rect">
            <a:avLst/>
          </a:prstGeom>
        </p:spPr>
        <p:txBody>
          <a:bodyPr wrap="square">
            <a:spAutoFit/>
          </a:bodyPr>
          <a:lstStyle/>
          <a:p>
            <a:pPr marL="742950" lvl="2" indent="-342900">
              <a:lnSpc>
                <a:spcPct val="150000"/>
              </a:lnSpc>
              <a:defRPr/>
            </a:pPr>
            <a:r>
              <a:rPr lang="en-US" altLang="zh-CN" sz="2400" dirty="0" smtClean="0">
                <a:solidFill>
                  <a:schemeClr val="accent2"/>
                </a:solidFill>
                <a:latin typeface="微软雅黑" panose="020B0503020204020204" pitchFamily="34" charset="-122"/>
                <a:ea typeface="微软雅黑" panose="020B0503020204020204" pitchFamily="34" charset="-122"/>
              </a:rPr>
              <a:t>GROUP BY</a:t>
            </a: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可选参数，用于将查询结果按照指定字段进行分组</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2466182" y="5242309"/>
            <a:ext cx="8130381" cy="1107996"/>
          </a:xfrm>
          <a:prstGeom prst="rect">
            <a:avLst/>
          </a:prstGeom>
        </p:spPr>
        <p:txBody>
          <a:bodyPr wrap="square">
            <a:spAutoFit/>
          </a:bodyPr>
          <a:lstStyle/>
          <a:p>
            <a:pPr marL="742950" lvl="2" indent="-342900">
              <a:lnSpc>
                <a:spcPct val="150000"/>
              </a:lnSpc>
              <a:defRPr/>
            </a:pPr>
            <a:r>
              <a:rPr lang="en-US" altLang="zh-CN" sz="2400" dirty="0" smtClean="0">
                <a:solidFill>
                  <a:schemeClr val="accent2"/>
                </a:solidFill>
                <a:latin typeface="微软雅黑" panose="020B0503020204020204" pitchFamily="34" charset="-122"/>
                <a:ea typeface="微软雅黑" panose="020B0503020204020204" pitchFamily="34" charset="-122"/>
              </a:rPr>
              <a:t>HAVING</a:t>
            </a: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可选参数，</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一般都是和</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GROUP BY</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参数组合在一起使用，</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用于对分组后的结果进行</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指定条件的</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过滤</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2451894" y="3317904"/>
            <a:ext cx="8158956" cy="1877437"/>
          </a:xfrm>
          <a:prstGeom prst="rect">
            <a:avLst/>
          </a:prstGeom>
        </p:spPr>
        <p:txBody>
          <a:bodyPr wrap="square">
            <a:spAutoFit/>
          </a:bodyPr>
          <a:lstStyle/>
          <a:p>
            <a:pPr marL="742950" lvl="2" indent="-342900">
              <a:lnSpc>
                <a:spcPct val="150000"/>
              </a:lnSpc>
              <a:defRPr/>
            </a:pPr>
            <a:r>
              <a:rPr lang="en-US" altLang="zh-CN" sz="2400" dirty="0" smtClean="0">
                <a:solidFill>
                  <a:schemeClr val="accent2"/>
                </a:solidFill>
                <a:latin typeface="微软雅黑" panose="020B0503020204020204" pitchFamily="34" charset="-122"/>
                <a:ea typeface="微软雅黑" panose="020B0503020204020204" pitchFamily="34" charset="-122"/>
              </a:rPr>
              <a:t>ORDER BY</a:t>
            </a: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可选参数，用于将查询结果按照指定字段进行排</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序。排序方式由参数</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ASC</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DESC</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控制，其中</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ASC</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表示按升序进行排列，</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DESC</a:t>
            </a:r>
            <a:r>
              <a:rPr lang="zh-CN"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表示按降序进行排列。如果不指定参数，默认为升序排列。</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2" indent="-342900">
              <a:defRP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文本框 8"/>
          <p:cNvSpPr txBox="1"/>
          <p:nvPr/>
        </p:nvSpPr>
        <p:spPr>
          <a:xfrm>
            <a:off x="1757679" y="1784509"/>
            <a:ext cx="1853074" cy="400110"/>
          </a:xfrm>
          <a:prstGeom prst="rect">
            <a:avLst/>
          </a:prstGeom>
          <a:solidFill>
            <a:schemeClr val="accent2"/>
          </a:solidFill>
          <a:effectLst>
            <a:outerShdw blurRad="57150" dist="19050" dir="2700000" algn="tl" rotWithShape="0">
              <a:prstClr val="black">
                <a:alpha val="63000"/>
              </a:prstClr>
            </a:outerShdw>
          </a:effectLst>
        </p:spPr>
        <p:txBody>
          <a:bodyPr wrap="square" rtlCol="0" anchor="t">
            <a:spAutoFit/>
          </a:bodyPr>
          <a:lstStyle/>
          <a:p>
            <a:r>
              <a:rPr lang="en-US" altLang="zh-CN" b="1" noProof="0"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sz="2000" b="1" dirty="0" smtClean="0">
                <a:solidFill>
                  <a:schemeClr val="bg1"/>
                </a:solidFill>
                <a:latin typeface="微软雅黑" panose="020B0503020204020204" pitchFamily="34" charset="-122"/>
                <a:ea typeface="微软雅黑" panose="020B0503020204020204" pitchFamily="34" charset="-122"/>
                <a:sym typeface="+mn-ea"/>
              </a:rPr>
              <a:t>语法说明</a:t>
            </a:r>
            <a:r>
              <a:rPr lang="zh-CN" sz="2000" b="1" noProof="0" dirty="0" smtClean="0">
                <a:solidFill>
                  <a:schemeClr val="bg1"/>
                </a:solidFill>
                <a:latin typeface="微软雅黑" panose="020B0503020204020204" pitchFamily="34" charset="-122"/>
                <a:ea typeface="微软雅黑" panose="020B0503020204020204" pitchFamily="34" charset="-122"/>
                <a:sym typeface="+mn-ea"/>
              </a:rPr>
              <a:t>：</a:t>
            </a:r>
            <a:endParaRPr lang="zh-CN" sz="2000" b="1" noProof="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684594" y="2098310"/>
            <a:ext cx="4075430" cy="461665"/>
          </a:xfrm>
          <a:prstGeom prst="rect">
            <a:avLst/>
          </a:prstGeom>
          <a:noFill/>
          <a:ln w="9525">
            <a:noFill/>
            <a:miter lim="800000"/>
          </a:ln>
        </p:spPr>
        <p:txBody>
          <a:bodyPr wrap="square">
            <a:spAutoFit/>
          </a:bodyPr>
          <a:lstStyle/>
          <a:p>
            <a:pPr marL="0" lvl="1" algn="ctr">
              <a:spcBef>
                <a:spcPct val="50000"/>
              </a:spcBef>
              <a:defRPr/>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外连接包括</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种类型</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TextBox 3"/>
          <p:cNvSpPr txBox="1"/>
          <p:nvPr/>
        </p:nvSpPr>
        <p:spPr>
          <a:xfrm>
            <a:off x="3037472" y="3556851"/>
            <a:ext cx="1478061" cy="369332"/>
          </a:xfrm>
          <a:prstGeom prst="rect">
            <a:avLst/>
          </a:prstGeom>
          <a:solidFill>
            <a:srgbClr val="1FA8BB"/>
          </a:solidFill>
        </p:spPr>
        <p:style>
          <a:lnRef idx="0">
            <a:schemeClr val="accent1"/>
          </a:lnRef>
          <a:fillRef idx="3">
            <a:schemeClr val="accent1"/>
          </a:fillRef>
          <a:effectRef idx="3">
            <a:schemeClr val="accent1"/>
          </a:effectRef>
          <a:fontRef idx="minor">
            <a:schemeClr val="lt1"/>
          </a:fontRef>
        </p:style>
        <p:txBody>
          <a:bodyPr wrap="square">
            <a:spAutoFit/>
          </a:bodyPr>
          <a:lstStyle/>
          <a:p>
            <a:pPr algn="ctr" eaLnBrk="0" fontAlgn="base" hangingPunct="0">
              <a:spcBef>
                <a:spcPct val="0"/>
              </a:spcBef>
              <a:spcAft>
                <a:spcPct val="0"/>
              </a:spcAft>
              <a:defRPr/>
            </a:pPr>
            <a:r>
              <a:rPr lang="zh-CN" altLang="en-US" dirty="0">
                <a:solidFill>
                  <a:schemeClr val="bg1"/>
                </a:solidFill>
                <a:latin typeface="微软雅黑" panose="020B0503020204020204" pitchFamily="34" charset="-122"/>
                <a:ea typeface="微软雅黑" panose="020B0503020204020204" pitchFamily="34" charset="-122"/>
                <a:sym typeface="+mn-ea"/>
              </a:rPr>
              <a:t>外连接</a:t>
            </a:r>
            <a:endParaRPr lang="zh-CN" altLang="zh-CN" dirty="0">
              <a:solidFill>
                <a:schemeClr val="bg1"/>
              </a:solidFill>
              <a:latin typeface="微软雅黑" panose="020B0503020204020204" pitchFamily="34" charset="-122"/>
              <a:ea typeface="微软雅黑" panose="020B0503020204020204" pitchFamily="34" charset="-122"/>
              <a:sym typeface="+mn-ea"/>
            </a:endParaRPr>
          </a:p>
        </p:txBody>
      </p:sp>
      <p:sp>
        <p:nvSpPr>
          <p:cNvPr id="24" name="矩形 23"/>
          <p:cNvSpPr/>
          <p:nvPr/>
        </p:nvSpPr>
        <p:spPr>
          <a:xfrm>
            <a:off x="5923710" y="2881490"/>
            <a:ext cx="2043131" cy="338554"/>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pPr algn="ctr" eaLnBrk="0" fontAlgn="base" hangingPunct="0">
              <a:spcBef>
                <a:spcPct val="0"/>
              </a:spcBef>
              <a:spcAft>
                <a:spcPct val="0"/>
              </a:spcAft>
              <a:defRPr/>
            </a:pPr>
            <a:r>
              <a:rPr lang="zh-CN" altLang="en-US" sz="1600" dirty="0">
                <a:solidFill>
                  <a:schemeClr val="bg1"/>
                </a:solidFill>
                <a:latin typeface="微软雅黑" panose="020B0503020204020204" pitchFamily="34" charset="-122"/>
                <a:ea typeface="微软雅黑" panose="020B0503020204020204" pitchFamily="34" charset="-122"/>
                <a:sym typeface="+mn-ea"/>
              </a:rPr>
              <a:t>左外连接</a:t>
            </a:r>
            <a:endParaRPr lang="zh-CN" altLang="zh-CN" sz="1600" dirty="0">
              <a:solidFill>
                <a:schemeClr val="bg1"/>
              </a:solidFill>
              <a:latin typeface="微软雅黑" panose="020B0503020204020204" pitchFamily="34" charset="-122"/>
              <a:ea typeface="微软雅黑" panose="020B0503020204020204" pitchFamily="34" charset="-122"/>
              <a:sym typeface="+mn-ea"/>
            </a:endParaRPr>
          </a:p>
        </p:txBody>
      </p:sp>
      <p:sp>
        <p:nvSpPr>
          <p:cNvPr id="25" name="矩形 24"/>
          <p:cNvSpPr/>
          <p:nvPr/>
        </p:nvSpPr>
        <p:spPr>
          <a:xfrm>
            <a:off x="5923708" y="3624699"/>
            <a:ext cx="2537120" cy="337185"/>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vertOverflow="overflow" horzOverflow="overflow" vert="horz" wrap="square" numCol="1" spcCol="0" rtlCol="0" fromWordArt="0" anchor="ctr" anchorCtr="0" forceAA="0" compatLnSpc="1">
            <a:spAutoFit/>
          </a:bodyPr>
          <a:lstStyle/>
          <a:p>
            <a:pPr algn="ctr" eaLnBrk="0" fontAlgn="base" hangingPunct="0">
              <a:spcBef>
                <a:spcPct val="0"/>
              </a:spcBef>
              <a:spcAft>
                <a:spcPct val="0"/>
              </a:spcAft>
              <a:defRPr/>
            </a:pPr>
            <a:r>
              <a:rPr lang="zh-CN" altLang="en-US" sz="1600" dirty="0">
                <a:solidFill>
                  <a:schemeClr val="bg1"/>
                </a:solidFill>
                <a:latin typeface="微软雅黑" panose="020B0503020204020204" pitchFamily="34" charset="-122"/>
                <a:ea typeface="微软雅黑" panose="020B0503020204020204" pitchFamily="34" charset="-122"/>
                <a:sym typeface="+mn-ea"/>
              </a:rPr>
              <a:t>右</a:t>
            </a:r>
            <a:r>
              <a:rPr lang="zh-CN" altLang="en-US" sz="1600" dirty="0">
                <a:solidFill>
                  <a:schemeClr val="bg1"/>
                </a:solidFill>
                <a:latin typeface="微软雅黑" panose="020B0503020204020204" pitchFamily="34" charset="-122"/>
                <a:ea typeface="微软雅黑" panose="020B0503020204020204" pitchFamily="34" charset="-122"/>
                <a:sym typeface="+mn-ea"/>
              </a:rPr>
              <a:t>外连接</a:t>
            </a:r>
            <a:endParaRPr lang="zh-CN" altLang="zh-CN" sz="1600" dirty="0">
              <a:solidFill>
                <a:schemeClr val="bg1"/>
              </a:solidFill>
              <a:latin typeface="微软雅黑" panose="020B0503020204020204" pitchFamily="34" charset="-122"/>
              <a:ea typeface="微软雅黑" panose="020B0503020204020204" pitchFamily="34" charset="-122"/>
              <a:sym typeface="+mn-ea"/>
            </a:endParaRPr>
          </a:p>
        </p:txBody>
      </p:sp>
      <p:sp>
        <p:nvSpPr>
          <p:cNvPr id="26" name="下箭头 14"/>
          <p:cNvSpPr/>
          <p:nvPr/>
        </p:nvSpPr>
        <p:spPr>
          <a:xfrm rot="3996910" flipV="1">
            <a:off x="5107359" y="2803168"/>
            <a:ext cx="290513" cy="967768"/>
          </a:xfrm>
          <a:prstGeom prst="downArrow">
            <a:avLst>
              <a:gd name="adj1" fmla="val 50000"/>
              <a:gd name="adj2" fmla="val 49999"/>
            </a:avLst>
          </a:prstGeom>
          <a:solidFill>
            <a:srgbClr val="1FA8BB"/>
          </a:solidFill>
          <a:ln w="9525" cap="flat" cmpd="sng">
            <a:noFill/>
            <a:prstDash val="solid"/>
            <a:round/>
            <a:headEnd type="none" w="med" len="med"/>
            <a:tailEnd type="none" w="med" len="med"/>
          </a:ln>
          <a:effectLst>
            <a:outerShdw dist="35921" dir="2699999" algn="ctr" rotWithShape="0">
              <a:srgbClr val="808080"/>
            </a:outerShdw>
          </a:effectLst>
        </p:spPr>
        <p:txBody>
          <a:bodyPr/>
          <a:lstStyle/>
          <a:p>
            <a:endParaRPr lang="zh-CN" altLang="en-US" sz="1400" dirty="0">
              <a:latin typeface="Times New Roman" panose="02020603050405020304" pitchFamily="18" charset="0"/>
              <a:ea typeface="楷体_GB2312" panose="02010609030101010101" pitchFamily="49" charset="-122"/>
            </a:endParaRPr>
          </a:p>
        </p:txBody>
      </p:sp>
      <p:sp>
        <p:nvSpPr>
          <p:cNvPr id="27" name="右箭头 15"/>
          <p:cNvSpPr/>
          <p:nvPr/>
        </p:nvSpPr>
        <p:spPr>
          <a:xfrm>
            <a:off x="4803026" y="3589523"/>
            <a:ext cx="992351" cy="333375"/>
          </a:xfrm>
          <a:prstGeom prst="rightArrow">
            <a:avLst>
              <a:gd name="adj1" fmla="val 50000"/>
              <a:gd name="adj2" fmla="val 50002"/>
            </a:avLst>
          </a:prstGeom>
          <a:solidFill>
            <a:srgbClr val="1FA8BB"/>
          </a:solidFill>
          <a:ln w="9525" cap="flat" cmpd="sng">
            <a:noFill/>
            <a:prstDash val="solid"/>
            <a:round/>
            <a:headEnd type="none" w="med" len="med"/>
            <a:tailEnd type="none" w="med" len="med"/>
          </a:ln>
          <a:effectLst>
            <a:outerShdw dist="35921" dir="2699999" algn="ctr" rotWithShape="0">
              <a:srgbClr val="808080"/>
            </a:outerShdw>
          </a:effectLst>
        </p:spPr>
        <p:txBody>
          <a:bodyPr/>
          <a:lstStyle/>
          <a:p>
            <a:endParaRPr lang="zh-CN" altLang="en-US" sz="1400" dirty="0">
              <a:latin typeface="Times New Roman" panose="02020603050405020304" pitchFamily="18" charset="0"/>
              <a:ea typeface="楷体_GB2312" panose="02010609030101010101" pitchFamily="49" charset="-122"/>
            </a:endParaRPr>
          </a:p>
        </p:txBody>
      </p:sp>
      <p:sp>
        <p:nvSpPr>
          <p:cNvPr id="28" name="矩形 27"/>
          <p:cNvSpPr/>
          <p:nvPr/>
        </p:nvSpPr>
        <p:spPr>
          <a:xfrm>
            <a:off x="5923711" y="4455013"/>
            <a:ext cx="3157227" cy="337185"/>
          </a:xfrm>
          <a:prstGeom prst="rect">
            <a:avLst/>
          </a:prstGeom>
          <a:solidFill>
            <a:srgbClr val="0070C0"/>
          </a:solidFill>
          <a:ln>
            <a:noFill/>
          </a:ln>
        </p:spPr>
        <p:style>
          <a:lnRef idx="1">
            <a:schemeClr val="accent5"/>
          </a:lnRef>
          <a:fillRef idx="2">
            <a:schemeClr val="accent5"/>
          </a:fillRef>
          <a:effectRef idx="1">
            <a:schemeClr val="accent5"/>
          </a:effectRef>
          <a:fontRef idx="minor">
            <a:schemeClr val="dk1"/>
          </a:fontRef>
        </p:style>
        <p:txBody>
          <a:bodyPr vertOverflow="overflow" horzOverflow="overflow" vert="horz" wrap="square" numCol="1" spcCol="0" rtlCol="0" fromWordArt="0" anchor="ctr" anchorCtr="0" forceAA="0" compatLnSpc="1">
            <a:spAutoFit/>
          </a:bodyPr>
          <a:lstStyle/>
          <a:p>
            <a:pPr algn="ctr" eaLnBrk="0" fontAlgn="base" hangingPunct="0">
              <a:spcBef>
                <a:spcPct val="0"/>
              </a:spcBef>
              <a:spcAft>
                <a:spcPct val="0"/>
              </a:spcAft>
              <a:defRPr/>
            </a:pPr>
            <a:r>
              <a:rPr lang="zh-CN" altLang="en-US" sz="1600" dirty="0">
                <a:solidFill>
                  <a:schemeClr val="bg1"/>
                </a:solidFill>
                <a:latin typeface="微软雅黑" panose="020B0503020204020204" pitchFamily="34" charset="-122"/>
                <a:ea typeface="微软雅黑" panose="020B0503020204020204" pitchFamily="34" charset="-122"/>
                <a:sym typeface="+mn-ea"/>
              </a:rPr>
              <a:t>全</a:t>
            </a:r>
            <a:r>
              <a:rPr lang="zh-CN" altLang="en-US" sz="1600" dirty="0">
                <a:solidFill>
                  <a:schemeClr val="bg1"/>
                </a:solidFill>
                <a:latin typeface="微软雅黑" panose="020B0503020204020204" pitchFamily="34" charset="-122"/>
                <a:ea typeface="微软雅黑" panose="020B0503020204020204" pitchFamily="34" charset="-122"/>
                <a:sym typeface="+mn-ea"/>
              </a:rPr>
              <a:t>外连接</a:t>
            </a:r>
            <a:endParaRPr lang="zh-CN" altLang="zh-CN" sz="1600" dirty="0">
              <a:solidFill>
                <a:schemeClr val="bg1"/>
              </a:solidFill>
              <a:latin typeface="微软雅黑" panose="020B0503020204020204" pitchFamily="34" charset="-122"/>
              <a:ea typeface="微软雅黑" panose="020B0503020204020204" pitchFamily="34" charset="-122"/>
              <a:sym typeface="+mn-ea"/>
            </a:endParaRPr>
          </a:p>
        </p:txBody>
      </p:sp>
      <p:sp>
        <p:nvSpPr>
          <p:cNvPr id="29" name="右箭头 15"/>
          <p:cNvSpPr/>
          <p:nvPr/>
        </p:nvSpPr>
        <p:spPr>
          <a:xfrm rot="1695399">
            <a:off x="4824822" y="4114697"/>
            <a:ext cx="958664" cy="333375"/>
          </a:xfrm>
          <a:prstGeom prst="rightArrow">
            <a:avLst>
              <a:gd name="adj1" fmla="val 50000"/>
              <a:gd name="adj2" fmla="val 50002"/>
            </a:avLst>
          </a:prstGeom>
          <a:solidFill>
            <a:srgbClr val="1FA8BB"/>
          </a:solidFill>
          <a:ln w="9525" cap="flat" cmpd="sng">
            <a:noFill/>
            <a:prstDash val="solid"/>
            <a:round/>
            <a:headEnd type="none" w="med" len="med"/>
            <a:tailEnd type="none" w="med" len="med"/>
          </a:ln>
          <a:effectLst>
            <a:outerShdw dist="35921" dir="2699999" algn="ctr" rotWithShape="0">
              <a:srgbClr val="808080"/>
            </a:outerShdw>
          </a:effectLst>
        </p:spPr>
        <p:txBody>
          <a:bodyPr/>
          <a:lstStyle/>
          <a:p>
            <a:endParaRPr lang="zh-CN" altLang="en-US" sz="1400" dirty="0">
              <a:latin typeface="Times New Roman" panose="02020603050405020304" pitchFamily="18" charset="0"/>
              <a:ea typeface="楷体_GB2312" panose="02010609030101010101" pitchFamily="49" charset="-122"/>
            </a:endParaRPr>
          </a:p>
        </p:txBody>
      </p:sp>
      <p:sp>
        <p:nvSpPr>
          <p:cNvPr id="3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2" name="直接连接符 3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ppt_x</p:attrName>
                                        </p:attrNameLst>
                                      </p:cBhvr>
                                      <p:tavLst>
                                        <p:tav tm="0">
                                          <p:val>
                                            <p:strVal val="#ppt_x-.2"/>
                                          </p:val>
                                        </p:tav>
                                        <p:tav tm="100000">
                                          <p:val>
                                            <p:strVal val="#ppt_x"/>
                                          </p:val>
                                        </p:tav>
                                      </p:tavLst>
                                    </p:anim>
                                    <p:anim calcmode="lin" valueType="num">
                                      <p:cBhvr>
                                        <p:cTn id="8"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9" dur="1000"/>
                                        <p:tgtEl>
                                          <p:spTgt spid="23"/>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1000" fill="hold"/>
                                        <p:tgtEl>
                                          <p:spTgt spid="26"/>
                                        </p:tgtEl>
                                        <p:attrNameLst>
                                          <p:attrName>ppt_x</p:attrName>
                                        </p:attrNameLst>
                                      </p:cBhvr>
                                      <p:tavLst>
                                        <p:tav tm="0">
                                          <p:val>
                                            <p:strVal val="#ppt_x-.2"/>
                                          </p:val>
                                        </p:tav>
                                        <p:tav tm="100000">
                                          <p:val>
                                            <p:strVal val="#ppt_x"/>
                                          </p:val>
                                        </p:tav>
                                      </p:tavLst>
                                    </p:anim>
                                    <p:anim calcmode="lin" valueType="num">
                                      <p:cBhvr>
                                        <p:cTn id="14"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6"/>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ppt_x</p:attrName>
                                        </p:attrNameLst>
                                      </p:cBhvr>
                                      <p:tavLst>
                                        <p:tav tm="0">
                                          <p:val>
                                            <p:strVal val="#ppt_x-.2"/>
                                          </p:val>
                                        </p:tav>
                                        <p:tav tm="100000">
                                          <p:val>
                                            <p:strVal val="#ppt_x"/>
                                          </p:val>
                                        </p:tav>
                                      </p:tavLst>
                                    </p:anim>
                                    <p:anim calcmode="lin" valueType="num">
                                      <p:cBhvr>
                                        <p:cTn id="2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4"/>
                                        </p:tgtEl>
                                      </p:cBhvr>
                                    </p:animEffect>
                                  </p:childTnLst>
                                </p:cTn>
                              </p:par>
                            </p:childTnLst>
                          </p:cTn>
                        </p:par>
                        <p:par>
                          <p:cTn id="22" fill="hold">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ppt_x</p:attrName>
                                        </p:attrNameLst>
                                      </p:cBhvr>
                                      <p:tavLst>
                                        <p:tav tm="0">
                                          <p:val>
                                            <p:strVal val="#ppt_x-.2"/>
                                          </p:val>
                                        </p:tav>
                                        <p:tav tm="100000">
                                          <p:val>
                                            <p:strVal val="#ppt_x"/>
                                          </p:val>
                                        </p:tav>
                                      </p:tavLst>
                                    </p:anim>
                                    <p:anim calcmode="lin" valueType="num">
                                      <p:cBhvr>
                                        <p:cTn id="2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7"/>
                                        </p:tgtEl>
                                      </p:cBhvr>
                                    </p:animEffect>
                                  </p:childTnLst>
                                </p:cTn>
                              </p:par>
                            </p:childTnLst>
                          </p:cTn>
                        </p:par>
                        <p:par>
                          <p:cTn id="28" fill="hold">
                            <p:stCondLst>
                              <p:cond delay="4000"/>
                            </p:stCondLst>
                            <p:childTnLst>
                              <p:par>
                                <p:cTn id="29" presetID="29"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1000" fill="hold"/>
                                        <p:tgtEl>
                                          <p:spTgt spid="25"/>
                                        </p:tgtEl>
                                        <p:attrNameLst>
                                          <p:attrName>ppt_x</p:attrName>
                                        </p:attrNameLst>
                                      </p:cBhvr>
                                      <p:tavLst>
                                        <p:tav tm="0">
                                          <p:val>
                                            <p:strVal val="#ppt_x-.2"/>
                                          </p:val>
                                        </p:tav>
                                        <p:tav tm="100000">
                                          <p:val>
                                            <p:strVal val="#ppt_x"/>
                                          </p:val>
                                        </p:tav>
                                      </p:tavLst>
                                    </p:anim>
                                    <p:anim calcmode="lin" valueType="num">
                                      <p:cBhvr>
                                        <p:cTn id="32"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5"/>
                                        </p:tgtEl>
                                      </p:cBhvr>
                                    </p:animEffect>
                                  </p:childTnLst>
                                </p:cTn>
                              </p:par>
                            </p:childTnLst>
                          </p:cTn>
                        </p:par>
                        <p:par>
                          <p:cTn id="34" fill="hold">
                            <p:stCondLst>
                              <p:cond delay="5000"/>
                            </p:stCondLst>
                            <p:childTnLst>
                              <p:par>
                                <p:cTn id="35" presetID="29" presetClass="entr" presetSubtype="0"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1000" fill="hold"/>
                                        <p:tgtEl>
                                          <p:spTgt spid="28"/>
                                        </p:tgtEl>
                                        <p:attrNameLst>
                                          <p:attrName>ppt_x</p:attrName>
                                        </p:attrNameLst>
                                      </p:cBhvr>
                                      <p:tavLst>
                                        <p:tav tm="0">
                                          <p:val>
                                            <p:strVal val="#ppt_x-.2"/>
                                          </p:val>
                                        </p:tav>
                                        <p:tav tm="100000">
                                          <p:val>
                                            <p:strVal val="#ppt_x"/>
                                          </p:val>
                                        </p:tav>
                                      </p:tavLst>
                                    </p:anim>
                                    <p:anim calcmode="lin" valueType="num">
                                      <p:cBhvr>
                                        <p:cTn id="38"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8"/>
                                        </p:tgtEl>
                                      </p:cBhvr>
                                    </p:animEffect>
                                  </p:childTnLst>
                                </p:cTn>
                              </p:par>
                            </p:childTnLst>
                          </p:cTn>
                        </p:par>
                        <p:par>
                          <p:cTn id="40" fill="hold">
                            <p:stCondLst>
                              <p:cond delay="6000"/>
                            </p:stCondLst>
                            <p:childTnLst>
                              <p:par>
                                <p:cTn id="41" presetID="29"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1000" fill="hold"/>
                                        <p:tgtEl>
                                          <p:spTgt spid="29"/>
                                        </p:tgtEl>
                                        <p:attrNameLst>
                                          <p:attrName>ppt_x</p:attrName>
                                        </p:attrNameLst>
                                      </p:cBhvr>
                                      <p:tavLst>
                                        <p:tav tm="0">
                                          <p:val>
                                            <p:strVal val="#ppt_x-.2"/>
                                          </p:val>
                                        </p:tav>
                                        <p:tav tm="100000">
                                          <p:val>
                                            <p:strVal val="#ppt_x"/>
                                          </p:val>
                                        </p:tav>
                                      </p:tavLst>
                                    </p:anim>
                                    <p:anim calcmode="lin" valueType="num">
                                      <p:cBhvr>
                                        <p:cTn id="44"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9"/>
                                        </p:tgtEl>
                                      </p:cBhvr>
                                    </p:animEffect>
                                  </p:childTnLst>
                                </p:cTn>
                              </p:par>
                              <p:par>
                                <p:cTn id="46" presetID="26" presetClass="emph" presetSubtype="0" fill="hold" grpId="0" nodeType="withEffect">
                                  <p:stCondLst>
                                    <p:cond delay="0"/>
                                  </p:stCondLst>
                                  <p:childTnLst>
                                    <p:animEffect transition="out" filter="fade">
                                      <p:cBhvr>
                                        <p:cTn id="47" dur="500" tmFilter="0, 0; .2, .5; .8, .5; 1, 0"/>
                                        <p:tgtEl>
                                          <p:spTgt spid="30"/>
                                        </p:tgtEl>
                                      </p:cBhvr>
                                    </p:animEffect>
                                    <p:animScale>
                                      <p:cBhvr>
                                        <p:cTn id="48"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bldLvl="0" animBg="1"/>
      <p:bldP spid="26" grpId="0" animBg="1"/>
      <p:bldP spid="27" grpId="0" animBg="1"/>
      <p:bldP spid="28" grpId="0" bldLvl="0" animBg="1"/>
      <p:bldP spid="29" grpId="0" animBg="1"/>
      <p:bldP spid="3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8"/>
          <p:cNvGrpSpPr/>
          <p:nvPr/>
        </p:nvGrpSpPr>
        <p:grpSpPr>
          <a:xfrm>
            <a:off x="2277110" y="1743180"/>
            <a:ext cx="7853680" cy="1515287"/>
            <a:chOff x="1413519" y="2219292"/>
            <a:chExt cx="7852902" cy="2692758"/>
          </a:xfrm>
        </p:grpSpPr>
        <p:grpSp>
          <p:nvGrpSpPr>
            <p:cNvPr id="8" name="组合 26"/>
            <p:cNvGrpSpPr/>
            <p:nvPr/>
          </p:nvGrpSpPr>
          <p:grpSpPr>
            <a:xfrm>
              <a:off x="1413519" y="2219292"/>
              <a:ext cx="7852902" cy="2692758"/>
              <a:chOff x="1219943" y="2143092"/>
              <a:chExt cx="7852802" cy="2692758"/>
            </a:xfrm>
          </p:grpSpPr>
          <p:sp>
            <p:nvSpPr>
              <p:cNvPr id="10" name="Text Box 3"/>
              <p:cNvSpPr txBox="1">
                <a:spLocks noChangeArrowheads="1"/>
              </p:cNvSpPr>
              <p:nvPr/>
            </p:nvSpPr>
            <p:spPr bwMode="auto">
              <a:xfrm>
                <a:off x="1635822" y="2143092"/>
                <a:ext cx="7436923" cy="2692758"/>
              </a:xfrm>
              <a:prstGeom prst="rect">
                <a:avLst/>
              </a:prstGeom>
              <a:noFill/>
              <a:ln w="9525">
                <a:noFill/>
                <a:miter lim="800000"/>
              </a:ln>
            </p:spPr>
            <p:txBody>
              <a:bodyPr wrap="square">
                <a:spAutoFit/>
              </a:bodyPr>
              <a:lstStyle/>
              <a:p>
                <a:pPr marL="0" lvl="1">
                  <a:lnSpc>
                    <a:spcPct val="150000"/>
                  </a:lnSpc>
                  <a:spcBef>
                    <a:spcPct val="50000"/>
                  </a:spcBef>
                  <a:defRPr/>
                </a:pPr>
                <a:r>
                  <a:rPr lang="zh-CN" altLang="en-US" sz="2400" dirty="0" smtClean="0">
                    <a:solidFill>
                      <a:schemeClr val="accent2"/>
                    </a:solidFill>
                    <a:latin typeface="微软雅黑" panose="020B0503020204020204" pitchFamily="34" charset="-122"/>
                    <a:ea typeface="微软雅黑" panose="020B0503020204020204" pitchFamily="34" charset="-122"/>
                  </a:rPr>
                  <a:t>左外连接：</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即左表为主表，连接关键字为</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LEFT JOIN</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。关键字左边的表为左表，右边的表为右表。将左表中的所有数据行与右表中的每行按连接条件进行匹配，结果集中包括左表中所有行。</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1"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9" name="TextBox 8"/>
            <p:cNvSpPr txBox="1"/>
            <p:nvPr/>
          </p:nvSpPr>
          <p:spPr>
            <a:xfrm>
              <a:off x="1457965" y="2435172"/>
              <a:ext cx="312875" cy="656326"/>
            </a:xfrm>
            <a:prstGeom prst="rect">
              <a:avLst/>
            </a:prstGeom>
            <a:noFill/>
          </p:spPr>
          <p:txBody>
            <a:bodyPr wrap="none">
              <a:spAutoFit/>
            </a:bodyPr>
            <a:lstStyle/>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1</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
        <p:nvSpPr>
          <p:cNvPr id="12"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2" name="组合 18"/>
          <p:cNvGrpSpPr/>
          <p:nvPr/>
        </p:nvGrpSpPr>
        <p:grpSpPr>
          <a:xfrm>
            <a:off x="2377440" y="4260937"/>
            <a:ext cx="7853680" cy="1569660"/>
            <a:chOff x="1413519" y="2219293"/>
            <a:chExt cx="7852902" cy="2789387"/>
          </a:xfrm>
        </p:grpSpPr>
        <p:grpSp>
          <p:nvGrpSpPr>
            <p:cNvPr id="3" name="组合 26"/>
            <p:cNvGrpSpPr/>
            <p:nvPr/>
          </p:nvGrpSpPr>
          <p:grpSpPr>
            <a:xfrm>
              <a:off x="1413519" y="2219293"/>
              <a:ext cx="7852902" cy="2789387"/>
              <a:chOff x="1219943" y="2143093"/>
              <a:chExt cx="7852802" cy="2789387"/>
            </a:xfrm>
          </p:grpSpPr>
          <p:sp>
            <p:nvSpPr>
              <p:cNvPr id="4" name="Text Box 3"/>
              <p:cNvSpPr txBox="1">
                <a:spLocks noChangeArrowheads="1"/>
              </p:cNvSpPr>
              <p:nvPr/>
            </p:nvSpPr>
            <p:spPr bwMode="auto">
              <a:xfrm>
                <a:off x="1635822" y="2143093"/>
                <a:ext cx="7436923" cy="2789387"/>
              </a:xfrm>
              <a:prstGeom prst="rect">
                <a:avLst/>
              </a:prstGeom>
              <a:noFill/>
              <a:ln w="9525">
                <a:noFill/>
                <a:miter lim="800000"/>
              </a:ln>
            </p:spPr>
            <p:txBody>
              <a:bodyPr wrap="square">
                <a:spAutoFit/>
              </a:bodyPr>
              <a:p>
                <a:pPr marL="0" lvl="1">
                  <a:lnSpc>
                    <a:spcPct val="150000"/>
                  </a:lnSpc>
                  <a:spcBef>
                    <a:spcPct val="50000"/>
                  </a:spcBef>
                  <a:defRPr/>
                </a:pPr>
                <a:r>
                  <a:rPr lang="zh-CN" altLang="en-US" sz="2400" dirty="0" smtClean="0">
                    <a:solidFill>
                      <a:schemeClr val="accent2"/>
                    </a:solidFill>
                    <a:latin typeface="微软雅黑" panose="020B0503020204020204" pitchFamily="34" charset="-122"/>
                    <a:ea typeface="微软雅黑" panose="020B0503020204020204" pitchFamily="34" charset="-122"/>
                  </a:rPr>
                  <a:t>右外连接：</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即右表为主表，连接关键字为</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RIGHT JOIN</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。关键字右边的表为右表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左边的表为左表。将右表中的所有数据行与左表中的每行按连接条件进行匹配，结果集中包括右表中所有行。</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6" name="TextBox 8"/>
            <p:cNvSpPr txBox="1"/>
            <p:nvPr/>
          </p:nvSpPr>
          <p:spPr>
            <a:xfrm>
              <a:off x="1457965" y="2435177"/>
              <a:ext cx="312875" cy="656327"/>
            </a:xfrm>
            <a:prstGeom prst="rect">
              <a:avLst/>
            </a:prstGeom>
            <a:noFill/>
          </p:spPr>
          <p:txBody>
            <a:bodyPr wrap="none">
              <a:spAutoFit/>
            </a:bodyPr>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12"/>
                                        </p:tgtEl>
                                      </p:cBhvr>
                                    </p:animEffect>
                                    <p:animScale>
                                      <p:cBhvr>
                                        <p:cTn id="10" dur="250" autoRev="1" fill="hold"/>
                                        <p:tgtEl>
                                          <p:spTgt spid="12"/>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18"/>
          <p:cNvGrpSpPr/>
          <p:nvPr/>
        </p:nvGrpSpPr>
        <p:grpSpPr>
          <a:xfrm>
            <a:off x="2169160" y="1583896"/>
            <a:ext cx="7853680" cy="1569660"/>
            <a:chOff x="1413519" y="2191789"/>
            <a:chExt cx="7852902" cy="2789387"/>
          </a:xfrm>
        </p:grpSpPr>
        <p:grpSp>
          <p:nvGrpSpPr>
            <p:cNvPr id="7" name="组合 26"/>
            <p:cNvGrpSpPr/>
            <p:nvPr/>
          </p:nvGrpSpPr>
          <p:grpSpPr>
            <a:xfrm>
              <a:off x="1413519" y="2191789"/>
              <a:ext cx="7852902" cy="2789387"/>
              <a:chOff x="1219943" y="2115589"/>
              <a:chExt cx="7852802" cy="2789387"/>
            </a:xfrm>
          </p:grpSpPr>
          <p:sp>
            <p:nvSpPr>
              <p:cNvPr id="9" name="Text Box 3"/>
              <p:cNvSpPr txBox="1">
                <a:spLocks noChangeArrowheads="1"/>
              </p:cNvSpPr>
              <p:nvPr/>
            </p:nvSpPr>
            <p:spPr bwMode="auto">
              <a:xfrm>
                <a:off x="1635822" y="2115589"/>
                <a:ext cx="7436923" cy="2789387"/>
              </a:xfrm>
              <a:prstGeom prst="rect">
                <a:avLst/>
              </a:prstGeom>
              <a:noFill/>
              <a:ln w="9525">
                <a:noFill/>
                <a:miter lim="800000"/>
              </a:ln>
            </p:spPr>
            <p:txBody>
              <a:bodyPr wrap="square">
                <a:spAutoFit/>
              </a:bodyPr>
              <a:lstStyle/>
              <a:p>
                <a:pPr marL="0" lvl="1">
                  <a:lnSpc>
                    <a:spcPct val="150000"/>
                  </a:lnSpc>
                  <a:spcBef>
                    <a:spcPct val="50000"/>
                  </a:spcBef>
                  <a:defRPr/>
                </a:pPr>
                <a:r>
                  <a:rPr lang="zh-CN" altLang="en-US" sz="2400" dirty="0" smtClean="0">
                    <a:solidFill>
                      <a:schemeClr val="accent2"/>
                    </a:solidFill>
                    <a:latin typeface="微软雅黑" panose="020B0503020204020204" pitchFamily="34" charset="-122"/>
                    <a:ea typeface="微软雅黑" panose="020B0503020204020204" pitchFamily="34" charset="-122"/>
                  </a:rPr>
                  <a:t>全外连接：</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连接关键字为</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FULL JOIN</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。该连接查询结果集中包括两个连接表的所有行，左表中每一行在右表中有匹配数据，则结果集中对应的右表的列填入相应数据，否则填为</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NULL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0"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8" name="TextBox 7"/>
            <p:cNvSpPr txBox="1"/>
            <p:nvPr/>
          </p:nvSpPr>
          <p:spPr>
            <a:xfrm>
              <a:off x="1457965" y="2435178"/>
              <a:ext cx="312875" cy="656327"/>
            </a:xfrm>
            <a:prstGeom prst="rect">
              <a:avLst/>
            </a:prstGeom>
            <a:noFill/>
          </p:spPr>
          <p:txBody>
            <a:bodyPr wrap="none">
              <a:spAutoFit/>
            </a:bodyPr>
            <a:lstStyle/>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3</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
        <p:nvSpPr>
          <p:cNvPr id="1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15" name="组合 18"/>
          <p:cNvGrpSpPr/>
          <p:nvPr/>
        </p:nvGrpSpPr>
        <p:grpSpPr>
          <a:xfrm>
            <a:off x="2376805" y="3859101"/>
            <a:ext cx="7853680" cy="1106805"/>
            <a:chOff x="1413519" y="2191789"/>
            <a:chExt cx="7852902" cy="1966864"/>
          </a:xfrm>
        </p:grpSpPr>
        <p:grpSp>
          <p:nvGrpSpPr>
            <p:cNvPr id="16" name="组合 26"/>
            <p:cNvGrpSpPr/>
            <p:nvPr/>
          </p:nvGrpSpPr>
          <p:grpSpPr>
            <a:xfrm>
              <a:off x="1413519" y="2191789"/>
              <a:ext cx="7852902" cy="1966864"/>
              <a:chOff x="1219943" y="2115589"/>
              <a:chExt cx="7852802" cy="1966864"/>
            </a:xfrm>
          </p:grpSpPr>
          <p:sp>
            <p:nvSpPr>
              <p:cNvPr id="17" name="Text Box 3"/>
              <p:cNvSpPr txBox="1">
                <a:spLocks noChangeArrowheads="1"/>
              </p:cNvSpPr>
              <p:nvPr/>
            </p:nvSpPr>
            <p:spPr bwMode="auto">
              <a:xfrm>
                <a:off x="1635822" y="2115589"/>
                <a:ext cx="7436923" cy="1966864"/>
              </a:xfrm>
              <a:prstGeom prst="rect">
                <a:avLst/>
              </a:prstGeom>
              <a:noFill/>
              <a:ln w="9525">
                <a:noFill/>
                <a:miter lim="800000"/>
              </a:ln>
            </p:spPr>
            <p:txBody>
              <a:bodyPr wrap="square">
                <a:spAutoFit/>
              </a:bodyPr>
              <a:lstStyle/>
              <a:p>
                <a:pPr marL="0" lvl="1">
                  <a:lnSpc>
                    <a:spcPct val="150000"/>
                  </a:lnSpc>
                  <a:spcBef>
                    <a:spcPct val="50000"/>
                  </a:spcBef>
                  <a:defRPr/>
                </a:pPr>
                <a:r>
                  <a:rPr lang="zh-CN" altLang="en-US" sz="2400" dirty="0" smtClean="0">
                    <a:solidFill>
                      <a:schemeClr val="accent2"/>
                    </a:solidFill>
                    <a:latin typeface="微软雅黑" panose="020B0503020204020204" pitchFamily="34" charset="-122"/>
                    <a:ea typeface="微软雅黑" panose="020B0503020204020204" pitchFamily="34" charset="-122"/>
                  </a:rPr>
                  <a:t>自连接：</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连接的表是同一张表，使用自连接可以将自身表的一个镜像当作另一个表来对待，从而能够得到一些特殊的数据。</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19" name="TextBox 7"/>
            <p:cNvSpPr txBox="1"/>
            <p:nvPr/>
          </p:nvSpPr>
          <p:spPr>
            <a:xfrm>
              <a:off x="1457965" y="2435178"/>
              <a:ext cx="309849" cy="654493"/>
            </a:xfrm>
            <a:prstGeom prst="rect">
              <a:avLst/>
            </a:prstGeom>
            <a:noFill/>
          </p:spPr>
          <p:txBody>
            <a:bodyPr wrap="none">
              <a:spAutoFit/>
            </a:bodyPr>
            <a:lstStyle/>
            <a:p>
              <a:pPr marR="0" defTabSz="914400">
                <a:buClrTx/>
                <a:buSzTx/>
                <a:buFontTx/>
                <a:buNone/>
                <a:defRPr/>
              </a:pPr>
              <a:r>
                <a:rPr kumimoji="0" lang="en-US" altLang="zh-CN"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4</a:t>
              </a:r>
              <a:endParaRPr kumimoji="0" lang="en-US" altLang="zh-CN"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11"/>
                                        </p:tgtEl>
                                      </p:cBhvr>
                                    </p:animEffect>
                                    <p:animScale>
                                      <p:cBhvr>
                                        <p:cTn id="10" dur="250" autoRev="1" fill="hold"/>
                                        <p:tgtEl>
                                          <p:spTgt spid="11"/>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280100" y="1496352"/>
            <a:ext cx="7288213" cy="706755"/>
          </a:xfrm>
          <a:prstGeom prst="rect">
            <a:avLst/>
          </a:prstGeom>
        </p:spPr>
        <p:txBody>
          <a:bodyPr>
            <a:spAutoFit/>
          </a:bodyPr>
          <a:lstStyle/>
          <a:p>
            <a:pPr>
              <a:buNone/>
            </a:pPr>
            <a:r>
              <a:rPr kumimoji="0" lang="en-US" altLang="zh-CN" sz="20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kumimoji="0" lang="en-US" altLang="zh-CN" sz="2000" i="0" u="none" strike="noStrike" kern="1200" cap="none" spc="0" normalizeH="0" baseline="0" noProof="0" dirty="0" smtClean="0">
                <a:ln>
                  <a:noFill/>
                </a:ln>
                <a:solidFill>
                  <a:srgbClr val="59595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利用左外连接方式查询学生的学号、姓名、课程号、</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平时成绩和期末成绩。</a:t>
            </a: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nvSpPr>
        <p:spPr>
          <a:xfrm>
            <a:off x="2581407" y="2531803"/>
            <a:ext cx="7029450" cy="116840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student.studentno,sname,</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score.courseno,</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daily,final</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  left join score</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on student.studentno=score.studentno;</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流程图: 延期 15"/>
          <p:cNvSpPr/>
          <p:nvPr/>
        </p:nvSpPr>
        <p:spPr>
          <a:xfrm rot="16200000">
            <a:off x="1550670" y="137796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565912" y="166561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238500" y="3124835"/>
            <a:ext cx="5130800" cy="3575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1+#ppt_w/2"/>
                                          </p:val>
                                        </p:tav>
                                        <p:tav tm="100000">
                                          <p:val>
                                            <p:strVal val="#ppt_x"/>
                                          </p:val>
                                        </p:tav>
                                      </p:tavLst>
                                    </p:anim>
                                    <p:anim calcmode="lin" valueType="num">
                                      <p:cBhvr additive="base">
                                        <p:cTn id="8"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280100" y="1496352"/>
            <a:ext cx="7288213" cy="398780"/>
          </a:xfrm>
          <a:prstGeom prst="rect">
            <a:avLst/>
          </a:prstGeom>
        </p:spPr>
        <p:txBody>
          <a:bodyPr>
            <a:spAutoFit/>
          </a:bodyPr>
          <a:lstStyle/>
          <a:p>
            <a:pPr>
              <a:buNone/>
            </a:pPr>
            <a:r>
              <a:rPr kumimoji="0" lang="en-US" altLang="zh-CN" sz="2000" i="0" u="none" strike="noStrike" kern="1200" cap="none" spc="0" normalizeH="0" baseline="0" noProof="0" dirty="0" smtClean="0">
                <a:ln>
                  <a:noFill/>
                </a:ln>
                <a:solidFill>
                  <a:srgbClr val="59595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利用右外连接方式查询教师的排课情况</a:t>
            </a: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nvSpPr>
        <p:spPr>
          <a:xfrm>
            <a:off x="2413767" y="2033963"/>
            <a:ext cx="7029450" cy="188658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hangingPunct="0">
              <a:lnSpc>
                <a:spcPts val="2800"/>
              </a:lnSpc>
              <a:buClrTx/>
              <a:buSzTx/>
              <a:buFontTx/>
              <a:buNone/>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insert into teach_course values('t05100','c05119');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buNone/>
              <a:defRPr/>
            </a:pP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buNone/>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teacher.teacherno,tname, major, courseno</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buNone/>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teacher right join teach_course</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buNone/>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ON teacher.teacherno = teach_course.teacherno;</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流程图: 延期 15"/>
          <p:cNvSpPr/>
          <p:nvPr/>
        </p:nvSpPr>
        <p:spPr>
          <a:xfrm rot="16200000">
            <a:off x="1550670" y="137796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565912" y="166561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569335" y="3920490"/>
            <a:ext cx="4445000" cy="284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1+#ppt_w/2"/>
                                          </p:val>
                                        </p:tav>
                                        <p:tav tm="100000">
                                          <p:val>
                                            <p:strVal val="#ppt_x"/>
                                          </p:val>
                                        </p:tav>
                                      </p:tavLst>
                                    </p:anim>
                                    <p:anim calcmode="lin" valueType="num">
                                      <p:cBhvr additive="base">
                                        <p:cTn id="8"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62175" y="2314392"/>
            <a:ext cx="7867650" cy="1938020"/>
          </a:xfrm>
          <a:prstGeom prst="rect">
            <a:avLst/>
          </a:prstGeom>
        </p:spPr>
        <p:txBody>
          <a:bodyPr wrap="square">
            <a:spAutoFit/>
          </a:bodyPr>
          <a:lstStyle/>
          <a:p>
            <a:pPr fontAlgn="auto">
              <a:lnSpc>
                <a:spcPct val="150000"/>
              </a:lnSpc>
              <a:buFontTx/>
              <a:buNone/>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自连接</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就是一个表的两个副本之间的内连接。同一个表名在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FROM</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中出现两次，故</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为了区别，必须对表指定不同的别名，语句中使用的列名前也要加上表的别名进行限定。</a:t>
            </a:r>
            <a:endParaRPr lang="en-US" altLang="zh-CN" sz="2400" dirty="0" smtClean="0">
              <a:solidFill>
                <a:schemeClr val="accent2"/>
              </a:solidFill>
              <a:latin typeface="微软雅黑" panose="020B0503020204020204" pitchFamily="34" charset="-122"/>
              <a:ea typeface="微软雅黑" panose="020B0503020204020204" pitchFamily="34" charset="-122"/>
              <a:sym typeface="+mn-ea"/>
            </a:endParaRPr>
          </a:p>
        </p:txBody>
      </p:sp>
      <p:sp>
        <p:nvSpPr>
          <p:cNvPr id="7"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par>
                                <p:cTn id="12" presetID="26" presetClass="emph" presetSubtype="0" fill="hold" grpId="0" nodeType="withEffect">
                                  <p:stCondLst>
                                    <p:cond delay="0"/>
                                  </p:stCondLst>
                                  <p:childTnLst>
                                    <p:animEffect transition="out" filter="fade">
                                      <p:cBhvr>
                                        <p:cTn id="13" dur="500" tmFilter="0, 0; .2, .5; .8, .5; 1, 0"/>
                                        <p:tgtEl>
                                          <p:spTgt spid="7"/>
                                        </p:tgtEl>
                                      </p:cBhvr>
                                    </p:animEffect>
                                    <p:animScale>
                                      <p:cBhvr>
                                        <p:cTn id="14"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026557" y="1826922"/>
            <a:ext cx="7288213" cy="706755"/>
          </a:xfrm>
          <a:prstGeom prst="rect">
            <a:avLst/>
          </a:prstGeom>
        </p:spPr>
        <p:txBody>
          <a:bodyPr>
            <a:spAutoFit/>
          </a:bodyPr>
          <a:lstStyle/>
          <a:p>
            <a:pPr>
              <a:buFontTx/>
              <a:buNone/>
            </a:pPr>
            <a:r>
              <a:rPr kumimoji="0" lang="en-US" altLang="zh-CN" sz="20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kumimoji="0" lang="en-US" altLang="zh-CN" sz="2000"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查询既学过课程</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‘c05109’</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又学过课程</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‘c05103’</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的学生的学号。</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流程图: 延期 13"/>
          <p:cNvSpPr/>
          <p:nvPr/>
        </p:nvSpPr>
        <p:spPr>
          <a:xfrm rot="16200000">
            <a:off x="2100580" y="177991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2090422" y="212091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2959648" y="4881880"/>
            <a:ext cx="7029450" cy="152717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sz="2400" dirty="0" smtClean="0">
                <a:solidFill>
                  <a:srgbClr val="FF0000"/>
                </a:solidFill>
                <a:latin typeface="微软雅黑" panose="020B0503020204020204" pitchFamily="34" charset="-122"/>
                <a:ea typeface="微软雅黑" panose="020B0503020204020204" pitchFamily="34" charset="-122"/>
                <a:sym typeface="+mn-ea"/>
              </a:rPr>
              <a:t>s1.</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FROM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 s1, score s2</a:t>
            </a:r>
            <a:endPar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s1.</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s2.</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and s1.courseno='c05109'  AND s2.courseno='c05103' ;</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2959648" y="3157220"/>
            <a:ext cx="7029450" cy="116840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studentno FROM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a:t>
            </a:r>
            <a:endPar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courseno='c05109'  AND courseno='c05103' ;</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10314940" y="2962275"/>
            <a:ext cx="1097280" cy="1198880"/>
          </a:xfrm>
          <a:prstGeom prst="rect">
            <a:avLst/>
          </a:prstGeom>
          <a:noFill/>
          <a:ln>
            <a:noFill/>
          </a:ln>
        </p:spPr>
        <p:txBody>
          <a:bodyPr wrap="none" rtlCol="0" anchor="t">
            <a:spAutoFit/>
          </a:bodyPr>
          <a:p>
            <a:pPr algn="ctr"/>
            <a:r>
              <a:rPr lang="zh-CN" altLang="en-US" sz="7200" b="1">
                <a:solidFill>
                  <a:schemeClr val="accent1"/>
                </a:solidFill>
                <a:effectLst>
                  <a:outerShdw blurRad="38100" dist="25400" dir="5400000" algn="ctr" rotWithShape="0">
                    <a:srgbClr val="6E747A">
                      <a:alpha val="43000"/>
                    </a:srgbClr>
                  </a:outerShdw>
                </a:effectLst>
              </a:rPr>
              <a:t>？</a:t>
            </a:r>
            <a:endParaRPr lang="zh-CN" altLang="en-US"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41" presetClass="entr" presetSubtype="0" fill="hold" grpId="0" nodeType="with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5"/>
                                        </p:tgtEl>
                                        <p:attrNameLst>
                                          <p:attrName>ppt_y</p:attrName>
                                        </p:attrNameLst>
                                      </p:cBhvr>
                                      <p:tavLst>
                                        <p:tav tm="0">
                                          <p:val>
                                            <p:strVal val="#ppt_y"/>
                                          </p:val>
                                        </p:tav>
                                        <p:tav tm="100000">
                                          <p:val>
                                            <p:strVal val="#ppt_y"/>
                                          </p:val>
                                        </p:tav>
                                      </p:tavLst>
                                    </p:anim>
                                    <p:anim calcmode="lin" valueType="num">
                                      <p:cBhvr>
                                        <p:cTn id="14"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2000" fill="hold"/>
                                        <p:tgtEl>
                                          <p:spTgt spid="2"/>
                                        </p:tgtEl>
                                        <p:attrNameLst>
                                          <p:attrName>ppt_x</p:attrName>
                                        </p:attrNameLst>
                                      </p:cBhvr>
                                      <p:tavLst>
                                        <p:tav tm="0">
                                          <p:val>
                                            <p:strVal val="1+#ppt_w/2"/>
                                          </p:val>
                                        </p:tav>
                                        <p:tav tm="100000">
                                          <p:val>
                                            <p:strVal val="#ppt_x"/>
                                          </p:val>
                                        </p:tav>
                                      </p:tavLst>
                                    </p:anim>
                                    <p:anim calcmode="lin" valueType="num">
                                      <p:cBhvr additive="base">
                                        <p:cTn id="22"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5" grpId="1"/>
      <p:bldP spid="4" grpId="0" animBg="1"/>
      <p:bldP spid="4"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026557" y="2096797"/>
            <a:ext cx="7288213" cy="706755"/>
          </a:xfrm>
          <a:prstGeom prst="rect">
            <a:avLst/>
          </a:prstGeom>
        </p:spPr>
        <p:txBody>
          <a:bodyPr>
            <a:spAutoFit/>
          </a:bodyPr>
          <a:lstStyle/>
          <a:p>
            <a:pPr>
              <a:buFontTx/>
              <a:buNone/>
            </a:pPr>
            <a:r>
              <a:rPr kumimoji="0" lang="en-US" altLang="zh-CN" sz="20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kumimoji="0" lang="en-US" altLang="zh-CN" sz="2000"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查询</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'c05109'</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课程成绩比</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‘c05103’</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课程成绩</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高</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的学生的学号。</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流程图: 延期 13"/>
          <p:cNvSpPr/>
          <p:nvPr/>
        </p:nvSpPr>
        <p:spPr>
          <a:xfrm rot="16200000">
            <a:off x="2122170" y="192533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2112012" y="226632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矩形 5"/>
          <p:cNvSpPr/>
          <p:nvPr/>
        </p:nvSpPr>
        <p:spPr>
          <a:xfrm>
            <a:off x="2853690" y="3500120"/>
            <a:ext cx="7600315" cy="152717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sz="2400" dirty="0" smtClean="0">
                <a:solidFill>
                  <a:srgbClr val="FF0000"/>
                </a:solidFill>
                <a:latin typeface="微软雅黑" panose="020B0503020204020204" pitchFamily="34" charset="-122"/>
                <a:ea typeface="微软雅黑" panose="020B0503020204020204" pitchFamily="34" charset="-122"/>
                <a:sym typeface="+mn-ea"/>
              </a:rPr>
              <a:t>s1.</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FROM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 s1, score s2</a:t>
            </a:r>
            <a:endPar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s1.</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s2.</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and s1.courseno='c05109'  AND s2.courseno='c05103'</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and s1.final &gt; s2.final;</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1+#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47462" y="2266342"/>
            <a:ext cx="7288213" cy="400110"/>
          </a:xfrm>
          <a:prstGeom prst="rect">
            <a:avLst/>
          </a:prstGeom>
        </p:spPr>
        <p:txBody>
          <a:bodyPr>
            <a:spAutoFit/>
          </a:bodyPr>
          <a:lstStyle/>
          <a:p>
            <a:pPr>
              <a:buFontTx/>
              <a:buNone/>
            </a:pPr>
            <a:r>
              <a:rPr kumimoji="0" lang="en-US" altLang="zh-CN" sz="200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kumimoji="0" lang="en-US" altLang="zh-CN" sz="2000"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查询和学号“</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11101002</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”在同一个班的学生的学号和姓名。</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5.3</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多表查询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流程图: 延期 13"/>
          <p:cNvSpPr/>
          <p:nvPr/>
        </p:nvSpPr>
        <p:spPr>
          <a:xfrm rot="16200000">
            <a:off x="2122170" y="192533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2112012" y="226632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2959735" y="3157220"/>
            <a:ext cx="7567930" cy="188658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s2.sno,s2.sname</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studentinfo</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AS  s1 JOIN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studentinfo</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AS  s2</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ON s1.sclass=s2.slass</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lnSpc>
                <a:spcPts val="2800"/>
              </a:lnSpc>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s1.sno=’11101001’ AND s2.sno!=’11101001’;</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21815" y="1697990"/>
            <a:ext cx="8549005" cy="2861310"/>
          </a:xfrm>
          <a:prstGeom prst="rect">
            <a:avLst/>
          </a:prstGeom>
        </p:spPr>
        <p:txBody>
          <a:bodyPr wrap="square">
            <a:spAutoFit/>
          </a:bodyPr>
          <a:lstStyle/>
          <a:p>
            <a:pPr fontAlgn="auto">
              <a:lnSpc>
                <a:spcPct val="150000"/>
              </a:lnSpc>
              <a:buFontTx/>
              <a:buNone/>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子查询就是一个嵌套在select、insert、update或delete语句或其他子查询中的查询。部分子查询和连接可以相互替代，使用子查询也可以替代表达式。通过子查询可以把一个复杂的查询分解成一系列的逻辑步骤，利用单个语句的组合解决复杂的查询问题</a:t>
            </a:r>
            <a:r>
              <a:rPr lang="zh-CN" altLang="zh-CN" sz="2400" dirty="0">
                <a:sym typeface="+mn-ea"/>
              </a:rPr>
              <a:t>。</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821815" y="4735195"/>
            <a:ext cx="8548370" cy="2122805"/>
          </a:xfrm>
          <a:prstGeom prst="rect">
            <a:avLst/>
          </a:prstGeom>
          <a:noFill/>
        </p:spPr>
        <p:txBody>
          <a:bodyPr wrap="square" rtlCol="0" anchor="t">
            <a:spAutoFit/>
          </a:bodyPr>
          <a:p>
            <a:pPr fontAlgn="auto">
              <a:lnSpc>
                <a:spcPct val="150000"/>
              </a:lnSpc>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子查询的执行过程。</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MySQL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对嵌套查询的处理过程是从内层向外层处理，即先处理最内层的子查询，然后把查询的结果用于其外查询的查询条件，再层层向外求解，最后得出查询结果。</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6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43735" y="2312670"/>
            <a:ext cx="8304530" cy="3415030"/>
          </a:xfrm>
          <a:prstGeom prst="rect">
            <a:avLst/>
          </a:prstGeom>
        </p:spPr>
        <p:txBody>
          <a:bodyPr wrap="square">
            <a:spAutoFit/>
          </a:bodyPr>
          <a:lstStyle/>
          <a:p>
            <a:pPr marL="741680" lvl="2" indent="-342900">
              <a:lnSpc>
                <a:spcPct val="150000"/>
              </a:lnSpc>
              <a:defRPr/>
            </a:pPr>
            <a:r>
              <a:rPr lang="en-US" altLang="zh-CN" sz="2400" dirty="0" smtClean="0">
                <a:solidFill>
                  <a:schemeClr val="accent2"/>
                </a:solidFill>
                <a:latin typeface="微软雅黑" panose="020B0503020204020204" pitchFamily="34" charset="-122"/>
                <a:ea typeface="微软雅黑" panose="020B0503020204020204" pitchFamily="34" charset="-122"/>
              </a:rPr>
              <a:t>LIMIT</a:t>
            </a:r>
            <a:r>
              <a:rPr lang="zh-CN" altLang="en-US" sz="2400" dirty="0" smtClean="0">
                <a:solidFill>
                  <a:schemeClr val="accent2"/>
                </a:solidFill>
                <a:latin typeface="微软雅黑" panose="020B0503020204020204" pitchFamily="34" charset="-122"/>
                <a:ea typeface="微软雅黑" panose="020B0503020204020204" pitchFamily="34" charset="-122"/>
              </a:rPr>
              <a:t>：</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DELETE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于限制查询结果</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显示</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的数量。</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LIMIT</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后面可以跟</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个参数，第一个参数“</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OFFSET</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”表示偏移量，如果偏移量为</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则从查询结果的第一条记录开始，偏移量为</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则从查询结果的中第二条记录开始</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以此类推。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OFFSET</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为可选值，如果不指定其默认值为</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。第二个参数“记录数”表示返回查询记录的条数。</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5" name="直接连接符 14"/>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文本框 8"/>
          <p:cNvSpPr txBox="1"/>
          <p:nvPr/>
        </p:nvSpPr>
        <p:spPr>
          <a:xfrm>
            <a:off x="1757679" y="1784509"/>
            <a:ext cx="1853074" cy="400110"/>
          </a:xfrm>
          <a:prstGeom prst="rect">
            <a:avLst/>
          </a:prstGeom>
          <a:solidFill>
            <a:schemeClr val="accent2"/>
          </a:solidFill>
          <a:effectLst>
            <a:outerShdw blurRad="57150" dist="19050" dir="2700000" algn="tl" rotWithShape="0">
              <a:prstClr val="black">
                <a:alpha val="63000"/>
              </a:prstClr>
            </a:outerShdw>
          </a:effectLst>
        </p:spPr>
        <p:txBody>
          <a:bodyPr wrap="square" rtlCol="0" anchor="t">
            <a:spAutoFit/>
          </a:bodyPr>
          <a:lstStyle/>
          <a:p>
            <a:r>
              <a:rPr lang="en-US" altLang="zh-CN" b="1" noProof="0"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sz="2000" b="1" dirty="0" smtClean="0">
                <a:solidFill>
                  <a:schemeClr val="bg1"/>
                </a:solidFill>
                <a:latin typeface="微软雅黑" panose="020B0503020204020204" pitchFamily="34" charset="-122"/>
                <a:ea typeface="微软雅黑" panose="020B0503020204020204" pitchFamily="34" charset="-122"/>
                <a:sym typeface="+mn-ea"/>
              </a:rPr>
              <a:t>语法说明</a:t>
            </a:r>
            <a:r>
              <a:rPr lang="zh-CN" sz="2000" b="1" noProof="0" dirty="0" smtClean="0">
                <a:solidFill>
                  <a:schemeClr val="bg1"/>
                </a:solidFill>
                <a:latin typeface="微软雅黑" panose="020B0503020204020204" pitchFamily="34" charset="-122"/>
                <a:ea typeface="微软雅黑" panose="020B0503020204020204" pitchFamily="34" charset="-122"/>
                <a:sym typeface="+mn-ea"/>
              </a:rPr>
              <a:t>：</a:t>
            </a:r>
            <a:endParaRPr lang="zh-CN" sz="2000" b="1" noProof="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bg/>
                                          </p:spTgt>
                                        </p:tgtEl>
                                        <p:attrNameLst>
                                          <p:attrName>style.visibility</p:attrName>
                                        </p:attrNameLst>
                                      </p:cBhvr>
                                      <p:to>
                                        <p:strVal val="visible"/>
                                      </p:to>
                                    </p:set>
                                    <p:animEffect transition="in" filter="wipe(down)">
                                      <p:cBhvr>
                                        <p:cTn id="7" dur="500"/>
                                        <p:tgtEl>
                                          <p:spTgt spid="16">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wipe(down)">
                                      <p:cBhvr>
                                        <p:cTn id="10" dur="500"/>
                                        <p:tgtEl>
                                          <p:spTgt spid="16">
                                            <p:txEl>
                                              <p:pRg st="0" end="0"/>
                                            </p:txEl>
                                          </p:spTgt>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9"/>
                                        </p:tgtEl>
                                      </p:cBhvr>
                                    </p:animEffect>
                                    <p:animScale>
                                      <p:cBhvr>
                                        <p:cTn id="13" dur="250" autoRev="1" fill="hold"/>
                                        <p:tgtEl>
                                          <p:spTgt spid="9"/>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0-#ppt_w/2"/>
                                          </p:val>
                                        </p:tav>
                                        <p:tav tm="100000">
                                          <p:val>
                                            <p:strVal val="#ppt_x"/>
                                          </p:val>
                                        </p:tav>
                                      </p:tavLst>
                                    </p:anim>
                                    <p:anim calcmode="lin" valueType="num">
                                      <p:cBhvr additive="base">
                                        <p:cTn id="19"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6" grpId="0" animBg="1" uiExpand="1" build="allAtOnce"/>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354455" y="1398905"/>
            <a:ext cx="9483725" cy="5169535"/>
          </a:xfrm>
          <a:prstGeom prst="rect">
            <a:avLst/>
          </a:prstGeom>
        </p:spPr>
        <p:txBody>
          <a:bodyPr wrap="square">
            <a:spAutoFit/>
          </a:bodyPr>
          <a:lstStyle/>
          <a:p>
            <a:pPr lvl="1" fontAlgn="auto">
              <a:lnSpc>
                <a:spcPct val="150000"/>
              </a:lnSpc>
              <a:buNone/>
            </a:pPr>
            <a:r>
              <a:rPr lang="zh-CN" altLang="zh-CN" sz="2800" b="1" dirty="0">
                <a:solidFill>
                  <a:srgbClr val="F0882E"/>
                </a:solidFill>
                <a:latin typeface="微软雅黑" panose="020B0503020204020204" pitchFamily="34" charset="-122"/>
                <a:ea typeface="微软雅黑" panose="020B0503020204020204" pitchFamily="34" charset="-122"/>
                <a:cs typeface="微软雅黑" panose="020B0503020204020204" pitchFamily="34" charset="-122"/>
                <a:sym typeface="+mn-ea"/>
              </a:rPr>
              <a:t>注意：</a:t>
            </a:r>
            <a:endParaRPr lang="zh-CN" altLang="zh-CN" sz="2800" b="1" dirty="0">
              <a:solidFill>
                <a:srgbClr val="F0882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fontAlgn="auto">
              <a:lnSpc>
                <a:spcPct val="150000"/>
              </a:lnSpc>
              <a:buFont typeface="Wingdings" panose="05000000000000000000" charset="0"/>
              <a:buChar char="l"/>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子查询需要用括号括起来。子查询中也可以再包含子查询，嵌套可以多至</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32</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层。</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buFont typeface="Wingdings" panose="05000000000000000000" charset="0"/>
              <a:buChar char="l"/>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当需要返回一个值或一个值列表时，可以利用子查询代替一个表达式。也可以利用子查询返回含有多个列的结果集替代表或连接操作相同的功能。</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buFont typeface="Wingdings" panose="05000000000000000000" charset="0"/>
              <a:buChar char="l"/>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子查询不能够检索数据类型为</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varchar(max)</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nvarchar(max)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varbinary(max)</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的列。</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buFont typeface="Wingdings" panose="05000000000000000000" charset="0"/>
              <a:buChar char="l"/>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子查询使用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order by</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时，只能在外层使用，不能在内层使用。</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65275" y="2225675"/>
            <a:ext cx="8430895" cy="2306955"/>
          </a:xfrm>
          <a:prstGeom prst="rect">
            <a:avLst/>
          </a:prstGeom>
        </p:spPr>
        <p:txBody>
          <a:bodyPr wrap="square">
            <a:spAutoFit/>
          </a:bodyPr>
          <a:lstStyle/>
          <a:p>
            <a:pPr lvl="1" fontAlgn="auto">
              <a:lnSpc>
                <a:spcPct val="150000"/>
              </a:lnSpc>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把子查询的结果当成一个普通的表达式来看待，用在其外查询的选择条件中。此时子查询必须返回一个值或单个列值列表，此时的子查询可以替换</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where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子句中包含</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关键字的表达式。</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29076" y="1172332"/>
            <a:ext cx="3113405" cy="553085"/>
          </a:xfrm>
          <a:prstGeom prst="rect">
            <a:avLst/>
          </a:prstGeom>
          <a:noFill/>
        </p:spPr>
        <p:txBody>
          <a:bodyPr wrap="none" rtlCol="0" anchor="t">
            <a:spAutoFit/>
          </a:bodyPr>
          <a:p>
            <a:pPr marL="0" lvl="2" algn="l" eaLnBrk="0" fontAlgn="base" hangingPunct="0">
              <a:lnSpc>
                <a:spcPct val="150000"/>
              </a:lnSpc>
              <a:spcBef>
                <a:spcPct val="20000"/>
              </a:spcBef>
              <a:buClrTx/>
              <a:buSzTx/>
              <a:buFontTx/>
              <a:defRPr/>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5.4.1 </a:t>
            </a:r>
            <a:r>
              <a:rPr lang="en-US" altLang="zh-CN" sz="2000" dirty="0" smtClean="0">
                <a:solidFill>
                  <a:srgbClr val="F0882E"/>
                </a:solidFill>
                <a:latin typeface="微软雅黑" panose="020B0503020204020204" pitchFamily="34" charset="-122"/>
                <a:ea typeface="微软雅黑" panose="020B0503020204020204" pitchFamily="34" charset="-122"/>
                <a:sym typeface="+mn-ea"/>
              </a:rPr>
              <a:t>利用子查询做表达式</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81103" y="1485988"/>
            <a:ext cx="8124825" cy="1568450"/>
          </a:xfrm>
          <a:prstGeom prst="rect">
            <a:avLst/>
          </a:prstGeom>
        </p:spPr>
        <p:txBody>
          <a:bodyPr wrap="square">
            <a:spAutoFit/>
          </a:bodyPr>
          <a:lstStyle/>
          <a:p>
            <a:pPr lvl="0" algn="l" eaLnBrk="0" fontAlgn="base" hangingPunct="0">
              <a:lnSpc>
                <a:spcPct val="150000"/>
              </a:lnSpc>
              <a:buClrTx/>
              <a:buSzTx/>
              <a:buFontTx/>
              <a:defRPr/>
            </a:pP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查询学号为18125121107的学生的入学成绩、所有学生的平均入学成绩及该学生成绩与所有学生的平均入学成绩的差。</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0" algn="l" eaLnBrk="0" fontAlgn="base" hangingPunct="0">
              <a:lnSpc>
                <a:spcPct val="150000"/>
              </a:lnSpc>
              <a:buClrTx/>
              <a:buSzTx/>
              <a:buFontTx/>
              <a:defRPr/>
            </a:pP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746310" y="4243898"/>
            <a:ext cx="8121581" cy="188658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studentno,sname,entrance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avg(entrance)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 ) 平均成绩,</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entrance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avg(entrance)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 ) 分差</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studentno='18125121107';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流程图: 延期 8"/>
          <p:cNvSpPr/>
          <p:nvPr/>
        </p:nvSpPr>
        <p:spPr>
          <a:xfrm rot="16200000">
            <a:off x="1433830" y="131763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423037" y="161545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16250" y="3220085"/>
            <a:ext cx="7258050" cy="706755"/>
          </a:xfrm>
          <a:prstGeom prst="rect">
            <a:avLst/>
          </a:prstGeom>
          <a:noFill/>
        </p:spPr>
        <p:txBody>
          <a:bodyPr wrap="square" rtlCol="0" anchor="t">
            <a:spAutoFit/>
          </a:bodyPr>
          <a:p>
            <a:pPr>
              <a:buNone/>
            </a:pP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分析：利用子查询求学生的平均入学成绩，作为</a:t>
            </a: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select</a:t>
            </a: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语句的输出项表达式。</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711575" y="2826385"/>
            <a:ext cx="4768850" cy="2131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animBg="1"/>
      <p:bldP spid="7"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45590" y="1995805"/>
            <a:ext cx="9100820" cy="3415030"/>
          </a:xfrm>
          <a:prstGeom prst="rect">
            <a:avLst/>
          </a:prstGeom>
        </p:spPr>
        <p:txBody>
          <a:bodyPr wrap="square">
            <a:spAutoFit/>
          </a:bodyPr>
          <a:lstStyle/>
          <a:p>
            <a:pPr lvl="1" fontAlgn="auto">
              <a:lnSpc>
                <a:spcPct val="150000"/>
              </a:lnSpc>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select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的数据源由</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from</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子句指定，</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from</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子句可以指定单个表或者多个表，还可以查询来自视图、临时表或结果集的数据源。即可以利用子查询可以生成一个派生表，用于替代</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from</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子句中的数据源表，派生表可以定义一个别名，即子查询的结果集可以作为外层查询的源表。实际上是在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from</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子句中使用子查询作为派生表数据源。</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29076" y="1172332"/>
            <a:ext cx="3367405" cy="398780"/>
          </a:xfrm>
          <a:prstGeom prst="rect">
            <a:avLst/>
          </a:prstGeom>
          <a:noFill/>
        </p:spPr>
        <p:txBody>
          <a:bodyPr wrap="none" rtlCol="0" anchor="t">
            <a:spAutoFit/>
          </a:bodyPr>
          <a:p>
            <a:pPr algn="l">
              <a:buClrTx/>
              <a:buSzTx/>
              <a:buFontTx/>
              <a:buNone/>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5.4.2 利用</a:t>
            </a:r>
            <a:r>
              <a:rPr lang="en-US" altLang="zh-CN" sz="2000" dirty="0" smtClean="0">
                <a:solidFill>
                  <a:srgbClr val="F0882E"/>
                </a:solidFill>
                <a:latin typeface="微软雅黑" panose="020B0503020204020204" pitchFamily="34" charset="-122"/>
                <a:ea typeface="微软雅黑" panose="020B0503020204020204" pitchFamily="34" charset="-122"/>
                <a:sym typeface="+mn-ea"/>
              </a:rPr>
              <a:t>子查询生成派生表</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84278" y="1199603"/>
            <a:ext cx="8124825" cy="1014730"/>
          </a:xfrm>
          <a:prstGeom prst="rect">
            <a:avLst/>
          </a:prstGeom>
        </p:spPr>
        <p:txBody>
          <a:bodyPr wrap="square">
            <a:spAutoFit/>
          </a:bodyPr>
          <a:lstStyle/>
          <a:p>
            <a:pPr lvl="0" algn="l" eaLnBrk="0" fontAlgn="base" hangingPunct="0">
              <a:lnSpc>
                <a:spcPct val="150000"/>
              </a:lnSpc>
              <a:buClrTx/>
              <a:buSzTx/>
              <a:buFontTx/>
              <a:defRPr/>
            </a:pPr>
            <a:r>
              <a:rPr kumimoji="0" lang="en-US" altLang="zh-CN" sz="2000" b="1" i="0" u="none" strike="noStrike" kern="1200" cap="none" spc="0" normalizeH="0" baseline="0" noProof="0" dirty="0">
                <a:ln>
                  <a:noFill/>
                </a:ln>
                <a:solidFill>
                  <a:srgbClr val="59595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查询期末成绩高于</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85</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分、总评成绩高于</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90</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分的学生的学号、课程号和总评成绩。</a:t>
            </a: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矩形 6"/>
          <p:cNvSpPr/>
          <p:nvPr/>
        </p:nvSpPr>
        <p:spPr>
          <a:xfrm>
            <a:off x="2584385" y="3340293"/>
            <a:ext cx="8121581" cy="152717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TT.studentno 学号 ,TT.courseno 课程号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TT.final*0.8+TT.daily*0.2  总评</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final&gt;85) as TT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TT.final*0.8+TT.daily*0.2&gt;90;</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流程图: 延期 8"/>
          <p:cNvSpPr/>
          <p:nvPr/>
        </p:nvSpPr>
        <p:spPr>
          <a:xfrm rot="16200000">
            <a:off x="1433830" y="131763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423037" y="161545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16250" y="2368550"/>
            <a:ext cx="7258050" cy="706755"/>
          </a:xfrm>
          <a:prstGeom prst="rect">
            <a:avLst/>
          </a:prstGeom>
          <a:noFill/>
        </p:spPr>
        <p:txBody>
          <a:bodyPr wrap="square" rtlCol="0" anchor="t">
            <a:spAutoFit/>
          </a:bodyPr>
          <a:p>
            <a:pPr>
              <a:buNone/>
            </a:pP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分析：利用子查询过滤出期末成绩高于</a:t>
            </a: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85</a:t>
            </a: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分的结果集，以</a:t>
            </a: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TT</a:t>
            </a: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命名，然后再对结果集</a:t>
            </a: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TT</a:t>
            </a: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中的数据进行查询。</a:t>
            </a:r>
            <a:endPar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4300855" y="3340100"/>
            <a:ext cx="4464050" cy="2851150"/>
          </a:xfrm>
          <a:prstGeom prst="rect">
            <a:avLst/>
          </a:prstGeom>
        </p:spPr>
      </p:pic>
      <p:sp>
        <p:nvSpPr>
          <p:cNvPr id="8" name="矩形 7"/>
          <p:cNvSpPr/>
          <p:nvPr/>
        </p:nvSpPr>
        <p:spPr>
          <a:xfrm>
            <a:off x="2587560" y="5331018"/>
            <a:ext cx="8121581" cy="152717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TT.studentno 学号 ,TT.courseno 课程号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TT.final*0.8+TT.daily*0.2  总评</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score  TT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TT.final*0.8+TT.daily*0.2&gt;90  and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TT.final&gt;85</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p:tgtEl>
                                          <p:spTgt spid="8"/>
                                        </p:tgtEl>
                                        <p:attrNameLst>
                                          <p:attrName>ppt_y</p:attrName>
                                        </p:attrNameLst>
                                      </p:cBhvr>
                                      <p:tavLst>
                                        <p:tav tm="0">
                                          <p:val>
                                            <p:strVal val="#ppt_y+#ppt_h*1.125000"/>
                                          </p:val>
                                        </p:tav>
                                        <p:tav tm="100000">
                                          <p:val>
                                            <p:strVal val="#ppt_y"/>
                                          </p:val>
                                        </p:tav>
                                      </p:tavLst>
                                    </p:anim>
                                    <p:animEffect transition="in" filter="wipe(up)">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bldLvl="0" animBg="1"/>
      <p:bldP spid="7" grpId="1" animBg="1"/>
      <p:bldP spid="8" grpId="0" animBg="1"/>
      <p:bldP spid="8"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80870" y="2186305"/>
            <a:ext cx="8430895" cy="1198880"/>
          </a:xfrm>
          <a:prstGeom prst="rect">
            <a:avLst/>
          </a:prstGeom>
        </p:spPr>
        <p:txBody>
          <a:bodyPr wrap="square">
            <a:spAutoFit/>
          </a:bodyPr>
          <a:lstStyle/>
          <a:p>
            <a:pPr marL="0" lvl="1" algn="l" fontAlgn="auto">
              <a:lnSpc>
                <a:spcPct val="150000"/>
              </a:lnSpc>
              <a:buClrTx/>
              <a:buSzTx/>
              <a:buFontTx/>
              <a:buNone/>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where语句中的子查询实际上是将子查询的结果作为该语句条件中的一部分，然后利用这个条件过滤本层查询的数据。</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17011" y="1172332"/>
            <a:ext cx="3343910" cy="398780"/>
          </a:xfrm>
          <a:prstGeom prst="rect">
            <a:avLst/>
          </a:prstGeom>
          <a:noFill/>
        </p:spPr>
        <p:txBody>
          <a:bodyPr wrap="none" rtlCol="0" anchor="t">
            <a:spAutoFit/>
          </a:bodyPr>
          <a:p>
            <a:pPr algn="l">
              <a:buClrTx/>
              <a:buSzTx/>
              <a:buFontTx/>
              <a:buNone/>
            </a:pPr>
            <a:r>
              <a:rPr lang="en-US" altLang="zh-CN" sz="2000" dirty="0" smtClean="0">
                <a:solidFill>
                  <a:srgbClr val="F0882E"/>
                </a:solidFill>
                <a:latin typeface="微软雅黑" panose="020B0503020204020204" pitchFamily="34" charset="-122"/>
                <a:ea typeface="微软雅黑" panose="020B0503020204020204" pitchFamily="34" charset="-122"/>
                <a:sym typeface="+mn-ea"/>
              </a:rPr>
              <a:t>5.4.3 </a:t>
            </a:r>
            <a:r>
              <a:rPr lang="en-US" altLang="zh-CN" sz="2000" dirty="0" smtClean="0">
                <a:solidFill>
                  <a:srgbClr val="F0882E"/>
                </a:solidFill>
                <a:latin typeface="微软雅黑" panose="020B0503020204020204" pitchFamily="34" charset="-122"/>
                <a:ea typeface="微软雅黑" panose="020B0503020204020204" pitchFamily="34" charset="-122"/>
                <a:sym typeface="+mn-ea"/>
              </a:rPr>
              <a:t>where子句中的子查询</a:t>
            </a:r>
            <a:endParaRPr lang="en-US" altLang="zh-CN" sz="2000" dirty="0" smtClean="0">
              <a:solidFill>
                <a:srgbClr val="F0882E"/>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955165" y="1663065"/>
            <a:ext cx="8282305" cy="3046095"/>
          </a:xfrm>
          <a:prstGeom prst="rect">
            <a:avLst/>
          </a:prstGeom>
        </p:spPr>
        <p:txBody>
          <a:bodyPr wrap="square">
            <a:spAutoFit/>
          </a:bodyPr>
          <a:lstStyle/>
          <a:p>
            <a:pPr algn="l" fontAlgn="auto">
              <a:lnSpc>
                <a:spcPct val="150000"/>
              </a:lnSpc>
              <a:buClrTx/>
              <a:buSzTx/>
              <a:buFontTx/>
              <a:buNone/>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en-US" altLang="zh-CN" sz="2400" dirty="0" smtClean="0">
                <a:solidFill>
                  <a:schemeClr val="accent2"/>
                </a:solidFill>
                <a:latin typeface="微软雅黑" panose="020B0503020204020204" pitchFamily="34" charset="-122"/>
                <a:ea typeface="微软雅黑" panose="020B0503020204020204" pitchFamily="34" charset="-122"/>
                <a:sym typeface="+mn-ea"/>
              </a:rPr>
              <a:t>IN</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子查询</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是指父查询与子查询之间用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IN</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NOT IN</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进行连接，判断某个属性列的值是否在子查询查找到的集合中。</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fontAlgn="auto">
              <a:lnSpc>
                <a:spcPct val="150000"/>
              </a:lnSpc>
              <a:buClrTx/>
              <a:buSzTx/>
              <a:buFontTx/>
              <a:buNone/>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当子查询返回的结果列包含一个值时，利用比较运算符就适用查询要求。假如一个子查询返回的结果集是值的列表，这时比较运算符就可以用in运算符代替。</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38508" y="1398993"/>
            <a:ext cx="8124825" cy="460375"/>
          </a:xfrm>
          <a:prstGeom prst="rect">
            <a:avLst/>
          </a:prstGeom>
        </p:spPr>
        <p:txBody>
          <a:bodyPr wrap="square">
            <a:spAutoFit/>
          </a:bodyPr>
          <a:lstStyle/>
          <a:p>
            <a:pPr>
              <a:buNone/>
            </a:pP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获取期末成绩中含有高于</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93</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分的学生的学号、姓名、电话和</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Email</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矩形 6"/>
          <p:cNvSpPr/>
          <p:nvPr/>
        </p:nvSpPr>
        <p:spPr>
          <a:xfrm>
            <a:off x="2452940" y="3513648"/>
            <a:ext cx="8121581" cy="152717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studentno,sname,phone,Email</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in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final&gt;93);</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流程图: 延期 8"/>
          <p:cNvSpPr/>
          <p:nvPr/>
        </p:nvSpPr>
        <p:spPr>
          <a:xfrm rot="16200000">
            <a:off x="1721485" y="120587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734822" y="149099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418080" y="2326005"/>
            <a:ext cx="7355205" cy="706755"/>
          </a:xfrm>
          <a:prstGeom prst="rect">
            <a:avLst/>
          </a:prstGeom>
          <a:noFill/>
        </p:spPr>
        <p:txBody>
          <a:bodyPr wrap="square" rtlCol="0" anchor="t">
            <a:spAutoFit/>
          </a:bodyPr>
          <a:p>
            <a:pPr>
              <a:buNone/>
            </a:pP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分析：利用操作符</a:t>
            </a: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in</a:t>
            </a: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可以允许指定一个表达式（或常量）集合，可以利用</a:t>
            </a: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select</a:t>
            </a: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语句的子查询输出表达式（或常量）集合。</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388360" y="3077210"/>
            <a:ext cx="4502150" cy="2400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2" grpId="0"/>
      <p:bldP spid="2" grpId="1"/>
      <p:bldP spid="7" grpId="0" animBg="1"/>
      <p:bldP spid="7"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61163" y="1395818"/>
            <a:ext cx="8124825" cy="398780"/>
          </a:xfrm>
          <a:prstGeom prst="rect">
            <a:avLst/>
          </a:prstGeom>
        </p:spPr>
        <p:txBody>
          <a:bodyPr wrap="square">
            <a:spAutoFit/>
          </a:bodyPr>
          <a:lstStyle/>
          <a:p>
            <a:pPr>
              <a:buNone/>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查询没学过</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苏超然</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老师教授课程</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的学生的学号、姓名。</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矩形 6"/>
          <p:cNvSpPr/>
          <p:nvPr/>
        </p:nvSpPr>
        <p:spPr>
          <a:xfrm>
            <a:off x="1863725" y="3416300"/>
            <a:ext cx="8714740" cy="188658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hangingPunct="0">
              <a:lnSpc>
                <a:spcPts val="2800"/>
              </a:lnSpc>
              <a:buClrTx/>
              <a:buSzTx/>
              <a:buFontTx/>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studentno,sname FROM student</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WHERE studentno not in </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SELECT studentno FROM score  ,course c, teacher t ,teach_course tc</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WHERE t.tname='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苏超然</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and score.courseno=c.courseno</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lnSpc>
                <a:spcPts val="2800"/>
              </a:lnSpc>
              <a:buClrTx/>
              <a:buSzTx/>
              <a:buFontTx/>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and tc.teacherno = t.teacherno and tc.courseno=c.courseno);</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流程图: 延期 8"/>
          <p:cNvSpPr/>
          <p:nvPr/>
        </p:nvSpPr>
        <p:spPr>
          <a:xfrm rot="16200000">
            <a:off x="1721485" y="120587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734822" y="149099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418080" y="2326005"/>
            <a:ext cx="7355205" cy="706755"/>
          </a:xfrm>
          <a:prstGeom prst="rect">
            <a:avLst/>
          </a:prstGeom>
          <a:noFill/>
        </p:spPr>
        <p:txBody>
          <a:bodyPr wrap="square" rtlCol="0" anchor="t">
            <a:spAutoFit/>
          </a:bodyPr>
          <a:p>
            <a:pPr>
              <a:buNone/>
            </a:pP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分析：先利用</a:t>
            </a: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select</a:t>
            </a: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语句的子查询 ，在利用操作符 </a:t>
            </a: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not in</a:t>
            </a: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可以允许指定一个表达式（或常量）集合，可以。</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12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660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2" grpId="0"/>
      <p:bldP spid="2" grpId="1"/>
      <p:bldP spid="7" grpId="0" bldLvl="0" animBg="1"/>
      <p:bldP spid="7"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51894" y="2222299"/>
            <a:ext cx="7288213" cy="1938020"/>
          </a:xfrm>
          <a:prstGeom prst="rect">
            <a:avLst/>
          </a:prstGeom>
        </p:spPr>
        <p:txBody>
          <a:bodyPr>
            <a:spAutoFit/>
          </a:bodyPr>
          <a:lstStyle/>
          <a:p>
            <a:pPr>
              <a:lnSpc>
                <a:spcPts val="4800"/>
              </a:lnSpc>
              <a:buFontTx/>
              <a:buNone/>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dirty="0" smtClean="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400" dirty="0" smtClean="0">
                <a:solidFill>
                  <a:schemeClr val="accent2"/>
                </a:solidFill>
                <a:latin typeface="微软雅黑" panose="020B0503020204020204" pitchFamily="34" charset="-122"/>
                <a:ea typeface="微软雅黑" panose="020B0503020204020204" pitchFamily="34" charset="-122"/>
                <a:sym typeface="+mn-ea"/>
              </a:rPr>
              <a:t>批量比较子查询</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是指子查询的结果不止一个，而且父查询和子查询之间又需要用比较运算符进行连接，这时候，就需要在子查询前面加上</a:t>
            </a:r>
            <a:r>
              <a:rPr lang="en-US" altLang="zh-CN" sz="2400" dirty="0" smtClean="0">
                <a:solidFill>
                  <a:schemeClr val="accent2"/>
                </a:solidFill>
                <a:latin typeface="微软雅黑" panose="020B0503020204020204" pitchFamily="34" charset="-122"/>
                <a:ea typeface="微软雅黑" panose="020B0503020204020204" pitchFamily="34" charset="-122"/>
                <a:sym typeface="+mn-ea"/>
              </a:rPr>
              <a:t>ALL</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2400" dirty="0" smtClean="0">
                <a:solidFill>
                  <a:schemeClr val="accent2"/>
                </a:solidFill>
                <a:latin typeface="微软雅黑" panose="020B0503020204020204" pitchFamily="34" charset="-122"/>
                <a:ea typeface="微软雅黑" panose="020B0503020204020204" pitchFamily="34" charset="-122"/>
                <a:sym typeface="+mn-ea"/>
              </a:rPr>
              <a:t>ANY/</a:t>
            </a:r>
            <a:r>
              <a:rPr lang="en-US" altLang="zh-CN" sz="2400" dirty="0" smtClean="0">
                <a:solidFill>
                  <a:schemeClr val="accent2"/>
                </a:solidFill>
                <a:latin typeface="微软雅黑" panose="020B0503020204020204" pitchFamily="34" charset="-122"/>
                <a:ea typeface="微软雅黑" panose="020B0503020204020204" pitchFamily="34" charset="-122"/>
                <a:sym typeface="+mn-ea"/>
              </a:rPr>
              <a:t>SOME</a:t>
            </a:r>
            <a:r>
              <a:rPr lang="en-US" altLang="zh-CN" sz="2400" dirty="0" smtClean="0">
                <a:solidFill>
                  <a:schemeClr val="accent2"/>
                </a:solidFill>
                <a:latin typeface="微软雅黑" panose="020B0503020204020204" pitchFamily="34" charset="-122"/>
                <a:ea typeface="微软雅黑" panose="020B0503020204020204" pitchFamily="34" charset="-122"/>
              </a:rPr>
              <a:t>这样的谓</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词。</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7"/>
                                        </p:tgtEl>
                                      </p:cBhvr>
                                    </p:animEffect>
                                    <p:animScale>
                                      <p:cBhvr>
                                        <p:cTn id="10"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51894" y="2513386"/>
            <a:ext cx="7288213" cy="1238288"/>
          </a:xfrm>
          <a:prstGeom prst="rect">
            <a:avLst/>
          </a:prstGeom>
        </p:spPr>
        <p:txBody>
          <a:bodyPr>
            <a:spAutoFit/>
          </a:bodyPr>
          <a:lstStyle/>
          <a:p>
            <a:pPr lvl="0" eaLnBrk="0" fontAlgn="base" hangingPunct="0">
              <a:lnSpc>
                <a:spcPct val="150000"/>
              </a:lnSpc>
              <a:spcBef>
                <a:spcPct val="0"/>
              </a:spcBef>
              <a:spcAft>
                <a:spcPct val="0"/>
              </a:spcAft>
              <a:defRPr/>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accent2"/>
                </a:solidFill>
                <a:uLnTx/>
                <a:uFillTx/>
                <a:latin typeface="Arial" panose="020B0604020202020204" pitchFamily="34" charset="0"/>
                <a:ea typeface="宋体" panose="02010600030101010101" pitchFamily="2" charset="-122"/>
                <a:cs typeface="+mn-cs"/>
              </a:rPr>
              <a:t> </a:t>
            </a:r>
            <a:r>
              <a:rPr lang="zh-CN" altLang="en-US" sz="2400" dirty="0" smtClean="0">
                <a:solidFill>
                  <a:schemeClr val="accent2"/>
                </a:solidFill>
                <a:latin typeface="微软雅黑" panose="020B0503020204020204" pitchFamily="34" charset="-122"/>
                <a:ea typeface="微软雅黑" panose="020B0503020204020204" pitchFamily="34" charset="-122"/>
              </a:rPr>
              <a:t>基本查询</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只包括两个部分：要查询的字段和从哪一张数据表中查询。</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7"/>
                                        </p:tgtEl>
                                      </p:cBhvr>
                                    </p:animEffect>
                                    <p:animScale>
                                      <p:cBhvr>
                                        <p:cTn id="10"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18"/>
          <p:cNvGrpSpPr/>
          <p:nvPr/>
        </p:nvGrpSpPr>
        <p:grpSpPr>
          <a:xfrm>
            <a:off x="2169160" y="1999031"/>
            <a:ext cx="7853680" cy="2030095"/>
            <a:chOff x="1413519" y="2163261"/>
            <a:chExt cx="7852902" cy="3607603"/>
          </a:xfrm>
        </p:grpSpPr>
        <p:grpSp>
          <p:nvGrpSpPr>
            <p:cNvPr id="7" name="组合 26"/>
            <p:cNvGrpSpPr/>
            <p:nvPr/>
          </p:nvGrpSpPr>
          <p:grpSpPr>
            <a:xfrm>
              <a:off x="1413519" y="2163261"/>
              <a:ext cx="7852902" cy="3607603"/>
              <a:chOff x="1219943" y="2087061"/>
              <a:chExt cx="7852802" cy="3607603"/>
            </a:xfrm>
          </p:grpSpPr>
          <p:sp>
            <p:nvSpPr>
              <p:cNvPr id="9" name="Text Box 3"/>
              <p:cNvSpPr txBox="1">
                <a:spLocks noChangeArrowheads="1"/>
              </p:cNvSpPr>
              <p:nvPr/>
            </p:nvSpPr>
            <p:spPr bwMode="auto">
              <a:xfrm>
                <a:off x="1635822" y="2087061"/>
                <a:ext cx="7436923" cy="3607603"/>
              </a:xfrm>
              <a:prstGeom prst="rect">
                <a:avLst/>
              </a:prstGeom>
              <a:noFill/>
              <a:ln w="9525">
                <a:noFill/>
                <a:miter lim="800000"/>
              </a:ln>
            </p:spPr>
            <p:txBody>
              <a:bodyPr wrap="square">
                <a:spAutoFit/>
              </a:bodyPr>
              <a:lstStyle/>
              <a:p>
                <a:pPr marL="0" lvl="1">
                  <a:lnSpc>
                    <a:spcPct val="150000"/>
                  </a:lnSpc>
                  <a:spcBef>
                    <a:spcPct val="50000"/>
                  </a:spcBef>
                  <a:defRPr/>
                </a:pPr>
                <a:r>
                  <a:rPr lang="en-US" altLang="zh-CN" sz="2400" dirty="0" smtClean="0">
                    <a:solidFill>
                      <a:schemeClr val="accent2"/>
                    </a:solidFill>
                    <a:latin typeface="微软雅黑" panose="020B0503020204020204" pitchFamily="34" charset="-122"/>
                    <a:ea typeface="微软雅黑" panose="020B0503020204020204" pitchFamily="34" charset="-122"/>
                    <a:sym typeface="+mn-ea"/>
                  </a:rPr>
                  <a:t>SOME</a:t>
                </a:r>
                <a:r>
                  <a:rPr lang="zh-CN" altLang="en-US" sz="2400" dirty="0" smtClean="0">
                    <a:solidFill>
                      <a:schemeClr val="accent2"/>
                    </a:solidFill>
                    <a:latin typeface="微软雅黑" panose="020B0503020204020204" pitchFamily="34" charset="-122"/>
                    <a:ea typeface="微软雅黑" panose="020B0503020204020204" pitchFamily="34" charset="-122"/>
                  </a:rPr>
                  <a:t>谓词：</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在子查询前面使用</a:t>
                </a:r>
                <a:r>
                  <a:rPr lang="en-US" altLang="zh-CN" sz="2000" dirty="0" smtClean="0">
                    <a:solidFill>
                      <a:schemeClr val="accent2"/>
                    </a:solidFill>
                    <a:latin typeface="微软雅黑" panose="020B0503020204020204" pitchFamily="34" charset="-122"/>
                    <a:ea typeface="微软雅黑" panose="020B0503020204020204" pitchFamily="34" charset="-122"/>
                    <a:sym typeface="+mn-ea"/>
                  </a:rPr>
                  <a:t>SOME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谓词时，会使用指定的比较运算符将一个表达式的值或列值与子查询返回值中的每一个进行比较，</a:t>
                </a:r>
                <a:r>
                  <a:rPr lang="zh-CN" altLang="en-US" sz="2000" dirty="0" smtClean="0">
                    <a:solidFill>
                      <a:srgbClr val="FF0000"/>
                    </a:solidFill>
                    <a:latin typeface="微软雅黑" panose="020B0503020204020204" pitchFamily="34" charset="-122"/>
                    <a:ea typeface="微软雅黑" panose="020B0503020204020204" pitchFamily="34" charset="-122"/>
                  </a:rPr>
                  <a:t>只要有一次</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比较的结果为</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TRUE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，则整个表达式的值为</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TRUE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，否则为</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FALSE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0"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8" name="TextBox 7"/>
            <p:cNvSpPr txBox="1"/>
            <p:nvPr/>
          </p:nvSpPr>
          <p:spPr>
            <a:xfrm>
              <a:off x="1457965" y="2435172"/>
              <a:ext cx="312875" cy="656326"/>
            </a:xfrm>
            <a:prstGeom prst="rect">
              <a:avLst/>
            </a:prstGeom>
            <a:noFill/>
          </p:spPr>
          <p:txBody>
            <a:bodyPr wrap="none">
              <a:spAutoFit/>
            </a:bodyPr>
            <a:lstStyle/>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1</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
        <p:nvSpPr>
          <p:cNvPr id="1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11"/>
                                        </p:tgtEl>
                                      </p:cBhvr>
                                    </p:animEffect>
                                    <p:animScale>
                                      <p:cBhvr>
                                        <p:cTn id="10"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9" name="直接连接符 18"/>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20" name="组合 18"/>
          <p:cNvGrpSpPr/>
          <p:nvPr/>
        </p:nvGrpSpPr>
        <p:grpSpPr>
          <a:xfrm>
            <a:off x="2169160" y="1999031"/>
            <a:ext cx="7853680" cy="2031325"/>
            <a:chOff x="1413519" y="2163261"/>
            <a:chExt cx="7852902" cy="3609788"/>
          </a:xfrm>
        </p:grpSpPr>
        <p:grpSp>
          <p:nvGrpSpPr>
            <p:cNvPr id="21" name="组合 26"/>
            <p:cNvGrpSpPr/>
            <p:nvPr/>
          </p:nvGrpSpPr>
          <p:grpSpPr>
            <a:xfrm>
              <a:off x="1413519" y="2163261"/>
              <a:ext cx="7852902" cy="3609788"/>
              <a:chOff x="1219943" y="2087061"/>
              <a:chExt cx="7852802" cy="3609788"/>
            </a:xfrm>
          </p:grpSpPr>
          <p:sp>
            <p:nvSpPr>
              <p:cNvPr id="23" name="Text Box 3"/>
              <p:cNvSpPr txBox="1">
                <a:spLocks noChangeArrowheads="1"/>
              </p:cNvSpPr>
              <p:nvPr/>
            </p:nvSpPr>
            <p:spPr bwMode="auto">
              <a:xfrm>
                <a:off x="1635822" y="2087061"/>
                <a:ext cx="7436923" cy="3609788"/>
              </a:xfrm>
              <a:prstGeom prst="rect">
                <a:avLst/>
              </a:prstGeom>
              <a:noFill/>
              <a:ln w="9525">
                <a:noFill/>
                <a:miter lim="800000"/>
              </a:ln>
            </p:spPr>
            <p:txBody>
              <a:bodyPr wrap="square">
                <a:spAutoFit/>
              </a:bodyPr>
              <a:lstStyle/>
              <a:p>
                <a:pPr marL="0" lvl="1">
                  <a:lnSpc>
                    <a:spcPct val="150000"/>
                  </a:lnSpc>
                  <a:spcBef>
                    <a:spcPct val="50000"/>
                  </a:spcBef>
                  <a:defRPr/>
                </a:pPr>
                <a:r>
                  <a:rPr lang="en-US" altLang="zh-CN" sz="2400" dirty="0">
                    <a:solidFill>
                      <a:schemeClr val="accent2"/>
                    </a:solidFill>
                    <a:latin typeface="微软雅黑" panose="020B0503020204020204" pitchFamily="34" charset="-122"/>
                    <a:ea typeface="微软雅黑" panose="020B0503020204020204" pitchFamily="34" charset="-122"/>
                  </a:rPr>
                  <a:t>ALL</a:t>
                </a:r>
                <a:r>
                  <a:rPr lang="zh-CN" altLang="en-US" sz="2400" dirty="0">
                    <a:solidFill>
                      <a:schemeClr val="accent2"/>
                    </a:solidFill>
                    <a:latin typeface="微软雅黑" panose="020B0503020204020204" pitchFamily="34" charset="-122"/>
                    <a:ea typeface="微软雅黑" panose="020B0503020204020204" pitchFamily="34" charset="-122"/>
                  </a:rPr>
                  <a:t>谓词：</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在子</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AS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前面使用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ALL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谓词时，会使用指定的比较运算符将一个表达式的值或列值与子查询返回值中的每一个进行比较，只有</a:t>
                </a:r>
                <a:r>
                  <a:rPr lang="zh-CN" altLang="en-US" sz="2000" dirty="0">
                    <a:solidFill>
                      <a:srgbClr val="FF0000"/>
                    </a:solidFill>
                    <a:latin typeface="微软雅黑" panose="020B0503020204020204" pitchFamily="34" charset="-122"/>
                    <a:ea typeface="微软雅黑" panose="020B0503020204020204" pitchFamily="34" charset="-122"/>
                  </a:rPr>
                  <a:t>所有</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比较的结果为</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TRUE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，整个表达式的值为</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TRUE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，否则为</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FALSE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4" name="图片 32" descr="按扭-14.png"/>
              <p:cNvPicPr>
                <a:picLocks noChangeAspect="1"/>
              </p:cNvPicPr>
              <p:nvPr/>
            </p:nvPicPr>
            <p:blipFill>
              <a:blip r:embed="rId2" cstate="print"/>
              <a:stretch>
                <a:fillRect/>
              </a:stretch>
            </p:blipFill>
            <p:spPr>
              <a:xfrm>
                <a:off x="1219943" y="2414762"/>
                <a:ext cx="402819" cy="536578"/>
              </a:xfrm>
              <a:prstGeom prst="rect">
                <a:avLst/>
              </a:prstGeom>
              <a:noFill/>
              <a:ln w="9525">
                <a:noFill/>
              </a:ln>
            </p:spPr>
          </p:pic>
        </p:grpSp>
        <p:sp>
          <p:nvSpPr>
            <p:cNvPr id="22" name="TextBox 21"/>
            <p:cNvSpPr txBox="1"/>
            <p:nvPr/>
          </p:nvSpPr>
          <p:spPr>
            <a:xfrm>
              <a:off x="1457965" y="2435173"/>
              <a:ext cx="312875" cy="656325"/>
            </a:xfrm>
            <a:prstGeom prst="rect">
              <a:avLst/>
            </a:prstGeom>
            <a:noFill/>
          </p:spPr>
          <p:txBody>
            <a:bodyPr wrap="none">
              <a:spAutoFit/>
            </a:bodyPr>
            <a:lstStyle/>
            <a:p>
              <a:pPr marR="0" defTabSz="914400">
                <a:buClrTx/>
                <a:buSzTx/>
                <a:buFontTx/>
                <a:buNone/>
                <a:defRPr/>
              </a:pPr>
              <a:r>
                <a:rPr lang="en-US" altLang="zh-CN"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637790" y="1315720"/>
            <a:ext cx="7694295" cy="1014730"/>
          </a:xfrm>
          <a:prstGeom prst="rect">
            <a:avLst/>
          </a:prstGeom>
        </p:spPr>
        <p:txBody>
          <a:bodyPr wrap="square">
            <a:spAutoFit/>
          </a:bodyPr>
          <a:lstStyle/>
          <a:p>
            <a:pPr lvl="0" algn="l" eaLnBrk="0" fontAlgn="base" hangingPunct="0">
              <a:lnSpc>
                <a:spcPct val="150000"/>
              </a:lnSpc>
              <a:buClrTx/>
              <a:buSzTx/>
              <a:buFontTx/>
              <a:defRPr/>
            </a:pPr>
            <a:r>
              <a:rPr kumimoji="0" lang="en-US" altLang="zh-CN" sz="200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查找score表中所有比c05109课程期末成绩都高的学号、姓名、电话和期末成绩。</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2926979" y="4320237"/>
            <a:ext cx="7116872" cy="147637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hangingPunct="0">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student.studentno,sname, phone,final</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 inner join student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on score.studentno= student.studentno</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final &gt;all</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final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courseno= 'c05109');</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流程图: 延期 11"/>
          <p:cNvSpPr/>
          <p:nvPr/>
        </p:nvSpPr>
        <p:spPr>
          <a:xfrm rot="16200000">
            <a:off x="1487170" y="126874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517017" y="163196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6" name="直接连接符 15"/>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054225" y="2517140"/>
            <a:ext cx="8862060" cy="1476375"/>
          </a:xfrm>
          <a:prstGeom prst="rect">
            <a:avLst/>
          </a:prstGeom>
          <a:noFill/>
        </p:spPr>
        <p:txBody>
          <a:bodyPr wrap="square" rtlCol="0" anchor="t">
            <a:spAutoFit/>
          </a:bodyPr>
          <a:p>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分析：本题输出项是学号、姓名、电话和期末成绩，分别存在于</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表和</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score</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表，因此外层查询先做一个内连接。在此基础上，从外层查询数据源中找出每一个期末成绩</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final</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的值，让该值分别与子查询中的</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c05109</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课程的每一个值进行比较，当该外层</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final</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值比内层的每一个</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c05109</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课程成绩都高时，即为查询结果集中的一行记录。以此类推，即可得到本题的结果集。</a:t>
            </a:r>
            <a:endPar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2"/>
          <a:stretch>
            <a:fillRect/>
          </a:stretch>
        </p:blipFill>
        <p:spPr>
          <a:xfrm>
            <a:off x="3670935" y="4108450"/>
            <a:ext cx="4679950" cy="2654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strVal val="#ppt_w*0.70"/>
                                          </p:val>
                                        </p:tav>
                                        <p:tav tm="100000">
                                          <p:val>
                                            <p:strVal val="#ppt_w"/>
                                          </p:val>
                                        </p:tav>
                                      </p:tavLst>
                                    </p:anim>
                                    <p:anim calcmode="lin" valueType="num">
                                      <p:cBhvr>
                                        <p:cTn id="14" dur="1000" fill="hold"/>
                                        <p:tgtEl>
                                          <p:spTgt spid="9"/>
                                        </p:tgtEl>
                                        <p:attrNameLst>
                                          <p:attrName>ppt_h</p:attrName>
                                        </p:attrNameLst>
                                      </p:cBhvr>
                                      <p:tavLst>
                                        <p:tav tm="0">
                                          <p:val>
                                            <p:strVal val="#ppt_h"/>
                                          </p:val>
                                        </p:tav>
                                        <p:tav tm="100000">
                                          <p:val>
                                            <p:strVal val="#ppt_h"/>
                                          </p:val>
                                        </p:tav>
                                      </p:tavLst>
                                    </p:anim>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p:tgtEl>
                                          <p:spTgt spid="3"/>
                                        </p:tgtEl>
                                        <p:attrNameLst>
                                          <p:attrName>ppt_y</p:attrName>
                                        </p:attrNameLst>
                                      </p:cBhvr>
                                      <p:tavLst>
                                        <p:tav tm="0">
                                          <p:val>
                                            <p:strVal val="#ppt_y+#ppt_h*1.125000"/>
                                          </p:val>
                                        </p:tav>
                                        <p:tav tm="100000">
                                          <p:val>
                                            <p:strVal val="#ppt_y"/>
                                          </p:val>
                                        </p:tav>
                                      </p:tavLst>
                                    </p:anim>
                                    <p:animEffect transition="in" filter="wipe(up)">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9" grpId="0" animBg="1"/>
      <p:bldP spid="9"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41722" y="2170307"/>
            <a:ext cx="8248649" cy="553085"/>
          </a:xfrm>
          <a:prstGeom prst="rect">
            <a:avLst/>
          </a:prstGeom>
        </p:spPr>
        <p:txBody>
          <a:bodyPr wrap="square">
            <a:spAutoFit/>
          </a:bodyPr>
          <a:lstStyle/>
          <a:p>
            <a:pPr lvl="0" eaLnBrk="0" fontAlgn="base" hangingPunct="0">
              <a:lnSpc>
                <a:spcPct val="150000"/>
              </a:lnSpc>
              <a:spcBef>
                <a:spcPct val="0"/>
              </a:spcBef>
              <a:spcAft>
                <a:spcPct val="0"/>
              </a:spcAft>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输出不需要补考的学生的姓名。</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905125" y="3158490"/>
            <a:ext cx="7940675" cy="156845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hangingPunct="0">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sname</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AS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不需补考的学生</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 </a:t>
            </a:r>
            <a:endParaRPr lang="en-US" altLang="zh-CN" sz="2400"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sz="240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ALL</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defRPr/>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sz="240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score WHERE final &lt;60);</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流程图: 延期 11"/>
          <p:cNvSpPr/>
          <p:nvPr/>
        </p:nvSpPr>
        <p:spPr>
          <a:xfrm rot="16200000">
            <a:off x="2122170" y="192533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094232" y="226315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339107" y="1293372"/>
            <a:ext cx="8248649" cy="2122805"/>
          </a:xfrm>
          <a:prstGeom prst="rect">
            <a:avLst/>
          </a:prstGeom>
        </p:spPr>
        <p:txBody>
          <a:bodyPr wrap="square">
            <a:spAutoFit/>
          </a:bodyPr>
          <a:lstStyle/>
          <a:p>
            <a:pPr marL="0" marR="0" algn="l" eaLnBrk="0" fontAlgn="base" hangingPunct="0">
              <a:lnSpc>
                <a:spcPct val="150000"/>
              </a:lnSpc>
              <a:buClrTx/>
              <a:buSzTx/>
              <a:buFontTx/>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请同学们书写满足下述条件的查询语句</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marR="0" algn="l" eaLnBrk="0" fontAlgn="base" hangingPunct="0">
              <a:lnSpc>
                <a:spcPct val="150000"/>
              </a:lnSpc>
              <a:spcBef>
                <a:spcPts val="480"/>
              </a:spcBef>
              <a:buClrTx/>
              <a:buSzTx/>
              <a:buFontTx/>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找出c05109号课成绩最高的所有学生的学号</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marR="0" algn="l" eaLnBrk="0" fontAlgn="base" hangingPunct="0">
              <a:lnSpc>
                <a:spcPct val="150000"/>
              </a:lnSpc>
              <a:spcBef>
                <a:spcPts val="480"/>
              </a:spcBef>
              <a:buClrTx/>
              <a:buSzTx/>
              <a:buFontTx/>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找出18135222201号同学成绩最低的课程号</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marR="0" algn="l" eaLnBrk="0" fontAlgn="base" hangingPunct="0">
              <a:lnSpc>
                <a:spcPct val="150000"/>
              </a:lnSpc>
              <a:spcBef>
                <a:spcPts val="480"/>
              </a:spcBef>
              <a:buClrTx/>
              <a:buSzTx/>
              <a:buFontTx/>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找出封月明同学成绩最低的课程号</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649894" y="3416204"/>
            <a:ext cx="7116872" cy="175323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hangingPunct="0">
              <a:buClrTx/>
              <a:buSzTx/>
              <a:buFontTx/>
              <a:defRPr/>
            </a:pP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 From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 </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courseno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c05109</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and </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final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 &gt;= all ( </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	Select final From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 Where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courseno ='c05109'</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hangingPunct="0">
              <a:defRPr/>
            </a:pPr>
            <a:endParaRPr b="1">
              <a:solidFill>
                <a:srgbClr val="FF0065"/>
              </a:solidFill>
              <a:latin typeface="HSUTNK+Arial-BoldMT"/>
              <a:cs typeface="HSUTNK+Arial-BoldMT"/>
            </a:endParaRPr>
          </a:p>
          <a:p>
            <a:pPr eaLnBrk="0" hangingPunct="0">
              <a:defRPr/>
            </a:pP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37749" y="3948334"/>
            <a:ext cx="7116872" cy="175323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algn="l" eaLnBrk="0" hangingPunct="0">
              <a:buClrTx/>
              <a:buSzTx/>
              <a:buFontTx/>
              <a:defRPr/>
            </a:pP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courseno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 </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='18135222201' and </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final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 &lt;= all ( </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	Select final From Score  Where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='18135222201'</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b="1">
              <a:solidFill>
                <a:srgbClr val="FF0065"/>
              </a:solidFill>
              <a:latin typeface="HSUTNK+Arial-BoldMT"/>
              <a:cs typeface="HSUTNK+Arial-BoldMT"/>
            </a:endParaRPr>
          </a:p>
          <a:p>
            <a:pPr eaLnBrk="0" hangingPunct="0">
              <a:defRPr/>
            </a:pP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4532919" y="5083714"/>
            <a:ext cx="7116872" cy="168910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algn="l" eaLnBrk="0" hangingPunct="0">
              <a:buClrTx/>
              <a:buSzTx/>
              <a:buFontTx/>
              <a:defRPr/>
            </a:pP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courseno From Score sc , student s</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sname = “封月明” and s.</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eaLnBrk="0" hangingPunct="0">
              <a:buClrTx/>
              <a:buSzTx/>
              <a:buFontTx/>
              <a:defRPr/>
            </a:pP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and </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R="0" algn="l" eaLnBrk="0" hangingPunct="0">
              <a:lnSpc>
                <a:spcPct val="100000"/>
              </a:lnSpc>
              <a:spcBef>
                <a:spcPts val="805"/>
              </a:spcBef>
              <a:buClrTx/>
              <a:buSzTx/>
              <a:buFontTx/>
              <a:defRPr/>
            </a:pP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final&lt;= all ( Select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final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Score </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endParaRPr>
          </a:p>
          <a:p>
            <a:pPr marR="0" algn="l" eaLnBrk="0" hangingPunct="0">
              <a:lnSpc>
                <a:spcPct val="100000"/>
              </a:lnSpc>
              <a:spcBef>
                <a:spcPts val="855"/>
              </a:spcBef>
              <a:buClrTx/>
              <a:buSzTx/>
              <a:buFontTx/>
              <a:defRPr/>
            </a:pP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S.studentno</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0.70"/>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strVal val="#ppt_w*0.70"/>
                                          </p:val>
                                        </p:tav>
                                        <p:tav tm="100000">
                                          <p:val>
                                            <p:strVal val="#ppt_w"/>
                                          </p:val>
                                        </p:tav>
                                      </p:tavLst>
                                    </p:anim>
                                    <p:anim calcmode="lin" valueType="num">
                                      <p:cBhvr>
                                        <p:cTn id="25" dur="1000" fill="hold"/>
                                        <p:tgtEl>
                                          <p:spTgt spid="3"/>
                                        </p:tgtEl>
                                        <p:attrNameLst>
                                          <p:attrName>ppt_h</p:attrName>
                                        </p:attrNameLst>
                                      </p:cBhvr>
                                      <p:tavLst>
                                        <p:tav tm="0">
                                          <p:val>
                                            <p:strVal val="#ppt_h"/>
                                          </p:val>
                                        </p:tav>
                                        <p:tav tm="100000">
                                          <p:val>
                                            <p:strVal val="#ppt_h"/>
                                          </p:val>
                                        </p:tav>
                                      </p:tavLst>
                                    </p:anim>
                                    <p:animEffect transition="in" filter="fade">
                                      <p:cBhvr>
                                        <p:cTn id="26" dur="1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strVal val="#ppt_w*0.70"/>
                                          </p:val>
                                        </p:tav>
                                        <p:tav tm="100000">
                                          <p:val>
                                            <p:strVal val="#ppt_w"/>
                                          </p:val>
                                        </p:tav>
                                      </p:tavLst>
                                    </p:anim>
                                    <p:anim calcmode="lin" valueType="num">
                                      <p:cBhvr>
                                        <p:cTn id="32" dur="1000" fill="hold"/>
                                        <p:tgtEl>
                                          <p:spTgt spid="4"/>
                                        </p:tgtEl>
                                        <p:attrNameLst>
                                          <p:attrName>ppt_h</p:attrName>
                                        </p:attrNameLst>
                                      </p:cBhvr>
                                      <p:tavLst>
                                        <p:tav tm="0">
                                          <p:val>
                                            <p:strVal val="#ppt_h"/>
                                          </p:val>
                                        </p:tav>
                                        <p:tav tm="100000">
                                          <p:val>
                                            <p:strVal val="#ppt_h"/>
                                          </p:val>
                                        </p:tav>
                                      </p:tavLst>
                                    </p:anim>
                                    <p:animEffect transition="in" filter="fade">
                                      <p:cBhvr>
                                        <p:cTn id="3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5" grpId="1"/>
      <p:bldP spid="7" grpId="0" animBg="1"/>
      <p:bldP spid="7" grpId="1" animBg="1"/>
      <p:bldP spid="3" grpId="0" animBg="1"/>
      <p:bldP spid="3" grpId="1" animBg="1"/>
      <p:bldP spid="4" grpId="0" animBg="1"/>
      <p:bldP spid="4"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88745" y="1713865"/>
            <a:ext cx="9413875" cy="4154170"/>
          </a:xfrm>
          <a:prstGeom prst="rect">
            <a:avLst/>
          </a:prstGeom>
        </p:spPr>
        <p:txBody>
          <a:bodyPr wrap="square">
            <a:spAutoFit/>
          </a:bodyPr>
          <a:lstStyle/>
          <a:p>
            <a:pPr algn="l" fontAlgn="auto">
              <a:lnSpc>
                <a:spcPct val="150000"/>
              </a:lnSpc>
              <a:buClrTx/>
              <a:buSzTx/>
              <a:buFontTx/>
              <a:buNone/>
            </a:pPr>
            <a:r>
              <a:rPr kumimoji="0" lang="en-US" altLang="zh-CN"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rgbClr val="F0882E"/>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zh-CN" altLang="en-US" sz="2400" i="0" u="none" strike="noStrike" kern="1200" cap="none" spc="0" normalizeH="0" baseline="0" dirty="0" smtClean="0">
                <a:solidFill>
                  <a:srgbClr val="F0882E"/>
                </a:solidFill>
                <a:latin typeface="微软雅黑" panose="020B0503020204020204" pitchFamily="34" charset="-122"/>
                <a:ea typeface="微软雅黑" panose="020B0503020204020204" pitchFamily="34" charset="-122"/>
                <a:cs typeface="+mn-cs"/>
              </a:rPr>
              <a:t> </a:t>
            </a:r>
            <a:r>
              <a:rPr lang="zh-CN" altLang="en-US" sz="2400" dirty="0" smtClean="0">
                <a:solidFill>
                  <a:srgbClr val="F0882E"/>
                </a:solidFill>
                <a:latin typeface="微软雅黑" panose="020B0503020204020204" pitchFamily="34" charset="-122"/>
                <a:ea typeface="微软雅黑" panose="020B0503020204020204" pitchFamily="34" charset="-122"/>
                <a:sym typeface="+mn-ea"/>
              </a:rPr>
              <a:t>EXISTS</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子查询</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是指在子查询前面加上EXISTS运算符或NOT EXISTS运算符。EXISTS运算符和后面的子查询构成EXISTS表达式。</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l" fontAlgn="auto">
              <a:lnSpc>
                <a:spcPct val="150000"/>
              </a:lnSpc>
              <a:buClrTx/>
              <a:buSzTx/>
              <a:buFontTx/>
              <a:buNone/>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用exists关键字时，内层查询语句不返回查询的记录。而是返回一个真假值。</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如果子查询查找到有满足条件的数据行，那么EXISTS表达式返回值为TRUE，否则为FALSE。</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当返回的值为true时，外层查询语句将进行查询；当返回的为false时，外层查询语句不进行查询或者查询不出任何记录。</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0.70"/>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5"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23761" y="2141424"/>
            <a:ext cx="7288213" cy="706755"/>
          </a:xfrm>
          <a:prstGeom prst="rect">
            <a:avLst/>
          </a:prstGeom>
        </p:spPr>
        <p:txBody>
          <a:bodyPr>
            <a:spAutoFit/>
          </a:bodyPr>
          <a:lstStyle/>
          <a:p>
            <a:pPr algn="l">
              <a:buClrTx/>
              <a:buSzTx/>
              <a:buFontTx/>
              <a:buNone/>
            </a:pPr>
            <a:r>
              <a:rPr kumimoji="0" lang="en-US" altLang="zh-CN" sz="200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查询student表中是否存在2001年12月12日以后出生的学生，如果存在，输出学生的学号、姓名、生日和电话。</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537626" y="3844072"/>
            <a:ext cx="7116872" cy="175323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studentno,sname,birthdate,phone</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exists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SELECT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birthdate &lt; '2001-12-12');</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eaLnBrk="0" hangingPunct="0">
              <a:defRPr/>
            </a:pP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1" name="直接连接符 10"/>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流程图: 延期 11"/>
          <p:cNvSpPr/>
          <p:nvPr/>
        </p:nvSpPr>
        <p:spPr>
          <a:xfrm rot="16200000">
            <a:off x="2122170" y="1925332"/>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136142" y="228855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1819910" y="3244850"/>
            <a:ext cx="8584565" cy="368300"/>
          </a:xfrm>
          <a:prstGeom prst="rect">
            <a:avLst/>
          </a:prstGeom>
          <a:noFill/>
        </p:spPr>
        <p:txBody>
          <a:bodyPr wrap="none" rtlCol="0" anchor="t">
            <a:spAutoFit/>
          </a:bodyPr>
          <a:p>
            <a:r>
              <a:rPr lang="zh-CN"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分析：只要存在一行数据符合条件，则</a:t>
            </a:r>
            <a:r>
              <a:rPr lang="en-US"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where</a:t>
            </a:r>
            <a:r>
              <a:rPr lang="zh-CN"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条件就返回</a:t>
            </a:r>
            <a:r>
              <a:rPr lang="en-US"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TURE</a:t>
            </a:r>
            <a:r>
              <a:rPr lang="zh-CN"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，于是输出所有行。</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64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680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2" grpId="0"/>
      <p:bldP spid="2" grpId="1"/>
      <p:bldP spid="7" grpId="0" animBg="1"/>
      <p:bldP spid="7"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60262" y="2254293"/>
            <a:ext cx="8271477" cy="400110"/>
          </a:xfrm>
          <a:prstGeom prst="rect">
            <a:avLst/>
          </a:prstGeom>
        </p:spPr>
        <p:txBody>
          <a:bodyPr wrap="square">
            <a:spAutoFit/>
          </a:bodyPr>
          <a:lstStyle/>
          <a:p>
            <a:pPr>
              <a:buFontTx/>
              <a:buNone/>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INSERT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UPDATE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DELETE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语句中使用子查询</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4" name="组合 18"/>
          <p:cNvGrpSpPr/>
          <p:nvPr/>
        </p:nvGrpSpPr>
        <p:grpSpPr>
          <a:xfrm>
            <a:off x="3162054" y="2980304"/>
            <a:ext cx="5867893" cy="430887"/>
            <a:chOff x="1413519" y="2387387"/>
            <a:chExt cx="5867312" cy="765715"/>
          </a:xfrm>
        </p:grpSpPr>
        <p:grpSp>
          <p:nvGrpSpPr>
            <p:cNvPr id="15" name="组合 26"/>
            <p:cNvGrpSpPr/>
            <p:nvPr/>
          </p:nvGrpSpPr>
          <p:grpSpPr>
            <a:xfrm>
              <a:off x="1413519" y="2387387"/>
              <a:ext cx="5867312" cy="765715"/>
              <a:chOff x="1219943" y="2311187"/>
              <a:chExt cx="5867239" cy="765715"/>
            </a:xfrm>
          </p:grpSpPr>
          <p:sp>
            <p:nvSpPr>
              <p:cNvPr id="17" name="Text Box 3"/>
              <p:cNvSpPr txBox="1">
                <a:spLocks noChangeArrowheads="1"/>
              </p:cNvSpPr>
              <p:nvPr/>
            </p:nvSpPr>
            <p:spPr bwMode="auto">
              <a:xfrm>
                <a:off x="1635823" y="2311187"/>
                <a:ext cx="5451359" cy="765715"/>
              </a:xfrm>
              <a:prstGeom prst="rect">
                <a:avLst/>
              </a:prstGeom>
              <a:noFill/>
              <a:ln w="9525">
                <a:noFill/>
                <a:miter lim="800000"/>
              </a:ln>
            </p:spPr>
            <p:txBody>
              <a:bodyPr wrap="square">
                <a:spAutoFit/>
              </a:bodyPr>
              <a:lstStyle/>
              <a:p>
                <a:pPr marL="0" lvl="1">
                  <a:spcBef>
                    <a:spcPct val="50000"/>
                  </a:spcBef>
                  <a:defRPr/>
                </a:pPr>
                <a:r>
                  <a:rPr lang="zh-CN" altLang="en-US" sz="2200" u="sng" dirty="0" smtClean="0">
                    <a:solidFill>
                      <a:srgbClr val="0070C0"/>
                    </a:solidFill>
                    <a:latin typeface="微软雅黑" panose="020B0503020204020204" pitchFamily="34" charset="-122"/>
                    <a:ea typeface="微软雅黑" panose="020B0503020204020204" pitchFamily="34" charset="-122"/>
                  </a:rPr>
                  <a:t>在</a:t>
                </a:r>
                <a:r>
                  <a:rPr lang="en-US" altLang="zh-CN" sz="2200" u="sng" dirty="0" smtClean="0">
                    <a:solidFill>
                      <a:srgbClr val="0070C0"/>
                    </a:solidFill>
                    <a:latin typeface="微软雅黑" panose="020B0503020204020204" pitchFamily="34" charset="-122"/>
                    <a:ea typeface="微软雅黑" panose="020B0503020204020204" pitchFamily="34" charset="-122"/>
                  </a:rPr>
                  <a:t>INSERT</a:t>
                </a:r>
                <a:r>
                  <a:rPr lang="zh-CN" altLang="en-US" sz="2200" u="sng" dirty="0" smtClean="0">
                    <a:solidFill>
                      <a:srgbClr val="0070C0"/>
                    </a:solidFill>
                    <a:latin typeface="微软雅黑" panose="020B0503020204020204" pitchFamily="34" charset="-122"/>
                    <a:ea typeface="微软雅黑" panose="020B0503020204020204" pitchFamily="34" charset="-122"/>
                  </a:rPr>
                  <a:t>语句中使用子查询</a:t>
                </a:r>
                <a:endParaRPr lang="zh-CN" altLang="en-US" sz="2200" u="sng" dirty="0" smtClean="0">
                  <a:solidFill>
                    <a:srgbClr val="0070C0"/>
                  </a:solidFill>
                  <a:latin typeface="微软雅黑" panose="020B0503020204020204" pitchFamily="34" charset="-122"/>
                  <a:ea typeface="微软雅黑" panose="020B0503020204020204" pitchFamily="34" charset="-122"/>
                </a:endParaRPr>
              </a:p>
            </p:txBody>
          </p:sp>
          <p:pic>
            <p:nvPicPr>
              <p:cNvPr id="18"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16" name="TextBox 15"/>
            <p:cNvSpPr txBox="1"/>
            <p:nvPr/>
          </p:nvSpPr>
          <p:spPr>
            <a:xfrm>
              <a:off x="1457965" y="2435173"/>
              <a:ext cx="312875" cy="656327"/>
            </a:xfrm>
            <a:prstGeom prst="rect">
              <a:avLst/>
            </a:prstGeom>
            <a:noFill/>
          </p:spPr>
          <p:txBody>
            <a:bodyPr wrap="none">
              <a:spAutoFit/>
            </a:bodyPr>
            <a:lstStyle/>
            <a:p>
              <a:pPr marR="0" defTabSz="914400">
                <a:buClrTx/>
                <a:buSzTx/>
                <a:buFontTx/>
                <a:buNone/>
                <a:defRPr/>
              </a:pPr>
              <a:r>
                <a:rPr kumimoji="0" lang="en-US" altLang="zh-CN"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1</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19" name="组合 18"/>
          <p:cNvGrpSpPr/>
          <p:nvPr/>
        </p:nvGrpSpPr>
        <p:grpSpPr>
          <a:xfrm>
            <a:off x="3179844" y="3556930"/>
            <a:ext cx="6169895" cy="430888"/>
            <a:chOff x="1413519" y="2387387"/>
            <a:chExt cx="6169283" cy="765714"/>
          </a:xfrm>
        </p:grpSpPr>
        <p:grpSp>
          <p:nvGrpSpPr>
            <p:cNvPr id="20" name="组合 26"/>
            <p:cNvGrpSpPr/>
            <p:nvPr/>
          </p:nvGrpSpPr>
          <p:grpSpPr>
            <a:xfrm>
              <a:off x="1413519" y="2387387"/>
              <a:ext cx="6169283" cy="765714"/>
              <a:chOff x="1219943" y="2311187"/>
              <a:chExt cx="6169204" cy="765714"/>
            </a:xfrm>
          </p:grpSpPr>
          <p:sp>
            <p:nvSpPr>
              <p:cNvPr id="22" name="Text Box 3"/>
              <p:cNvSpPr txBox="1">
                <a:spLocks noChangeArrowheads="1"/>
              </p:cNvSpPr>
              <p:nvPr/>
            </p:nvSpPr>
            <p:spPr bwMode="auto">
              <a:xfrm>
                <a:off x="1635821" y="2311187"/>
                <a:ext cx="5753326" cy="765714"/>
              </a:xfrm>
              <a:prstGeom prst="rect">
                <a:avLst/>
              </a:prstGeom>
              <a:noFill/>
              <a:ln w="9525">
                <a:noFill/>
                <a:miter lim="800000"/>
              </a:ln>
            </p:spPr>
            <p:txBody>
              <a:bodyPr wrap="square">
                <a:spAutoFit/>
              </a:bodyPr>
              <a:lstStyle/>
              <a:p>
                <a:pPr marL="0" lvl="1">
                  <a:spcBef>
                    <a:spcPct val="50000"/>
                  </a:spcBef>
                  <a:defRPr/>
                </a:pPr>
                <a:r>
                  <a:rPr lang="zh-CN" altLang="en-US" sz="2200" u="sng" dirty="0" smtClean="0">
                    <a:solidFill>
                      <a:srgbClr val="0070C0"/>
                    </a:solidFill>
                    <a:latin typeface="微软雅黑" panose="020B0503020204020204" pitchFamily="34" charset="-122"/>
                    <a:ea typeface="微软雅黑" panose="020B0503020204020204" pitchFamily="34" charset="-122"/>
                  </a:rPr>
                  <a:t>在</a:t>
                </a:r>
                <a:r>
                  <a:rPr lang="en-US" altLang="zh-CN" sz="2200" u="sng" dirty="0" smtClean="0">
                    <a:solidFill>
                      <a:srgbClr val="0070C0"/>
                    </a:solidFill>
                    <a:latin typeface="微软雅黑" panose="020B0503020204020204" pitchFamily="34" charset="-122"/>
                    <a:ea typeface="微软雅黑" panose="020B0503020204020204" pitchFamily="34" charset="-122"/>
                  </a:rPr>
                  <a:t>UPDATE</a:t>
                </a:r>
                <a:r>
                  <a:rPr lang="zh-CN" altLang="en-US" sz="2200" u="sng" dirty="0" smtClean="0">
                    <a:solidFill>
                      <a:srgbClr val="0070C0"/>
                    </a:solidFill>
                    <a:latin typeface="微软雅黑" panose="020B0503020204020204" pitchFamily="34" charset="-122"/>
                    <a:ea typeface="微软雅黑" panose="020B0503020204020204" pitchFamily="34" charset="-122"/>
                  </a:rPr>
                  <a:t>语句中使用子查询</a:t>
                </a:r>
                <a:endParaRPr lang="zh-CN" altLang="en-US" sz="2200" u="sng" dirty="0" smtClean="0">
                  <a:solidFill>
                    <a:srgbClr val="0070C0"/>
                  </a:solidFill>
                  <a:latin typeface="微软雅黑" panose="020B0503020204020204" pitchFamily="34" charset="-122"/>
                  <a:ea typeface="微软雅黑" panose="020B0503020204020204" pitchFamily="34" charset="-122"/>
                </a:endParaRPr>
              </a:p>
            </p:txBody>
          </p:sp>
          <p:pic>
            <p:nvPicPr>
              <p:cNvPr id="23"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21" name="TextBox 20"/>
            <p:cNvSpPr txBox="1"/>
            <p:nvPr/>
          </p:nvSpPr>
          <p:spPr>
            <a:xfrm>
              <a:off x="1457965" y="2453849"/>
              <a:ext cx="312875" cy="656326"/>
            </a:xfrm>
            <a:prstGeom prst="rect">
              <a:avLst/>
            </a:prstGeom>
            <a:noFill/>
          </p:spPr>
          <p:txBody>
            <a:bodyPr wrap="none">
              <a:spAutoFit/>
            </a:bodyPr>
            <a:lstStyle/>
            <a:p>
              <a:pPr marR="0" defTabSz="914400">
                <a:buClrTx/>
                <a:buSzTx/>
                <a:buFontTx/>
                <a:buNone/>
                <a:defRPr/>
              </a:pPr>
              <a:r>
                <a:rPr lang="en-US" altLang="zh-CN"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24" name="组合 18"/>
          <p:cNvGrpSpPr/>
          <p:nvPr/>
        </p:nvGrpSpPr>
        <p:grpSpPr>
          <a:xfrm>
            <a:off x="3190354" y="4147476"/>
            <a:ext cx="6169895" cy="430887"/>
            <a:chOff x="1413519" y="2387385"/>
            <a:chExt cx="6169283" cy="765714"/>
          </a:xfrm>
        </p:grpSpPr>
        <p:grpSp>
          <p:nvGrpSpPr>
            <p:cNvPr id="25" name="组合 26"/>
            <p:cNvGrpSpPr/>
            <p:nvPr/>
          </p:nvGrpSpPr>
          <p:grpSpPr>
            <a:xfrm>
              <a:off x="1413519" y="2387385"/>
              <a:ext cx="6169283" cy="765714"/>
              <a:chOff x="1219943" y="2311185"/>
              <a:chExt cx="6169204" cy="765714"/>
            </a:xfrm>
          </p:grpSpPr>
          <p:sp>
            <p:nvSpPr>
              <p:cNvPr id="27" name="Text Box 3"/>
              <p:cNvSpPr txBox="1">
                <a:spLocks noChangeArrowheads="1"/>
              </p:cNvSpPr>
              <p:nvPr/>
            </p:nvSpPr>
            <p:spPr bwMode="auto">
              <a:xfrm>
                <a:off x="1635821" y="2311185"/>
                <a:ext cx="5753326" cy="765714"/>
              </a:xfrm>
              <a:prstGeom prst="rect">
                <a:avLst/>
              </a:prstGeom>
              <a:noFill/>
              <a:ln w="9525">
                <a:noFill/>
                <a:miter lim="800000"/>
              </a:ln>
            </p:spPr>
            <p:txBody>
              <a:bodyPr wrap="square">
                <a:spAutoFit/>
              </a:bodyPr>
              <a:lstStyle/>
              <a:p>
                <a:pPr marL="0" lvl="1">
                  <a:spcBef>
                    <a:spcPct val="50000"/>
                  </a:spcBef>
                  <a:defRPr/>
                </a:pPr>
                <a:r>
                  <a:rPr lang="zh-CN" altLang="en-US" sz="2200" u="sng" dirty="0" smtClean="0">
                    <a:solidFill>
                      <a:srgbClr val="0070C0"/>
                    </a:solidFill>
                    <a:latin typeface="微软雅黑" panose="020B0503020204020204" pitchFamily="34" charset="-122"/>
                    <a:ea typeface="微软雅黑" panose="020B0503020204020204" pitchFamily="34" charset="-122"/>
                  </a:rPr>
                  <a:t>在</a:t>
                </a:r>
                <a:r>
                  <a:rPr lang="en-US" altLang="zh-CN" sz="2200" u="sng" dirty="0" smtClean="0">
                    <a:solidFill>
                      <a:srgbClr val="0070C0"/>
                    </a:solidFill>
                    <a:latin typeface="微软雅黑" panose="020B0503020204020204" pitchFamily="34" charset="-122"/>
                    <a:ea typeface="微软雅黑" panose="020B0503020204020204" pitchFamily="34" charset="-122"/>
                  </a:rPr>
                  <a:t>DELETE</a:t>
                </a:r>
                <a:r>
                  <a:rPr lang="zh-CN" altLang="en-US" sz="2200" u="sng" dirty="0" smtClean="0">
                    <a:solidFill>
                      <a:srgbClr val="0070C0"/>
                    </a:solidFill>
                    <a:latin typeface="微软雅黑" panose="020B0503020204020204" pitchFamily="34" charset="-122"/>
                    <a:ea typeface="微软雅黑" panose="020B0503020204020204" pitchFamily="34" charset="-122"/>
                  </a:rPr>
                  <a:t>语句中使用子查询</a:t>
                </a:r>
                <a:endParaRPr lang="zh-CN" altLang="en-US" sz="2200" u="sng" dirty="0" smtClean="0">
                  <a:solidFill>
                    <a:srgbClr val="0070C0"/>
                  </a:solidFill>
                  <a:latin typeface="微软雅黑" panose="020B0503020204020204" pitchFamily="34" charset="-122"/>
                  <a:ea typeface="微软雅黑" panose="020B0503020204020204" pitchFamily="34" charset="-122"/>
                </a:endParaRPr>
              </a:p>
            </p:txBody>
          </p:sp>
          <p:pic>
            <p:nvPicPr>
              <p:cNvPr id="28"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26" name="TextBox 25"/>
            <p:cNvSpPr txBox="1"/>
            <p:nvPr/>
          </p:nvSpPr>
          <p:spPr>
            <a:xfrm>
              <a:off x="1468474" y="2435172"/>
              <a:ext cx="312875" cy="656326"/>
            </a:xfrm>
            <a:prstGeom prst="rect">
              <a:avLst/>
            </a:prstGeom>
            <a:noFill/>
          </p:spPr>
          <p:txBody>
            <a:bodyPr wrap="none">
              <a:spAutoFit/>
            </a:bodyPr>
            <a:lstStyle/>
            <a:p>
              <a:pPr marR="0" defTabSz="914400">
                <a:buClrTx/>
                <a:buSzTx/>
                <a:buFontTx/>
                <a:buNone/>
                <a:defRPr/>
              </a:pPr>
              <a:r>
                <a:rPr lang="en-US" altLang="zh-CN"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3</a:t>
              </a:r>
              <a:endParaRPr kumimoji="0" lang="zh-CN" altLang="en-US"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
        <p:nvSpPr>
          <p:cNvPr id="2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0"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1" name="直接连接符 30"/>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4425950" y="-322263"/>
            <a:ext cx="7766050" cy="723901"/>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7" name="矩形 6"/>
          <p:cNvSpPr/>
          <p:nvPr/>
        </p:nvSpPr>
        <p:spPr>
          <a:xfrm>
            <a:off x="1463954" y="2197289"/>
            <a:ext cx="7288213" cy="892552"/>
          </a:xfrm>
          <a:prstGeom prst="rect">
            <a:avLst/>
          </a:prstGeom>
        </p:spPr>
        <p:txBody>
          <a:bodyPr>
            <a:spAutoFit/>
          </a:bodyPr>
          <a:lstStyle/>
          <a:p>
            <a:pPr marL="0" lvl="1">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INSERT</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语句中使用子查询</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defRPr/>
            </a:pPr>
            <a:endParaRPr lang="en-US" altLang="zh-CN" sz="2800" b="1" dirty="0" smtClean="0">
              <a:solidFill>
                <a:srgbClr val="1FA8BB"/>
              </a:solidFill>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2003778" y="2794882"/>
            <a:ext cx="8184445" cy="1014730"/>
          </a:xfrm>
          <a:prstGeom prst="rect">
            <a:avLst/>
          </a:prstGeom>
        </p:spPr>
        <p:txBody>
          <a:bodyPr wrap="square">
            <a:spAutoFit/>
          </a:bodyPr>
          <a:lstStyle/>
          <a:p>
            <a:pPr>
              <a:lnSpc>
                <a:spcPct val="150000"/>
              </a:lnSpc>
              <a:buFontTx/>
              <a:buNone/>
            </a:pPr>
            <a:r>
              <a:rPr kumimoji="0" lang="en-US" altLang="zh-CN" sz="2000" i="0" u="none" strike="noStrike" kern="1200" cap="none" spc="0" normalizeH="0" baseline="0" noProof="0" dirty="0" smtClean="0">
                <a:ln>
                  <a:noFill/>
                </a:ln>
                <a:solidFill>
                  <a:srgbClr val="59595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insert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语句中的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select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子查询可用于将一个或多个其他的表或视图的值添加到表中。使用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select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子查询可同时插入多行。</a:t>
            </a: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911350" y="4247515"/>
            <a:ext cx="8369935" cy="1014730"/>
          </a:xfrm>
          <a:prstGeom prst="rect">
            <a:avLst/>
          </a:prstGeom>
          <a:noFill/>
        </p:spPr>
        <p:txBody>
          <a:bodyPr wrap="square" rtlCol="0" anchor="t">
            <a:spAutoFit/>
          </a:bodyPr>
          <a:p>
            <a:pPr>
              <a:buNone/>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子查询的选择列表必须与</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insert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语句列的列表匹配。如果</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insert </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语句没有指定列的列表，则选择列表必须与正向其插入的表或视图的列匹配且顺序一致。</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22" presetClass="entr" presetSubtype="8" fill="hold" grpId="0" nodeType="withEffect">
                                  <p:stCondLst>
                                    <p:cond delay="0"/>
                                  </p:stCondLst>
                                  <p:iterate type="lt">
                                    <p:tmPct val="0"/>
                                  </p:iterate>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8"/>
          <p:cNvGrpSpPr/>
          <p:nvPr/>
        </p:nvGrpSpPr>
        <p:grpSpPr>
          <a:xfrm>
            <a:off x="2169160" y="1534179"/>
            <a:ext cx="7853680" cy="405981"/>
            <a:chOff x="1413519" y="2387388"/>
            <a:chExt cx="7852902" cy="721454"/>
          </a:xfrm>
        </p:grpSpPr>
        <p:grpSp>
          <p:nvGrpSpPr>
            <p:cNvPr id="8" name="组合 26"/>
            <p:cNvGrpSpPr/>
            <p:nvPr/>
          </p:nvGrpSpPr>
          <p:grpSpPr>
            <a:xfrm>
              <a:off x="1413519" y="2387388"/>
              <a:ext cx="7852902" cy="703955"/>
              <a:chOff x="1219943" y="2311188"/>
              <a:chExt cx="7852802" cy="703955"/>
            </a:xfrm>
          </p:grpSpPr>
          <p:sp>
            <p:nvSpPr>
              <p:cNvPr id="10" name="Text Box 3"/>
              <p:cNvSpPr txBox="1">
                <a:spLocks noChangeArrowheads="1"/>
              </p:cNvSpPr>
              <p:nvPr/>
            </p:nvSpPr>
            <p:spPr bwMode="auto">
              <a:xfrm>
                <a:off x="1635822" y="2311188"/>
                <a:ext cx="7436923" cy="703955"/>
              </a:xfrm>
              <a:prstGeom prst="rect">
                <a:avLst/>
              </a:prstGeom>
              <a:noFill/>
              <a:ln w="9525">
                <a:noFill/>
                <a:miter lim="800000"/>
              </a:ln>
            </p:spPr>
            <p:txBody>
              <a:bodyPr wrap="square">
                <a:spAutoFit/>
              </a:bodyPr>
              <a:lstStyle/>
              <a:p>
                <a:pPr marL="0" lvl="1">
                  <a:spcBef>
                    <a:spcPct val="50000"/>
                  </a:spcBef>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建立</a:t>
                </a:r>
                <a:r>
                  <a:rPr lang="en-US" altLang="zh-CN" sz="2000" dirty="0">
                    <a:solidFill>
                      <a:srgbClr val="595959"/>
                    </a:solidFill>
                    <a:sym typeface="+mn-ea"/>
                  </a:rPr>
                  <a:t>student02</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1"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9" name="TextBox 8"/>
            <p:cNvSpPr txBox="1"/>
            <p:nvPr/>
          </p:nvSpPr>
          <p:spPr>
            <a:xfrm>
              <a:off x="1457965" y="2397821"/>
              <a:ext cx="327302" cy="711021"/>
            </a:xfrm>
            <a:prstGeom prst="rect">
              <a:avLst/>
            </a:prstGeom>
            <a:noFill/>
          </p:spPr>
          <p:txBody>
            <a:bodyPr wrap="none">
              <a:spAutoFit/>
            </a:bodyPr>
            <a:lstStyle/>
            <a:p>
              <a:pPr marR="0" defTabSz="914400">
                <a:buClrTx/>
                <a:buSzTx/>
                <a:buFontTx/>
                <a:buNone/>
                <a:defRPr/>
              </a:pPr>
              <a:r>
                <a:rPr lang="en-US" altLang="zh-CN" sz="2000"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1</a:t>
              </a:r>
              <a:endParaRPr kumimoji="0" lang="zh-CN" altLang="en-US" sz="2000"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12" name="组合 18"/>
          <p:cNvGrpSpPr/>
          <p:nvPr/>
        </p:nvGrpSpPr>
        <p:grpSpPr>
          <a:xfrm>
            <a:off x="2169160" y="4267370"/>
            <a:ext cx="7853681" cy="405986"/>
            <a:chOff x="1413519" y="2387384"/>
            <a:chExt cx="7852903" cy="721460"/>
          </a:xfrm>
        </p:grpSpPr>
        <p:grpSp>
          <p:nvGrpSpPr>
            <p:cNvPr id="13" name="组合 26"/>
            <p:cNvGrpSpPr/>
            <p:nvPr/>
          </p:nvGrpSpPr>
          <p:grpSpPr>
            <a:xfrm>
              <a:off x="1413519" y="2387384"/>
              <a:ext cx="7852903" cy="708655"/>
              <a:chOff x="1219943" y="2311184"/>
              <a:chExt cx="7852803" cy="708655"/>
            </a:xfrm>
          </p:grpSpPr>
          <p:sp>
            <p:nvSpPr>
              <p:cNvPr id="15" name="Text Box 3"/>
              <p:cNvSpPr txBox="1">
                <a:spLocks noChangeArrowheads="1"/>
              </p:cNvSpPr>
              <p:nvPr/>
            </p:nvSpPr>
            <p:spPr bwMode="auto">
              <a:xfrm>
                <a:off x="1635822" y="2311184"/>
                <a:ext cx="7436924" cy="708655"/>
              </a:xfrm>
              <a:prstGeom prst="rect">
                <a:avLst/>
              </a:prstGeom>
              <a:noFill/>
              <a:ln w="9525">
                <a:noFill/>
                <a:miter lim="800000"/>
              </a:ln>
            </p:spPr>
            <p:txBody>
              <a:bodyPr wrap="square">
                <a:spAutoFit/>
              </a:bodyPr>
              <a:lstStyle/>
              <a:p>
                <a:pPr marL="0" lvl="1">
                  <a:spcBef>
                    <a:spcPct val="50000"/>
                  </a:spcBef>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将</a:t>
                </a:r>
                <a:r>
                  <a:rPr lang="en-US" altLang="zh-CN" sz="2000" dirty="0">
                    <a:solidFill>
                      <a:srgbClr val="595959"/>
                    </a:solidFill>
                    <a:latin typeface="微软雅黑" panose="020B0503020204020204" pitchFamily="34" charset="-122"/>
                    <a:ea typeface="微软雅黑" panose="020B0503020204020204" pitchFamily="34" charset="-122"/>
                    <a:sym typeface="+mn-ea"/>
                  </a:rPr>
                  <a:t>student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表中</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2001</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年以后出生</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的学生信息插入</a:t>
                </a:r>
                <a:r>
                  <a:rPr lang="en-US" altLang="zh-CN" sz="2000" dirty="0">
                    <a:solidFill>
                      <a:srgbClr val="595959"/>
                    </a:solidFill>
                    <a:sym typeface="+mn-ea"/>
                  </a:rPr>
                  <a:t>student02</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表中</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14" name="TextBox 13"/>
            <p:cNvSpPr txBox="1"/>
            <p:nvPr/>
          </p:nvSpPr>
          <p:spPr>
            <a:xfrm>
              <a:off x="1457965" y="2397823"/>
              <a:ext cx="327302" cy="711021"/>
            </a:xfrm>
            <a:prstGeom prst="rect">
              <a:avLst/>
            </a:prstGeom>
            <a:noFill/>
          </p:spPr>
          <p:txBody>
            <a:bodyPr wrap="none">
              <a:spAutoFit/>
            </a:bodyPr>
            <a:lstStyle/>
            <a:p>
              <a:pPr marR="0" defTabSz="914400">
                <a:buClrTx/>
                <a:buSzTx/>
                <a:buFontTx/>
                <a:buNone/>
                <a:defRPr/>
              </a:pPr>
              <a:r>
                <a:rPr lang="en-US" altLang="zh-CN" sz="2000"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kumimoji="0" lang="zh-CN" altLang="en-US" sz="2000"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grpSp>
        <p:nvGrpSpPr>
          <p:cNvPr id="17" name="组合 18"/>
          <p:cNvGrpSpPr/>
          <p:nvPr/>
        </p:nvGrpSpPr>
        <p:grpSpPr>
          <a:xfrm>
            <a:off x="2197735" y="5640112"/>
            <a:ext cx="7853680" cy="416494"/>
            <a:chOff x="1413519" y="2387387"/>
            <a:chExt cx="7852902" cy="740138"/>
          </a:xfrm>
        </p:grpSpPr>
        <p:grpSp>
          <p:nvGrpSpPr>
            <p:cNvPr id="22" name="组合 26"/>
            <p:cNvGrpSpPr/>
            <p:nvPr/>
          </p:nvGrpSpPr>
          <p:grpSpPr>
            <a:xfrm>
              <a:off x="1413519" y="2387387"/>
              <a:ext cx="7852902" cy="703955"/>
              <a:chOff x="1219943" y="2311187"/>
              <a:chExt cx="7852802" cy="703955"/>
            </a:xfrm>
          </p:grpSpPr>
          <p:sp>
            <p:nvSpPr>
              <p:cNvPr id="24" name="Text Box 3"/>
              <p:cNvSpPr txBox="1">
                <a:spLocks noChangeArrowheads="1"/>
              </p:cNvSpPr>
              <p:nvPr/>
            </p:nvSpPr>
            <p:spPr bwMode="auto">
              <a:xfrm>
                <a:off x="1635822" y="2311187"/>
                <a:ext cx="7436923" cy="703955"/>
              </a:xfrm>
              <a:prstGeom prst="rect">
                <a:avLst/>
              </a:prstGeom>
              <a:noFill/>
              <a:ln w="9525">
                <a:noFill/>
                <a:miter lim="800000"/>
              </a:ln>
            </p:spPr>
            <p:txBody>
              <a:bodyPr wrap="square">
                <a:spAutoFit/>
              </a:bodyPr>
              <a:lstStyle/>
              <a:p>
                <a:pPr marL="0" lvl="1">
                  <a:spcBef>
                    <a:spcPct val="50000"/>
                  </a:spcBef>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查询</a:t>
                </a:r>
                <a:r>
                  <a:rPr lang="en-US" altLang="zh-CN" sz="2000" dirty="0">
                    <a:solidFill>
                      <a:srgbClr val="595959"/>
                    </a:solidFill>
                    <a:sym typeface="+mn-ea"/>
                  </a:rPr>
                  <a:t>student02</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表中的数据。</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5" name="图片 32" descr="按扭-14.png"/>
              <p:cNvPicPr>
                <a:picLocks noChangeAspect="1"/>
              </p:cNvPicPr>
              <p:nvPr/>
            </p:nvPicPr>
            <p:blipFill>
              <a:blip r:embed="rId1" cstate="print"/>
              <a:stretch>
                <a:fillRect/>
              </a:stretch>
            </p:blipFill>
            <p:spPr>
              <a:xfrm>
                <a:off x="1219943" y="2414762"/>
                <a:ext cx="402819" cy="536578"/>
              </a:xfrm>
              <a:prstGeom prst="rect">
                <a:avLst/>
              </a:prstGeom>
              <a:noFill/>
              <a:ln w="9525">
                <a:noFill/>
              </a:ln>
            </p:spPr>
          </p:pic>
        </p:grpSp>
        <p:sp>
          <p:nvSpPr>
            <p:cNvPr id="23" name="TextBox 22"/>
            <p:cNvSpPr txBox="1"/>
            <p:nvPr/>
          </p:nvSpPr>
          <p:spPr>
            <a:xfrm>
              <a:off x="1457965" y="2416502"/>
              <a:ext cx="327302" cy="711023"/>
            </a:xfrm>
            <a:prstGeom prst="rect">
              <a:avLst/>
            </a:prstGeom>
            <a:noFill/>
          </p:spPr>
          <p:txBody>
            <a:bodyPr wrap="none">
              <a:spAutoFit/>
            </a:bodyPr>
            <a:lstStyle/>
            <a:p>
              <a:pPr marR="0" defTabSz="914400">
                <a:buClrTx/>
                <a:buSzTx/>
                <a:buFontTx/>
                <a:buNone/>
                <a:defRPr/>
              </a:pPr>
              <a:r>
                <a:rPr lang="en-US" altLang="zh-CN" sz="2000" noProof="0" dirty="0" smtClean="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3</a:t>
              </a:r>
              <a:endParaRPr kumimoji="0" lang="zh-CN" altLang="en-US" sz="2000" kern="1200" cap="none" spc="0" normalizeH="0" baseline="0" noProof="0" dirty="0">
                <a:solidFill>
                  <a:schemeClr val="bg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grpSp>
      <p:sp>
        <p:nvSpPr>
          <p:cNvPr id="27" name="矩形 26"/>
          <p:cNvSpPr/>
          <p:nvPr/>
        </p:nvSpPr>
        <p:spPr>
          <a:xfrm>
            <a:off x="2465315" y="4714535"/>
            <a:ext cx="7037850" cy="92202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defRPr/>
            </a:pPr>
            <a:r>
              <a:rPr lang="en-US" altLang="zh-CN" dirty="0">
                <a:solidFill>
                  <a:srgbClr val="595959"/>
                </a:solidFill>
                <a:latin typeface="微软雅黑" panose="020B0503020204020204" pitchFamily="34" charset="-122"/>
                <a:ea typeface="微软雅黑" panose="020B0503020204020204" pitchFamily="34" charset="-122"/>
                <a:sym typeface="+mn-ea"/>
              </a:rPr>
              <a:t>insert into student02</a:t>
            </a:r>
            <a:endParaRPr lang="zh-CN" altLang="zh-CN" dirty="0">
              <a:solidFill>
                <a:srgbClr val="595959"/>
              </a:solidFill>
              <a:latin typeface="微软雅黑" panose="020B0503020204020204" pitchFamily="34" charset="-122"/>
              <a:ea typeface="微软雅黑" panose="020B0503020204020204" pitchFamily="34" charset="-122"/>
              <a:sym typeface="+mn-ea"/>
            </a:endParaRPr>
          </a:p>
          <a:p>
            <a:pPr>
              <a:defRPr/>
            </a:pPr>
            <a:r>
              <a:rPr lang="en-US" altLang="zh-CN" dirty="0">
                <a:solidFill>
                  <a:srgbClr val="595959"/>
                </a:solidFill>
                <a:latin typeface="微软雅黑" panose="020B0503020204020204" pitchFamily="34" charset="-122"/>
                <a:ea typeface="微软雅黑" panose="020B0503020204020204" pitchFamily="34" charset="-122"/>
                <a:sym typeface="+mn-ea"/>
              </a:rPr>
              <a:t> (select  * from student</a:t>
            </a:r>
            <a:endParaRPr lang="zh-CN" altLang="zh-CN" dirty="0">
              <a:solidFill>
                <a:srgbClr val="595959"/>
              </a:solidFill>
              <a:latin typeface="微软雅黑" panose="020B0503020204020204" pitchFamily="34" charset="-122"/>
              <a:ea typeface="微软雅黑" panose="020B0503020204020204" pitchFamily="34" charset="-122"/>
              <a:sym typeface="+mn-ea"/>
            </a:endParaRPr>
          </a:p>
          <a:p>
            <a:pPr>
              <a:defRPr/>
            </a:pPr>
            <a:r>
              <a:rPr lang="en-US" altLang="zh-CN" dirty="0">
                <a:solidFill>
                  <a:srgbClr val="595959"/>
                </a:solidFill>
                <a:latin typeface="微软雅黑" panose="020B0503020204020204" pitchFamily="34" charset="-122"/>
                <a:ea typeface="微软雅黑" panose="020B0503020204020204" pitchFamily="34" charset="-122"/>
                <a:sym typeface="+mn-ea"/>
              </a:rPr>
              <a:t> where birthdate&gt;='2001-12-31');</a:t>
            </a:r>
            <a:endParaRPr lang="en-US" altLang="zh-CN" dirty="0" smtClean="0">
              <a:solidFill>
                <a:srgbClr val="595959"/>
              </a:solidFill>
              <a:latin typeface="微软雅黑" panose="020B0503020204020204" pitchFamily="34" charset="-122"/>
              <a:ea typeface="微软雅黑" panose="020B0503020204020204" pitchFamily="34" charset="-122"/>
              <a:sym typeface="+mn-ea"/>
            </a:endParaRPr>
          </a:p>
        </p:txBody>
      </p:sp>
      <p:sp>
        <p:nvSpPr>
          <p:cNvPr id="28" name="矩形 27"/>
          <p:cNvSpPr/>
          <p:nvPr/>
        </p:nvSpPr>
        <p:spPr>
          <a:xfrm>
            <a:off x="2465315" y="6166288"/>
            <a:ext cx="7037850" cy="36830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hangingPunct="0">
              <a:defRPr/>
            </a:pPr>
            <a:r>
              <a:rPr lang="en-US" altLang="zh-CN" dirty="0">
                <a:solidFill>
                  <a:srgbClr val="595959"/>
                </a:solidFill>
                <a:latin typeface="微软雅黑" panose="020B0503020204020204" pitchFamily="34" charset="-122"/>
                <a:ea typeface="微软雅黑" panose="020B0503020204020204" pitchFamily="34" charset="-122"/>
                <a:sym typeface="+mn-ea"/>
              </a:rPr>
              <a:t>select  * from student02;</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29"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0" name="MH_Others_1"/>
          <p:cNvSpPr/>
          <p:nvPr>
            <p:custDataLst>
              <p:tags r:id="rId2"/>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31" name="直接连接符 30"/>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585085" y="1172210"/>
            <a:ext cx="7755890" cy="398780"/>
          </a:xfrm>
          <a:prstGeom prst="rect">
            <a:avLst/>
          </a:prstGeom>
          <a:noFill/>
        </p:spPr>
        <p:txBody>
          <a:bodyPr wrap="none" rtlCol="0" anchor="t">
            <a:spAutoFit/>
          </a:bodyPr>
          <a:p>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将</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表中</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2001</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年以后出生的学生记录添加到</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student02</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表中。</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矩形 2"/>
          <p:cNvSpPr/>
          <p:nvPr/>
        </p:nvSpPr>
        <p:spPr>
          <a:xfrm>
            <a:off x="2510400" y="1917086"/>
            <a:ext cx="7037850" cy="230695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 create table if not exists student02 </a:t>
            </a:r>
            <a:endParaRPr kumimoji="0" lang="zh-CN" altLang="zh-CN" sz="1600" b="0"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a:t>
            </a:r>
            <a:r>
              <a:rPr lang="en-US" altLang="zh-CN" sz="1600" noProof="0" dirty="0" err="1">
                <a:ln>
                  <a:noFill/>
                </a:ln>
                <a:solidFill>
                  <a:srgbClr val="595959"/>
                </a:solidFill>
                <a:effectLst/>
                <a:uLnTx/>
                <a:uFillTx/>
                <a:latin typeface="Arial" panose="020B0604020202020204" pitchFamily="34" charset="0"/>
                <a:ea typeface="宋体" panose="02010600030101010101" pitchFamily="2" charset="-122"/>
                <a:sym typeface="+mn-ea"/>
              </a:rPr>
              <a:t>studentno</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  char(11) not null comment'</a:t>
            </a:r>
            <a:r>
              <a:rPr lang="zh-CN"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学号</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 </a:t>
            </a:r>
            <a:endParaRPr kumimoji="0" lang="zh-CN" altLang="zh-CN" sz="1600" b="0"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noProof="0" dirty="0" err="1">
                <a:ln>
                  <a:noFill/>
                </a:ln>
                <a:solidFill>
                  <a:srgbClr val="595959"/>
                </a:solidFill>
                <a:effectLst/>
                <a:uLnTx/>
                <a:uFillTx/>
                <a:latin typeface="Arial" panose="020B0604020202020204" pitchFamily="34" charset="0"/>
                <a:ea typeface="宋体" panose="02010600030101010101" pitchFamily="2" charset="-122"/>
                <a:sym typeface="+mn-ea"/>
              </a:rPr>
              <a:t>sname</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 char(8) not null comment'</a:t>
            </a:r>
            <a:r>
              <a:rPr lang="zh-CN"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姓名</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 </a:t>
            </a:r>
            <a:endParaRPr kumimoji="0" lang="zh-CN" altLang="zh-CN" sz="1600" b="0"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sex </a:t>
            </a:r>
            <a:r>
              <a:rPr lang="en-US" altLang="zh-CN" sz="1600" noProof="0" dirty="0" err="1">
                <a:ln>
                  <a:noFill/>
                </a:ln>
                <a:solidFill>
                  <a:srgbClr val="595959"/>
                </a:solidFill>
                <a:effectLst/>
                <a:uLnTx/>
                <a:uFillTx/>
                <a:latin typeface="Arial" panose="020B0604020202020204" pitchFamily="34" charset="0"/>
                <a:ea typeface="宋体" panose="02010600030101010101" pitchFamily="2" charset="-122"/>
                <a:sym typeface="+mn-ea"/>
              </a:rPr>
              <a:t>enum</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a:t>
            </a:r>
            <a:r>
              <a:rPr lang="zh-CN"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男</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 '</a:t>
            </a:r>
            <a:r>
              <a:rPr lang="zh-CN"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女</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 default '</a:t>
            </a:r>
            <a:r>
              <a:rPr lang="zh-CN"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男</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 comment'</a:t>
            </a:r>
            <a:r>
              <a:rPr lang="zh-CN"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性别</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 </a:t>
            </a:r>
            <a:endParaRPr kumimoji="0" lang="zh-CN" altLang="zh-CN" sz="1600" b="0"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noProof="0" dirty="0" err="1">
                <a:ln>
                  <a:noFill/>
                </a:ln>
                <a:solidFill>
                  <a:srgbClr val="595959"/>
                </a:solidFill>
                <a:effectLst/>
                <a:uLnTx/>
                <a:uFillTx/>
                <a:latin typeface="Arial" panose="020B0604020202020204" pitchFamily="34" charset="0"/>
                <a:ea typeface="宋体" panose="02010600030101010101" pitchFamily="2" charset="-122"/>
                <a:sym typeface="+mn-ea"/>
              </a:rPr>
              <a:t>birthdate</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 date not null comment'</a:t>
            </a:r>
            <a:r>
              <a:rPr lang="zh-CN"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出生日期</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 </a:t>
            </a:r>
            <a:endParaRPr kumimoji="0" lang="zh-CN" altLang="zh-CN" sz="1600" b="0"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entrance </a:t>
            </a:r>
            <a:r>
              <a:rPr lang="en-US" altLang="zh-CN" sz="1600" noProof="0" dirty="0" err="1">
                <a:ln>
                  <a:noFill/>
                </a:ln>
                <a:solidFill>
                  <a:srgbClr val="595959"/>
                </a:solidFill>
                <a:effectLst/>
                <a:uLnTx/>
                <a:uFillTx/>
                <a:latin typeface="Arial" panose="020B0604020202020204" pitchFamily="34" charset="0"/>
                <a:ea typeface="宋体" panose="02010600030101010101" pitchFamily="2" charset="-122"/>
                <a:sym typeface="+mn-ea"/>
              </a:rPr>
              <a:t>int</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(3)  null comment'</a:t>
            </a:r>
            <a:r>
              <a:rPr lang="zh-CN"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入学成绩</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		 </a:t>
            </a:r>
            <a:endParaRPr kumimoji="0" lang="zh-CN" altLang="zh-CN" sz="1600" b="0"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phone </a:t>
            </a:r>
            <a:r>
              <a:rPr lang="en-US" altLang="zh-CN" sz="1600" noProof="0" dirty="0" err="1">
                <a:ln>
                  <a:noFill/>
                </a:ln>
                <a:solidFill>
                  <a:srgbClr val="595959"/>
                </a:solidFill>
                <a:effectLst/>
                <a:uLnTx/>
                <a:uFillTx/>
                <a:latin typeface="Arial" panose="020B0604020202020204" pitchFamily="34" charset="0"/>
                <a:ea typeface="宋体" panose="02010600030101010101" pitchFamily="2" charset="-122"/>
                <a:sym typeface="+mn-ea"/>
              </a:rPr>
              <a:t>varchar</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(12) not null comment'</a:t>
            </a:r>
            <a:r>
              <a:rPr lang="zh-CN"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电话</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 </a:t>
            </a:r>
            <a:endParaRPr kumimoji="0" lang="zh-CN" altLang="zh-CN" sz="1600" b="0"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Email </a:t>
            </a:r>
            <a:r>
              <a:rPr lang="en-US" altLang="zh-CN" sz="1600" noProof="0" dirty="0" err="1">
                <a:ln>
                  <a:noFill/>
                </a:ln>
                <a:solidFill>
                  <a:srgbClr val="595959"/>
                </a:solidFill>
                <a:effectLst/>
                <a:uLnTx/>
                <a:uFillTx/>
                <a:latin typeface="Arial" panose="020B0604020202020204" pitchFamily="34" charset="0"/>
                <a:ea typeface="宋体" panose="02010600030101010101" pitchFamily="2" charset="-122"/>
                <a:sym typeface="+mn-ea"/>
              </a:rPr>
              <a:t>varchar</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(20) not null comment'</a:t>
            </a:r>
            <a:r>
              <a:rPr lang="zh-CN"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电子信箱</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a:t>
            </a:r>
            <a:endParaRPr kumimoji="0" lang="zh-CN" altLang="zh-CN" sz="1600" b="0"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primary key (</a:t>
            </a:r>
            <a:r>
              <a:rPr lang="en-US" altLang="zh-CN" sz="1600" noProof="0" dirty="0" err="1">
                <a:ln>
                  <a:noFill/>
                </a:ln>
                <a:solidFill>
                  <a:srgbClr val="595959"/>
                </a:solidFill>
                <a:effectLst/>
                <a:uLnTx/>
                <a:uFillTx/>
                <a:latin typeface="Arial" panose="020B0604020202020204" pitchFamily="34" charset="0"/>
                <a:ea typeface="宋体" panose="02010600030101010101" pitchFamily="2" charset="-122"/>
                <a:sym typeface="+mn-ea"/>
              </a:rPr>
              <a:t>studentno</a:t>
            </a:r>
            <a:r>
              <a:rPr lang="en-US" altLang="zh-CN" sz="1600" noProof="0" dirty="0">
                <a:ln>
                  <a:noFill/>
                </a:ln>
                <a:solidFill>
                  <a:srgbClr val="595959"/>
                </a:solidFill>
                <a:effectLst/>
                <a:uLnTx/>
                <a:uFillTx/>
                <a:latin typeface="Arial" panose="020B0604020202020204" pitchFamily="34" charset="0"/>
                <a:ea typeface="宋体" panose="02010600030101010101" pitchFamily="2" charset="-122"/>
                <a:sym typeface="+mn-ea"/>
              </a:rPr>
              <a:t>));</a:t>
            </a:r>
            <a:endParaRPr lang="en-US" altLang="zh-CN" sz="1600" noProof="0" dirty="0" smtClean="0">
              <a:ln>
                <a:noFill/>
              </a:ln>
              <a:solidFill>
                <a:srgbClr val="595959"/>
              </a:solidFill>
              <a:effectLst/>
              <a:uLnTx/>
              <a:uFillTx/>
              <a:latin typeface="Arial" panose="020B0604020202020204" pitchFamily="34" charset="0"/>
              <a:ea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2717800" y="3153410"/>
            <a:ext cx="6756400" cy="2482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p:tgtEl>
                                          <p:spTgt spid="12"/>
                                        </p:tgtEl>
                                        <p:attrNameLst>
                                          <p:attrName>ppt_y</p:attrName>
                                        </p:attrNameLst>
                                      </p:cBhvr>
                                      <p:tavLst>
                                        <p:tav tm="0">
                                          <p:val>
                                            <p:strVal val="#ppt_y+#ppt_h*1.125000"/>
                                          </p:val>
                                        </p:tav>
                                        <p:tav tm="100000">
                                          <p:val>
                                            <p:strVal val="#ppt_y"/>
                                          </p:val>
                                        </p:tav>
                                      </p:tavLst>
                                    </p:anim>
                                    <p:animEffect transition="in" filter="wipe(up)">
                                      <p:cBhvr>
                                        <p:cTn id="23" dur="500"/>
                                        <p:tgtEl>
                                          <p:spTgt spid="12"/>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p:tgtEl>
                                          <p:spTgt spid="27"/>
                                        </p:tgtEl>
                                        <p:attrNameLst>
                                          <p:attrName>ppt_y</p:attrName>
                                        </p:attrNameLst>
                                      </p:cBhvr>
                                      <p:tavLst>
                                        <p:tav tm="0">
                                          <p:val>
                                            <p:strVal val="#ppt_y+#ppt_h*1.125000"/>
                                          </p:val>
                                        </p:tav>
                                        <p:tav tm="100000">
                                          <p:val>
                                            <p:strVal val="#ppt_y"/>
                                          </p:val>
                                        </p:tav>
                                      </p:tavLst>
                                    </p:anim>
                                    <p:animEffect transition="in" filter="wipe(up)">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p:tgtEl>
                                          <p:spTgt spid="17"/>
                                        </p:tgtEl>
                                        <p:attrNameLst>
                                          <p:attrName>ppt_y</p:attrName>
                                        </p:attrNameLst>
                                      </p:cBhvr>
                                      <p:tavLst>
                                        <p:tav tm="0">
                                          <p:val>
                                            <p:strVal val="#ppt_y+#ppt_h*1.125000"/>
                                          </p:val>
                                        </p:tav>
                                        <p:tav tm="100000">
                                          <p:val>
                                            <p:strVal val="#ppt_y"/>
                                          </p:val>
                                        </p:tav>
                                      </p:tavLst>
                                    </p:anim>
                                    <p:animEffect transition="in" filter="wipe(up)">
                                      <p:cBhvr>
                                        <p:cTn id="33" dur="500"/>
                                        <p:tgtEl>
                                          <p:spTgt spid="17"/>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p:tgtEl>
                                          <p:spTgt spid="28"/>
                                        </p:tgtEl>
                                        <p:attrNameLst>
                                          <p:attrName>ppt_y</p:attrName>
                                        </p:attrNameLst>
                                      </p:cBhvr>
                                      <p:tavLst>
                                        <p:tav tm="0">
                                          <p:val>
                                            <p:strVal val="#ppt_y+#ppt_h*1.125000"/>
                                          </p:val>
                                        </p:tav>
                                        <p:tav tm="100000">
                                          <p:val>
                                            <p:strVal val="#ppt_y"/>
                                          </p:val>
                                        </p:tav>
                                      </p:tavLst>
                                    </p:anim>
                                    <p:animEffect transition="in" filter="wipe(up)">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p:tgtEl>
                                          <p:spTgt spid="4"/>
                                        </p:tgtEl>
                                        <p:attrNameLst>
                                          <p:attrName>ppt_y</p:attrName>
                                        </p:attrNameLst>
                                      </p:cBhvr>
                                      <p:tavLst>
                                        <p:tav tm="0">
                                          <p:val>
                                            <p:strVal val="#ppt_y+#ppt_h*1.125000"/>
                                          </p:val>
                                        </p:tav>
                                        <p:tav tm="100000">
                                          <p:val>
                                            <p:strVal val="#ppt_y"/>
                                          </p:val>
                                        </p:tav>
                                      </p:tavLst>
                                    </p:anim>
                                    <p:animEffect transition="in" filter="wipe(up)">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animBg="1"/>
      <p:bldP spid="3" grpId="1" animBg="1"/>
      <p:bldP spid="27" grpId="0" animBg="1"/>
      <p:bldP spid="27" grpId="1" animBg="1"/>
      <p:bldP spid="28" grpId="0" animBg="1"/>
      <p:bldP spid="2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51894" y="1862076"/>
            <a:ext cx="7288213" cy="580415"/>
          </a:xfrm>
          <a:prstGeom prst="rect">
            <a:avLst/>
          </a:prstGeom>
        </p:spPr>
        <p:txBody>
          <a:bodyPr>
            <a:spAutoFit/>
          </a:bodyPr>
          <a:lstStyle/>
          <a:p>
            <a:pPr lvl="0" eaLnBrk="0" fontAlgn="base" hangingPunct="0">
              <a:lnSpc>
                <a:spcPct val="150000"/>
              </a:lnSpc>
              <a:spcBef>
                <a:spcPct val="0"/>
              </a:spcBef>
              <a:spcAft>
                <a:spcPct val="0"/>
              </a:spcAft>
              <a:defRPr/>
            </a:pPr>
            <a:r>
              <a:rPr kumimoji="0" lang="en-US" altLang="zh-CN" sz="2400" b="1" i="0" u="none" strike="noStrike" kern="1200" cap="none" spc="0" normalizeH="0" baseline="0" noProof="0" dirty="0">
                <a:ln>
                  <a:noFill/>
                </a:ln>
                <a:solidFill>
                  <a:srgbClr val="FF0000"/>
                </a:solidFill>
                <a:uLnTx/>
                <a:uFillTx/>
                <a:latin typeface="Arial" panose="020B0604020202020204" pitchFamily="34" charset="0"/>
                <a:ea typeface="宋体" panose="02010600030101010101" pitchFamily="2" charset="-122"/>
                <a:cs typeface="+mn-cs"/>
              </a:rPr>
              <a:t>    </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语句中查询表中的所有字段</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2943860" y="3978063"/>
            <a:ext cx="6305550" cy="460375"/>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fontAlgn="base" hangingPunct="0">
              <a:spcBef>
                <a:spcPct val="0"/>
              </a:spcBef>
              <a:spcAft>
                <a:spcPct val="0"/>
              </a:spcAft>
              <a:defRPr/>
            </a:pPr>
            <a:r>
              <a:rPr lang="en-US" altLang="zh-CN" sz="2400" dirty="0" smtClean="0">
                <a:solidFill>
                  <a:schemeClr val="tx1">
                    <a:lumMod val="65000"/>
                    <a:lumOff val="35000"/>
                  </a:schemeClr>
                </a:solidFill>
                <a:sym typeface="+mn-ea"/>
              </a:rPr>
              <a:t>SELECT </a:t>
            </a:r>
            <a:r>
              <a:rPr lang="zh-CN" altLang="zh-CN" sz="2400" dirty="0" smtClean="0">
                <a:solidFill>
                  <a:schemeClr val="tx1">
                    <a:lumMod val="65000"/>
                    <a:lumOff val="35000"/>
                  </a:schemeClr>
                </a:solidFill>
                <a:sym typeface="+mn-ea"/>
              </a:rPr>
              <a:t>字段名</a:t>
            </a:r>
            <a:r>
              <a:rPr lang="en-US" altLang="zh-CN" sz="2400" dirty="0" smtClean="0">
                <a:solidFill>
                  <a:schemeClr val="tx1">
                    <a:lumMod val="65000"/>
                    <a:lumOff val="35000"/>
                  </a:schemeClr>
                </a:solidFill>
                <a:sym typeface="+mn-ea"/>
              </a:rPr>
              <a:t>1,</a:t>
            </a:r>
            <a:r>
              <a:rPr lang="zh-CN" altLang="zh-CN" sz="2400" dirty="0" smtClean="0">
                <a:solidFill>
                  <a:schemeClr val="tx1">
                    <a:lumMod val="65000"/>
                    <a:lumOff val="35000"/>
                  </a:schemeClr>
                </a:solidFill>
                <a:sym typeface="+mn-ea"/>
              </a:rPr>
              <a:t>字段名</a:t>
            </a:r>
            <a:r>
              <a:rPr lang="en-US" altLang="zh-CN" sz="2400" dirty="0" smtClean="0">
                <a:solidFill>
                  <a:schemeClr val="tx1">
                    <a:lumMod val="65000"/>
                    <a:lumOff val="35000"/>
                  </a:schemeClr>
                </a:solidFill>
                <a:sym typeface="+mn-ea"/>
              </a:rPr>
              <a:t>2,…… FROM   </a:t>
            </a:r>
            <a:r>
              <a:rPr lang="zh-CN" altLang="zh-CN" sz="2400" dirty="0" smtClean="0">
                <a:solidFill>
                  <a:schemeClr val="tx1">
                    <a:lumMod val="65000"/>
                    <a:lumOff val="35000"/>
                  </a:schemeClr>
                </a:solidFill>
                <a:sym typeface="+mn-ea"/>
              </a:rPr>
              <a:t>表名</a:t>
            </a:r>
            <a:endParaRPr lang="zh-CN" altLang="zh-CN" sz="2400" dirty="0">
              <a:solidFill>
                <a:schemeClr val="tx1">
                  <a:lumMod val="65000"/>
                  <a:lumOff val="35000"/>
                </a:schemeClr>
              </a:solidFill>
              <a:sym typeface="+mn-ea"/>
            </a:endParaRPr>
          </a:p>
        </p:txBody>
      </p:sp>
      <p:sp>
        <p:nvSpPr>
          <p:cNvPr id="9" name="矩形 8"/>
          <p:cNvSpPr/>
          <p:nvPr/>
        </p:nvSpPr>
        <p:spPr>
          <a:xfrm>
            <a:off x="2451894" y="2637785"/>
            <a:ext cx="7288213" cy="1198880"/>
          </a:xfrm>
          <a:prstGeom prst="rect">
            <a:avLst/>
          </a:prstGeom>
        </p:spPr>
        <p:txBody>
          <a:bodyPr>
            <a:spAutoFit/>
          </a:bodyPr>
          <a:lstStyle/>
          <a:p>
            <a:pPr eaLnBrk="0" fontAlgn="base" hangingPunct="0">
              <a:lnSpc>
                <a:spcPct val="150000"/>
              </a:lnSpc>
              <a:spcBef>
                <a:spcPct val="0"/>
              </a:spcBef>
              <a:spcAft>
                <a:spcPct val="0"/>
              </a:spcAft>
              <a:defRPr/>
            </a:pPr>
            <a:r>
              <a:rPr kumimoji="0" lang="en-US" altLang="zh-CN" sz="2400" i="0" u="none" strike="noStrike" kern="1200" cap="none" spc="0" normalizeH="0" baseline="0" noProof="0" dirty="0">
                <a:ln>
                  <a:noFill/>
                </a:ln>
                <a:solidFill>
                  <a:schemeClr val="tx1">
                    <a:lumMod val="65000"/>
                    <a:lumOff val="35000"/>
                  </a:schemeClr>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SELECT</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语句中列出所有字段名来查询表中的数据，其语法格式如下：</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文本框 1"/>
          <p:cNvSpPr txBox="1"/>
          <p:nvPr/>
        </p:nvSpPr>
        <p:spPr>
          <a:xfrm>
            <a:off x="2532063" y="4519090"/>
            <a:ext cx="7127875" cy="681560"/>
          </a:xfrm>
          <a:prstGeom prst="rect">
            <a:avLst/>
          </a:prstGeom>
          <a:noFill/>
        </p:spPr>
        <p:txBody>
          <a:bodyPr wrap="square" rtlCol="0" anchor="t">
            <a:noAutofit/>
          </a:bodyPr>
          <a:lstStyle/>
          <a:p>
            <a:pPr marL="0" lvl="1"/>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在上述语法格式中，“字段名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、字段名</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”表示查询的字段名，这里需要列出表中所有的字段名。</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endParaRPr lang="zh-CN" altLang="en-US" sz="2400" b="1"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2"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5.1 </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简单查询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4" name="直接连接符 13"/>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8"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4425950" y="-322263"/>
            <a:ext cx="7766050" cy="723901"/>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003778" y="2794882"/>
            <a:ext cx="8184445" cy="2306955"/>
          </a:xfrm>
          <a:prstGeom prst="rect">
            <a:avLst/>
          </a:prstGeom>
        </p:spPr>
        <p:txBody>
          <a:bodyPr wrap="square">
            <a:spAutoFit/>
          </a:bodyPr>
          <a:lstStyle/>
          <a:p>
            <a:pPr>
              <a:lnSpc>
                <a:spcPct val="150000"/>
              </a:lnSpc>
              <a:buFontTx/>
              <a:buNone/>
            </a:pPr>
            <a:r>
              <a:rPr kumimoji="0" lang="en-US" altLang="zh-CN" sz="2000" i="0" u="none" strike="noStrike" kern="1200" cap="none" spc="0" normalizeH="0" baseline="0" noProof="0" dirty="0" smtClean="0">
                <a:ln>
                  <a:noFill/>
                </a:ln>
                <a:solidFill>
                  <a:srgbClr val="59595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400" i="0" u="none" strike="noStrike" kern="1200" cap="none" spc="0" normalizeH="0" baseline="0" noProof="0" dirty="0" smtClean="0">
                <a:ln>
                  <a:noFill/>
                </a:ln>
                <a:solidFill>
                  <a:srgbClr val="59595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update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语句中的</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select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子查询可用于将一个或多个其他的表或视图的值进行更新。使用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select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子查询可同时更新多行数据。实际上是通过将子查询的结果作为更新条件表达式中的一部分。</a:t>
            </a:r>
            <a:endParaRPr lang="zh-CN" altLang="zh-CN" sz="24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2" name="直接连接符 1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199654" y="1780760"/>
            <a:ext cx="7288213" cy="461665"/>
          </a:xfrm>
          <a:prstGeom prst="rect">
            <a:avLst/>
          </a:prstGeom>
        </p:spPr>
        <p:txBody>
          <a:bodyPr>
            <a:spAutoFit/>
          </a:bodyPr>
          <a:p>
            <a:pPr marL="0" lvl="1">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UPDATE</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语句中使用子查询</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55"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 grpId="0"/>
      <p:bldP spid="3"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123732" y="1521431"/>
            <a:ext cx="7179719" cy="706755"/>
          </a:xfrm>
          <a:prstGeom prst="rect">
            <a:avLst/>
          </a:prstGeom>
        </p:spPr>
        <p:txBody>
          <a:bodyPr wrap="square">
            <a:spAutoFit/>
          </a:bodyPr>
          <a:lstStyle/>
          <a:p>
            <a:pPr algn="l">
              <a:buClrTx/>
              <a:buSzTx/>
              <a:buFontTx/>
              <a:buNone/>
            </a:pPr>
            <a:r>
              <a:rPr kumimoji="0" lang="en-US" altLang="zh-CN" sz="200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kumimoji="0" lang="en-US" altLang="zh-CN" sz="2000" i="0" u="none" strike="noStrike" kern="1200" cap="none" spc="0" normalizeH="0" baseline="0" noProof="0" dirty="0">
                <a:ln>
                  <a:noFill/>
                </a:ln>
                <a:solidFill>
                  <a:srgbClr val="1FA8BB"/>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将student表中入学成绩低于800的所有学生的期末成绩增加5%。</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2331410" y="3565848"/>
            <a:ext cx="7037850" cy="193802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hangingPunct="0">
              <a:buClrTx/>
              <a:buSzTx/>
              <a:buFontTx/>
              <a:defRPr/>
            </a:pPr>
            <a:r>
              <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UPDATE score</a:t>
            </a:r>
            <a:endPar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set final= final*1.05</a:t>
            </a:r>
            <a:endPar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studentno in</a:t>
            </a:r>
            <a:endPar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studentno  from  student </a:t>
            </a:r>
            <a:endPar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en-US" altLang="nb-NO"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entrance &lt;800);</a:t>
            </a:r>
            <a:endPar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1"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流程图: 延期 13"/>
          <p:cNvSpPr/>
          <p:nvPr/>
        </p:nvSpPr>
        <p:spPr>
          <a:xfrm rot="16200000">
            <a:off x="1346200" y="134901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1360172" y="169128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1915160" y="2720340"/>
            <a:ext cx="8724900" cy="398780"/>
          </a:xfrm>
          <a:prstGeom prst="rect">
            <a:avLst/>
          </a:prstGeom>
          <a:noFill/>
        </p:spPr>
        <p:txBody>
          <a:bodyPr wrap="none" rtlCol="0" anchor="t">
            <a:spAutoFit/>
          </a:bodyPr>
          <a:p>
            <a:r>
              <a:rPr lang="zh-CN"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分析：利用</a:t>
            </a: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update</a:t>
            </a:r>
            <a:r>
              <a:rPr lang="zh-CN"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成批修改表数据，可以在</a:t>
            </a: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where</a:t>
            </a:r>
            <a:r>
              <a:rPr lang="zh-CN"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子句的利用子查询实现。</a:t>
            </a:r>
            <a:endParaRPr lang="zh-CN"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000" fill="hold"/>
                                        <p:tgtEl>
                                          <p:spTgt spid="10"/>
                                        </p:tgtEl>
                                        <p:attrNameLst>
                                          <p:attrName>ppt_x</p:attrName>
                                        </p:attrNameLst>
                                      </p:cBhvr>
                                      <p:tavLst>
                                        <p:tav tm="0">
                                          <p:val>
                                            <p:strVal val="1+#ppt_w/2"/>
                                          </p:val>
                                        </p:tav>
                                        <p:tav tm="100000">
                                          <p:val>
                                            <p:strVal val="#ppt_x"/>
                                          </p:val>
                                        </p:tav>
                                      </p:tavLst>
                                    </p:anim>
                                    <p:anim calcmode="lin" valueType="num">
                                      <p:cBhvr additive="base">
                                        <p:cTn id="14"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4425950" y="-882650"/>
            <a:ext cx="7766050" cy="723900"/>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315264" y="1786915"/>
            <a:ext cx="7288213" cy="461665"/>
          </a:xfrm>
          <a:prstGeom prst="rect">
            <a:avLst/>
          </a:prstGeom>
        </p:spPr>
        <p:txBody>
          <a:bodyPr>
            <a:spAutoFit/>
          </a:bodyPr>
          <a:lstStyle/>
          <a:p>
            <a:pPr marL="0" lvl="1">
              <a:defRP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3</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、在</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DELETE</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语句中使用子查询</a:t>
            </a:r>
            <a:endPar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2478715" y="3882802"/>
            <a:ext cx="7894955" cy="460375"/>
          </a:xfrm>
          <a:prstGeom prst="rect">
            <a:avLst/>
          </a:prstGeom>
        </p:spPr>
        <p:txBody>
          <a:bodyPr wrap="square">
            <a:spAutoFit/>
          </a:bodyPr>
          <a:lstStyle/>
          <a:p>
            <a:pPr>
              <a:buFontTx/>
              <a:buNone/>
            </a:pP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rgbClr val="1FA8BB"/>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将</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SC</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表中</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何白露</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的选课信息删除。</a:t>
            </a:r>
            <a:endPar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2517478" y="4744563"/>
            <a:ext cx="7037850" cy="92202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eaLnBrk="0" hangingPunct="0">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DELETE  FROM SC</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eaLnBrk="0" hangingPunct="0">
              <a:defRPr/>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a:t>
            </a:r>
            <a:r>
              <a:rPr lang="en-US" altLang="zh-CN"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studentno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student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sym typeface="+mn-ea"/>
              </a:rPr>
              <a:t>sname</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何白露</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20" name="标题 1"/>
          <p:cNvSpPr/>
          <p:nvPr/>
        </p:nvSpPr>
        <p:spPr>
          <a:xfrm>
            <a:off x="759525" y="633470"/>
            <a:ext cx="2140177"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5.4</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子查询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2" name="直接连接符 2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23" name="流程图: 延期 22"/>
          <p:cNvSpPr/>
          <p:nvPr/>
        </p:nvSpPr>
        <p:spPr>
          <a:xfrm rot="16200000">
            <a:off x="1852295" y="361294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1866902" y="3929177"/>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1866900" y="2358390"/>
            <a:ext cx="8650605" cy="1660525"/>
          </a:xfrm>
          <a:prstGeom prst="rect">
            <a:avLst/>
          </a:prstGeom>
        </p:spPr>
        <p:txBody>
          <a:bodyPr wrap="square">
            <a:spAutoFit/>
          </a:bodyPr>
          <a:p>
            <a:pPr algn="l">
              <a:lnSpc>
                <a:spcPct val="150000"/>
              </a:lnSpc>
              <a:buClrTx/>
              <a:buSzTx/>
              <a:buFontTx/>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在delete语句中利用子查询可以删除符合条件的数据行。实际上是通过将子查询的结果作为删除条件表达式中的一部分。 </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FontTx/>
              <a:buNone/>
            </a:pPr>
            <a:endParaRPr lang="zh-CN" altLang="zh-CN"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0"/>
                                        </p:tgtEl>
                                      </p:cBhvr>
                                    </p:animEffect>
                                    <p:animScale>
                                      <p:cBhvr>
                                        <p:cTn id="7" dur="250" autoRev="1" fill="hold"/>
                                        <p:tgtEl>
                                          <p:spTgt spid="20"/>
                                        </p:tgtEl>
                                      </p:cBhvr>
                                      <p:by x="105000" y="105000"/>
                                    </p:animScale>
                                  </p:childTnLst>
                                </p:cTn>
                              </p:par>
                              <p:par>
                                <p:cTn id="8" presetID="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0-#ppt_w/2"/>
                                          </p:val>
                                        </p:tav>
                                        <p:tav tm="100000">
                                          <p:val>
                                            <p:strVal val="#ppt_x"/>
                                          </p:val>
                                        </p:tav>
                                      </p:tavLst>
                                    </p:anim>
                                    <p:anim calcmode="lin" valueType="num">
                                      <p:cBhvr additive="base">
                                        <p:cTn id="11" dur="500" fill="hold"/>
                                        <p:tgtEl>
                                          <p:spTgt spid="7"/>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strVal val="#ppt_w*0.70"/>
                                          </p:val>
                                        </p:tav>
                                        <p:tav tm="100000">
                                          <p:val>
                                            <p:strVal val="#ppt_w"/>
                                          </p:val>
                                        </p:tav>
                                      </p:tavLst>
                                    </p:anim>
                                    <p:anim calcmode="lin" valueType="num">
                                      <p:cBhvr>
                                        <p:cTn id="20" dur="500" fill="hold"/>
                                        <p:tgtEl>
                                          <p:spTgt spid="10"/>
                                        </p:tgtEl>
                                        <p:attrNameLst>
                                          <p:attrName>ppt_h</p:attrName>
                                        </p:attrNameLst>
                                      </p:cBhvr>
                                      <p:tavLst>
                                        <p:tav tm="0">
                                          <p:val>
                                            <p:strVal val="#ppt_h"/>
                                          </p:val>
                                        </p:tav>
                                        <p:tav tm="100000">
                                          <p:val>
                                            <p:strVal val="#ppt_h"/>
                                          </p:val>
                                        </p:tav>
                                      </p:tavLst>
                                    </p:anim>
                                    <p:animEffect transition="in" filter="fade">
                                      <p:cBhvr>
                                        <p:cTn id="21" dur="500"/>
                                        <p:tgtEl>
                                          <p:spTgt spid="10"/>
                                        </p:tgtEl>
                                      </p:cBhvr>
                                    </p:animEffect>
                                  </p:childTnLst>
                                </p:cTn>
                              </p:par>
                            </p:childTnLst>
                          </p:cTn>
                        </p:par>
                        <p:par>
                          <p:cTn id="22" fill="hold">
                            <p:stCondLst>
                              <p:cond delay="500"/>
                            </p:stCondLst>
                            <p:childTnLst>
                              <p:par>
                                <p:cTn id="23" presetID="29"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1000" fill="hold"/>
                                        <p:tgtEl>
                                          <p:spTgt spid="23"/>
                                        </p:tgtEl>
                                        <p:attrNameLst>
                                          <p:attrName>ppt_x</p:attrName>
                                        </p:attrNameLst>
                                      </p:cBhvr>
                                      <p:tavLst>
                                        <p:tav tm="0">
                                          <p:val>
                                            <p:strVal val="#ppt_x-.2"/>
                                          </p:val>
                                        </p:tav>
                                        <p:tav tm="100000">
                                          <p:val>
                                            <p:strVal val="#ppt_x"/>
                                          </p:val>
                                        </p:tav>
                                      </p:tavLst>
                                    </p:anim>
                                    <p:anim calcmode="lin" valueType="num">
                                      <p:cBhvr>
                                        <p:cTn id="26"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3"/>
                                        </p:tgtEl>
                                      </p:cBhvr>
                                    </p:animEffect>
                                  </p:childTnLst>
                                </p:cTn>
                              </p:par>
                            </p:childTnLst>
                          </p:cTn>
                        </p:par>
                        <p:par>
                          <p:cTn id="28" fill="hold">
                            <p:stCondLst>
                              <p:cond delay="1500"/>
                            </p:stCondLst>
                            <p:childTnLst>
                              <p:par>
                                <p:cTn id="29" presetID="29"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1000" fill="hold"/>
                                        <p:tgtEl>
                                          <p:spTgt spid="24"/>
                                        </p:tgtEl>
                                        <p:attrNameLst>
                                          <p:attrName>ppt_x</p:attrName>
                                        </p:attrNameLst>
                                      </p:cBhvr>
                                      <p:tavLst>
                                        <p:tav tm="0">
                                          <p:val>
                                            <p:strVal val="#ppt_x-.2"/>
                                          </p:val>
                                        </p:tav>
                                        <p:tav tm="100000">
                                          <p:val>
                                            <p:strVal val="#ppt_x"/>
                                          </p:val>
                                        </p:tav>
                                      </p:tavLst>
                                    </p:anim>
                                    <p:anim calcmode="lin" valueType="num">
                                      <p:cBhvr>
                                        <p:cTn id="32"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2000" fill="hold"/>
                                        <p:tgtEl>
                                          <p:spTgt spid="12"/>
                                        </p:tgtEl>
                                        <p:attrNameLst>
                                          <p:attrName>ppt_x</p:attrName>
                                        </p:attrNameLst>
                                      </p:cBhvr>
                                      <p:tavLst>
                                        <p:tav tm="0">
                                          <p:val>
                                            <p:strVal val="1+#ppt_w/2"/>
                                          </p:val>
                                        </p:tav>
                                        <p:tav tm="100000">
                                          <p:val>
                                            <p:strVal val="#ppt_x"/>
                                          </p:val>
                                        </p:tav>
                                      </p:tavLst>
                                    </p:anim>
                                    <p:anim calcmode="lin" valueType="num">
                                      <p:cBhvr additive="base">
                                        <p:cTn id="39"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bldLvl="0" animBg="1"/>
      <p:bldP spid="20" grpId="0"/>
      <p:bldP spid="23" grpId="0" bldLvl="0" animBg="1"/>
      <p:bldP spid="24" grpId="0"/>
      <p:bldP spid="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4425950" y="-882650"/>
            <a:ext cx="7766050" cy="723900"/>
          </a:xfrm>
        </p:spPr>
        <p:txBody>
          <a:bodyPr>
            <a:normAutofit fontScale="90000"/>
          </a:bodyPr>
          <a:lstStyle/>
          <a:p>
            <a:pPr lvl="1" algn="l" rtl="0" eaLnBrk="0" fontAlgn="base" hangingPunct="0">
              <a:spcBef>
                <a:spcPct val="0"/>
              </a:spcBef>
              <a:spcAft>
                <a:spcPct val="0"/>
              </a:spcAft>
              <a:defRPr/>
            </a:pPr>
            <a:br>
              <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br>
            <a:endParaRPr lang="zh-CN" altLang="en-US" sz="2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20" name="标题 1"/>
          <p:cNvSpPr/>
          <p:nvPr/>
        </p:nvSpPr>
        <p:spPr>
          <a:xfrm>
            <a:off x="759460" y="633730"/>
            <a:ext cx="2537460" cy="765175"/>
          </a:xfrm>
          <a:prstGeom prst="rect">
            <a:avLst/>
          </a:prstGeom>
          <a:noFill/>
          <a:ln w="9525">
            <a:noFill/>
          </a:ln>
        </p:spPr>
        <p:txBody>
          <a:bodyPr anchor="ctr"/>
          <a:lstStyle/>
          <a:p>
            <a:pPr indent="-571500" algn="ctr" defTabSz="914400">
              <a:buClrTx/>
              <a:buSzTx/>
              <a:buFontTx/>
            </a:pP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5.5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正则表达式</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22" name="直接连接符 21"/>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866618" y="1399152"/>
            <a:ext cx="8184445" cy="2214880"/>
          </a:xfrm>
          <a:prstGeom prst="rect">
            <a:avLst/>
          </a:prstGeom>
        </p:spPr>
        <p:txBody>
          <a:bodyPr wrap="square">
            <a:spAutoFit/>
          </a:bodyPr>
          <a:p>
            <a:pPr algn="l">
              <a:lnSpc>
                <a:spcPct val="150000"/>
              </a:lnSpc>
              <a:buClrTx/>
              <a:buSzTx/>
              <a:buFontTx/>
              <a:buNone/>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正则表达式通常用来检索或替换符合某个模式的文本内容，根据指定的匹配模式匹配文本中符合要求的特殊字符串</a:t>
            </a:r>
            <a:r>
              <a:rPr lang="zh-CN" altLang="en-US"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使用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regexp</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关键字来匹配查询正则表达式。</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a:lnSpc>
                <a:spcPct val="150000"/>
              </a:lnSpc>
              <a:buClrTx/>
              <a:buSzTx/>
              <a:buFontTx/>
              <a:buNone/>
            </a:pPr>
            <a:r>
              <a:rPr lang="en-US" altLang="zh-CN" sz="20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where  </a:t>
            </a:r>
            <a:r>
              <a:rPr lang="zh-CN" altLang="zh-CN" sz="20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字段名</a:t>
            </a:r>
            <a:r>
              <a:rPr lang="en-US" altLang="zh-CN" sz="20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regexp  '</a:t>
            </a:r>
            <a:r>
              <a:rPr lang="zh-CN" altLang="zh-CN" sz="20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操作符</a:t>
            </a:r>
            <a:r>
              <a:rPr lang="en-US" altLang="zh-CN" sz="20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000" b="1"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5" name="表格 4"/>
          <p:cNvGraphicFramePr>
            <a:graphicFrameLocks noGrp="1"/>
          </p:cNvGraphicFramePr>
          <p:nvPr>
            <p:custDataLst>
              <p:tags r:id="rId2"/>
            </p:custDataLst>
          </p:nvPr>
        </p:nvGraphicFramePr>
        <p:xfrm>
          <a:off x="1637348" y="3545523"/>
          <a:ext cx="8643937" cy="2717409"/>
        </p:xfrm>
        <a:graphic>
          <a:graphicData uri="http://schemas.openxmlformats.org/drawingml/2006/table">
            <a:tbl>
              <a:tblPr/>
              <a:tblGrid>
                <a:gridCol w="1250340"/>
                <a:gridCol w="3123139"/>
                <a:gridCol w="4270458"/>
              </a:tblGrid>
              <a:tr h="209550">
                <a:tc>
                  <a:txBody>
                    <a:bodyPr/>
                    <a:p>
                      <a:pPr indent="11684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选项</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说明</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示例</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10136">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匹配文本的开始字符</a:t>
                      </a:r>
                      <a:r>
                        <a:rPr lang="zh-CN" sz="1600" b="1" kern="100" spc="10">
                          <a:solidFill>
                            <a:srgbClr val="0000FF"/>
                          </a:solidFill>
                          <a:latin typeface="Calibri" panose="020F0502020204030204"/>
                          <a:ea typeface="Times New Roman" panose="02020603050405020304"/>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^b</a:t>
                      </a: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：匹配以字母</a:t>
                      </a:r>
                      <a:r>
                        <a:rPr lang="en-US" sz="1600" b="1" kern="100" spc="10">
                          <a:solidFill>
                            <a:srgbClr val="0000FF"/>
                          </a:solidFill>
                          <a:latin typeface="Times New Roman" panose="02020603050405020304"/>
                          <a:ea typeface="宋体" panose="02010600030101010101" pitchFamily="2" charset="-122"/>
                          <a:cs typeface="Times New Roman" panose="02020603050405020304"/>
                        </a:rPr>
                        <a:t>b</a:t>
                      </a:r>
                      <a:r>
                        <a:rPr lang="zh-CN" sz="1600" b="1" kern="100" spc="10">
                          <a:solidFill>
                            <a:srgbClr val="0000FF"/>
                          </a:solidFill>
                          <a:latin typeface="Times New Roman" panose="02020603050405020304"/>
                          <a:ea typeface="宋体" panose="02010600030101010101" pitchFamily="2" charset="-122"/>
                          <a:cs typeface="Times New Roman" panose="02020603050405020304"/>
                        </a:rPr>
                        <a:t>为开头的字符串，如</a:t>
                      </a:r>
                      <a:r>
                        <a:rPr lang="en-US" sz="1600" b="1" kern="100" spc="10">
                          <a:solidFill>
                            <a:srgbClr val="0000FF"/>
                          </a:solidFill>
                          <a:latin typeface="Times New Roman" panose="02020603050405020304"/>
                          <a:ea typeface="宋体" panose="02010600030101010101" pitchFamily="2" charset="-122"/>
                          <a:cs typeface="Times New Roman" panose="02020603050405020304"/>
                        </a:rPr>
                        <a:t>big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w="12700" cap="flat" cmpd="sng" algn="ctr">
                      <a:solidFill>
                        <a:srgbClr val="000000"/>
                      </a:solidFill>
                      <a:prstDash val="solid"/>
                      <a:round/>
                      <a:headEnd type="none" w="med" len="med"/>
                      <a:tailEnd type="none" w="med" len="med"/>
                    </a:lnT>
                    <a:lnB>
                      <a:noFill/>
                    </a:lnB>
                    <a:solidFill>
                      <a:srgbClr val="FFFF00"/>
                    </a:solidFill>
                  </a:tcPr>
                </a:tc>
              </a:tr>
              <a:tr h="210185">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匹配文本的结束字符</a:t>
                      </a:r>
                      <a:r>
                        <a:rPr lang="zh-CN" sz="1600" b="1" kern="100" spc="10">
                          <a:solidFill>
                            <a:srgbClr val="0000FF"/>
                          </a:solidFill>
                          <a:latin typeface="Calibri" panose="020F0502020204030204"/>
                          <a:ea typeface="Times New Roman" panose="02020603050405020304"/>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st$</a:t>
                      </a: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：匹配以</a:t>
                      </a:r>
                      <a:r>
                        <a:rPr lang="en-US" sz="1600" b="1" kern="100" spc="10">
                          <a:solidFill>
                            <a:srgbClr val="0000FF"/>
                          </a:solidFill>
                          <a:latin typeface="Times New Roman" panose="02020603050405020304"/>
                          <a:ea typeface="宋体" panose="02010600030101010101" pitchFamily="2" charset="-122"/>
                          <a:cs typeface="Times New Roman" panose="02020603050405020304"/>
                        </a:rPr>
                        <a:t>st</a:t>
                      </a:r>
                      <a:r>
                        <a:rPr lang="zh-CN" sz="1600" b="1" kern="100" spc="10">
                          <a:solidFill>
                            <a:srgbClr val="0000FF"/>
                          </a:solidFill>
                          <a:latin typeface="Times New Roman" panose="02020603050405020304"/>
                          <a:ea typeface="宋体" panose="02010600030101010101" pitchFamily="2" charset="-122"/>
                          <a:cs typeface="Times New Roman" panose="02020603050405020304"/>
                        </a:rPr>
                        <a:t>结尾的字符串，如</a:t>
                      </a:r>
                      <a:r>
                        <a:rPr lang="en-US" sz="1600" b="1" kern="100" spc="10">
                          <a:solidFill>
                            <a:srgbClr val="0000FF"/>
                          </a:solidFill>
                          <a:latin typeface="Times New Roman" panose="02020603050405020304"/>
                          <a:ea typeface="宋体" panose="02010600030101010101" pitchFamily="2" charset="-122"/>
                          <a:cs typeface="Times New Roman" panose="02020603050405020304"/>
                        </a:rPr>
                        <a:t>test</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r>
              <a:tr h="210185">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匹配任何单个字符</a:t>
                      </a:r>
                      <a:r>
                        <a:rPr lang="zh-CN" sz="1600" b="1" kern="100" spc="10">
                          <a:solidFill>
                            <a:srgbClr val="0000FF"/>
                          </a:solidFill>
                          <a:latin typeface="Calibri" panose="020F0502020204030204"/>
                          <a:ea typeface="Times New Roman" panose="02020603050405020304"/>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b.t</a:t>
                      </a: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：匹配任何</a:t>
                      </a:r>
                      <a:r>
                        <a:rPr lang="en-US" sz="1600" b="1" kern="100" spc="10">
                          <a:solidFill>
                            <a:srgbClr val="0000FF"/>
                          </a:solidFill>
                          <a:latin typeface="Times New Roman" panose="02020603050405020304"/>
                          <a:ea typeface="宋体" panose="02010600030101010101" pitchFamily="2" charset="-122"/>
                          <a:cs typeface="Times New Roman" panose="02020603050405020304"/>
                        </a:rPr>
                        <a:t>b</a:t>
                      </a:r>
                      <a:r>
                        <a:rPr lang="zh-CN" sz="1600" b="1" kern="100" spc="10">
                          <a:solidFill>
                            <a:srgbClr val="0000FF"/>
                          </a:solidFill>
                          <a:latin typeface="Times New Roman" panose="02020603050405020304"/>
                          <a:ea typeface="宋体" panose="02010600030101010101" pitchFamily="2" charset="-122"/>
                          <a:cs typeface="Times New Roman" panose="02020603050405020304"/>
                        </a:rPr>
                        <a:t>和</a:t>
                      </a:r>
                      <a:r>
                        <a:rPr lang="en-US" sz="1600" b="1" kern="100" spc="10">
                          <a:solidFill>
                            <a:srgbClr val="0000FF"/>
                          </a:solidFill>
                          <a:latin typeface="Times New Roman" panose="02020603050405020304"/>
                          <a:ea typeface="宋体" panose="02010600030101010101" pitchFamily="2" charset="-122"/>
                          <a:cs typeface="Times New Roman" panose="02020603050405020304"/>
                        </a:rPr>
                        <a:t>t</a:t>
                      </a:r>
                      <a:r>
                        <a:rPr lang="zh-CN" sz="1600" b="1" kern="100" spc="10">
                          <a:solidFill>
                            <a:srgbClr val="0000FF"/>
                          </a:solidFill>
                          <a:latin typeface="Times New Roman" panose="02020603050405020304"/>
                          <a:ea typeface="宋体" panose="02010600030101010101" pitchFamily="2" charset="-122"/>
                          <a:cs typeface="Times New Roman" panose="02020603050405020304"/>
                        </a:rPr>
                        <a:t>之间有一个字符，如</a:t>
                      </a:r>
                      <a:r>
                        <a:rPr lang="en-US" sz="1600" b="1" kern="100" spc="10">
                          <a:solidFill>
                            <a:srgbClr val="0000FF"/>
                          </a:solidFill>
                          <a:latin typeface="Times New Roman" panose="02020603050405020304"/>
                          <a:ea typeface="宋体" panose="02010600030101010101" pitchFamily="2" charset="-122"/>
                          <a:cs typeface="Times New Roman" panose="02020603050405020304"/>
                        </a:rPr>
                        <a:t>bit</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r>
              <a:tr h="210136">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匹配零个或多个在它前面的字符</a:t>
                      </a:r>
                      <a:r>
                        <a:rPr lang="zh-CN" sz="1600" b="1" kern="100" spc="10">
                          <a:solidFill>
                            <a:srgbClr val="0000FF"/>
                          </a:solidFill>
                          <a:latin typeface="Calibri" panose="020F0502020204030204"/>
                          <a:ea typeface="Times New Roman" panose="02020603050405020304"/>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*n</a:t>
                      </a: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：匹配字符</a:t>
                      </a:r>
                      <a:r>
                        <a:rPr lang="en-US" sz="1600" b="1" kern="100" spc="10">
                          <a:solidFill>
                            <a:srgbClr val="0000FF"/>
                          </a:solidFill>
                          <a:latin typeface="Times New Roman" panose="02020603050405020304"/>
                          <a:ea typeface="宋体" panose="02010600030101010101" pitchFamily="2" charset="-122"/>
                          <a:cs typeface="Times New Roman" panose="02020603050405020304"/>
                        </a:rPr>
                        <a:t>n</a:t>
                      </a:r>
                      <a:r>
                        <a:rPr lang="zh-CN" sz="1600" b="1" kern="100" spc="10">
                          <a:solidFill>
                            <a:srgbClr val="0000FF"/>
                          </a:solidFill>
                          <a:latin typeface="Times New Roman" panose="02020603050405020304"/>
                          <a:ea typeface="宋体" panose="02010600030101010101" pitchFamily="2" charset="-122"/>
                          <a:cs typeface="Times New Roman" panose="02020603050405020304"/>
                        </a:rPr>
                        <a:t>前面有任意个字符，如</a:t>
                      </a:r>
                      <a:r>
                        <a:rPr lang="en-US" sz="1600" b="1" kern="100" spc="10">
                          <a:solidFill>
                            <a:srgbClr val="0000FF"/>
                          </a:solidFill>
                          <a:latin typeface="Times New Roman" panose="02020603050405020304"/>
                          <a:ea typeface="宋体" panose="02010600030101010101" pitchFamily="2" charset="-122"/>
                          <a:cs typeface="Times New Roman" panose="02020603050405020304"/>
                        </a:rPr>
                        <a:t>fn</a:t>
                      </a:r>
                      <a:r>
                        <a:rPr lang="en-US" sz="1600" b="1" kern="100" spc="10">
                          <a:solidFill>
                            <a:srgbClr val="0000FF"/>
                          </a:solidFill>
                          <a:latin typeface="Times New Roman" panose="02020603050405020304"/>
                          <a:ea typeface="方正宋一简体"/>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r>
              <a:tr h="413385">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匹配前面的字符</a:t>
                      </a:r>
                      <a:r>
                        <a:rPr lang="en-US" sz="1600" b="1" kern="100" spc="10">
                          <a:solidFill>
                            <a:srgbClr val="0000FF"/>
                          </a:solidFill>
                          <a:latin typeface="Times New Roman" panose="02020603050405020304"/>
                          <a:ea typeface="宋体" panose="02010600030101010101" pitchFamily="2" charset="-122"/>
                          <a:cs typeface="Times New Roman" panose="02020603050405020304"/>
                        </a:rPr>
                        <a:t>1</a:t>
                      </a:r>
                      <a:r>
                        <a:rPr lang="zh-CN" sz="1600" b="1" kern="100" spc="10">
                          <a:solidFill>
                            <a:srgbClr val="0000FF"/>
                          </a:solidFill>
                          <a:latin typeface="Times New Roman" panose="02020603050405020304"/>
                          <a:ea typeface="宋体" panose="02010600030101010101" pitchFamily="2" charset="-122"/>
                          <a:cs typeface="Times New Roman" panose="02020603050405020304"/>
                        </a:rPr>
                        <a:t>次或多次</a:t>
                      </a:r>
                      <a:r>
                        <a:rPr lang="zh-CN" sz="1600" b="1" kern="100" spc="10">
                          <a:solidFill>
                            <a:srgbClr val="0000FF"/>
                          </a:solidFill>
                          <a:latin typeface="Calibri" panose="020F0502020204030204"/>
                          <a:ea typeface="Times New Roman" panose="02020603050405020304"/>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ba+</a:t>
                      </a: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：匹配以</a:t>
                      </a:r>
                      <a:r>
                        <a:rPr lang="en-US" sz="1600" b="1" kern="100" spc="10">
                          <a:solidFill>
                            <a:srgbClr val="0000FF"/>
                          </a:solidFill>
                          <a:latin typeface="Times New Roman" panose="02020603050405020304"/>
                          <a:ea typeface="宋体" panose="02010600030101010101" pitchFamily="2" charset="-122"/>
                          <a:cs typeface="Times New Roman" panose="02020603050405020304"/>
                        </a:rPr>
                        <a:t>b</a:t>
                      </a:r>
                      <a:r>
                        <a:rPr lang="zh-CN" sz="1600" b="1" kern="100" spc="10">
                          <a:solidFill>
                            <a:srgbClr val="0000FF"/>
                          </a:solidFill>
                          <a:latin typeface="Times New Roman" panose="02020603050405020304"/>
                          <a:ea typeface="宋体" panose="02010600030101010101" pitchFamily="2" charset="-122"/>
                          <a:cs typeface="Times New Roman" panose="02020603050405020304"/>
                        </a:rPr>
                        <a:t>开头后面紧跟至少有一个</a:t>
                      </a:r>
                      <a:r>
                        <a:rPr lang="en-US" sz="1600" b="1" kern="100" spc="10">
                          <a:solidFill>
                            <a:srgbClr val="0000FF"/>
                          </a:solidFill>
                          <a:latin typeface="Times New Roman" panose="02020603050405020304"/>
                          <a:ea typeface="宋体" panose="02010600030101010101" pitchFamily="2" charset="-122"/>
                          <a:cs typeface="Times New Roman" panose="02020603050405020304"/>
                        </a:rPr>
                        <a:t>a</a:t>
                      </a:r>
                      <a:r>
                        <a:rPr lang="zh-CN" sz="1600" b="1" kern="100" spc="10">
                          <a:solidFill>
                            <a:srgbClr val="0000FF"/>
                          </a:solidFill>
                          <a:latin typeface="Times New Roman" panose="02020603050405020304"/>
                          <a:ea typeface="宋体" panose="02010600030101010101" pitchFamily="2" charset="-122"/>
                          <a:cs typeface="Times New Roman" panose="02020603050405020304"/>
                        </a:rPr>
                        <a:t>，如</a:t>
                      </a:r>
                      <a:r>
                        <a:rPr lang="en-US" sz="1600" b="1" kern="100" spc="10">
                          <a:solidFill>
                            <a:srgbClr val="0000FF"/>
                          </a:solidFill>
                          <a:latin typeface="Times New Roman" panose="02020603050405020304"/>
                          <a:ea typeface="宋体" panose="02010600030101010101" pitchFamily="2" charset="-122"/>
                          <a:cs typeface="Times New Roman" panose="02020603050405020304"/>
                        </a:rPr>
                        <a:t>bay</a:t>
                      </a:r>
                      <a:r>
                        <a:rPr lang="zh-CN" sz="1600" b="1" kern="100" spc="10">
                          <a:solidFill>
                            <a:srgbClr val="0000FF"/>
                          </a:solidFill>
                          <a:latin typeface="Times New Roman" panose="02020603050405020304"/>
                          <a:ea typeface="宋体" panose="02010600030101010101" pitchFamily="2" charset="-122"/>
                          <a:cs typeface="Times New Roman" panose="02020603050405020304"/>
                        </a:rPr>
                        <a:t>、</a:t>
                      </a:r>
                      <a:r>
                        <a:rPr lang="en-US" sz="1600" b="1" kern="100" spc="10">
                          <a:solidFill>
                            <a:srgbClr val="0000FF"/>
                          </a:solidFill>
                          <a:latin typeface="Times New Roman" panose="02020603050405020304"/>
                          <a:ea typeface="宋体" panose="02010600030101010101" pitchFamily="2" charset="-122"/>
                          <a:cs typeface="Times New Roman" panose="02020603050405020304"/>
                        </a:rPr>
                        <a:t>bare</a:t>
                      </a:r>
                      <a:r>
                        <a:rPr lang="zh-CN" sz="1600" b="1" kern="100" spc="10">
                          <a:solidFill>
                            <a:srgbClr val="0000FF"/>
                          </a:solidFill>
                          <a:latin typeface="Times New Roman" panose="02020603050405020304"/>
                          <a:ea typeface="宋体" panose="02010600030101010101" pitchFamily="2" charset="-122"/>
                          <a:cs typeface="Times New Roman" panose="02020603050405020304"/>
                        </a:rPr>
                        <a:t>、</a:t>
                      </a:r>
                      <a:r>
                        <a:rPr lang="en-US" sz="1600" b="1" kern="100" spc="10">
                          <a:solidFill>
                            <a:srgbClr val="0000FF"/>
                          </a:solidFill>
                          <a:latin typeface="Times New Roman" panose="02020603050405020304"/>
                          <a:ea typeface="宋体" panose="02010600030101010101" pitchFamily="2" charset="-122"/>
                          <a:cs typeface="Times New Roman" panose="02020603050405020304"/>
                        </a:rPr>
                        <a:t>battle</a:t>
                      </a:r>
                      <a:r>
                        <a:rPr lang="en-US" sz="1600" b="1" kern="100" spc="10">
                          <a:solidFill>
                            <a:srgbClr val="0000FF"/>
                          </a:solidFill>
                          <a:latin typeface="Times New Roman" panose="02020603050405020304"/>
                          <a:ea typeface="方正宋一简体"/>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r>
              <a:tr h="210136">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&lt;</a:t>
                      </a:r>
                      <a:r>
                        <a:rPr lang="zh-CN" sz="1600" b="1" kern="100" spc="10">
                          <a:solidFill>
                            <a:srgbClr val="0000FF"/>
                          </a:solidFill>
                          <a:latin typeface="Times New Roman" panose="02020603050405020304"/>
                          <a:ea typeface="宋体" panose="02010600030101010101" pitchFamily="2" charset="-122"/>
                          <a:cs typeface="Times New Roman" panose="02020603050405020304"/>
                        </a:rPr>
                        <a:t>字符串</a:t>
                      </a:r>
                      <a:r>
                        <a:rPr lang="en-US" sz="1600" b="1" kern="100" spc="10">
                          <a:solidFill>
                            <a:srgbClr val="0000FF"/>
                          </a:solidFill>
                          <a:latin typeface="Times New Roman" panose="02020603050405020304"/>
                          <a:ea typeface="宋体" panose="02010600030101010101" pitchFamily="2" charset="-122"/>
                          <a:cs typeface="Times New Roman" panose="02020603050405020304"/>
                        </a:rPr>
                        <a:t>&gt;</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匹配包含指定的字符串的文本</a:t>
                      </a:r>
                      <a:r>
                        <a:rPr lang="zh-CN" sz="1600" b="1" kern="100" spc="10">
                          <a:solidFill>
                            <a:srgbClr val="0000FF"/>
                          </a:solidFill>
                          <a:latin typeface="Calibri" panose="020F0502020204030204"/>
                          <a:ea typeface="Times New Roman" panose="02020603050405020304"/>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fa</a:t>
                      </a:r>
                      <a:r>
                        <a:rPr lang="zh-CN" sz="1600" b="1" kern="100" spc="10">
                          <a:solidFill>
                            <a:srgbClr val="0000FF"/>
                          </a:solidFill>
                          <a:latin typeface="Times New Roman" panose="02020603050405020304"/>
                          <a:ea typeface="宋体" panose="02010600030101010101" pitchFamily="2" charset="-122"/>
                          <a:cs typeface="Times New Roman" panose="02020603050405020304"/>
                        </a:rPr>
                        <a:t>：字符串至少要包含</a:t>
                      </a:r>
                      <a:r>
                        <a:rPr lang="en-US" sz="1600" b="1" kern="100" spc="10">
                          <a:solidFill>
                            <a:srgbClr val="0000FF"/>
                          </a:solidFill>
                          <a:latin typeface="Times New Roman" panose="02020603050405020304"/>
                          <a:ea typeface="宋体" panose="02010600030101010101" pitchFamily="2" charset="-122"/>
                          <a:cs typeface="Times New Roman" panose="02020603050405020304"/>
                        </a:rPr>
                        <a:t>fa</a:t>
                      </a:r>
                      <a:r>
                        <a:rPr lang="zh-CN" sz="1600" b="1" kern="100" spc="10">
                          <a:solidFill>
                            <a:srgbClr val="0000FF"/>
                          </a:solidFill>
                          <a:latin typeface="Times New Roman" panose="02020603050405020304"/>
                          <a:ea typeface="宋体" panose="02010600030101010101" pitchFamily="2" charset="-122"/>
                          <a:cs typeface="Times New Roman" panose="02020603050405020304"/>
                        </a:rPr>
                        <a:t>，如</a:t>
                      </a:r>
                      <a:r>
                        <a:rPr lang="en-US" sz="1600" b="1" kern="100" spc="10">
                          <a:solidFill>
                            <a:srgbClr val="0000FF"/>
                          </a:solidFill>
                          <a:latin typeface="Times New Roman" panose="02020603050405020304"/>
                          <a:ea typeface="宋体" panose="02010600030101010101" pitchFamily="2" charset="-122"/>
                          <a:cs typeface="Times New Roman" panose="02020603050405020304"/>
                        </a:rPr>
                        <a:t>fan</a:t>
                      </a:r>
                      <a:r>
                        <a:rPr lang="en-US" sz="1600" b="1" kern="100" spc="10">
                          <a:solidFill>
                            <a:srgbClr val="0000FF"/>
                          </a:solidFill>
                          <a:latin typeface="Times New Roman" panose="02020603050405020304"/>
                          <a:ea typeface="方正宋一简体"/>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r>
              <a:tr h="210136">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a:t>
                      </a:r>
                      <a:r>
                        <a:rPr lang="zh-CN" sz="1600" b="1" kern="100" spc="10">
                          <a:solidFill>
                            <a:srgbClr val="0000FF"/>
                          </a:solidFill>
                          <a:latin typeface="Times New Roman" panose="02020603050405020304"/>
                          <a:ea typeface="宋体" panose="02010600030101010101" pitchFamily="2" charset="-122"/>
                          <a:cs typeface="Times New Roman" panose="02020603050405020304"/>
                        </a:rPr>
                        <a:t>字符集合</a:t>
                      </a:r>
                      <a:r>
                        <a:rPr lang="en-US" sz="1600" b="1" kern="100" spc="10">
                          <a:solidFill>
                            <a:srgbClr val="0000FF"/>
                          </a:solidFill>
                          <a:latin typeface="Times New Roman" panose="02020603050405020304"/>
                          <a:ea typeface="宋体" panose="02010600030101010101" pitchFamily="2" charset="-122"/>
                          <a:cs typeface="Times New Roman" panose="02020603050405020304"/>
                        </a:rPr>
                        <a:t>]</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匹配字符集合中的任何一个字符</a:t>
                      </a:r>
                      <a:r>
                        <a:rPr lang="zh-CN" sz="1600" b="1" kern="100" spc="10">
                          <a:solidFill>
                            <a:srgbClr val="0000FF"/>
                          </a:solidFill>
                          <a:latin typeface="Calibri" panose="020F0502020204030204"/>
                          <a:ea typeface="Times New Roman" panose="02020603050405020304"/>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[xz]</a:t>
                      </a: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a:t>
                      </a:r>
                      <a:r>
                        <a:rPr lang="en-US" sz="1600" b="1" kern="100" spc="10">
                          <a:solidFill>
                            <a:srgbClr val="0000FF"/>
                          </a:solidFill>
                          <a:latin typeface="Times New Roman" panose="02020603050405020304"/>
                          <a:ea typeface="宋体" panose="02010600030101010101" pitchFamily="2" charset="-122"/>
                          <a:cs typeface="Times New Roman" panose="02020603050405020304"/>
                        </a:rPr>
                        <a:t>x</a:t>
                      </a:r>
                      <a:r>
                        <a:rPr lang="zh-CN" sz="1600" b="1" kern="100" spc="10">
                          <a:solidFill>
                            <a:srgbClr val="0000FF"/>
                          </a:solidFill>
                          <a:latin typeface="Times New Roman" panose="02020603050405020304"/>
                          <a:ea typeface="宋体" panose="02010600030101010101" pitchFamily="2" charset="-122"/>
                          <a:cs typeface="Times New Roman" panose="02020603050405020304"/>
                        </a:rPr>
                        <a:t>或</a:t>
                      </a:r>
                      <a:r>
                        <a:rPr lang="en-US" sz="1600" b="1" kern="100" spc="10">
                          <a:solidFill>
                            <a:srgbClr val="0000FF"/>
                          </a:solidFill>
                          <a:latin typeface="Times New Roman" panose="02020603050405020304"/>
                          <a:ea typeface="宋体" panose="02010600030101010101" pitchFamily="2" charset="-122"/>
                          <a:cs typeface="Times New Roman" panose="02020603050405020304"/>
                        </a:rPr>
                        <a:t>z</a:t>
                      </a:r>
                      <a:r>
                        <a:rPr lang="zh-CN" sz="1600" b="1" kern="100" spc="10">
                          <a:solidFill>
                            <a:srgbClr val="0000FF"/>
                          </a:solidFill>
                          <a:latin typeface="Times New Roman" panose="02020603050405020304"/>
                          <a:ea typeface="宋体" panose="02010600030101010101" pitchFamily="2" charset="-122"/>
                          <a:cs typeface="Times New Roman" panose="02020603050405020304"/>
                        </a:rPr>
                        <a:t>，如</a:t>
                      </a:r>
                      <a:r>
                        <a:rPr lang="en-US" sz="1600" b="1" kern="100" spc="10">
                          <a:solidFill>
                            <a:srgbClr val="0000FF"/>
                          </a:solidFill>
                          <a:latin typeface="Times New Roman" panose="02020603050405020304"/>
                          <a:ea typeface="宋体" panose="02010600030101010101" pitchFamily="2" charset="-122"/>
                          <a:cs typeface="Times New Roman" panose="02020603050405020304"/>
                        </a:rPr>
                        <a:t>dizzy</a:t>
                      </a:r>
                      <a:r>
                        <a:rPr lang="en-US" sz="1600" b="1" kern="100" spc="10">
                          <a:solidFill>
                            <a:srgbClr val="0000FF"/>
                          </a:solidFill>
                          <a:latin typeface="Times New Roman" panose="02020603050405020304"/>
                          <a:ea typeface="方正宋一简体"/>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r>
              <a:tr h="210136">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匹配不在括号中的任何字符</a:t>
                      </a:r>
                      <a:r>
                        <a:rPr lang="zh-CN" sz="1600" b="1" kern="100" spc="10">
                          <a:solidFill>
                            <a:srgbClr val="0000FF"/>
                          </a:solidFill>
                          <a:latin typeface="Calibri" panose="020F0502020204030204"/>
                          <a:ea typeface="Times New Roman" panose="02020603050405020304"/>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[^abc]</a:t>
                      </a: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：匹配任何不包含</a:t>
                      </a:r>
                      <a:r>
                        <a:rPr lang="en-US" sz="1600" b="1" kern="100" spc="10">
                          <a:solidFill>
                            <a:srgbClr val="0000FF"/>
                          </a:solidFill>
                          <a:latin typeface="Times New Roman" panose="02020603050405020304"/>
                          <a:ea typeface="宋体" panose="02010600030101010101" pitchFamily="2" charset="-122"/>
                          <a:cs typeface="Times New Roman" panose="02020603050405020304"/>
                        </a:rPr>
                        <a:t>a</a:t>
                      </a:r>
                      <a:r>
                        <a:rPr lang="zh-CN" sz="1600" b="1" kern="100" spc="10">
                          <a:solidFill>
                            <a:srgbClr val="0000FF"/>
                          </a:solidFill>
                          <a:latin typeface="Times New Roman" panose="02020603050405020304"/>
                          <a:ea typeface="宋体" panose="02010600030101010101" pitchFamily="2" charset="-122"/>
                          <a:cs typeface="Times New Roman" panose="02020603050405020304"/>
                        </a:rPr>
                        <a:t>、</a:t>
                      </a:r>
                      <a:r>
                        <a:rPr lang="en-US" sz="1600" b="1" kern="100" spc="10">
                          <a:solidFill>
                            <a:srgbClr val="0000FF"/>
                          </a:solidFill>
                          <a:latin typeface="Times New Roman" panose="02020603050405020304"/>
                          <a:ea typeface="宋体" panose="02010600030101010101" pitchFamily="2" charset="-122"/>
                          <a:cs typeface="Times New Roman" panose="02020603050405020304"/>
                        </a:rPr>
                        <a:t>b</a:t>
                      </a:r>
                      <a:r>
                        <a:rPr lang="zh-CN" sz="1600" b="1" kern="100" spc="10">
                          <a:solidFill>
                            <a:srgbClr val="0000FF"/>
                          </a:solidFill>
                          <a:latin typeface="Times New Roman" panose="02020603050405020304"/>
                          <a:ea typeface="宋体" panose="02010600030101010101" pitchFamily="2" charset="-122"/>
                          <a:cs typeface="Times New Roman" panose="02020603050405020304"/>
                        </a:rPr>
                        <a:t>或</a:t>
                      </a:r>
                      <a:r>
                        <a:rPr lang="en-US" sz="1600" b="1" kern="100" spc="10">
                          <a:solidFill>
                            <a:srgbClr val="0000FF"/>
                          </a:solidFill>
                          <a:latin typeface="Times New Roman" panose="02020603050405020304"/>
                          <a:ea typeface="宋体" panose="02010600030101010101" pitchFamily="2" charset="-122"/>
                          <a:cs typeface="Times New Roman" panose="02020603050405020304"/>
                        </a:rPr>
                        <a:t>c</a:t>
                      </a:r>
                      <a:r>
                        <a:rPr lang="zh-CN" sz="1600" b="1" kern="100" spc="10">
                          <a:solidFill>
                            <a:srgbClr val="0000FF"/>
                          </a:solidFill>
                          <a:latin typeface="Times New Roman" panose="02020603050405020304"/>
                          <a:ea typeface="宋体" panose="02010600030101010101" pitchFamily="2" charset="-122"/>
                          <a:cs typeface="Times New Roman" panose="02020603050405020304"/>
                        </a:rPr>
                        <a:t>的字符串</a:t>
                      </a:r>
                      <a:r>
                        <a:rPr lang="zh-CN" sz="1600" b="1" kern="100" spc="10">
                          <a:solidFill>
                            <a:srgbClr val="0000FF"/>
                          </a:solidFill>
                          <a:latin typeface="Calibri" panose="020F0502020204030204"/>
                          <a:ea typeface="Times New Roman" panose="02020603050405020304"/>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r>
              <a:tr h="210136">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字符串</a:t>
                      </a:r>
                      <a:r>
                        <a:rPr lang="en-US" sz="1600" b="1" kern="100" spc="10">
                          <a:solidFill>
                            <a:srgbClr val="0000FF"/>
                          </a:solidFill>
                          <a:latin typeface="Times New Roman" panose="02020603050405020304"/>
                          <a:ea typeface="宋体" panose="02010600030101010101" pitchFamily="2" charset="-122"/>
                          <a:cs typeface="Times New Roman" panose="02020603050405020304"/>
                        </a:rPr>
                        <a:t>{n,}</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匹配单面的字符串至少</a:t>
                      </a:r>
                      <a:r>
                        <a:rPr lang="en-US" sz="1600" b="1" kern="100" spc="10">
                          <a:solidFill>
                            <a:srgbClr val="0000FF"/>
                          </a:solidFill>
                          <a:latin typeface="Times New Roman" panose="02020603050405020304"/>
                          <a:ea typeface="宋体" panose="02010600030101010101" pitchFamily="2" charset="-122"/>
                          <a:cs typeface="Times New Roman" panose="02020603050405020304"/>
                        </a:rPr>
                        <a:t>n</a:t>
                      </a:r>
                      <a:r>
                        <a:rPr lang="zh-CN" sz="1600" b="1" kern="100" spc="10">
                          <a:solidFill>
                            <a:srgbClr val="0000FF"/>
                          </a:solidFill>
                          <a:latin typeface="Times New Roman" panose="02020603050405020304"/>
                          <a:ea typeface="宋体" panose="02010600030101010101" pitchFamily="2" charset="-122"/>
                          <a:cs typeface="Times New Roman" panose="02020603050405020304"/>
                        </a:rPr>
                        <a:t>次</a:t>
                      </a:r>
                      <a:r>
                        <a:rPr lang="zh-CN" sz="1600" b="1" kern="100" spc="10">
                          <a:solidFill>
                            <a:srgbClr val="0000FF"/>
                          </a:solidFill>
                          <a:latin typeface="Calibri" panose="020F0502020204030204"/>
                          <a:ea typeface="Times New Roman" panose="02020603050405020304"/>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c>
                  <a:txBody>
                    <a:bodyPr/>
                    <a:p>
                      <a:pPr indent="127000" algn="just">
                        <a:lnSpc>
                          <a:spcPts val="1560"/>
                        </a:lnSpc>
                        <a:spcBef>
                          <a:spcPts val="60"/>
                        </a:spcBef>
                        <a:spcAft>
                          <a:spcPts val="60"/>
                        </a:spcAft>
                      </a:pPr>
                      <a:r>
                        <a:rPr lang="en-US" sz="1600" b="1" kern="100" spc="10">
                          <a:solidFill>
                            <a:srgbClr val="0000FF"/>
                          </a:solidFill>
                          <a:latin typeface="Times New Roman" panose="02020603050405020304"/>
                          <a:ea typeface="宋体" panose="02010600030101010101" pitchFamily="2" charset="-122"/>
                          <a:cs typeface="Times New Roman" panose="02020603050405020304"/>
                        </a:rPr>
                        <a:t>b{2,}</a:t>
                      </a: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：匹配两个或更多的</a:t>
                      </a:r>
                      <a:r>
                        <a:rPr lang="en-US" sz="1600" b="1" kern="100" spc="10">
                          <a:solidFill>
                            <a:srgbClr val="0000FF"/>
                          </a:solidFill>
                          <a:latin typeface="Times New Roman" panose="02020603050405020304"/>
                          <a:ea typeface="宋体" panose="02010600030101010101" pitchFamily="2" charset="-122"/>
                          <a:cs typeface="Times New Roman" panose="02020603050405020304"/>
                        </a:rPr>
                        <a:t>b</a:t>
                      </a:r>
                      <a:r>
                        <a:rPr lang="zh-CN" sz="1600" b="1" kern="100" spc="10">
                          <a:solidFill>
                            <a:srgbClr val="0000FF"/>
                          </a:solidFill>
                          <a:latin typeface="Times New Roman" panose="02020603050405020304"/>
                          <a:ea typeface="宋体" panose="02010600030101010101" pitchFamily="2" charset="-122"/>
                          <a:cs typeface="Times New Roman" panose="02020603050405020304"/>
                        </a:rPr>
                        <a:t>，如</a:t>
                      </a:r>
                      <a:r>
                        <a:rPr lang="en-US" sz="1600" b="1" kern="100" spc="10">
                          <a:solidFill>
                            <a:srgbClr val="0000FF"/>
                          </a:solidFill>
                          <a:latin typeface="Times New Roman" panose="02020603050405020304"/>
                          <a:ea typeface="宋体" panose="02010600030101010101" pitchFamily="2" charset="-122"/>
                          <a:cs typeface="Times New Roman" panose="02020603050405020304"/>
                        </a:rPr>
                        <a:t>bb</a:t>
                      </a:r>
                      <a:r>
                        <a:rPr lang="zh-CN" sz="1600" b="1" kern="100" spc="10">
                          <a:solidFill>
                            <a:srgbClr val="0000FF"/>
                          </a:solidFill>
                          <a:latin typeface="Times New Roman" panose="02020603050405020304"/>
                          <a:ea typeface="宋体" panose="02010600030101010101" pitchFamily="2" charset="-122"/>
                          <a:cs typeface="Times New Roman" panose="02020603050405020304"/>
                        </a:rPr>
                        <a:t>、</a:t>
                      </a:r>
                      <a:r>
                        <a:rPr lang="en-US" sz="1600" b="1" kern="100" spc="10">
                          <a:solidFill>
                            <a:srgbClr val="0000FF"/>
                          </a:solidFill>
                          <a:latin typeface="Times New Roman" panose="02020603050405020304"/>
                          <a:ea typeface="宋体" panose="02010600030101010101" pitchFamily="2" charset="-122"/>
                          <a:cs typeface="Times New Roman" panose="02020603050405020304"/>
                        </a:rPr>
                        <a:t>bbb</a:t>
                      </a:r>
                      <a:r>
                        <a:rPr lang="en-US" sz="1600" b="1" kern="100" spc="10">
                          <a:solidFill>
                            <a:srgbClr val="0000FF"/>
                          </a:solidFill>
                          <a:latin typeface="Times New Roman" panose="02020603050405020304"/>
                          <a:ea typeface="方正宋一简体"/>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a:noFill/>
                    </a:lnB>
                    <a:solidFill>
                      <a:srgbClr val="FFFF00"/>
                    </a:solidFill>
                  </a:tcPr>
                </a:tc>
              </a:tr>
              <a:tr h="413288">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字符串</a:t>
                      </a:r>
                      <a:r>
                        <a:rPr lang="en-US" sz="1600" b="1" kern="100" spc="10">
                          <a:solidFill>
                            <a:srgbClr val="0000FF"/>
                          </a:solidFill>
                          <a:latin typeface="Times New Roman" panose="02020603050405020304"/>
                          <a:ea typeface="宋体" panose="02010600030101010101" pitchFamily="2" charset="-122"/>
                          <a:cs typeface="Times New Roman" panose="02020603050405020304"/>
                        </a:rPr>
                        <a:t>{m,n}</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w="19050" cap="flat" cmpd="sng" algn="ctr">
                      <a:solidFill>
                        <a:srgbClr val="000000"/>
                      </a:solidFill>
                      <a:prstDash val="solid"/>
                      <a:round/>
                      <a:headEnd type="none" w="med" len="med"/>
                      <a:tailEnd type="none" w="med" len="med"/>
                    </a:lnB>
                    <a:solidFill>
                      <a:srgbClr val="FFFF00"/>
                    </a:solidFill>
                  </a:tcPr>
                </a:tc>
                <a:tc>
                  <a:txBody>
                    <a:bodyPr/>
                    <a:p>
                      <a:pPr indent="127000" algn="just">
                        <a:lnSpc>
                          <a:spcPts val="1560"/>
                        </a:lnSpc>
                        <a:spcBef>
                          <a:spcPts val="60"/>
                        </a:spcBef>
                        <a:spcAft>
                          <a:spcPts val="60"/>
                        </a:spcAft>
                      </a:pPr>
                      <a:r>
                        <a:rPr lang="zh-CN" sz="1600" b="1" kern="100" spc="10">
                          <a:solidFill>
                            <a:srgbClr val="0000FF"/>
                          </a:solidFill>
                          <a:latin typeface="Times New Roman" panose="02020603050405020304"/>
                          <a:ea typeface="宋体" panose="02010600030101010101" pitchFamily="2" charset="-122"/>
                          <a:cs typeface="Times New Roman" panose="02020603050405020304"/>
                        </a:rPr>
                        <a:t>匹配前面的字符串至少</a:t>
                      </a:r>
                      <a:r>
                        <a:rPr lang="en-US" sz="1600" b="1" kern="100" spc="10">
                          <a:solidFill>
                            <a:srgbClr val="0000FF"/>
                          </a:solidFill>
                          <a:latin typeface="Times New Roman" panose="02020603050405020304"/>
                          <a:ea typeface="宋体" panose="02010600030101010101" pitchFamily="2" charset="-122"/>
                          <a:cs typeface="Times New Roman" panose="02020603050405020304"/>
                        </a:rPr>
                        <a:t>m</a:t>
                      </a:r>
                      <a:r>
                        <a:rPr lang="zh-CN" sz="1600" b="1" kern="100" spc="10">
                          <a:solidFill>
                            <a:srgbClr val="0000FF"/>
                          </a:solidFill>
                          <a:latin typeface="Times New Roman" panose="02020603050405020304"/>
                          <a:ea typeface="宋体" panose="02010600030101010101" pitchFamily="2" charset="-122"/>
                          <a:cs typeface="Times New Roman" panose="02020603050405020304"/>
                        </a:rPr>
                        <a:t>次，至多</a:t>
                      </a:r>
                      <a:r>
                        <a:rPr lang="en-US" sz="1600" b="1" kern="100" spc="10">
                          <a:solidFill>
                            <a:srgbClr val="0000FF"/>
                          </a:solidFill>
                          <a:latin typeface="Times New Roman" panose="02020603050405020304"/>
                          <a:ea typeface="宋体" panose="02010600030101010101" pitchFamily="2" charset="-122"/>
                          <a:cs typeface="Times New Roman" panose="02020603050405020304"/>
                        </a:rPr>
                        <a:t>n</a:t>
                      </a:r>
                      <a:r>
                        <a:rPr lang="zh-CN" sz="1600" b="1" kern="100" spc="10">
                          <a:solidFill>
                            <a:srgbClr val="0000FF"/>
                          </a:solidFill>
                          <a:latin typeface="Times New Roman" panose="02020603050405020304"/>
                          <a:ea typeface="宋体" panose="02010600030101010101" pitchFamily="2" charset="-122"/>
                          <a:cs typeface="Times New Roman" panose="02020603050405020304"/>
                        </a:rPr>
                        <a:t>次。如果</a:t>
                      </a:r>
                      <a:r>
                        <a:rPr lang="en-US" sz="1600" b="1" kern="100" spc="10">
                          <a:solidFill>
                            <a:srgbClr val="0000FF"/>
                          </a:solidFill>
                          <a:latin typeface="Times New Roman" panose="02020603050405020304"/>
                          <a:ea typeface="宋体" panose="02010600030101010101" pitchFamily="2" charset="-122"/>
                          <a:cs typeface="Times New Roman" panose="02020603050405020304"/>
                        </a:rPr>
                        <a:t>n</a:t>
                      </a:r>
                      <a:r>
                        <a:rPr lang="zh-CN" sz="1600" b="1" kern="100" spc="10">
                          <a:solidFill>
                            <a:srgbClr val="0000FF"/>
                          </a:solidFill>
                          <a:latin typeface="Times New Roman" panose="02020603050405020304"/>
                          <a:ea typeface="宋体" panose="02010600030101010101" pitchFamily="2" charset="-122"/>
                          <a:cs typeface="Times New Roman" panose="02020603050405020304"/>
                        </a:rPr>
                        <a:t>为</a:t>
                      </a:r>
                      <a:r>
                        <a:rPr lang="en-US" sz="1600" b="1" kern="100" spc="10">
                          <a:solidFill>
                            <a:srgbClr val="0000FF"/>
                          </a:solidFill>
                          <a:latin typeface="Times New Roman" panose="02020603050405020304"/>
                          <a:ea typeface="宋体" panose="02010600030101010101" pitchFamily="2" charset="-122"/>
                          <a:cs typeface="Times New Roman" panose="02020603050405020304"/>
                        </a:rPr>
                        <a:t>0</a:t>
                      </a:r>
                      <a:r>
                        <a:rPr lang="zh-CN" sz="1600" b="1" kern="100" spc="10">
                          <a:solidFill>
                            <a:srgbClr val="0000FF"/>
                          </a:solidFill>
                          <a:latin typeface="Times New Roman" panose="02020603050405020304"/>
                          <a:ea typeface="宋体" panose="02010600030101010101" pitchFamily="2" charset="-122"/>
                          <a:cs typeface="Times New Roman" panose="02020603050405020304"/>
                        </a:rPr>
                        <a:t>，</a:t>
                      </a:r>
                      <a:r>
                        <a:rPr lang="en-US" sz="1600" b="1" kern="100" spc="10">
                          <a:solidFill>
                            <a:srgbClr val="0000FF"/>
                          </a:solidFill>
                          <a:latin typeface="Times New Roman" panose="02020603050405020304"/>
                          <a:ea typeface="宋体" panose="02010600030101010101" pitchFamily="2" charset="-122"/>
                          <a:cs typeface="Times New Roman" panose="02020603050405020304"/>
                        </a:rPr>
                        <a:t>m</a:t>
                      </a:r>
                      <a:r>
                        <a:rPr lang="zh-CN" sz="1600" b="1" kern="100" spc="10">
                          <a:solidFill>
                            <a:srgbClr val="0000FF"/>
                          </a:solidFill>
                          <a:latin typeface="Times New Roman" panose="02020603050405020304"/>
                          <a:ea typeface="宋体" panose="02010600030101010101" pitchFamily="2" charset="-122"/>
                          <a:cs typeface="Times New Roman" panose="02020603050405020304"/>
                        </a:rPr>
                        <a:t>为可选参数</a:t>
                      </a:r>
                      <a:r>
                        <a:rPr lang="zh-CN" sz="1600" b="1" kern="100" spc="10">
                          <a:solidFill>
                            <a:srgbClr val="0000FF"/>
                          </a:solidFill>
                          <a:latin typeface="Calibri" panose="020F0502020204030204"/>
                          <a:ea typeface="Times New Roman" panose="02020603050405020304"/>
                          <a:cs typeface="Times New Roman" panose="02020603050405020304"/>
                        </a:rPr>
                        <a:t> </a:t>
                      </a:r>
                      <a:endParaRPr lang="zh-CN" sz="2000" b="1" kern="10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w="19050" cap="flat" cmpd="sng" algn="ctr">
                      <a:solidFill>
                        <a:srgbClr val="000000"/>
                      </a:solidFill>
                      <a:prstDash val="solid"/>
                      <a:round/>
                      <a:headEnd type="none" w="med" len="med"/>
                      <a:tailEnd type="none" w="med" len="med"/>
                    </a:lnB>
                    <a:solidFill>
                      <a:srgbClr val="FFFF00"/>
                    </a:solidFill>
                  </a:tcPr>
                </a:tc>
                <a:tc>
                  <a:txBody>
                    <a:bodyPr/>
                    <a:p>
                      <a:pPr indent="127000" algn="just">
                        <a:lnSpc>
                          <a:spcPts val="1560"/>
                        </a:lnSpc>
                        <a:spcBef>
                          <a:spcPts val="60"/>
                        </a:spcBef>
                        <a:spcAft>
                          <a:spcPts val="60"/>
                        </a:spcAft>
                      </a:pPr>
                      <a:r>
                        <a:rPr lang="en-US" sz="1600" b="1" kern="100" spc="10" dirty="0">
                          <a:solidFill>
                            <a:srgbClr val="0000FF"/>
                          </a:solidFill>
                          <a:latin typeface="Times New Roman" panose="02020603050405020304"/>
                          <a:ea typeface="宋体" panose="02010600030101010101" pitchFamily="2" charset="-122"/>
                          <a:cs typeface="Times New Roman" panose="02020603050405020304"/>
                        </a:rPr>
                        <a:t>b{2,4}</a:t>
                      </a:r>
                      <a:r>
                        <a:rPr lang="zh-CN" sz="1600" b="1" kern="100" spc="10" dirty="0">
                          <a:solidFill>
                            <a:srgbClr val="0000FF"/>
                          </a:solidFill>
                          <a:latin typeface="Times New Roman" panose="02020603050405020304"/>
                          <a:ea typeface="宋体" panose="02010600030101010101" pitchFamily="2" charset="-122"/>
                          <a:cs typeface="Times New Roman" panose="02020603050405020304"/>
                        </a:rPr>
                        <a:t>：匹配至少</a:t>
                      </a:r>
                      <a:r>
                        <a:rPr lang="en-US" sz="1600" b="1" kern="100" spc="10" dirty="0">
                          <a:solidFill>
                            <a:srgbClr val="0000FF"/>
                          </a:solidFill>
                          <a:latin typeface="Times New Roman" panose="02020603050405020304"/>
                          <a:ea typeface="宋体" panose="02010600030101010101" pitchFamily="2" charset="-122"/>
                          <a:cs typeface="Times New Roman" panose="02020603050405020304"/>
                        </a:rPr>
                        <a:t>2</a:t>
                      </a:r>
                      <a:r>
                        <a:rPr lang="zh-CN" sz="1600" b="1" kern="100" spc="10" dirty="0">
                          <a:solidFill>
                            <a:srgbClr val="0000FF"/>
                          </a:solidFill>
                          <a:latin typeface="Times New Roman" panose="02020603050405020304"/>
                          <a:ea typeface="宋体" panose="02010600030101010101" pitchFamily="2" charset="-122"/>
                          <a:cs typeface="Times New Roman" panose="02020603050405020304"/>
                        </a:rPr>
                        <a:t>个</a:t>
                      </a:r>
                      <a:r>
                        <a:rPr lang="en-US" sz="1600" b="1" kern="100" spc="10" dirty="0">
                          <a:solidFill>
                            <a:srgbClr val="0000FF"/>
                          </a:solidFill>
                          <a:latin typeface="Times New Roman" panose="02020603050405020304"/>
                          <a:ea typeface="宋体" panose="02010600030101010101" pitchFamily="2" charset="-122"/>
                          <a:cs typeface="Times New Roman" panose="02020603050405020304"/>
                        </a:rPr>
                        <a:t>b</a:t>
                      </a:r>
                      <a:r>
                        <a:rPr lang="zh-CN" sz="1600" b="1" kern="100" spc="10" dirty="0">
                          <a:solidFill>
                            <a:srgbClr val="0000FF"/>
                          </a:solidFill>
                          <a:latin typeface="Times New Roman" panose="02020603050405020304"/>
                          <a:ea typeface="宋体" panose="02010600030101010101" pitchFamily="2" charset="-122"/>
                          <a:cs typeface="Times New Roman" panose="02020603050405020304"/>
                        </a:rPr>
                        <a:t>，最多</a:t>
                      </a:r>
                      <a:r>
                        <a:rPr lang="en-US" sz="1600" b="1" kern="100" spc="10" dirty="0">
                          <a:solidFill>
                            <a:srgbClr val="0000FF"/>
                          </a:solidFill>
                          <a:latin typeface="Times New Roman" panose="02020603050405020304"/>
                          <a:ea typeface="宋体" panose="02010600030101010101" pitchFamily="2" charset="-122"/>
                          <a:cs typeface="Times New Roman" panose="02020603050405020304"/>
                        </a:rPr>
                        <a:t>4</a:t>
                      </a:r>
                      <a:r>
                        <a:rPr lang="zh-CN" sz="1600" b="1" kern="100" spc="10" dirty="0">
                          <a:solidFill>
                            <a:srgbClr val="0000FF"/>
                          </a:solidFill>
                          <a:latin typeface="Times New Roman" panose="02020603050405020304"/>
                          <a:ea typeface="宋体" panose="02010600030101010101" pitchFamily="2" charset="-122"/>
                          <a:cs typeface="Times New Roman" panose="02020603050405020304"/>
                        </a:rPr>
                        <a:t>个</a:t>
                      </a:r>
                      <a:r>
                        <a:rPr lang="en-US" sz="1600" b="1" kern="100" spc="10" dirty="0">
                          <a:solidFill>
                            <a:srgbClr val="0000FF"/>
                          </a:solidFill>
                          <a:latin typeface="Times New Roman" panose="02020603050405020304"/>
                          <a:ea typeface="宋体" panose="02010600030101010101" pitchFamily="2" charset="-122"/>
                          <a:cs typeface="Times New Roman" panose="02020603050405020304"/>
                        </a:rPr>
                        <a:t>b</a:t>
                      </a:r>
                      <a:r>
                        <a:rPr lang="zh-CN" sz="1600" b="1" kern="100" spc="10" dirty="0">
                          <a:solidFill>
                            <a:srgbClr val="0000FF"/>
                          </a:solidFill>
                          <a:latin typeface="Times New Roman" panose="02020603050405020304"/>
                          <a:ea typeface="宋体" panose="02010600030101010101" pitchFamily="2" charset="-122"/>
                          <a:cs typeface="Times New Roman" panose="02020603050405020304"/>
                        </a:rPr>
                        <a:t>，如</a:t>
                      </a:r>
                      <a:r>
                        <a:rPr lang="en-US" sz="1600" b="1" kern="100" spc="10" dirty="0">
                          <a:solidFill>
                            <a:srgbClr val="0000FF"/>
                          </a:solidFill>
                          <a:latin typeface="Times New Roman" panose="02020603050405020304"/>
                          <a:ea typeface="宋体" panose="02010600030101010101" pitchFamily="2" charset="-122"/>
                          <a:cs typeface="Times New Roman" panose="02020603050405020304"/>
                        </a:rPr>
                        <a:t>bb</a:t>
                      </a:r>
                      <a:r>
                        <a:rPr lang="zh-CN" sz="1600" b="1" kern="100" spc="10" dirty="0">
                          <a:solidFill>
                            <a:srgbClr val="0000FF"/>
                          </a:solidFill>
                          <a:latin typeface="Times New Roman" panose="02020603050405020304"/>
                          <a:ea typeface="宋体" panose="02010600030101010101" pitchFamily="2" charset="-122"/>
                          <a:cs typeface="Times New Roman" panose="02020603050405020304"/>
                        </a:rPr>
                        <a:t>、</a:t>
                      </a:r>
                      <a:r>
                        <a:rPr lang="en-US" sz="1600" b="1" kern="100" spc="10" dirty="0" err="1">
                          <a:solidFill>
                            <a:srgbClr val="0000FF"/>
                          </a:solidFill>
                          <a:latin typeface="Times New Roman" panose="02020603050405020304"/>
                          <a:ea typeface="宋体" panose="02010600030101010101" pitchFamily="2" charset="-122"/>
                          <a:cs typeface="Times New Roman" panose="02020603050405020304"/>
                        </a:rPr>
                        <a:t>bbbb</a:t>
                      </a:r>
                      <a:r>
                        <a:rPr lang="zh-CN" sz="1600" b="1" kern="100" spc="10" dirty="0">
                          <a:solidFill>
                            <a:srgbClr val="0000FF"/>
                          </a:solidFill>
                          <a:latin typeface="Times New Roman" panose="02020603050405020304"/>
                          <a:ea typeface="宋体" panose="02010600030101010101" pitchFamily="2" charset="-122"/>
                          <a:cs typeface="Times New Roman" panose="02020603050405020304"/>
                        </a:rPr>
                        <a:t>、</a:t>
                      </a:r>
                      <a:r>
                        <a:rPr lang="en-US" sz="1600" b="1" kern="100" spc="10" dirty="0" err="1">
                          <a:solidFill>
                            <a:srgbClr val="0000FF"/>
                          </a:solidFill>
                          <a:latin typeface="Times New Roman" panose="02020603050405020304"/>
                          <a:ea typeface="宋体" panose="02010600030101010101" pitchFamily="2" charset="-122"/>
                          <a:cs typeface="Times New Roman" panose="02020603050405020304"/>
                        </a:rPr>
                        <a:t>bbb</a:t>
                      </a:r>
                      <a:r>
                        <a:rPr lang="en-US" sz="1600" b="1" kern="100" spc="10" dirty="0">
                          <a:solidFill>
                            <a:srgbClr val="0000FF"/>
                          </a:solidFill>
                          <a:latin typeface="Times New Roman" panose="02020603050405020304"/>
                          <a:ea typeface="方正宋一简体"/>
                          <a:cs typeface="Times New Roman" panose="02020603050405020304"/>
                        </a:rPr>
                        <a:t> </a:t>
                      </a:r>
                      <a:endParaRPr lang="zh-CN" sz="2000" b="1" kern="100" dirty="0">
                        <a:solidFill>
                          <a:srgbClr val="0000FF"/>
                        </a:solidFill>
                        <a:latin typeface="Calibri" panose="020F0502020204030204"/>
                        <a:ea typeface="宋体" panose="02010600030101010101" pitchFamily="2" charset="-122"/>
                        <a:cs typeface="Times New Roman" panose="02020603050405020304"/>
                      </a:endParaRPr>
                    </a:p>
                  </a:txBody>
                  <a:tcPr marL="46355" marR="46355" marT="6983" marB="0" anchor="ctr">
                    <a:lnL>
                      <a:noFill/>
                    </a:lnL>
                    <a:lnR>
                      <a:noFill/>
                    </a:lnR>
                    <a:lnT>
                      <a:noFill/>
                    </a:lnT>
                    <a:lnB w="19050" cap="flat" cmpd="sng" algn="ctr">
                      <a:solidFill>
                        <a:srgbClr val="000000"/>
                      </a:solidFill>
                      <a:prstDash val="solid"/>
                      <a:round/>
                      <a:headEnd type="none" w="med" len="med"/>
                      <a:tailEnd type="none" w="med" len="med"/>
                    </a:lnB>
                    <a:solidFill>
                      <a:srgbClr val="FFFF00"/>
                    </a:solidFill>
                  </a:tcPr>
                </a:tc>
              </a:tr>
            </a:tbl>
          </a:graphicData>
        </a:graphic>
      </p:graphicFrame>
      <p:sp>
        <p:nvSpPr>
          <p:cNvPr id="2" name="文本框 1"/>
          <p:cNvSpPr txBox="1"/>
          <p:nvPr/>
        </p:nvSpPr>
        <p:spPr>
          <a:xfrm>
            <a:off x="3810635" y="6425565"/>
            <a:ext cx="4358005" cy="368300"/>
          </a:xfrm>
          <a:prstGeom prst="rect">
            <a:avLst/>
          </a:prstGeom>
          <a:noFill/>
        </p:spPr>
        <p:txBody>
          <a:bodyPr wrap="none" rtlCol="0" anchor="t">
            <a:spAutoFit/>
          </a:bodyPr>
          <a:p>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表</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5-1  </a:t>
            </a:r>
            <a:r>
              <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正则表达式中常用的字符匹配选项</a:t>
            </a:r>
            <a:endParaRPr lang="zh-CN"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0"/>
                                        </p:tgtEl>
                                      </p:cBhvr>
                                    </p:animEffect>
                                    <p:animScale>
                                      <p:cBhvr>
                                        <p:cTn id="7" dur="250" autoRev="1" fill="hold"/>
                                        <p:tgtEl>
                                          <p:spTgt spid="20"/>
                                        </p:tgtEl>
                                      </p:cBhvr>
                                      <p:by x="105000" y="105000"/>
                                    </p:animScale>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9" grpId="0"/>
      <p:bldP spid="2" grpId="0"/>
      <p:bldP spid="2"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123440" y="1521460"/>
            <a:ext cx="8535035" cy="1938020"/>
          </a:xfrm>
          <a:prstGeom prst="rect">
            <a:avLst/>
          </a:prstGeom>
        </p:spPr>
        <p:txBody>
          <a:bodyPr wrap="square">
            <a:spAutoFit/>
          </a:bodyPr>
          <a:lstStyle/>
          <a:p>
            <a:pPr algn="l">
              <a:buClrTx/>
              <a:buSzTx/>
              <a:buFontTx/>
              <a:buNone/>
            </a:pPr>
            <a:r>
              <a:rPr kumimoji="0" lang="en-US" altLang="zh-CN" sz="200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     </a:t>
            </a:r>
            <a:r>
              <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sym typeface="+mn-ea"/>
              </a:rPr>
              <a:t>要实现查询学生姓名sname字段中以“赵”开头，以“江”结束的，中间包含两个字符的学生信息，可以通过正则表达式查询来实现，其中正则表达式中，^表示字符串的开始位置，$表示字符串的结束位置，.表示除“\n”以外的任何单个字符（此例中汉字按2个字符计算）。</a:t>
            </a:r>
            <a:endParaRPr lang="en-US" altLang="zh-CN" sz="2400" noProof="0" dirty="0">
              <a:ln>
                <a:noFill/>
              </a:ln>
              <a:solidFill>
                <a:srgbClr val="595959"/>
              </a:solidFill>
              <a:effectLst/>
              <a:uLnTx/>
              <a:uFillTx/>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2331410" y="3565848"/>
            <a:ext cx="7037850" cy="1198880"/>
          </a:xfrm>
          <a:prstGeom prst="rect">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l" eaLnBrk="0" hangingPunct="0">
              <a:buClrTx/>
              <a:buSzTx/>
              <a:buFontTx/>
              <a:defRPr/>
            </a:pPr>
            <a:r>
              <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select studentno, sname, phone </a:t>
            </a:r>
            <a:endPar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from student </a:t>
            </a:r>
            <a:endPar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eaLnBrk="0" hangingPunct="0">
              <a:buClrTx/>
              <a:buSzTx/>
              <a:buFontTx/>
              <a:defRPr/>
            </a:pPr>
            <a:r>
              <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WHERE  sname regexp '^赵..江$';</a:t>
            </a:r>
            <a:endParaRPr lang="nb-NO"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1" name="标题 1"/>
          <p:cNvSpPr/>
          <p:nvPr/>
        </p:nvSpPr>
        <p:spPr>
          <a:xfrm>
            <a:off x="759460" y="633730"/>
            <a:ext cx="2586355" cy="765175"/>
          </a:xfrm>
          <a:prstGeom prst="rect">
            <a:avLst/>
          </a:prstGeom>
          <a:noFill/>
          <a:ln w="9525">
            <a:noFill/>
          </a:ln>
        </p:spPr>
        <p:txBody>
          <a:bodyPr anchor="ctr"/>
          <a:lstStyle/>
          <a:p>
            <a:pPr indent="-571500" algn="ctr" defTabSz="914400"/>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5.5</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正则表达式</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13" name="直接连接符 12"/>
          <p:cNvCxnSpPr/>
          <p:nvPr/>
        </p:nvCxnSpPr>
        <p:spPr>
          <a:xfrm>
            <a:off x="649366" y="740311"/>
            <a:ext cx="2096784"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流程图: 延期 13"/>
          <p:cNvSpPr/>
          <p:nvPr/>
        </p:nvSpPr>
        <p:spPr>
          <a:xfrm rot="16200000">
            <a:off x="1346200" y="1349017"/>
            <a:ext cx="684530" cy="778510"/>
          </a:xfrm>
          <a:prstGeom prst="flowChartDela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1360172" y="1691282"/>
            <a:ext cx="847725" cy="368300"/>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a:t>
            </a:r>
            <a:r>
              <a:rPr lang="zh-CN" altLang="en-US"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4196080" y="5036185"/>
            <a:ext cx="3035300" cy="1397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1+#ppt_w/2"/>
                                          </p:val>
                                        </p:tav>
                                        <p:tav tm="100000">
                                          <p:val>
                                            <p:strVal val="#ppt_x"/>
                                          </p:val>
                                        </p:tav>
                                      </p:tavLst>
                                    </p:anim>
                                    <p:anim calcmode="lin" valueType="num">
                                      <p:cBhvr additive="base">
                                        <p:cTn id="8" dur="2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nvSpPr>
        <p:spPr>
          <a:xfrm>
            <a:off x="1242082" y="717532"/>
            <a:ext cx="7766050"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spc="300">
                <a:solidFill>
                  <a:srgbClr val="FFFF00"/>
                </a:solidFill>
                <a:latin typeface="微软雅黑" panose="020B0503020204020204" pitchFamily="34" charset="-122"/>
                <a:ea typeface="微软雅黑" panose="020B0503020204020204" pitchFamily="34" charset="-122"/>
                <a:cs typeface="+mj-cs"/>
              </a:defRPr>
            </a:lvl1pPr>
          </a:lstStyle>
          <a:p>
            <a:pPr defTabSz="457200" eaLnBrk="0" fontAlgn="base" hangingPunct="0">
              <a:lnSpc>
                <a:spcPct val="100000"/>
              </a:lnSpc>
              <a:spcAft>
                <a:spcPct val="0"/>
              </a:spcAft>
              <a:defRPr/>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Wingdings" panose="05000000000000000000" pitchFamily="2" charset="2"/>
              </a:rPr>
              <a:t></a:t>
            </a:r>
            <a:r>
              <a:rPr lang="en-US" altLang="zh-CN" sz="2400" b="0" dirty="0">
                <a:solidFill>
                  <a:schemeClr val="tx1">
                    <a:lumMod val="65000"/>
                    <a:lumOff val="35000"/>
                  </a:schemeClr>
                </a:solidFill>
                <a:latin typeface="微软雅黑" panose="020B0503020204020204" pitchFamily="34" charset="-122"/>
                <a:ea typeface="微软雅黑" panose="020B0503020204020204" pitchFamily="34" charset="-122"/>
                <a:cs typeface="+mn-cs"/>
              </a:rPr>
              <a:t> </a:t>
            </a:r>
            <a:r>
              <a:rPr lang="zh-CN" altLang="en-US" sz="2400" b="0" dirty="0">
                <a:solidFill>
                  <a:schemeClr val="tx1">
                    <a:lumMod val="65000"/>
                    <a:lumOff val="35000"/>
                  </a:schemeClr>
                </a:solidFill>
                <a:latin typeface="微软雅黑" panose="020B0503020204020204" pitchFamily="34" charset="-122"/>
                <a:ea typeface="微软雅黑" panose="020B0503020204020204" pitchFamily="34" charset="-122"/>
                <a:cs typeface="+mn-cs"/>
              </a:rPr>
              <a:t>本章小结</a:t>
            </a:r>
            <a:endParaRPr lang="zh-CN" altLang="en-US" sz="2400" b="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14" name="内容占位符 1"/>
          <p:cNvSpPr txBox="1"/>
          <p:nvPr/>
        </p:nvSpPr>
        <p:spPr bwMode="auto">
          <a:xfrm>
            <a:off x="1656080" y="1518920"/>
            <a:ext cx="8879840" cy="5339715"/>
          </a:xfrm>
          <a:prstGeom prst="rect">
            <a:avLst/>
          </a:prstGeom>
        </p:spPr>
        <p:txBody>
          <a:bodyPr vert="horz" wrap="square" lIns="91440" tIns="45720" rIns="91440" bIns="45720" numCol="1" anchor="t" anchorCtr="0" compatLnSpc="1"/>
          <a:lstStyle/>
          <a:p>
            <a:pPr marL="0" marR="0" lvl="0" indent="0" algn="l" defTabSz="914400" rtl="0" fontAlgn="auto">
              <a:lnSpc>
                <a:spcPct val="130000"/>
              </a:lnSpc>
              <a:spcBef>
                <a:spcPts val="1000"/>
              </a:spcBef>
              <a:spcAft>
                <a:spcPts val="0"/>
              </a:spcAft>
              <a:buClrTx/>
              <a:buSzPct val="70000"/>
              <a:buFontTx/>
              <a:buNone/>
              <a:defRPr/>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本章介绍了</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MySQL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数据库常见的查询方法。利用选择、投影和连接理论知识，实现</a:t>
            </a:r>
            <a:r>
              <a:rPr lang="zh-CN" altLang="zh-CN" sz="2400" dirty="0">
                <a:solidFill>
                  <a:srgbClr val="F0882E"/>
                </a:solidFill>
                <a:latin typeface="微软雅黑" panose="020B0503020204020204" pitchFamily="34" charset="-122"/>
                <a:ea typeface="微软雅黑" panose="020B0503020204020204" pitchFamily="34" charset="-122"/>
                <a:cs typeface="微软雅黑" panose="020B0503020204020204" pitchFamily="34" charset="-122"/>
                <a:sym typeface="+mn-ea"/>
              </a:rPr>
              <a:t>多条件查询</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F0882E"/>
                </a:solidFill>
                <a:latin typeface="微软雅黑" panose="020B0503020204020204" pitchFamily="34" charset="-122"/>
                <a:ea typeface="微软雅黑" panose="020B0503020204020204" pitchFamily="34" charset="-122"/>
                <a:cs typeface="微软雅黑" panose="020B0503020204020204" pitchFamily="34" charset="-122"/>
                <a:sym typeface="+mn-ea"/>
              </a:rPr>
              <a:t>分组查询</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F0882E"/>
                </a:solidFill>
                <a:latin typeface="微软雅黑" panose="020B0503020204020204" pitchFamily="34" charset="-122"/>
                <a:ea typeface="微软雅黑" panose="020B0503020204020204" pitchFamily="34" charset="-122"/>
                <a:cs typeface="微软雅黑" panose="020B0503020204020204" pitchFamily="34" charset="-122"/>
                <a:sym typeface="+mn-ea"/>
              </a:rPr>
              <a:t>连接查询</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solidFill>
                  <a:srgbClr val="F0882E"/>
                </a:solidFill>
                <a:latin typeface="微软雅黑" panose="020B0503020204020204" pitchFamily="34" charset="-122"/>
                <a:ea typeface="微软雅黑" panose="020B0503020204020204" pitchFamily="34" charset="-122"/>
                <a:cs typeface="微软雅黑" panose="020B0503020204020204" pitchFamily="34" charset="-122"/>
                <a:sym typeface="+mn-ea"/>
              </a:rPr>
              <a:t>子查询</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等。</a:t>
            </a:r>
            <a:endPar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fontAlgn="auto">
              <a:lnSpc>
                <a:spcPct val="130000"/>
              </a:lnSpc>
              <a:spcBef>
                <a:spcPts val="1000"/>
              </a:spcBef>
              <a:spcAft>
                <a:spcPts val="0"/>
              </a:spcAft>
              <a:buClrTx/>
              <a:buSzPct val="70000"/>
              <a:buFontTx/>
              <a:buNone/>
              <a:defRPr/>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分组查询经常和聚合函数一起使用，而且使用方法非常灵活。使用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limit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关键字来限制查询结果的条数是</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MySQL</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数据库的特色。具体需要掌握的主要内容如下：</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lvl="1" indent="0" algn="l" rtl="0" fontAlgn="auto">
              <a:lnSpc>
                <a:spcPct val="130000"/>
              </a:lnSpc>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select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语句的一般格式及各个子句的作用。</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lvl="1" indent="0" algn="l" rtl="0" fontAlgn="auto">
              <a:lnSpc>
                <a:spcPct val="130000"/>
              </a:lnSpc>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where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子句中使用</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like</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between</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关键词时各种操作。</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lvl="1" indent="0" algn="l" rtl="0" fontAlgn="auto">
              <a:lnSpc>
                <a:spcPct val="130000"/>
              </a:lnSpc>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select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语句中利用聚合函数实现计算和统计操作。</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lvl="1" indent="0" algn="l" rtl="0" fontAlgn="auto">
              <a:lnSpc>
                <a:spcPct val="130000"/>
              </a:lnSpc>
              <a:buNone/>
            </a:pP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连接查询的格式、分类和应用。</a:t>
            </a:r>
            <a:endPar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lvl="1" indent="0" algn="l" rtl="0" fontAlgn="auto">
              <a:lnSpc>
                <a:spcPct val="130000"/>
              </a:lnSpc>
              <a:buNone/>
            </a:pPr>
            <a:r>
              <a:rPr lang="en-US"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select</a:t>
            </a:r>
            <a:r>
              <a:rPr lang="zh-CN" altLang="zh-CN" sz="24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语句中使用子查询就的技巧。</a:t>
            </a:r>
            <a:endParaRPr kumimoji="0" lang="zh-CN" altLang="zh-CN" sz="2400" b="1"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MH_Others_1"/>
          <p:cNvSpPr/>
          <p:nvPr>
            <p:custDataLst>
              <p:tags r:id="rId1"/>
            </p:custDataLst>
          </p:nvPr>
        </p:nvSpPr>
        <p:spPr>
          <a:xfrm>
            <a:off x="649366" y="740311"/>
            <a:ext cx="432000" cy="43200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0" rIns="0" bIns="324000" rtlCol="0" anchor="t">
            <a:noAutofit/>
          </a:bodyPr>
          <a:lstStyle/>
          <a:p>
            <a:endParaRPr lang="zh-CN" altLang="en-US" sz="1350" dirty="0">
              <a:solidFill>
                <a:srgbClr val="F0882E"/>
              </a:solidFill>
              <a:cs typeface="+mn-ea"/>
              <a:sym typeface="+mn-lt"/>
            </a:endParaRPr>
          </a:p>
        </p:txBody>
      </p:sp>
      <p:cxnSp>
        <p:nvCxnSpPr>
          <p:cNvPr id="9" name="直接连接符 8"/>
          <p:cNvCxnSpPr/>
          <p:nvPr/>
        </p:nvCxnSpPr>
        <p:spPr>
          <a:xfrm>
            <a:off x="649366" y="740311"/>
            <a:ext cx="2644677" cy="0"/>
          </a:xfrm>
          <a:prstGeom prst="line">
            <a:avLst/>
          </a:prstGeom>
          <a:ln w="2222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tags/tag1.xml><?xml version="1.0" encoding="utf-8"?>
<p:tagLst xmlns:p="http://schemas.openxmlformats.org/presentationml/2006/main">
  <p:tag name="MH" val="20170712104315"/>
  <p:tag name="MH_LIBRARY" val="CONTENTS"/>
  <p:tag name="MH_TYPE" val="OTHERS"/>
  <p:tag name="ID" val="553519"/>
</p:tagLst>
</file>

<file path=ppt/tags/tag10.xml><?xml version="1.0" encoding="utf-8"?>
<p:tagLst xmlns:p="http://schemas.openxmlformats.org/presentationml/2006/main">
  <p:tag name="MH" val="20170712104315"/>
  <p:tag name="MH_LIBRARY" val="CONTENTS"/>
  <p:tag name="MH_TYPE" val="OTHERS"/>
  <p:tag name="ID" val="553519"/>
</p:tagLst>
</file>

<file path=ppt/tags/tag11.xml><?xml version="1.0" encoding="utf-8"?>
<p:tagLst xmlns:p="http://schemas.openxmlformats.org/presentationml/2006/main">
  <p:tag name="MH" val="20170712104315"/>
  <p:tag name="MH_LIBRARY" val="CONTENTS"/>
  <p:tag name="MH_TYPE" val="OTHERS"/>
  <p:tag name="ID" val="553519"/>
</p:tagLst>
</file>

<file path=ppt/tags/tag12.xml><?xml version="1.0" encoding="utf-8"?>
<p:tagLst xmlns:p="http://schemas.openxmlformats.org/presentationml/2006/main">
  <p:tag name="MH" val="20170712104315"/>
  <p:tag name="MH_LIBRARY" val="CONTENTS"/>
  <p:tag name="MH_TYPE" val="OTHERS"/>
  <p:tag name="ID" val="553519"/>
</p:tagLst>
</file>

<file path=ppt/tags/tag13.xml><?xml version="1.0" encoding="utf-8"?>
<p:tagLst xmlns:p="http://schemas.openxmlformats.org/presentationml/2006/main">
  <p:tag name="MH" val="20170712104315"/>
  <p:tag name="MH_LIBRARY" val="CONTENTS"/>
  <p:tag name="MH_TYPE" val="OTHERS"/>
  <p:tag name="ID" val="553519"/>
</p:tagLst>
</file>

<file path=ppt/tags/tag14.xml><?xml version="1.0" encoding="utf-8"?>
<p:tagLst xmlns:p="http://schemas.openxmlformats.org/presentationml/2006/main">
  <p:tag name="MH" val="20170712104315"/>
  <p:tag name="MH_LIBRARY" val="CONTENTS"/>
  <p:tag name="MH_TYPE" val="OTHERS"/>
  <p:tag name="ID" val="553519"/>
</p:tagLst>
</file>

<file path=ppt/tags/tag15.xml><?xml version="1.0" encoding="utf-8"?>
<p:tagLst xmlns:p="http://schemas.openxmlformats.org/presentationml/2006/main">
  <p:tag name="MH" val="20170712104315"/>
  <p:tag name="MH_LIBRARY" val="CONTENTS"/>
  <p:tag name="MH_TYPE" val="OTHERS"/>
  <p:tag name="ID" val="553519"/>
</p:tagLst>
</file>

<file path=ppt/tags/tag16.xml><?xml version="1.0" encoding="utf-8"?>
<p:tagLst xmlns:p="http://schemas.openxmlformats.org/presentationml/2006/main">
  <p:tag name="MH" val="20170712104315"/>
  <p:tag name="MH_LIBRARY" val="CONTENTS"/>
  <p:tag name="MH_TYPE" val="OTHERS"/>
  <p:tag name="ID" val="553519"/>
</p:tagLst>
</file>

<file path=ppt/tags/tag17.xml><?xml version="1.0" encoding="utf-8"?>
<p:tagLst xmlns:p="http://schemas.openxmlformats.org/presentationml/2006/main">
  <p:tag name="KSO_WM_UNIT_TABLE_BEAUTIFY" val="smartTable{90eaa45e-2d14-4f0c-bd2d-62aa9aef0a5c}"/>
</p:tagLst>
</file>

<file path=ppt/tags/tag18.xml><?xml version="1.0" encoding="utf-8"?>
<p:tagLst xmlns:p="http://schemas.openxmlformats.org/presentationml/2006/main">
  <p:tag name="MH" val="20170712104315"/>
  <p:tag name="MH_LIBRARY" val="CONTENTS"/>
  <p:tag name="MH_TYPE" val="OTHERS"/>
  <p:tag name="ID" val="553519"/>
</p:tagLst>
</file>

<file path=ppt/tags/tag19.xml><?xml version="1.0" encoding="utf-8"?>
<p:tagLst xmlns:p="http://schemas.openxmlformats.org/presentationml/2006/main">
  <p:tag name="MH" val="20170712104315"/>
  <p:tag name="MH_LIBRARY" val="CONTENTS"/>
  <p:tag name="MH_TYPE" val="OTHERS"/>
  <p:tag name="ID" val="553519"/>
</p:tagLst>
</file>

<file path=ppt/tags/tag2.xml><?xml version="1.0" encoding="utf-8"?>
<p:tagLst xmlns:p="http://schemas.openxmlformats.org/presentationml/2006/main">
  <p:tag name="MH" val="20170712104315"/>
  <p:tag name="MH_LIBRARY" val="CONTENTS"/>
  <p:tag name="MH_TYPE" val="OTHERS"/>
  <p:tag name="ID" val="553519"/>
</p:tagLst>
</file>

<file path=ppt/tags/tag20.xml><?xml version="1.0" encoding="utf-8"?>
<p:tagLst xmlns:p="http://schemas.openxmlformats.org/presentationml/2006/main">
  <p:tag name="MH" val="20170712104315"/>
  <p:tag name="MH_LIBRARY" val="CONTENTS"/>
  <p:tag name="MH_TYPE" val="OTHERS"/>
  <p:tag name="ID" val="553519"/>
</p:tagLst>
</file>

<file path=ppt/tags/tag21.xml><?xml version="1.0" encoding="utf-8"?>
<p:tagLst xmlns:p="http://schemas.openxmlformats.org/presentationml/2006/main">
  <p:tag name="MH" val="20170712104315"/>
  <p:tag name="MH_LIBRARY" val="CONTENTS"/>
  <p:tag name="MH_TYPE" val="OTHERS"/>
  <p:tag name="ID" val="553519"/>
</p:tagLst>
</file>

<file path=ppt/tags/tag22.xml><?xml version="1.0" encoding="utf-8"?>
<p:tagLst xmlns:p="http://schemas.openxmlformats.org/presentationml/2006/main">
  <p:tag name="MH" val="20170712104315"/>
  <p:tag name="MH_LIBRARY" val="CONTENTS"/>
  <p:tag name="MH_TYPE" val="OTHERS"/>
  <p:tag name="ID" val="553519"/>
</p:tagLst>
</file>

<file path=ppt/tags/tag23.xml><?xml version="1.0" encoding="utf-8"?>
<p:tagLst xmlns:p="http://schemas.openxmlformats.org/presentationml/2006/main">
  <p:tag name="MH" val="20170712104315"/>
  <p:tag name="MH_LIBRARY" val="CONTENTS"/>
  <p:tag name="MH_TYPE" val="OTHERS"/>
  <p:tag name="ID" val="553519"/>
</p:tagLst>
</file>

<file path=ppt/tags/tag24.xml><?xml version="1.0" encoding="utf-8"?>
<p:tagLst xmlns:p="http://schemas.openxmlformats.org/presentationml/2006/main">
  <p:tag name="KSO_WM_UNIT_TABLE_BEAUTIFY" val="smartTable{80133f3a-c1ab-4d64-8308-f82d651b7e93}"/>
</p:tagLst>
</file>

<file path=ppt/tags/tag25.xml><?xml version="1.0" encoding="utf-8"?>
<p:tagLst xmlns:p="http://schemas.openxmlformats.org/presentationml/2006/main">
  <p:tag name="MH" val="20170712104315"/>
  <p:tag name="MH_LIBRARY" val="CONTENTS"/>
  <p:tag name="MH_TYPE" val="OTHERS"/>
  <p:tag name="ID" val="553519"/>
</p:tagLst>
</file>

<file path=ppt/tags/tag26.xml><?xml version="1.0" encoding="utf-8"?>
<p:tagLst xmlns:p="http://schemas.openxmlformats.org/presentationml/2006/main">
  <p:tag name="MH" val="20170712104315"/>
  <p:tag name="MH_LIBRARY" val="CONTENTS"/>
  <p:tag name="MH_TYPE" val="OTHERS"/>
  <p:tag name="ID" val="553519"/>
</p:tagLst>
</file>

<file path=ppt/tags/tag27.xml><?xml version="1.0" encoding="utf-8"?>
<p:tagLst xmlns:p="http://schemas.openxmlformats.org/presentationml/2006/main">
  <p:tag name="MH" val="20170712104315"/>
  <p:tag name="MH_LIBRARY" val="CONTENTS"/>
  <p:tag name="MH_TYPE" val="OTHERS"/>
  <p:tag name="ID" val="553519"/>
</p:tagLst>
</file>

<file path=ppt/tags/tag28.xml><?xml version="1.0" encoding="utf-8"?>
<p:tagLst xmlns:p="http://schemas.openxmlformats.org/presentationml/2006/main">
  <p:tag name="MH" val="20170712104315"/>
  <p:tag name="MH_LIBRARY" val="CONTENTS"/>
  <p:tag name="MH_TYPE" val="OTHERS"/>
  <p:tag name="ID" val="553519"/>
</p:tagLst>
</file>

<file path=ppt/tags/tag29.xml><?xml version="1.0" encoding="utf-8"?>
<p:tagLst xmlns:p="http://schemas.openxmlformats.org/presentationml/2006/main">
  <p:tag name="MH" val="20170712104315"/>
  <p:tag name="MH_LIBRARY" val="CONTENTS"/>
  <p:tag name="MH_TYPE" val="OTHERS"/>
  <p:tag name="ID" val="553519"/>
</p:tagLst>
</file>

<file path=ppt/tags/tag3.xml><?xml version="1.0" encoding="utf-8"?>
<p:tagLst xmlns:p="http://schemas.openxmlformats.org/presentationml/2006/main">
  <p:tag name="MH" val="20170712104315"/>
  <p:tag name="MH_LIBRARY" val="CONTENTS"/>
  <p:tag name="MH_TYPE" val="OTHERS"/>
  <p:tag name="ID" val="553519"/>
</p:tagLst>
</file>

<file path=ppt/tags/tag30.xml><?xml version="1.0" encoding="utf-8"?>
<p:tagLst xmlns:p="http://schemas.openxmlformats.org/presentationml/2006/main">
  <p:tag name="MH" val="20170712104315"/>
  <p:tag name="MH_LIBRARY" val="CONTENTS"/>
  <p:tag name="MH_TYPE" val="OTHERS"/>
  <p:tag name="ID" val="553519"/>
</p:tagLst>
</file>

<file path=ppt/tags/tag31.xml><?xml version="1.0" encoding="utf-8"?>
<p:tagLst xmlns:p="http://schemas.openxmlformats.org/presentationml/2006/main">
  <p:tag name="MH" val="20170712104315"/>
  <p:tag name="MH_LIBRARY" val="CONTENTS"/>
  <p:tag name="MH_TYPE" val="OTHERS"/>
  <p:tag name="ID" val="553519"/>
</p:tagLst>
</file>

<file path=ppt/tags/tag32.xml><?xml version="1.0" encoding="utf-8"?>
<p:tagLst xmlns:p="http://schemas.openxmlformats.org/presentationml/2006/main">
  <p:tag name="MH" val="20170712104315"/>
  <p:tag name="MH_LIBRARY" val="CONTENTS"/>
  <p:tag name="MH_TYPE" val="OTHERS"/>
  <p:tag name="ID" val="553519"/>
</p:tagLst>
</file>

<file path=ppt/tags/tag33.xml><?xml version="1.0" encoding="utf-8"?>
<p:tagLst xmlns:p="http://schemas.openxmlformats.org/presentationml/2006/main">
  <p:tag name="MH" val="20170712104315"/>
  <p:tag name="MH_LIBRARY" val="CONTENTS"/>
  <p:tag name="MH_TYPE" val="OTHERS"/>
  <p:tag name="ID" val="553519"/>
</p:tagLst>
</file>

<file path=ppt/tags/tag34.xml><?xml version="1.0" encoding="utf-8"?>
<p:tagLst xmlns:p="http://schemas.openxmlformats.org/presentationml/2006/main">
  <p:tag name="MH" val="20170712104315"/>
  <p:tag name="MH_LIBRARY" val="CONTENTS"/>
  <p:tag name="MH_TYPE" val="OTHERS"/>
  <p:tag name="ID" val="553519"/>
</p:tagLst>
</file>

<file path=ppt/tags/tag35.xml><?xml version="1.0" encoding="utf-8"?>
<p:tagLst xmlns:p="http://schemas.openxmlformats.org/presentationml/2006/main">
  <p:tag name="MH" val="20170712104315"/>
  <p:tag name="MH_LIBRARY" val="CONTENTS"/>
  <p:tag name="MH_TYPE" val="OTHERS"/>
  <p:tag name="ID" val="553519"/>
</p:tagLst>
</file>

<file path=ppt/tags/tag36.xml><?xml version="1.0" encoding="utf-8"?>
<p:tagLst xmlns:p="http://schemas.openxmlformats.org/presentationml/2006/main">
  <p:tag name="MH" val="20170712104315"/>
  <p:tag name="MH_LIBRARY" val="CONTENTS"/>
  <p:tag name="MH_TYPE" val="OTHERS"/>
  <p:tag name="ID" val="553519"/>
</p:tagLst>
</file>

<file path=ppt/tags/tag37.xml><?xml version="1.0" encoding="utf-8"?>
<p:tagLst xmlns:p="http://schemas.openxmlformats.org/presentationml/2006/main">
  <p:tag name="MH" val="20170712104315"/>
  <p:tag name="MH_LIBRARY" val="CONTENTS"/>
  <p:tag name="MH_TYPE" val="OTHERS"/>
  <p:tag name="ID" val="553519"/>
</p:tagLst>
</file>

<file path=ppt/tags/tag38.xml><?xml version="1.0" encoding="utf-8"?>
<p:tagLst xmlns:p="http://schemas.openxmlformats.org/presentationml/2006/main">
  <p:tag name="MH" val="20170712104315"/>
  <p:tag name="MH_LIBRARY" val="CONTENTS"/>
  <p:tag name="MH_TYPE" val="OTHERS"/>
  <p:tag name="ID" val="553519"/>
</p:tagLst>
</file>

<file path=ppt/tags/tag39.xml><?xml version="1.0" encoding="utf-8"?>
<p:tagLst xmlns:p="http://schemas.openxmlformats.org/presentationml/2006/main">
  <p:tag name="MH" val="20170712104315"/>
  <p:tag name="MH_LIBRARY" val="CONTENTS"/>
  <p:tag name="MH_TYPE" val="OTHERS"/>
  <p:tag name="ID" val="553519"/>
</p:tagLst>
</file>

<file path=ppt/tags/tag4.xml><?xml version="1.0" encoding="utf-8"?>
<p:tagLst xmlns:p="http://schemas.openxmlformats.org/presentationml/2006/main">
  <p:tag name="MH" val="20170712104315"/>
  <p:tag name="MH_LIBRARY" val="CONTENTS"/>
  <p:tag name="MH_TYPE" val="OTHERS"/>
  <p:tag name="ID" val="553519"/>
</p:tagLst>
</file>

<file path=ppt/tags/tag40.xml><?xml version="1.0" encoding="utf-8"?>
<p:tagLst xmlns:p="http://schemas.openxmlformats.org/presentationml/2006/main">
  <p:tag name="KSO_WM_UNIT_TABLE_BEAUTIFY" val="smartTable{08f7a91b-e69b-40ba-808f-d390ea1afa7b}"/>
</p:tagLst>
</file>

<file path=ppt/tags/tag41.xml><?xml version="1.0" encoding="utf-8"?>
<p:tagLst xmlns:p="http://schemas.openxmlformats.org/presentationml/2006/main">
  <p:tag name="MH" val="20170712104315"/>
  <p:tag name="MH_LIBRARY" val="CONTENTS"/>
  <p:tag name="MH_TYPE" val="OTHERS"/>
  <p:tag name="ID" val="553519"/>
</p:tagLst>
</file>

<file path=ppt/tags/tag42.xml><?xml version="1.0" encoding="utf-8"?>
<p:tagLst xmlns:p="http://schemas.openxmlformats.org/presentationml/2006/main">
  <p:tag name="MH" val="20170712104315"/>
  <p:tag name="MH_LIBRARY" val="CONTENTS"/>
  <p:tag name="MH_TYPE" val="OTHERS"/>
  <p:tag name="ID" val="553519"/>
</p:tagLst>
</file>

<file path=ppt/tags/tag43.xml><?xml version="1.0" encoding="utf-8"?>
<p:tagLst xmlns:p="http://schemas.openxmlformats.org/presentationml/2006/main">
  <p:tag name="MH" val="20170712104315"/>
  <p:tag name="MH_LIBRARY" val="CONTENTS"/>
  <p:tag name="MH_TYPE" val="OTHERS"/>
  <p:tag name="ID" val="553519"/>
</p:tagLst>
</file>

<file path=ppt/tags/tag44.xml><?xml version="1.0" encoding="utf-8"?>
<p:tagLst xmlns:p="http://schemas.openxmlformats.org/presentationml/2006/main">
  <p:tag name="MH" val="20170712104315"/>
  <p:tag name="MH_LIBRARY" val="CONTENTS"/>
  <p:tag name="MH_TYPE" val="OTHERS"/>
  <p:tag name="ID" val="553519"/>
</p:tagLst>
</file>

<file path=ppt/tags/tag45.xml><?xml version="1.0" encoding="utf-8"?>
<p:tagLst xmlns:p="http://schemas.openxmlformats.org/presentationml/2006/main">
  <p:tag name="MH" val="20170712104315"/>
  <p:tag name="MH_LIBRARY" val="CONTENTS"/>
  <p:tag name="MH_TYPE" val="OTHERS"/>
  <p:tag name="ID" val="553519"/>
</p:tagLst>
</file>

<file path=ppt/tags/tag46.xml><?xml version="1.0" encoding="utf-8"?>
<p:tagLst xmlns:p="http://schemas.openxmlformats.org/presentationml/2006/main">
  <p:tag name="MH" val="20170712104315"/>
  <p:tag name="MH_LIBRARY" val="CONTENTS"/>
  <p:tag name="MH_TYPE" val="OTHERS"/>
  <p:tag name="ID" val="553519"/>
</p:tagLst>
</file>

<file path=ppt/tags/tag47.xml><?xml version="1.0" encoding="utf-8"?>
<p:tagLst xmlns:p="http://schemas.openxmlformats.org/presentationml/2006/main">
  <p:tag name="KSO_WM_UNIT_PLACING_PICTURE_USER_VIEWPORT" val="{&quot;height&quot;:3070,&quot;width&quot;:7940}"/>
</p:tagLst>
</file>

<file path=ppt/tags/tag48.xml><?xml version="1.0" encoding="utf-8"?>
<p:tagLst xmlns:p="http://schemas.openxmlformats.org/presentationml/2006/main">
  <p:tag name="MH" val="20170712104315"/>
  <p:tag name="MH_LIBRARY" val="CONTENTS"/>
  <p:tag name="MH_TYPE" val="OTHERS"/>
  <p:tag name="ID" val="553519"/>
</p:tagLst>
</file>

<file path=ppt/tags/tag49.xml><?xml version="1.0" encoding="utf-8"?>
<p:tagLst xmlns:p="http://schemas.openxmlformats.org/presentationml/2006/main">
  <p:tag name="MH" val="20170712104315"/>
  <p:tag name="MH_LIBRARY" val="CONTENTS"/>
  <p:tag name="MH_TYPE" val="OTHERS"/>
  <p:tag name="ID" val="553519"/>
</p:tagLst>
</file>

<file path=ppt/tags/tag5.xml><?xml version="1.0" encoding="utf-8"?>
<p:tagLst xmlns:p="http://schemas.openxmlformats.org/presentationml/2006/main">
  <p:tag name="MH" val="20170712104315"/>
  <p:tag name="MH_LIBRARY" val="CONTENTS"/>
  <p:tag name="MH_TYPE" val="OTHERS"/>
  <p:tag name="ID" val="553519"/>
</p:tagLst>
</file>

<file path=ppt/tags/tag50.xml><?xml version="1.0" encoding="utf-8"?>
<p:tagLst xmlns:p="http://schemas.openxmlformats.org/presentationml/2006/main">
  <p:tag name="MH" val="20170712104315"/>
  <p:tag name="MH_LIBRARY" val="CONTENTS"/>
  <p:tag name="MH_TYPE" val="OTHERS"/>
  <p:tag name="ID" val="553519"/>
</p:tagLst>
</file>

<file path=ppt/tags/tag51.xml><?xml version="1.0" encoding="utf-8"?>
<p:tagLst xmlns:p="http://schemas.openxmlformats.org/presentationml/2006/main">
  <p:tag name="MH" val="20170712104315"/>
  <p:tag name="MH_LIBRARY" val="CONTENTS"/>
  <p:tag name="MH_TYPE" val="OTHERS"/>
  <p:tag name="ID" val="553519"/>
</p:tagLst>
</file>

<file path=ppt/tags/tag52.xml><?xml version="1.0" encoding="utf-8"?>
<p:tagLst xmlns:p="http://schemas.openxmlformats.org/presentationml/2006/main">
  <p:tag name="MH" val="20170712104315"/>
  <p:tag name="MH_LIBRARY" val="CONTENTS"/>
  <p:tag name="MH_TYPE" val="OTHERS"/>
  <p:tag name="ID" val="553519"/>
</p:tagLst>
</file>

<file path=ppt/tags/tag53.xml><?xml version="1.0" encoding="utf-8"?>
<p:tagLst xmlns:p="http://schemas.openxmlformats.org/presentationml/2006/main">
  <p:tag name="MH" val="20170712104315"/>
  <p:tag name="MH_LIBRARY" val="CONTENTS"/>
  <p:tag name="MH_TYPE" val="OTHERS"/>
  <p:tag name="ID" val="553519"/>
</p:tagLst>
</file>

<file path=ppt/tags/tag54.xml><?xml version="1.0" encoding="utf-8"?>
<p:tagLst xmlns:p="http://schemas.openxmlformats.org/presentationml/2006/main">
  <p:tag name="MH" val="20170712104315"/>
  <p:tag name="MH_LIBRARY" val="CONTENTS"/>
  <p:tag name="MH_TYPE" val="OTHERS"/>
  <p:tag name="ID" val="553519"/>
</p:tagLst>
</file>

<file path=ppt/tags/tag55.xml><?xml version="1.0" encoding="utf-8"?>
<p:tagLst xmlns:p="http://schemas.openxmlformats.org/presentationml/2006/main">
  <p:tag name="MH" val="20170712104315"/>
  <p:tag name="MH_LIBRARY" val="CONTENTS"/>
  <p:tag name="MH_TYPE" val="OTHERS"/>
  <p:tag name="ID" val="553519"/>
</p:tagLst>
</file>

<file path=ppt/tags/tag56.xml><?xml version="1.0" encoding="utf-8"?>
<p:tagLst xmlns:p="http://schemas.openxmlformats.org/presentationml/2006/main">
  <p:tag name="MH" val="20170712104315"/>
  <p:tag name="MH_LIBRARY" val="CONTENTS"/>
  <p:tag name="MH_TYPE" val="OTHERS"/>
  <p:tag name="ID" val="553519"/>
</p:tagLst>
</file>

<file path=ppt/tags/tag57.xml><?xml version="1.0" encoding="utf-8"?>
<p:tagLst xmlns:p="http://schemas.openxmlformats.org/presentationml/2006/main">
  <p:tag name="MH" val="20170712104315"/>
  <p:tag name="MH_LIBRARY" val="CONTENTS"/>
  <p:tag name="MH_TYPE" val="OTHERS"/>
  <p:tag name="ID" val="553519"/>
</p:tagLst>
</file>

<file path=ppt/tags/tag58.xml><?xml version="1.0" encoding="utf-8"?>
<p:tagLst xmlns:p="http://schemas.openxmlformats.org/presentationml/2006/main">
  <p:tag name="MH" val="20170712104315"/>
  <p:tag name="MH_LIBRARY" val="CONTENTS"/>
  <p:tag name="MH_TYPE" val="OTHERS"/>
  <p:tag name="ID" val="553519"/>
</p:tagLst>
</file>

<file path=ppt/tags/tag59.xml><?xml version="1.0" encoding="utf-8"?>
<p:tagLst xmlns:p="http://schemas.openxmlformats.org/presentationml/2006/main">
  <p:tag name="MH" val="20170712104315"/>
  <p:tag name="MH_LIBRARY" val="CONTENTS"/>
  <p:tag name="MH_TYPE" val="OTHERS"/>
  <p:tag name="ID" val="553519"/>
</p:tagLst>
</file>

<file path=ppt/tags/tag6.xml><?xml version="1.0" encoding="utf-8"?>
<p:tagLst xmlns:p="http://schemas.openxmlformats.org/presentationml/2006/main">
  <p:tag name="MH" val="20170712104315"/>
  <p:tag name="MH_LIBRARY" val="CONTENTS"/>
  <p:tag name="MH_TYPE" val="OTHERS"/>
  <p:tag name="ID" val="553519"/>
</p:tagLst>
</file>

<file path=ppt/tags/tag60.xml><?xml version="1.0" encoding="utf-8"?>
<p:tagLst xmlns:p="http://schemas.openxmlformats.org/presentationml/2006/main">
  <p:tag name="MH" val="20170712104315"/>
  <p:tag name="MH_LIBRARY" val="CONTENTS"/>
  <p:tag name="MH_TYPE" val="OTHERS"/>
  <p:tag name="ID" val="553519"/>
</p:tagLst>
</file>

<file path=ppt/tags/tag61.xml><?xml version="1.0" encoding="utf-8"?>
<p:tagLst xmlns:p="http://schemas.openxmlformats.org/presentationml/2006/main">
  <p:tag name="MH" val="20170712104315"/>
  <p:tag name="MH_LIBRARY" val="CONTENTS"/>
  <p:tag name="MH_TYPE" val="OTHERS"/>
  <p:tag name="ID" val="553519"/>
</p:tagLst>
</file>

<file path=ppt/tags/tag62.xml><?xml version="1.0" encoding="utf-8"?>
<p:tagLst xmlns:p="http://schemas.openxmlformats.org/presentationml/2006/main">
  <p:tag name="MH" val="20170712104315"/>
  <p:tag name="MH_LIBRARY" val="CONTENTS"/>
  <p:tag name="MH_TYPE" val="OTHERS"/>
  <p:tag name="ID" val="553519"/>
</p:tagLst>
</file>

<file path=ppt/tags/tag63.xml><?xml version="1.0" encoding="utf-8"?>
<p:tagLst xmlns:p="http://schemas.openxmlformats.org/presentationml/2006/main">
  <p:tag name="MH" val="20170712104315"/>
  <p:tag name="MH_LIBRARY" val="CONTENTS"/>
  <p:tag name="MH_TYPE" val="OTHERS"/>
  <p:tag name="ID" val="553519"/>
</p:tagLst>
</file>

<file path=ppt/tags/tag64.xml><?xml version="1.0" encoding="utf-8"?>
<p:tagLst xmlns:p="http://schemas.openxmlformats.org/presentationml/2006/main">
  <p:tag name="MH" val="20170712104315"/>
  <p:tag name="MH_LIBRARY" val="CONTENTS"/>
  <p:tag name="MH_TYPE" val="OTHERS"/>
  <p:tag name="ID" val="553519"/>
</p:tagLst>
</file>

<file path=ppt/tags/tag65.xml><?xml version="1.0" encoding="utf-8"?>
<p:tagLst xmlns:p="http://schemas.openxmlformats.org/presentationml/2006/main">
  <p:tag name="MH" val="20170712104315"/>
  <p:tag name="MH_LIBRARY" val="CONTENTS"/>
  <p:tag name="MH_TYPE" val="OTHERS"/>
  <p:tag name="ID" val="553519"/>
</p:tagLst>
</file>

<file path=ppt/tags/tag66.xml><?xml version="1.0" encoding="utf-8"?>
<p:tagLst xmlns:p="http://schemas.openxmlformats.org/presentationml/2006/main">
  <p:tag name="MH" val="20170712104315"/>
  <p:tag name="MH_LIBRARY" val="CONTENTS"/>
  <p:tag name="MH_TYPE" val="OTHERS"/>
  <p:tag name="ID" val="553519"/>
</p:tagLst>
</file>

<file path=ppt/tags/tag67.xml><?xml version="1.0" encoding="utf-8"?>
<p:tagLst xmlns:p="http://schemas.openxmlformats.org/presentationml/2006/main">
  <p:tag name="MH" val="20170712104315"/>
  <p:tag name="MH_LIBRARY" val="CONTENTS"/>
  <p:tag name="MH_TYPE" val="OTHERS"/>
  <p:tag name="ID" val="553519"/>
</p:tagLst>
</file>

<file path=ppt/tags/tag68.xml><?xml version="1.0" encoding="utf-8"?>
<p:tagLst xmlns:p="http://schemas.openxmlformats.org/presentationml/2006/main">
  <p:tag name="MH" val="20170712104315"/>
  <p:tag name="MH_LIBRARY" val="CONTENTS"/>
  <p:tag name="MH_TYPE" val="OTHERS"/>
  <p:tag name="ID" val="553519"/>
</p:tagLst>
</file>

<file path=ppt/tags/tag69.xml><?xml version="1.0" encoding="utf-8"?>
<p:tagLst xmlns:p="http://schemas.openxmlformats.org/presentationml/2006/main">
  <p:tag name="MH" val="20170712104315"/>
  <p:tag name="MH_LIBRARY" val="CONTENTS"/>
  <p:tag name="MH_TYPE" val="OTHERS"/>
  <p:tag name="ID" val="553519"/>
</p:tagLst>
</file>

<file path=ppt/tags/tag7.xml><?xml version="1.0" encoding="utf-8"?>
<p:tagLst xmlns:p="http://schemas.openxmlformats.org/presentationml/2006/main">
  <p:tag name="MH" val="20170712104315"/>
  <p:tag name="MH_LIBRARY" val="CONTENTS"/>
  <p:tag name="MH_TYPE" val="OTHERS"/>
  <p:tag name="ID" val="553519"/>
</p:tagLst>
</file>

<file path=ppt/tags/tag70.xml><?xml version="1.0" encoding="utf-8"?>
<p:tagLst xmlns:p="http://schemas.openxmlformats.org/presentationml/2006/main">
  <p:tag name="MH" val="20170712104315"/>
  <p:tag name="MH_LIBRARY" val="CONTENTS"/>
  <p:tag name="MH_TYPE" val="OTHERS"/>
  <p:tag name="ID" val="553519"/>
</p:tagLst>
</file>

<file path=ppt/tags/tag71.xml><?xml version="1.0" encoding="utf-8"?>
<p:tagLst xmlns:p="http://schemas.openxmlformats.org/presentationml/2006/main">
  <p:tag name="MH" val="20170712104315"/>
  <p:tag name="MH_LIBRARY" val="CONTENTS"/>
  <p:tag name="MH_TYPE" val="OTHERS"/>
  <p:tag name="ID" val="553519"/>
</p:tagLst>
</file>

<file path=ppt/tags/tag72.xml><?xml version="1.0" encoding="utf-8"?>
<p:tagLst xmlns:p="http://schemas.openxmlformats.org/presentationml/2006/main">
  <p:tag name="MH" val="20170712104315"/>
  <p:tag name="MH_LIBRARY" val="CONTENTS"/>
  <p:tag name="MH_TYPE" val="OTHERS"/>
  <p:tag name="ID" val="553519"/>
</p:tagLst>
</file>

<file path=ppt/tags/tag73.xml><?xml version="1.0" encoding="utf-8"?>
<p:tagLst xmlns:p="http://schemas.openxmlformats.org/presentationml/2006/main">
  <p:tag name="MH" val="20170712104315"/>
  <p:tag name="MH_LIBRARY" val="CONTENTS"/>
  <p:tag name="MH_TYPE" val="OTHERS"/>
  <p:tag name="ID" val="553519"/>
</p:tagLst>
</file>

<file path=ppt/tags/tag74.xml><?xml version="1.0" encoding="utf-8"?>
<p:tagLst xmlns:p="http://schemas.openxmlformats.org/presentationml/2006/main">
  <p:tag name="MH" val="20170712104315"/>
  <p:tag name="MH_LIBRARY" val="CONTENTS"/>
  <p:tag name="MH_TYPE" val="OTHERS"/>
  <p:tag name="ID" val="553519"/>
</p:tagLst>
</file>

<file path=ppt/tags/tag75.xml><?xml version="1.0" encoding="utf-8"?>
<p:tagLst xmlns:p="http://schemas.openxmlformats.org/presentationml/2006/main">
  <p:tag name="MH" val="20170712104315"/>
  <p:tag name="MH_LIBRARY" val="CONTENTS"/>
  <p:tag name="MH_TYPE" val="OTHERS"/>
  <p:tag name="ID" val="553519"/>
</p:tagLst>
</file>

<file path=ppt/tags/tag76.xml><?xml version="1.0" encoding="utf-8"?>
<p:tagLst xmlns:p="http://schemas.openxmlformats.org/presentationml/2006/main">
  <p:tag name="MH" val="20170712104315"/>
  <p:tag name="MH_LIBRARY" val="CONTENTS"/>
  <p:tag name="MH_TYPE" val="OTHERS"/>
  <p:tag name="ID" val="553519"/>
</p:tagLst>
</file>

<file path=ppt/tags/tag77.xml><?xml version="1.0" encoding="utf-8"?>
<p:tagLst xmlns:p="http://schemas.openxmlformats.org/presentationml/2006/main">
  <p:tag name="MH" val="20170712104315"/>
  <p:tag name="MH_LIBRARY" val="CONTENTS"/>
  <p:tag name="MH_TYPE" val="OTHERS"/>
  <p:tag name="ID" val="553519"/>
</p:tagLst>
</file>

<file path=ppt/tags/tag78.xml><?xml version="1.0" encoding="utf-8"?>
<p:tagLst xmlns:p="http://schemas.openxmlformats.org/presentationml/2006/main">
  <p:tag name="MH" val="20170712104315"/>
  <p:tag name="MH_LIBRARY" val="CONTENTS"/>
  <p:tag name="MH_TYPE" val="OTHERS"/>
  <p:tag name="ID" val="553519"/>
</p:tagLst>
</file>

<file path=ppt/tags/tag79.xml><?xml version="1.0" encoding="utf-8"?>
<p:tagLst xmlns:p="http://schemas.openxmlformats.org/presentationml/2006/main">
  <p:tag name="MH" val="20170712104315"/>
  <p:tag name="MH_LIBRARY" val="CONTENTS"/>
  <p:tag name="MH_TYPE" val="OTHERS"/>
  <p:tag name="ID" val="553519"/>
</p:tagLst>
</file>

<file path=ppt/tags/tag8.xml><?xml version="1.0" encoding="utf-8"?>
<p:tagLst xmlns:p="http://schemas.openxmlformats.org/presentationml/2006/main">
  <p:tag name="MH" val="20170712104315"/>
  <p:tag name="MH_LIBRARY" val="CONTENTS"/>
  <p:tag name="MH_TYPE" val="OTHERS"/>
  <p:tag name="ID" val="553519"/>
</p:tagLst>
</file>

<file path=ppt/tags/tag80.xml><?xml version="1.0" encoding="utf-8"?>
<p:tagLst xmlns:p="http://schemas.openxmlformats.org/presentationml/2006/main">
  <p:tag name="MH" val="20170712104315"/>
  <p:tag name="MH_LIBRARY" val="CONTENTS"/>
  <p:tag name="MH_TYPE" val="OTHERS"/>
  <p:tag name="ID" val="553519"/>
</p:tagLst>
</file>

<file path=ppt/tags/tag81.xml><?xml version="1.0" encoding="utf-8"?>
<p:tagLst xmlns:p="http://schemas.openxmlformats.org/presentationml/2006/main">
  <p:tag name="MH" val="20170712104315"/>
  <p:tag name="MH_LIBRARY" val="CONTENTS"/>
  <p:tag name="MH_TYPE" val="OTHERS"/>
  <p:tag name="ID" val="553519"/>
</p:tagLst>
</file>

<file path=ppt/tags/tag82.xml><?xml version="1.0" encoding="utf-8"?>
<p:tagLst xmlns:p="http://schemas.openxmlformats.org/presentationml/2006/main">
  <p:tag name="MH" val="20170712104315"/>
  <p:tag name="MH_LIBRARY" val="CONTENTS"/>
  <p:tag name="MH_TYPE" val="OTHERS"/>
  <p:tag name="ID" val="553519"/>
</p:tagLst>
</file>

<file path=ppt/tags/tag83.xml><?xml version="1.0" encoding="utf-8"?>
<p:tagLst xmlns:p="http://schemas.openxmlformats.org/presentationml/2006/main">
  <p:tag name="MH" val="20170712104315"/>
  <p:tag name="MH_LIBRARY" val="CONTENTS"/>
  <p:tag name="MH_TYPE" val="OTHERS"/>
  <p:tag name="ID" val="553519"/>
</p:tagLst>
</file>

<file path=ppt/tags/tag84.xml><?xml version="1.0" encoding="utf-8"?>
<p:tagLst xmlns:p="http://schemas.openxmlformats.org/presentationml/2006/main">
  <p:tag name="MH" val="20170712104315"/>
  <p:tag name="MH_LIBRARY" val="CONTENTS"/>
  <p:tag name="MH_TYPE" val="OTHERS"/>
  <p:tag name="ID" val="553519"/>
</p:tagLst>
</file>

<file path=ppt/tags/tag85.xml><?xml version="1.0" encoding="utf-8"?>
<p:tagLst xmlns:p="http://schemas.openxmlformats.org/presentationml/2006/main">
  <p:tag name="MH" val="20170712104315"/>
  <p:tag name="MH_LIBRARY" val="CONTENTS"/>
  <p:tag name="MH_TYPE" val="OTHERS"/>
  <p:tag name="ID" val="553519"/>
</p:tagLst>
</file>

<file path=ppt/tags/tag86.xml><?xml version="1.0" encoding="utf-8"?>
<p:tagLst xmlns:p="http://schemas.openxmlformats.org/presentationml/2006/main">
  <p:tag name="MH" val="20170712104315"/>
  <p:tag name="MH_LIBRARY" val="CONTENTS"/>
  <p:tag name="MH_TYPE" val="OTHERS"/>
  <p:tag name="ID" val="553519"/>
</p:tagLst>
</file>

<file path=ppt/tags/tag87.xml><?xml version="1.0" encoding="utf-8"?>
<p:tagLst xmlns:p="http://schemas.openxmlformats.org/presentationml/2006/main">
  <p:tag name="MH" val="20170712104315"/>
  <p:tag name="MH_LIBRARY" val="CONTENTS"/>
  <p:tag name="MH_TYPE" val="OTHERS"/>
  <p:tag name="ID" val="553519"/>
</p:tagLst>
</file>

<file path=ppt/tags/tag88.xml><?xml version="1.0" encoding="utf-8"?>
<p:tagLst xmlns:p="http://schemas.openxmlformats.org/presentationml/2006/main">
  <p:tag name="MH" val="20170712104315"/>
  <p:tag name="MH_LIBRARY" val="CONTENTS"/>
  <p:tag name="MH_TYPE" val="OTHERS"/>
  <p:tag name="ID" val="553519"/>
</p:tagLst>
</file>

<file path=ppt/tags/tag89.xml><?xml version="1.0" encoding="utf-8"?>
<p:tagLst xmlns:p="http://schemas.openxmlformats.org/presentationml/2006/main">
  <p:tag name="MH" val="20170712104315"/>
  <p:tag name="MH_LIBRARY" val="CONTENTS"/>
  <p:tag name="MH_TYPE" val="OTHERS"/>
  <p:tag name="ID" val="553519"/>
</p:tagLst>
</file>

<file path=ppt/tags/tag9.xml><?xml version="1.0" encoding="utf-8"?>
<p:tagLst xmlns:p="http://schemas.openxmlformats.org/presentationml/2006/main">
  <p:tag name="MH" val="20170712104315"/>
  <p:tag name="MH_LIBRARY" val="CONTENTS"/>
  <p:tag name="MH_TYPE" val="OTHERS"/>
  <p:tag name="ID" val="553519"/>
</p:tagLst>
</file>

<file path=ppt/tags/tag90.xml><?xml version="1.0" encoding="utf-8"?>
<p:tagLst xmlns:p="http://schemas.openxmlformats.org/presentationml/2006/main">
  <p:tag name="MH" val="20170712104315"/>
  <p:tag name="MH_LIBRARY" val="CONTENTS"/>
  <p:tag name="MH_TYPE" val="OTHERS"/>
  <p:tag name="ID" val="553519"/>
</p:tagLst>
</file>

<file path=ppt/tags/tag91.xml><?xml version="1.0" encoding="utf-8"?>
<p:tagLst xmlns:p="http://schemas.openxmlformats.org/presentationml/2006/main">
  <p:tag name="MH" val="20170712104315"/>
  <p:tag name="MH_LIBRARY" val="CONTENTS"/>
  <p:tag name="MH_TYPE" val="OTHERS"/>
  <p:tag name="ID" val="553519"/>
</p:tagLst>
</file>

<file path=ppt/tags/tag92.xml><?xml version="1.0" encoding="utf-8"?>
<p:tagLst xmlns:p="http://schemas.openxmlformats.org/presentationml/2006/main">
  <p:tag name="MH" val="20170712104315"/>
  <p:tag name="MH_LIBRARY" val="CONTENTS"/>
  <p:tag name="MH_TYPE" val="OTHERS"/>
  <p:tag name="ID" val="553519"/>
</p:tagLst>
</file>

<file path=ppt/tags/tag93.xml><?xml version="1.0" encoding="utf-8"?>
<p:tagLst xmlns:p="http://schemas.openxmlformats.org/presentationml/2006/main">
  <p:tag name="MH" val="20170712104315"/>
  <p:tag name="MH_LIBRARY" val="CONTENTS"/>
  <p:tag name="MH_TYPE" val="OTHERS"/>
  <p:tag name="ID" val="553519"/>
</p:tagLst>
</file>

<file path=ppt/tags/tag94.xml><?xml version="1.0" encoding="utf-8"?>
<p:tagLst xmlns:p="http://schemas.openxmlformats.org/presentationml/2006/main">
  <p:tag name="MH" val="20170712104315"/>
  <p:tag name="MH_LIBRARY" val="CONTENTS"/>
  <p:tag name="MH_TYPE" val="OTHERS"/>
  <p:tag name="ID" val="553519"/>
</p:tagLst>
</file>

<file path=ppt/tags/tag95.xml><?xml version="1.0" encoding="utf-8"?>
<p:tagLst xmlns:p="http://schemas.openxmlformats.org/presentationml/2006/main">
  <p:tag name="MH" val="20170712104315"/>
  <p:tag name="MH_LIBRARY" val="CONTENTS"/>
  <p:tag name="MH_TYPE" val="OTHERS"/>
  <p:tag name="ID" val="553519"/>
</p:tagLst>
</file>

<file path=ppt/tags/tag96.xml><?xml version="1.0" encoding="utf-8"?>
<p:tagLst xmlns:p="http://schemas.openxmlformats.org/presentationml/2006/main">
  <p:tag name="MH" val="20170712104315"/>
  <p:tag name="MH_LIBRARY" val="CONTENTS"/>
  <p:tag name="MH_TYPE" val="OTHERS"/>
  <p:tag name="ID" val="553519"/>
</p:tagLst>
</file>

<file path=ppt/tags/tag97.xml><?xml version="1.0" encoding="utf-8"?>
<p:tagLst xmlns:p="http://schemas.openxmlformats.org/presentationml/2006/main">
  <p:tag name="KSO_WM_UNIT_TABLE_BEAUTIFY" val="smartTable{77efbc7f-33c9-425e-ab22-e9182815061e}"/>
</p:tagLst>
</file>

<file path=ppt/tags/tag98.xml><?xml version="1.0" encoding="utf-8"?>
<p:tagLst xmlns:p="http://schemas.openxmlformats.org/presentationml/2006/main">
  <p:tag name="MH" val="20170712104315"/>
  <p:tag name="MH_LIBRARY" val="CONTENTS"/>
  <p:tag name="MH_TYPE" val="OTHERS"/>
  <p:tag name="ID" val="553519"/>
</p:tagLst>
</file>

<file path=ppt/tags/tag99.xml><?xml version="1.0" encoding="utf-8"?>
<p:tagLst xmlns:p="http://schemas.openxmlformats.org/presentationml/2006/main">
  <p:tag name="MH" val="20170712104315"/>
  <p:tag name="MH_LIBRARY" val="CONTENTS"/>
  <p:tag name="MH_TYPE" val="OTHERS"/>
  <p:tag name="ID" val="553519"/>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18751</Words>
  <Application>WPS 演示</Application>
  <PresentationFormat>自定义</PresentationFormat>
  <Paragraphs>1330</Paragraphs>
  <Slides>95</Slides>
  <Notes>6</Notes>
  <HiddenSlides>0</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26" baseType="lpstr">
      <vt:lpstr>Arial</vt:lpstr>
      <vt:lpstr>宋体</vt:lpstr>
      <vt:lpstr>Wingdings</vt:lpstr>
      <vt:lpstr>微软雅黑</vt:lpstr>
      <vt:lpstr>Calibri</vt:lpstr>
      <vt:lpstr>Times New Roman</vt:lpstr>
      <vt:lpstr>Cambria Math</vt:lpstr>
      <vt:lpstr>汉仪综艺体简</vt:lpstr>
      <vt:lpstr>Arial Unicode MS</vt:lpstr>
      <vt:lpstr>Calibri Light</vt:lpstr>
      <vt:lpstr>等线 Light</vt:lpstr>
      <vt:lpstr>等线</vt:lpstr>
      <vt:lpstr>Times New Roman</vt:lpstr>
      <vt:lpstr>Wingdings</vt:lpstr>
      <vt:lpstr>NCHVFQ+Arial-BoldMT</vt:lpstr>
      <vt:lpstr>Yu Gothic UI Semibold</vt:lpstr>
      <vt:lpstr>LIVWSF+Arial-BoldMT</vt:lpstr>
      <vt:lpstr>Segoe Print</vt:lpstr>
      <vt:lpstr>新宋体</vt:lpstr>
      <vt:lpstr>BAHLFM+MicrosoftYaHei-Bold</vt:lpstr>
      <vt:lpstr>QLLFST+MicrosoftYaHei</vt:lpstr>
      <vt:lpstr>楷体_GB2312</vt:lpstr>
      <vt:lpstr>HSUTNK+Arial-BoldMT</vt:lpstr>
      <vt:lpstr>RJJQTT+MicrosoftYaHei-Bold</vt:lpstr>
      <vt:lpstr>USKFVP+MicrosoftYaHei</vt:lpstr>
      <vt:lpstr>JNOOHK+Wingdings-Regular</vt:lpstr>
      <vt:lpstr>Calibri</vt:lpstr>
      <vt:lpstr>方正宋一简体</vt:lpstr>
      <vt:lpstr>NumberOnly</vt:lpstr>
      <vt:lpstr>Office 主题</vt:lpstr>
      <vt:lpstr>Excel.Sheet.8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 </vt:lpstr>
      <vt:lpstr>PowerPoint 演示文稿</vt:lpstr>
      <vt:lpstr> </vt:lpstr>
      <vt:lpst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坚果kx</cp:lastModifiedBy>
  <cp:revision>453</cp:revision>
  <dcterms:created xsi:type="dcterms:W3CDTF">2018-02-07T05:27:00Z</dcterms:created>
  <dcterms:modified xsi:type="dcterms:W3CDTF">2020-03-09T11:23:28Z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