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4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35" r:id="rId34"/>
    <p:sldId id="295" r:id="rId35"/>
    <p:sldId id="296" r:id="rId36"/>
    <p:sldId id="297" r:id="rId37"/>
    <p:sldId id="298" r:id="rId38"/>
    <p:sldId id="300" r:id="rId39"/>
    <p:sldId id="381" r:id="rId40"/>
    <p:sldId id="382" r:id="rId41"/>
    <p:sldId id="301" r:id="rId42"/>
    <p:sldId id="302" r:id="rId43"/>
    <p:sldId id="303" r:id="rId44"/>
    <p:sldId id="304" r:id="rId45"/>
    <p:sldId id="305" r:id="rId46"/>
    <p:sldId id="384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16" r:id="rId56"/>
    <p:sldId id="313" r:id="rId57"/>
    <p:sldId id="315" r:id="rId58"/>
    <p:sldId id="385" r:id="rId59"/>
    <p:sldId id="386" r:id="rId60"/>
    <p:sldId id="388" r:id="rId61"/>
    <p:sldId id="389" r:id="rId62"/>
    <p:sldId id="333" r:id="rId63"/>
    <p:sldId id="334" r:id="rId64"/>
  </p:sldIdLst>
  <p:sldSz cx="12192000" cy="6858000"/>
  <p:notesSz cx="7103745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0882E"/>
    <a:srgbClr val="FFFFFF"/>
    <a:srgbClr val="265AA7"/>
    <a:srgbClr val="E8766F"/>
    <a:srgbClr val="5BC5F1"/>
    <a:srgbClr val="49C0F6"/>
    <a:srgbClr val="48AC92"/>
    <a:srgbClr val="2B5CA9"/>
    <a:srgbClr val="3DB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6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510" y="642"/>
      </p:cViewPr>
      <p:guideLst>
        <p:guide orient="horz" pos="1598"/>
        <p:guide pos="3840"/>
      </p:guideLst>
    </p:cSldViewPr>
  </p:slideViewPr>
  <p:outlineViewPr>
    <p:cViewPr>
      <p:scale>
        <a:sx n="33" d="100"/>
        <a:sy n="33" d="100"/>
      </p:scale>
      <p:origin x="0" y="3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表的存储由两部分组成，一部分是表的数据页面，另一部分是索引页面。索引就存放在索引页面上。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键值就像目录中的标题，指针相当于页码。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将由数据库自动管理和维护。</a:t>
            </a:r>
            <a:endParaRPr lang="zh-CN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创建索引通常有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种命令方式，即创建表时附带创建索引、通过修改表来创建索引和使用</a:t>
            </a:r>
            <a:r>
              <a:rPr lang="en-US" altLang="zh-CN" dirty="0">
                <a:sym typeface="+mn-ea"/>
              </a:rPr>
              <a:t>alter table</a:t>
            </a:r>
            <a:r>
              <a:rPr lang="zh-CN" altLang="zh-CN" dirty="0">
                <a:sym typeface="+mn-ea"/>
              </a:rPr>
              <a:t>语句来创建索引。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EXPLAIN 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十二章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12.2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优化查询。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浏览视图时所对应数据的行和列数据来自定义视图查询所引用的表，并且在引用视图时动态生成。通过视图可以实现对基表数据的查询与修改。</a:t>
            </a:r>
            <a:endParaRPr lang="zh-CN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WITH CHECK OPTION</a:t>
            </a:r>
            <a:r>
              <a:rPr lang="zh-CN" altLang="zh-CN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zh-CN" altLang="en-US"/>
              <a:t>https://blog.csdn.net/luyaran/article/details/81018763</a:t>
            </a:r>
            <a:endParaRPr lang="zh-CN" altLang="en-US"/>
          </a:p>
          <a:p>
            <a:r>
              <a:rPr lang="zh-CN" altLang="en-US"/>
              <a:t>首先视图只操作它可以查询出来的数据，对于它查询不出的数据，即使基表有，也不可以通过视图来操作。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1.对于update,有with check option，要保证update后，数据要被视图查询出来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2.对于delete,有无with check option都一样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3.对于insert,有with check option，要保证insert后，数据要被视图查询出来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4.对于没有where 子句的视图，使用with check option是多余的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create  view teach_view</a:t>
            </a:r>
            <a:r>
              <a:rPr lang="en-US" altLang="zh-CN"/>
              <a:t>3 </a:t>
            </a:r>
            <a:r>
              <a:rPr lang="zh-CN" altLang="en-US"/>
              <a:t>as select * from  teacher;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34" y="114300"/>
            <a:ext cx="10354733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箭头: V 形 1">
            <a:hlinkClick r:id="rId2" action="ppaction://hlinksldjump"/>
          </p:cNvPr>
          <p:cNvSpPr/>
          <p:nvPr userDrawn="1"/>
        </p:nvSpPr>
        <p:spPr>
          <a:xfrm>
            <a:off x="9354588" y="5271310"/>
            <a:ext cx="997528" cy="382385"/>
          </a:xfrm>
          <a:prstGeom prst="chevron">
            <a:avLst/>
          </a:prstGeom>
          <a:solidFill>
            <a:srgbClr val="F08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0" y="4849653"/>
            <a:ext cx="12192000" cy="125029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614616" y="2645439"/>
            <a:ext cx="3608894" cy="2283194"/>
            <a:chOff x="1890695" y="2725829"/>
            <a:chExt cx="2992477" cy="1893213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695" y="2916555"/>
              <a:ext cx="2992477" cy="1702487"/>
            </a:xfrm>
            <a:prstGeom prst="rect">
              <a:avLst/>
            </a:prstGeom>
          </p:spPr>
        </p:pic>
        <p:sp>
          <p:nvSpPr>
            <p:cNvPr id="72" name="椭圆 71"/>
            <p:cNvSpPr/>
            <p:nvPr/>
          </p:nvSpPr>
          <p:spPr>
            <a:xfrm>
              <a:off x="4144791" y="2725829"/>
              <a:ext cx="310052" cy="310052"/>
            </a:xfrm>
            <a:prstGeom prst="ellipse">
              <a:avLst/>
            </a:prstGeom>
            <a:solidFill>
              <a:srgbClr val="49C0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114829" y="3466896"/>
              <a:ext cx="528102" cy="565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020481" y="4038527"/>
              <a:ext cx="528102" cy="39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252138" y="3965179"/>
              <a:ext cx="300358" cy="399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Freeform 16"/>
          <p:cNvSpPr>
            <a:spLocks noEditPoints="1"/>
          </p:cNvSpPr>
          <p:nvPr/>
        </p:nvSpPr>
        <p:spPr bwMode="auto">
          <a:xfrm flipV="1">
            <a:off x="6933976" y="2394109"/>
            <a:ext cx="5268913" cy="2466974"/>
          </a:xfrm>
          <a:custGeom>
            <a:avLst/>
            <a:gdLst>
              <a:gd name="T0" fmla="*/ 742 w 1660"/>
              <a:gd name="T1" fmla="*/ 624 h 777"/>
              <a:gd name="T2" fmla="*/ 444 w 1660"/>
              <a:gd name="T3" fmla="*/ 612 h 777"/>
              <a:gd name="T4" fmla="*/ 450 w 1660"/>
              <a:gd name="T5" fmla="*/ 615 h 777"/>
              <a:gd name="T6" fmla="*/ 550 w 1660"/>
              <a:gd name="T7" fmla="*/ 679 h 777"/>
              <a:gd name="T8" fmla="*/ 556 w 1660"/>
              <a:gd name="T9" fmla="*/ 668 h 777"/>
              <a:gd name="T10" fmla="*/ 464 w 1660"/>
              <a:gd name="T11" fmla="*/ 744 h 777"/>
              <a:gd name="T12" fmla="*/ 601 w 1660"/>
              <a:gd name="T13" fmla="*/ 567 h 777"/>
              <a:gd name="T14" fmla="*/ 612 w 1660"/>
              <a:gd name="T15" fmla="*/ 573 h 777"/>
              <a:gd name="T16" fmla="*/ 833 w 1660"/>
              <a:gd name="T17" fmla="*/ 546 h 777"/>
              <a:gd name="T18" fmla="*/ 860 w 1660"/>
              <a:gd name="T19" fmla="*/ 502 h 777"/>
              <a:gd name="T20" fmla="*/ 775 w 1660"/>
              <a:gd name="T21" fmla="*/ 504 h 777"/>
              <a:gd name="T22" fmla="*/ 804 w 1660"/>
              <a:gd name="T23" fmla="*/ 699 h 777"/>
              <a:gd name="T24" fmla="*/ 814 w 1660"/>
              <a:gd name="T25" fmla="*/ 706 h 777"/>
              <a:gd name="T26" fmla="*/ 1350 w 1660"/>
              <a:gd name="T27" fmla="*/ 376 h 777"/>
              <a:gd name="T28" fmla="*/ 1344 w 1660"/>
              <a:gd name="T29" fmla="*/ 387 h 777"/>
              <a:gd name="T30" fmla="*/ 6 w 1660"/>
              <a:gd name="T31" fmla="*/ 717 h 777"/>
              <a:gd name="T32" fmla="*/ 344 w 1660"/>
              <a:gd name="T33" fmla="*/ 663 h 777"/>
              <a:gd name="T34" fmla="*/ 366 w 1660"/>
              <a:gd name="T35" fmla="*/ 676 h 777"/>
              <a:gd name="T36" fmla="*/ 972 w 1660"/>
              <a:gd name="T37" fmla="*/ 400 h 777"/>
              <a:gd name="T38" fmla="*/ 983 w 1660"/>
              <a:gd name="T39" fmla="*/ 407 h 777"/>
              <a:gd name="T40" fmla="*/ 1080 w 1660"/>
              <a:gd name="T41" fmla="*/ 337 h 777"/>
              <a:gd name="T42" fmla="*/ 296 w 1660"/>
              <a:gd name="T43" fmla="*/ 768 h 777"/>
              <a:gd name="T44" fmla="*/ 301 w 1660"/>
              <a:gd name="T45" fmla="*/ 771 h 777"/>
              <a:gd name="T46" fmla="*/ 163 w 1660"/>
              <a:gd name="T47" fmla="*/ 664 h 777"/>
              <a:gd name="T48" fmla="*/ 167 w 1660"/>
              <a:gd name="T49" fmla="*/ 659 h 777"/>
              <a:gd name="T50" fmla="*/ 105 w 1660"/>
              <a:gd name="T51" fmla="*/ 767 h 777"/>
              <a:gd name="T52" fmla="*/ 1455 w 1660"/>
              <a:gd name="T53" fmla="*/ 100 h 777"/>
              <a:gd name="T54" fmla="*/ 1444 w 1660"/>
              <a:gd name="T55" fmla="*/ 93 h 777"/>
              <a:gd name="T56" fmla="*/ 1526 w 1660"/>
              <a:gd name="T57" fmla="*/ 505 h 777"/>
              <a:gd name="T58" fmla="*/ 1526 w 1660"/>
              <a:gd name="T59" fmla="*/ 492 h 777"/>
              <a:gd name="T60" fmla="*/ 992 w 1660"/>
              <a:gd name="T61" fmla="*/ 612 h 777"/>
              <a:gd name="T62" fmla="*/ 1481 w 1660"/>
              <a:gd name="T63" fmla="*/ 200 h 777"/>
              <a:gd name="T64" fmla="*/ 1454 w 1660"/>
              <a:gd name="T65" fmla="*/ 244 h 777"/>
              <a:gd name="T66" fmla="*/ 1515 w 1660"/>
              <a:gd name="T67" fmla="*/ 355 h 777"/>
              <a:gd name="T68" fmla="*/ 1528 w 1660"/>
              <a:gd name="T69" fmla="*/ 333 h 777"/>
              <a:gd name="T70" fmla="*/ 1660 w 1660"/>
              <a:gd name="T71" fmla="*/ 188 h 777"/>
              <a:gd name="T72" fmla="*/ 1344 w 1660"/>
              <a:gd name="T73" fmla="*/ 509 h 777"/>
              <a:gd name="T74" fmla="*/ 1350 w 1660"/>
              <a:gd name="T75" fmla="*/ 510 h 777"/>
              <a:gd name="T76" fmla="*/ 1660 w 1660"/>
              <a:gd name="T77" fmla="*/ 567 h 777"/>
              <a:gd name="T78" fmla="*/ 1598 w 1660"/>
              <a:gd name="T79" fmla="*/ 515 h 777"/>
              <a:gd name="T80" fmla="*/ 1588 w 1660"/>
              <a:gd name="T81" fmla="*/ 207 h 777"/>
              <a:gd name="T82" fmla="*/ 1478 w 1660"/>
              <a:gd name="T83" fmla="*/ 597 h 777"/>
              <a:gd name="T84" fmla="*/ 1484 w 1660"/>
              <a:gd name="T85" fmla="*/ 597 h 777"/>
              <a:gd name="T86" fmla="*/ 1328 w 1660"/>
              <a:gd name="T87" fmla="*/ 583 h 777"/>
              <a:gd name="T88" fmla="*/ 1334 w 1660"/>
              <a:gd name="T89" fmla="*/ 572 h 777"/>
              <a:gd name="T90" fmla="*/ 1198 w 1660"/>
              <a:gd name="T91" fmla="*/ 583 h 777"/>
              <a:gd name="T92" fmla="*/ 1052 w 1660"/>
              <a:gd name="T93" fmla="*/ 680 h 777"/>
              <a:gd name="T94" fmla="*/ 1057 w 1660"/>
              <a:gd name="T95" fmla="*/ 683 h 777"/>
              <a:gd name="T96" fmla="*/ 1038 w 1660"/>
              <a:gd name="T97" fmla="*/ 523 h 777"/>
              <a:gd name="T98" fmla="*/ 1079 w 1660"/>
              <a:gd name="T99" fmla="*/ 457 h 777"/>
              <a:gd name="T100" fmla="*/ 1275 w 1660"/>
              <a:gd name="T101" fmla="*/ 282 h 777"/>
              <a:gd name="T102" fmla="*/ 1183 w 1660"/>
              <a:gd name="T103" fmla="*/ 349 h 777"/>
              <a:gd name="T104" fmla="*/ 1205 w 1660"/>
              <a:gd name="T105" fmla="*/ 363 h 777"/>
              <a:gd name="T106" fmla="*/ 1234 w 1660"/>
              <a:gd name="T107" fmla="*/ 482 h 777"/>
              <a:gd name="T108" fmla="*/ 1237 w 1660"/>
              <a:gd name="T109" fmla="*/ 4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0" h="777">
                <a:moveTo>
                  <a:pt x="733" y="588"/>
                </a:moveTo>
                <a:cubicBezTo>
                  <a:pt x="724" y="591"/>
                  <a:pt x="718" y="600"/>
                  <a:pt x="720" y="610"/>
                </a:cubicBezTo>
                <a:cubicBezTo>
                  <a:pt x="722" y="620"/>
                  <a:pt x="732" y="626"/>
                  <a:pt x="742" y="624"/>
                </a:cubicBezTo>
                <a:cubicBezTo>
                  <a:pt x="752" y="621"/>
                  <a:pt x="758" y="611"/>
                  <a:pt x="755" y="602"/>
                </a:cubicBezTo>
                <a:cubicBezTo>
                  <a:pt x="753" y="592"/>
                  <a:pt x="743" y="586"/>
                  <a:pt x="733" y="588"/>
                </a:cubicBezTo>
                <a:close/>
                <a:moveTo>
                  <a:pt x="444" y="612"/>
                </a:moveTo>
                <a:cubicBezTo>
                  <a:pt x="442" y="612"/>
                  <a:pt x="440" y="615"/>
                  <a:pt x="441" y="617"/>
                </a:cubicBezTo>
                <a:cubicBezTo>
                  <a:pt x="441" y="619"/>
                  <a:pt x="444" y="621"/>
                  <a:pt x="446" y="620"/>
                </a:cubicBezTo>
                <a:cubicBezTo>
                  <a:pt x="449" y="620"/>
                  <a:pt x="450" y="617"/>
                  <a:pt x="450" y="615"/>
                </a:cubicBezTo>
                <a:cubicBezTo>
                  <a:pt x="449" y="612"/>
                  <a:pt x="447" y="611"/>
                  <a:pt x="444" y="612"/>
                </a:cubicBezTo>
                <a:close/>
                <a:moveTo>
                  <a:pt x="556" y="668"/>
                </a:moveTo>
                <a:cubicBezTo>
                  <a:pt x="551" y="669"/>
                  <a:pt x="548" y="674"/>
                  <a:pt x="550" y="679"/>
                </a:cubicBezTo>
                <a:cubicBezTo>
                  <a:pt x="551" y="684"/>
                  <a:pt x="556" y="687"/>
                  <a:pt x="560" y="686"/>
                </a:cubicBezTo>
                <a:cubicBezTo>
                  <a:pt x="565" y="684"/>
                  <a:pt x="568" y="680"/>
                  <a:pt x="567" y="675"/>
                </a:cubicBezTo>
                <a:cubicBezTo>
                  <a:pt x="566" y="670"/>
                  <a:pt x="561" y="667"/>
                  <a:pt x="556" y="668"/>
                </a:cubicBezTo>
                <a:close/>
                <a:moveTo>
                  <a:pt x="462" y="735"/>
                </a:moveTo>
                <a:cubicBezTo>
                  <a:pt x="460" y="735"/>
                  <a:pt x="458" y="738"/>
                  <a:pt x="459" y="740"/>
                </a:cubicBezTo>
                <a:cubicBezTo>
                  <a:pt x="459" y="743"/>
                  <a:pt x="462" y="744"/>
                  <a:pt x="464" y="744"/>
                </a:cubicBezTo>
                <a:cubicBezTo>
                  <a:pt x="467" y="743"/>
                  <a:pt x="468" y="741"/>
                  <a:pt x="467" y="738"/>
                </a:cubicBezTo>
                <a:cubicBezTo>
                  <a:pt x="467" y="736"/>
                  <a:pt x="464" y="734"/>
                  <a:pt x="462" y="735"/>
                </a:cubicBezTo>
                <a:close/>
                <a:moveTo>
                  <a:pt x="601" y="567"/>
                </a:moveTo>
                <a:cubicBezTo>
                  <a:pt x="596" y="568"/>
                  <a:pt x="593" y="573"/>
                  <a:pt x="594" y="577"/>
                </a:cubicBezTo>
                <a:cubicBezTo>
                  <a:pt x="596" y="582"/>
                  <a:pt x="600" y="585"/>
                  <a:pt x="605" y="584"/>
                </a:cubicBezTo>
                <a:cubicBezTo>
                  <a:pt x="610" y="583"/>
                  <a:pt x="613" y="578"/>
                  <a:pt x="612" y="573"/>
                </a:cubicBezTo>
                <a:cubicBezTo>
                  <a:pt x="611" y="568"/>
                  <a:pt x="606" y="565"/>
                  <a:pt x="601" y="567"/>
                </a:cubicBezTo>
                <a:close/>
                <a:moveTo>
                  <a:pt x="860" y="502"/>
                </a:moveTo>
                <a:cubicBezTo>
                  <a:pt x="840" y="507"/>
                  <a:pt x="828" y="527"/>
                  <a:pt x="833" y="546"/>
                </a:cubicBezTo>
                <a:cubicBezTo>
                  <a:pt x="838" y="565"/>
                  <a:pt x="857" y="577"/>
                  <a:pt x="876" y="573"/>
                </a:cubicBezTo>
                <a:cubicBezTo>
                  <a:pt x="896" y="568"/>
                  <a:pt x="908" y="549"/>
                  <a:pt x="903" y="529"/>
                </a:cubicBezTo>
                <a:cubicBezTo>
                  <a:pt x="899" y="510"/>
                  <a:pt x="879" y="498"/>
                  <a:pt x="860" y="502"/>
                </a:cubicBezTo>
                <a:close/>
                <a:moveTo>
                  <a:pt x="771" y="487"/>
                </a:moveTo>
                <a:cubicBezTo>
                  <a:pt x="766" y="488"/>
                  <a:pt x="763" y="493"/>
                  <a:pt x="764" y="497"/>
                </a:cubicBezTo>
                <a:cubicBezTo>
                  <a:pt x="765" y="502"/>
                  <a:pt x="770" y="505"/>
                  <a:pt x="775" y="504"/>
                </a:cubicBezTo>
                <a:cubicBezTo>
                  <a:pt x="780" y="503"/>
                  <a:pt x="783" y="498"/>
                  <a:pt x="781" y="493"/>
                </a:cubicBezTo>
                <a:cubicBezTo>
                  <a:pt x="780" y="488"/>
                  <a:pt x="775" y="485"/>
                  <a:pt x="771" y="487"/>
                </a:cubicBezTo>
                <a:close/>
                <a:moveTo>
                  <a:pt x="804" y="699"/>
                </a:moveTo>
                <a:cubicBezTo>
                  <a:pt x="799" y="701"/>
                  <a:pt x="796" y="705"/>
                  <a:pt x="797" y="710"/>
                </a:cubicBezTo>
                <a:cubicBezTo>
                  <a:pt x="798" y="715"/>
                  <a:pt x="803" y="718"/>
                  <a:pt x="808" y="717"/>
                </a:cubicBezTo>
                <a:cubicBezTo>
                  <a:pt x="813" y="716"/>
                  <a:pt x="816" y="711"/>
                  <a:pt x="814" y="706"/>
                </a:cubicBezTo>
                <a:cubicBezTo>
                  <a:pt x="813" y="701"/>
                  <a:pt x="808" y="698"/>
                  <a:pt x="804" y="699"/>
                </a:cubicBezTo>
                <a:close/>
                <a:moveTo>
                  <a:pt x="1344" y="387"/>
                </a:moveTo>
                <a:cubicBezTo>
                  <a:pt x="1349" y="386"/>
                  <a:pt x="1352" y="381"/>
                  <a:pt x="1350" y="376"/>
                </a:cubicBezTo>
                <a:cubicBezTo>
                  <a:pt x="1349" y="371"/>
                  <a:pt x="1344" y="368"/>
                  <a:pt x="1340" y="369"/>
                </a:cubicBezTo>
                <a:cubicBezTo>
                  <a:pt x="1335" y="371"/>
                  <a:pt x="1332" y="375"/>
                  <a:pt x="1333" y="380"/>
                </a:cubicBezTo>
                <a:cubicBezTo>
                  <a:pt x="1334" y="385"/>
                  <a:pt x="1339" y="388"/>
                  <a:pt x="1344" y="387"/>
                </a:cubicBezTo>
                <a:close/>
                <a:moveTo>
                  <a:pt x="4" y="708"/>
                </a:moveTo>
                <a:cubicBezTo>
                  <a:pt x="2" y="708"/>
                  <a:pt x="0" y="711"/>
                  <a:pt x="1" y="713"/>
                </a:cubicBezTo>
                <a:cubicBezTo>
                  <a:pt x="1" y="716"/>
                  <a:pt x="4" y="717"/>
                  <a:pt x="6" y="717"/>
                </a:cubicBezTo>
                <a:cubicBezTo>
                  <a:pt x="9" y="716"/>
                  <a:pt x="10" y="714"/>
                  <a:pt x="9" y="711"/>
                </a:cubicBezTo>
                <a:cubicBezTo>
                  <a:pt x="9" y="709"/>
                  <a:pt x="6" y="707"/>
                  <a:pt x="4" y="708"/>
                </a:cubicBezTo>
                <a:close/>
                <a:moveTo>
                  <a:pt x="344" y="663"/>
                </a:moveTo>
                <a:cubicBezTo>
                  <a:pt x="334" y="665"/>
                  <a:pt x="328" y="675"/>
                  <a:pt x="331" y="685"/>
                </a:cubicBezTo>
                <a:cubicBezTo>
                  <a:pt x="333" y="695"/>
                  <a:pt x="343" y="701"/>
                  <a:pt x="352" y="698"/>
                </a:cubicBezTo>
                <a:cubicBezTo>
                  <a:pt x="362" y="696"/>
                  <a:pt x="368" y="686"/>
                  <a:pt x="366" y="676"/>
                </a:cubicBezTo>
                <a:cubicBezTo>
                  <a:pt x="363" y="667"/>
                  <a:pt x="354" y="661"/>
                  <a:pt x="344" y="663"/>
                </a:cubicBezTo>
                <a:close/>
                <a:moveTo>
                  <a:pt x="983" y="407"/>
                </a:moveTo>
                <a:cubicBezTo>
                  <a:pt x="982" y="402"/>
                  <a:pt x="977" y="399"/>
                  <a:pt x="972" y="400"/>
                </a:cubicBezTo>
                <a:cubicBezTo>
                  <a:pt x="967" y="401"/>
                  <a:pt x="964" y="406"/>
                  <a:pt x="965" y="411"/>
                </a:cubicBezTo>
                <a:cubicBezTo>
                  <a:pt x="967" y="416"/>
                  <a:pt x="971" y="419"/>
                  <a:pt x="976" y="418"/>
                </a:cubicBezTo>
                <a:cubicBezTo>
                  <a:pt x="981" y="416"/>
                  <a:pt x="984" y="412"/>
                  <a:pt x="983" y="407"/>
                </a:cubicBezTo>
                <a:close/>
                <a:moveTo>
                  <a:pt x="1084" y="355"/>
                </a:moveTo>
                <a:cubicBezTo>
                  <a:pt x="1089" y="354"/>
                  <a:pt x="1092" y="349"/>
                  <a:pt x="1091" y="344"/>
                </a:cubicBezTo>
                <a:cubicBezTo>
                  <a:pt x="1089" y="339"/>
                  <a:pt x="1085" y="336"/>
                  <a:pt x="1080" y="337"/>
                </a:cubicBezTo>
                <a:cubicBezTo>
                  <a:pt x="1075" y="339"/>
                  <a:pt x="1072" y="343"/>
                  <a:pt x="1073" y="348"/>
                </a:cubicBezTo>
                <a:cubicBezTo>
                  <a:pt x="1074" y="353"/>
                  <a:pt x="1079" y="356"/>
                  <a:pt x="1084" y="355"/>
                </a:cubicBezTo>
                <a:close/>
                <a:moveTo>
                  <a:pt x="296" y="768"/>
                </a:moveTo>
                <a:cubicBezTo>
                  <a:pt x="293" y="769"/>
                  <a:pt x="292" y="771"/>
                  <a:pt x="292" y="774"/>
                </a:cubicBezTo>
                <a:cubicBezTo>
                  <a:pt x="293" y="776"/>
                  <a:pt x="295" y="777"/>
                  <a:pt x="298" y="777"/>
                </a:cubicBezTo>
                <a:cubicBezTo>
                  <a:pt x="300" y="776"/>
                  <a:pt x="302" y="774"/>
                  <a:pt x="301" y="771"/>
                </a:cubicBezTo>
                <a:cubicBezTo>
                  <a:pt x="300" y="769"/>
                  <a:pt x="298" y="768"/>
                  <a:pt x="296" y="768"/>
                </a:cubicBezTo>
                <a:close/>
                <a:moveTo>
                  <a:pt x="167" y="659"/>
                </a:moveTo>
                <a:cubicBezTo>
                  <a:pt x="164" y="659"/>
                  <a:pt x="163" y="662"/>
                  <a:pt x="163" y="664"/>
                </a:cubicBezTo>
                <a:cubicBezTo>
                  <a:pt x="164" y="666"/>
                  <a:pt x="166" y="668"/>
                  <a:pt x="169" y="667"/>
                </a:cubicBezTo>
                <a:cubicBezTo>
                  <a:pt x="171" y="667"/>
                  <a:pt x="173" y="664"/>
                  <a:pt x="172" y="662"/>
                </a:cubicBezTo>
                <a:cubicBezTo>
                  <a:pt x="171" y="659"/>
                  <a:pt x="169" y="658"/>
                  <a:pt x="167" y="659"/>
                </a:cubicBezTo>
                <a:close/>
                <a:moveTo>
                  <a:pt x="101" y="749"/>
                </a:moveTo>
                <a:cubicBezTo>
                  <a:pt x="96" y="750"/>
                  <a:pt x="93" y="755"/>
                  <a:pt x="94" y="760"/>
                </a:cubicBezTo>
                <a:cubicBezTo>
                  <a:pt x="95" y="765"/>
                  <a:pt x="100" y="768"/>
                  <a:pt x="105" y="767"/>
                </a:cubicBezTo>
                <a:cubicBezTo>
                  <a:pt x="110" y="766"/>
                  <a:pt x="113" y="761"/>
                  <a:pt x="111" y="756"/>
                </a:cubicBezTo>
                <a:cubicBezTo>
                  <a:pt x="110" y="751"/>
                  <a:pt x="105" y="748"/>
                  <a:pt x="101" y="749"/>
                </a:cubicBezTo>
                <a:close/>
                <a:moveTo>
                  <a:pt x="1455" y="100"/>
                </a:moveTo>
                <a:cubicBezTo>
                  <a:pt x="1460" y="98"/>
                  <a:pt x="1463" y="94"/>
                  <a:pt x="1462" y="89"/>
                </a:cubicBezTo>
                <a:cubicBezTo>
                  <a:pt x="1461" y="84"/>
                  <a:pt x="1456" y="81"/>
                  <a:pt x="1451" y="82"/>
                </a:cubicBezTo>
                <a:cubicBezTo>
                  <a:pt x="1446" y="83"/>
                  <a:pt x="1443" y="88"/>
                  <a:pt x="1444" y="93"/>
                </a:cubicBezTo>
                <a:cubicBezTo>
                  <a:pt x="1446" y="98"/>
                  <a:pt x="1451" y="101"/>
                  <a:pt x="1455" y="100"/>
                </a:cubicBezTo>
                <a:close/>
                <a:moveTo>
                  <a:pt x="1526" y="492"/>
                </a:moveTo>
                <a:cubicBezTo>
                  <a:pt x="1523" y="496"/>
                  <a:pt x="1522" y="501"/>
                  <a:pt x="1526" y="505"/>
                </a:cubicBezTo>
                <a:cubicBezTo>
                  <a:pt x="1529" y="509"/>
                  <a:pt x="1535" y="509"/>
                  <a:pt x="1539" y="505"/>
                </a:cubicBezTo>
                <a:cubicBezTo>
                  <a:pt x="1542" y="502"/>
                  <a:pt x="1542" y="496"/>
                  <a:pt x="1539" y="493"/>
                </a:cubicBezTo>
                <a:cubicBezTo>
                  <a:pt x="1536" y="489"/>
                  <a:pt x="1530" y="489"/>
                  <a:pt x="1526" y="492"/>
                </a:cubicBezTo>
                <a:close/>
                <a:moveTo>
                  <a:pt x="988" y="595"/>
                </a:moveTo>
                <a:cubicBezTo>
                  <a:pt x="983" y="596"/>
                  <a:pt x="980" y="601"/>
                  <a:pt x="981" y="606"/>
                </a:cubicBezTo>
                <a:cubicBezTo>
                  <a:pt x="982" y="611"/>
                  <a:pt x="987" y="614"/>
                  <a:pt x="992" y="612"/>
                </a:cubicBezTo>
                <a:cubicBezTo>
                  <a:pt x="997" y="611"/>
                  <a:pt x="1000" y="606"/>
                  <a:pt x="999" y="602"/>
                </a:cubicBezTo>
                <a:cubicBezTo>
                  <a:pt x="998" y="597"/>
                  <a:pt x="993" y="594"/>
                  <a:pt x="988" y="595"/>
                </a:cubicBezTo>
                <a:close/>
                <a:moveTo>
                  <a:pt x="1481" y="200"/>
                </a:moveTo>
                <a:cubicBezTo>
                  <a:pt x="1476" y="181"/>
                  <a:pt x="1457" y="169"/>
                  <a:pt x="1437" y="174"/>
                </a:cubicBezTo>
                <a:cubicBezTo>
                  <a:pt x="1418" y="178"/>
                  <a:pt x="1406" y="198"/>
                  <a:pt x="1410" y="217"/>
                </a:cubicBezTo>
                <a:cubicBezTo>
                  <a:pt x="1415" y="237"/>
                  <a:pt x="1435" y="249"/>
                  <a:pt x="1454" y="244"/>
                </a:cubicBezTo>
                <a:cubicBezTo>
                  <a:pt x="1473" y="239"/>
                  <a:pt x="1485" y="220"/>
                  <a:pt x="1481" y="200"/>
                </a:cubicBezTo>
                <a:close/>
                <a:moveTo>
                  <a:pt x="1528" y="333"/>
                </a:moveTo>
                <a:cubicBezTo>
                  <a:pt x="1519" y="336"/>
                  <a:pt x="1513" y="346"/>
                  <a:pt x="1515" y="355"/>
                </a:cubicBezTo>
                <a:cubicBezTo>
                  <a:pt x="1517" y="365"/>
                  <a:pt x="1527" y="371"/>
                  <a:pt x="1537" y="369"/>
                </a:cubicBezTo>
                <a:cubicBezTo>
                  <a:pt x="1547" y="366"/>
                  <a:pt x="1553" y="356"/>
                  <a:pt x="1550" y="347"/>
                </a:cubicBezTo>
                <a:cubicBezTo>
                  <a:pt x="1548" y="337"/>
                  <a:pt x="1538" y="331"/>
                  <a:pt x="1528" y="333"/>
                </a:cubicBezTo>
                <a:close/>
                <a:moveTo>
                  <a:pt x="1624" y="3"/>
                </a:moveTo>
                <a:cubicBezTo>
                  <a:pt x="1573" y="15"/>
                  <a:pt x="1542" y="66"/>
                  <a:pt x="1554" y="116"/>
                </a:cubicBezTo>
                <a:cubicBezTo>
                  <a:pt x="1566" y="164"/>
                  <a:pt x="1612" y="195"/>
                  <a:pt x="1660" y="188"/>
                </a:cubicBezTo>
                <a:cubicBezTo>
                  <a:pt x="1660" y="2"/>
                  <a:pt x="1660" y="2"/>
                  <a:pt x="1660" y="2"/>
                </a:cubicBezTo>
                <a:cubicBezTo>
                  <a:pt x="1648" y="0"/>
                  <a:pt x="1636" y="0"/>
                  <a:pt x="1624" y="3"/>
                </a:cubicBezTo>
                <a:close/>
                <a:moveTo>
                  <a:pt x="1344" y="509"/>
                </a:moveTo>
                <a:cubicBezTo>
                  <a:pt x="1342" y="511"/>
                  <a:pt x="1342" y="514"/>
                  <a:pt x="1344" y="516"/>
                </a:cubicBezTo>
                <a:cubicBezTo>
                  <a:pt x="1345" y="518"/>
                  <a:pt x="1348" y="518"/>
                  <a:pt x="1350" y="516"/>
                </a:cubicBezTo>
                <a:cubicBezTo>
                  <a:pt x="1352" y="514"/>
                  <a:pt x="1352" y="511"/>
                  <a:pt x="1350" y="510"/>
                </a:cubicBezTo>
                <a:cubicBezTo>
                  <a:pt x="1349" y="508"/>
                  <a:pt x="1346" y="508"/>
                  <a:pt x="1344" y="509"/>
                </a:cubicBezTo>
                <a:close/>
                <a:moveTo>
                  <a:pt x="1598" y="515"/>
                </a:moveTo>
                <a:cubicBezTo>
                  <a:pt x="1605" y="545"/>
                  <a:pt x="1631" y="565"/>
                  <a:pt x="1660" y="567"/>
                </a:cubicBezTo>
                <a:cubicBezTo>
                  <a:pt x="1660" y="432"/>
                  <a:pt x="1660" y="432"/>
                  <a:pt x="1660" y="432"/>
                </a:cubicBezTo>
                <a:cubicBezTo>
                  <a:pt x="1656" y="432"/>
                  <a:pt x="1652" y="432"/>
                  <a:pt x="1648" y="433"/>
                </a:cubicBezTo>
                <a:cubicBezTo>
                  <a:pt x="1612" y="442"/>
                  <a:pt x="1589" y="479"/>
                  <a:pt x="1598" y="515"/>
                </a:cubicBezTo>
                <a:close/>
                <a:moveTo>
                  <a:pt x="1586" y="198"/>
                </a:moveTo>
                <a:cubicBezTo>
                  <a:pt x="1584" y="199"/>
                  <a:pt x="1582" y="201"/>
                  <a:pt x="1583" y="204"/>
                </a:cubicBezTo>
                <a:cubicBezTo>
                  <a:pt x="1583" y="206"/>
                  <a:pt x="1586" y="208"/>
                  <a:pt x="1588" y="207"/>
                </a:cubicBezTo>
                <a:cubicBezTo>
                  <a:pt x="1591" y="206"/>
                  <a:pt x="1592" y="204"/>
                  <a:pt x="1591" y="202"/>
                </a:cubicBezTo>
                <a:cubicBezTo>
                  <a:pt x="1591" y="199"/>
                  <a:pt x="1588" y="198"/>
                  <a:pt x="1586" y="198"/>
                </a:cubicBezTo>
                <a:close/>
                <a:moveTo>
                  <a:pt x="1478" y="597"/>
                </a:moveTo>
                <a:cubicBezTo>
                  <a:pt x="1476" y="599"/>
                  <a:pt x="1476" y="602"/>
                  <a:pt x="1477" y="603"/>
                </a:cubicBezTo>
                <a:cubicBezTo>
                  <a:pt x="1479" y="605"/>
                  <a:pt x="1482" y="605"/>
                  <a:pt x="1484" y="604"/>
                </a:cubicBezTo>
                <a:cubicBezTo>
                  <a:pt x="1486" y="602"/>
                  <a:pt x="1486" y="599"/>
                  <a:pt x="1484" y="597"/>
                </a:cubicBezTo>
                <a:cubicBezTo>
                  <a:pt x="1482" y="595"/>
                  <a:pt x="1479" y="595"/>
                  <a:pt x="1478" y="597"/>
                </a:cubicBezTo>
                <a:close/>
                <a:moveTo>
                  <a:pt x="1334" y="572"/>
                </a:moveTo>
                <a:cubicBezTo>
                  <a:pt x="1329" y="574"/>
                  <a:pt x="1326" y="578"/>
                  <a:pt x="1328" y="583"/>
                </a:cubicBezTo>
                <a:cubicBezTo>
                  <a:pt x="1329" y="588"/>
                  <a:pt x="1334" y="591"/>
                  <a:pt x="1338" y="590"/>
                </a:cubicBezTo>
                <a:cubicBezTo>
                  <a:pt x="1343" y="589"/>
                  <a:pt x="1346" y="584"/>
                  <a:pt x="1345" y="579"/>
                </a:cubicBezTo>
                <a:cubicBezTo>
                  <a:pt x="1344" y="574"/>
                  <a:pt x="1339" y="571"/>
                  <a:pt x="1334" y="572"/>
                </a:cubicBezTo>
                <a:close/>
                <a:moveTo>
                  <a:pt x="1196" y="575"/>
                </a:moveTo>
                <a:cubicBezTo>
                  <a:pt x="1194" y="575"/>
                  <a:pt x="1192" y="578"/>
                  <a:pt x="1193" y="580"/>
                </a:cubicBezTo>
                <a:cubicBezTo>
                  <a:pt x="1194" y="583"/>
                  <a:pt x="1196" y="584"/>
                  <a:pt x="1198" y="583"/>
                </a:cubicBezTo>
                <a:cubicBezTo>
                  <a:pt x="1201" y="583"/>
                  <a:pt x="1202" y="580"/>
                  <a:pt x="1202" y="578"/>
                </a:cubicBezTo>
                <a:cubicBezTo>
                  <a:pt x="1201" y="576"/>
                  <a:pt x="1199" y="574"/>
                  <a:pt x="1196" y="575"/>
                </a:cubicBezTo>
                <a:close/>
                <a:moveTo>
                  <a:pt x="1052" y="680"/>
                </a:moveTo>
                <a:cubicBezTo>
                  <a:pt x="1049" y="680"/>
                  <a:pt x="1048" y="683"/>
                  <a:pt x="1048" y="685"/>
                </a:cubicBezTo>
                <a:cubicBezTo>
                  <a:pt x="1049" y="688"/>
                  <a:pt x="1051" y="689"/>
                  <a:pt x="1054" y="689"/>
                </a:cubicBezTo>
                <a:cubicBezTo>
                  <a:pt x="1056" y="688"/>
                  <a:pt x="1058" y="685"/>
                  <a:pt x="1057" y="683"/>
                </a:cubicBezTo>
                <a:cubicBezTo>
                  <a:pt x="1056" y="681"/>
                  <a:pt x="1054" y="679"/>
                  <a:pt x="1052" y="680"/>
                </a:cubicBezTo>
                <a:close/>
                <a:moveTo>
                  <a:pt x="1079" y="457"/>
                </a:moveTo>
                <a:cubicBezTo>
                  <a:pt x="1049" y="464"/>
                  <a:pt x="1031" y="494"/>
                  <a:pt x="1038" y="523"/>
                </a:cubicBezTo>
                <a:cubicBezTo>
                  <a:pt x="1045" y="553"/>
                  <a:pt x="1075" y="571"/>
                  <a:pt x="1104" y="564"/>
                </a:cubicBezTo>
                <a:cubicBezTo>
                  <a:pt x="1134" y="557"/>
                  <a:pt x="1152" y="527"/>
                  <a:pt x="1145" y="498"/>
                </a:cubicBezTo>
                <a:cubicBezTo>
                  <a:pt x="1138" y="468"/>
                  <a:pt x="1108" y="450"/>
                  <a:pt x="1079" y="457"/>
                </a:cubicBezTo>
                <a:close/>
                <a:moveTo>
                  <a:pt x="1273" y="273"/>
                </a:moveTo>
                <a:cubicBezTo>
                  <a:pt x="1271" y="274"/>
                  <a:pt x="1269" y="276"/>
                  <a:pt x="1270" y="279"/>
                </a:cubicBezTo>
                <a:cubicBezTo>
                  <a:pt x="1270" y="281"/>
                  <a:pt x="1273" y="283"/>
                  <a:pt x="1275" y="282"/>
                </a:cubicBezTo>
                <a:cubicBezTo>
                  <a:pt x="1278" y="281"/>
                  <a:pt x="1279" y="279"/>
                  <a:pt x="1279" y="276"/>
                </a:cubicBezTo>
                <a:cubicBezTo>
                  <a:pt x="1278" y="274"/>
                  <a:pt x="1276" y="273"/>
                  <a:pt x="1273" y="273"/>
                </a:cubicBezTo>
                <a:close/>
                <a:moveTo>
                  <a:pt x="1183" y="349"/>
                </a:moveTo>
                <a:cubicBezTo>
                  <a:pt x="1174" y="352"/>
                  <a:pt x="1168" y="362"/>
                  <a:pt x="1170" y="371"/>
                </a:cubicBezTo>
                <a:cubicBezTo>
                  <a:pt x="1172" y="381"/>
                  <a:pt x="1182" y="387"/>
                  <a:pt x="1192" y="385"/>
                </a:cubicBezTo>
                <a:cubicBezTo>
                  <a:pt x="1202" y="382"/>
                  <a:pt x="1208" y="373"/>
                  <a:pt x="1205" y="363"/>
                </a:cubicBezTo>
                <a:cubicBezTo>
                  <a:pt x="1203" y="353"/>
                  <a:pt x="1193" y="347"/>
                  <a:pt x="1183" y="349"/>
                </a:cubicBezTo>
                <a:close/>
                <a:moveTo>
                  <a:pt x="1237" y="477"/>
                </a:moveTo>
                <a:cubicBezTo>
                  <a:pt x="1235" y="478"/>
                  <a:pt x="1233" y="480"/>
                  <a:pt x="1234" y="482"/>
                </a:cubicBezTo>
                <a:cubicBezTo>
                  <a:pt x="1234" y="485"/>
                  <a:pt x="1237" y="486"/>
                  <a:pt x="1239" y="486"/>
                </a:cubicBezTo>
                <a:cubicBezTo>
                  <a:pt x="1242" y="485"/>
                  <a:pt x="1243" y="483"/>
                  <a:pt x="1243" y="480"/>
                </a:cubicBezTo>
                <a:cubicBezTo>
                  <a:pt x="1242" y="478"/>
                  <a:pt x="1240" y="476"/>
                  <a:pt x="1237" y="47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3" name="Freeform 16"/>
          <p:cNvSpPr>
            <a:spLocks noEditPoints="1"/>
          </p:cNvSpPr>
          <p:nvPr/>
        </p:nvSpPr>
        <p:spPr bwMode="auto">
          <a:xfrm>
            <a:off x="6923087" y="743056"/>
            <a:ext cx="5268913" cy="2466975"/>
          </a:xfrm>
          <a:custGeom>
            <a:avLst/>
            <a:gdLst>
              <a:gd name="T0" fmla="*/ 742 w 1660"/>
              <a:gd name="T1" fmla="*/ 624 h 777"/>
              <a:gd name="T2" fmla="*/ 444 w 1660"/>
              <a:gd name="T3" fmla="*/ 612 h 777"/>
              <a:gd name="T4" fmla="*/ 450 w 1660"/>
              <a:gd name="T5" fmla="*/ 615 h 777"/>
              <a:gd name="T6" fmla="*/ 550 w 1660"/>
              <a:gd name="T7" fmla="*/ 679 h 777"/>
              <a:gd name="T8" fmla="*/ 556 w 1660"/>
              <a:gd name="T9" fmla="*/ 668 h 777"/>
              <a:gd name="T10" fmla="*/ 464 w 1660"/>
              <a:gd name="T11" fmla="*/ 744 h 777"/>
              <a:gd name="T12" fmla="*/ 601 w 1660"/>
              <a:gd name="T13" fmla="*/ 567 h 777"/>
              <a:gd name="T14" fmla="*/ 612 w 1660"/>
              <a:gd name="T15" fmla="*/ 573 h 777"/>
              <a:gd name="T16" fmla="*/ 833 w 1660"/>
              <a:gd name="T17" fmla="*/ 546 h 777"/>
              <a:gd name="T18" fmla="*/ 860 w 1660"/>
              <a:gd name="T19" fmla="*/ 502 h 777"/>
              <a:gd name="T20" fmla="*/ 775 w 1660"/>
              <a:gd name="T21" fmla="*/ 504 h 777"/>
              <a:gd name="T22" fmla="*/ 804 w 1660"/>
              <a:gd name="T23" fmla="*/ 699 h 777"/>
              <a:gd name="T24" fmla="*/ 814 w 1660"/>
              <a:gd name="T25" fmla="*/ 706 h 777"/>
              <a:gd name="T26" fmla="*/ 1350 w 1660"/>
              <a:gd name="T27" fmla="*/ 376 h 777"/>
              <a:gd name="T28" fmla="*/ 1344 w 1660"/>
              <a:gd name="T29" fmla="*/ 387 h 777"/>
              <a:gd name="T30" fmla="*/ 6 w 1660"/>
              <a:gd name="T31" fmla="*/ 717 h 777"/>
              <a:gd name="T32" fmla="*/ 344 w 1660"/>
              <a:gd name="T33" fmla="*/ 663 h 777"/>
              <a:gd name="T34" fmla="*/ 366 w 1660"/>
              <a:gd name="T35" fmla="*/ 676 h 777"/>
              <a:gd name="T36" fmla="*/ 972 w 1660"/>
              <a:gd name="T37" fmla="*/ 400 h 777"/>
              <a:gd name="T38" fmla="*/ 983 w 1660"/>
              <a:gd name="T39" fmla="*/ 407 h 777"/>
              <a:gd name="T40" fmla="*/ 1080 w 1660"/>
              <a:gd name="T41" fmla="*/ 337 h 777"/>
              <a:gd name="T42" fmla="*/ 296 w 1660"/>
              <a:gd name="T43" fmla="*/ 768 h 777"/>
              <a:gd name="T44" fmla="*/ 301 w 1660"/>
              <a:gd name="T45" fmla="*/ 771 h 777"/>
              <a:gd name="T46" fmla="*/ 163 w 1660"/>
              <a:gd name="T47" fmla="*/ 664 h 777"/>
              <a:gd name="T48" fmla="*/ 167 w 1660"/>
              <a:gd name="T49" fmla="*/ 659 h 777"/>
              <a:gd name="T50" fmla="*/ 105 w 1660"/>
              <a:gd name="T51" fmla="*/ 767 h 777"/>
              <a:gd name="T52" fmla="*/ 1455 w 1660"/>
              <a:gd name="T53" fmla="*/ 100 h 777"/>
              <a:gd name="T54" fmla="*/ 1444 w 1660"/>
              <a:gd name="T55" fmla="*/ 93 h 777"/>
              <a:gd name="T56" fmla="*/ 1526 w 1660"/>
              <a:gd name="T57" fmla="*/ 505 h 777"/>
              <a:gd name="T58" fmla="*/ 1526 w 1660"/>
              <a:gd name="T59" fmla="*/ 492 h 777"/>
              <a:gd name="T60" fmla="*/ 992 w 1660"/>
              <a:gd name="T61" fmla="*/ 612 h 777"/>
              <a:gd name="T62" fmla="*/ 1481 w 1660"/>
              <a:gd name="T63" fmla="*/ 200 h 777"/>
              <a:gd name="T64" fmla="*/ 1454 w 1660"/>
              <a:gd name="T65" fmla="*/ 244 h 777"/>
              <a:gd name="T66" fmla="*/ 1515 w 1660"/>
              <a:gd name="T67" fmla="*/ 355 h 777"/>
              <a:gd name="T68" fmla="*/ 1528 w 1660"/>
              <a:gd name="T69" fmla="*/ 333 h 777"/>
              <a:gd name="T70" fmla="*/ 1660 w 1660"/>
              <a:gd name="T71" fmla="*/ 188 h 777"/>
              <a:gd name="T72" fmla="*/ 1344 w 1660"/>
              <a:gd name="T73" fmla="*/ 509 h 777"/>
              <a:gd name="T74" fmla="*/ 1350 w 1660"/>
              <a:gd name="T75" fmla="*/ 510 h 777"/>
              <a:gd name="T76" fmla="*/ 1660 w 1660"/>
              <a:gd name="T77" fmla="*/ 567 h 777"/>
              <a:gd name="T78" fmla="*/ 1598 w 1660"/>
              <a:gd name="T79" fmla="*/ 515 h 777"/>
              <a:gd name="T80" fmla="*/ 1588 w 1660"/>
              <a:gd name="T81" fmla="*/ 207 h 777"/>
              <a:gd name="T82" fmla="*/ 1478 w 1660"/>
              <a:gd name="T83" fmla="*/ 597 h 777"/>
              <a:gd name="T84" fmla="*/ 1484 w 1660"/>
              <a:gd name="T85" fmla="*/ 597 h 777"/>
              <a:gd name="T86" fmla="*/ 1328 w 1660"/>
              <a:gd name="T87" fmla="*/ 583 h 777"/>
              <a:gd name="T88" fmla="*/ 1334 w 1660"/>
              <a:gd name="T89" fmla="*/ 572 h 777"/>
              <a:gd name="T90" fmla="*/ 1198 w 1660"/>
              <a:gd name="T91" fmla="*/ 583 h 777"/>
              <a:gd name="T92" fmla="*/ 1052 w 1660"/>
              <a:gd name="T93" fmla="*/ 680 h 777"/>
              <a:gd name="T94" fmla="*/ 1057 w 1660"/>
              <a:gd name="T95" fmla="*/ 683 h 777"/>
              <a:gd name="T96" fmla="*/ 1038 w 1660"/>
              <a:gd name="T97" fmla="*/ 523 h 777"/>
              <a:gd name="T98" fmla="*/ 1079 w 1660"/>
              <a:gd name="T99" fmla="*/ 457 h 777"/>
              <a:gd name="T100" fmla="*/ 1275 w 1660"/>
              <a:gd name="T101" fmla="*/ 282 h 777"/>
              <a:gd name="T102" fmla="*/ 1183 w 1660"/>
              <a:gd name="T103" fmla="*/ 349 h 777"/>
              <a:gd name="T104" fmla="*/ 1205 w 1660"/>
              <a:gd name="T105" fmla="*/ 363 h 777"/>
              <a:gd name="T106" fmla="*/ 1234 w 1660"/>
              <a:gd name="T107" fmla="*/ 482 h 777"/>
              <a:gd name="T108" fmla="*/ 1237 w 1660"/>
              <a:gd name="T109" fmla="*/ 4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0" h="777">
                <a:moveTo>
                  <a:pt x="733" y="588"/>
                </a:moveTo>
                <a:cubicBezTo>
                  <a:pt x="724" y="591"/>
                  <a:pt x="718" y="600"/>
                  <a:pt x="720" y="610"/>
                </a:cubicBezTo>
                <a:cubicBezTo>
                  <a:pt x="722" y="620"/>
                  <a:pt x="732" y="626"/>
                  <a:pt x="742" y="624"/>
                </a:cubicBezTo>
                <a:cubicBezTo>
                  <a:pt x="752" y="621"/>
                  <a:pt x="758" y="611"/>
                  <a:pt x="755" y="602"/>
                </a:cubicBezTo>
                <a:cubicBezTo>
                  <a:pt x="753" y="592"/>
                  <a:pt x="743" y="586"/>
                  <a:pt x="733" y="588"/>
                </a:cubicBezTo>
                <a:close/>
                <a:moveTo>
                  <a:pt x="444" y="612"/>
                </a:moveTo>
                <a:cubicBezTo>
                  <a:pt x="442" y="612"/>
                  <a:pt x="440" y="615"/>
                  <a:pt x="441" y="617"/>
                </a:cubicBezTo>
                <a:cubicBezTo>
                  <a:pt x="441" y="619"/>
                  <a:pt x="444" y="621"/>
                  <a:pt x="446" y="620"/>
                </a:cubicBezTo>
                <a:cubicBezTo>
                  <a:pt x="449" y="620"/>
                  <a:pt x="450" y="617"/>
                  <a:pt x="450" y="615"/>
                </a:cubicBezTo>
                <a:cubicBezTo>
                  <a:pt x="449" y="612"/>
                  <a:pt x="447" y="611"/>
                  <a:pt x="444" y="612"/>
                </a:cubicBezTo>
                <a:close/>
                <a:moveTo>
                  <a:pt x="556" y="668"/>
                </a:moveTo>
                <a:cubicBezTo>
                  <a:pt x="551" y="669"/>
                  <a:pt x="548" y="674"/>
                  <a:pt x="550" y="679"/>
                </a:cubicBezTo>
                <a:cubicBezTo>
                  <a:pt x="551" y="684"/>
                  <a:pt x="556" y="687"/>
                  <a:pt x="560" y="686"/>
                </a:cubicBezTo>
                <a:cubicBezTo>
                  <a:pt x="565" y="684"/>
                  <a:pt x="568" y="680"/>
                  <a:pt x="567" y="675"/>
                </a:cubicBezTo>
                <a:cubicBezTo>
                  <a:pt x="566" y="670"/>
                  <a:pt x="561" y="667"/>
                  <a:pt x="556" y="668"/>
                </a:cubicBezTo>
                <a:close/>
                <a:moveTo>
                  <a:pt x="462" y="735"/>
                </a:moveTo>
                <a:cubicBezTo>
                  <a:pt x="460" y="735"/>
                  <a:pt x="458" y="738"/>
                  <a:pt x="459" y="740"/>
                </a:cubicBezTo>
                <a:cubicBezTo>
                  <a:pt x="459" y="743"/>
                  <a:pt x="462" y="744"/>
                  <a:pt x="464" y="744"/>
                </a:cubicBezTo>
                <a:cubicBezTo>
                  <a:pt x="467" y="743"/>
                  <a:pt x="468" y="741"/>
                  <a:pt x="467" y="738"/>
                </a:cubicBezTo>
                <a:cubicBezTo>
                  <a:pt x="467" y="736"/>
                  <a:pt x="464" y="734"/>
                  <a:pt x="462" y="735"/>
                </a:cubicBezTo>
                <a:close/>
                <a:moveTo>
                  <a:pt x="601" y="567"/>
                </a:moveTo>
                <a:cubicBezTo>
                  <a:pt x="596" y="568"/>
                  <a:pt x="593" y="573"/>
                  <a:pt x="594" y="577"/>
                </a:cubicBezTo>
                <a:cubicBezTo>
                  <a:pt x="596" y="582"/>
                  <a:pt x="600" y="585"/>
                  <a:pt x="605" y="584"/>
                </a:cubicBezTo>
                <a:cubicBezTo>
                  <a:pt x="610" y="583"/>
                  <a:pt x="613" y="578"/>
                  <a:pt x="612" y="573"/>
                </a:cubicBezTo>
                <a:cubicBezTo>
                  <a:pt x="611" y="568"/>
                  <a:pt x="606" y="565"/>
                  <a:pt x="601" y="567"/>
                </a:cubicBezTo>
                <a:close/>
                <a:moveTo>
                  <a:pt x="860" y="502"/>
                </a:moveTo>
                <a:cubicBezTo>
                  <a:pt x="840" y="507"/>
                  <a:pt x="828" y="527"/>
                  <a:pt x="833" y="546"/>
                </a:cubicBezTo>
                <a:cubicBezTo>
                  <a:pt x="838" y="565"/>
                  <a:pt x="857" y="577"/>
                  <a:pt x="876" y="573"/>
                </a:cubicBezTo>
                <a:cubicBezTo>
                  <a:pt x="896" y="568"/>
                  <a:pt x="908" y="549"/>
                  <a:pt x="903" y="529"/>
                </a:cubicBezTo>
                <a:cubicBezTo>
                  <a:pt x="899" y="510"/>
                  <a:pt x="879" y="498"/>
                  <a:pt x="860" y="502"/>
                </a:cubicBezTo>
                <a:close/>
                <a:moveTo>
                  <a:pt x="771" y="487"/>
                </a:moveTo>
                <a:cubicBezTo>
                  <a:pt x="766" y="488"/>
                  <a:pt x="763" y="493"/>
                  <a:pt x="764" y="497"/>
                </a:cubicBezTo>
                <a:cubicBezTo>
                  <a:pt x="765" y="502"/>
                  <a:pt x="770" y="505"/>
                  <a:pt x="775" y="504"/>
                </a:cubicBezTo>
                <a:cubicBezTo>
                  <a:pt x="780" y="503"/>
                  <a:pt x="783" y="498"/>
                  <a:pt x="781" y="493"/>
                </a:cubicBezTo>
                <a:cubicBezTo>
                  <a:pt x="780" y="488"/>
                  <a:pt x="775" y="485"/>
                  <a:pt x="771" y="487"/>
                </a:cubicBezTo>
                <a:close/>
                <a:moveTo>
                  <a:pt x="804" y="699"/>
                </a:moveTo>
                <a:cubicBezTo>
                  <a:pt x="799" y="701"/>
                  <a:pt x="796" y="705"/>
                  <a:pt x="797" y="710"/>
                </a:cubicBezTo>
                <a:cubicBezTo>
                  <a:pt x="798" y="715"/>
                  <a:pt x="803" y="718"/>
                  <a:pt x="808" y="717"/>
                </a:cubicBezTo>
                <a:cubicBezTo>
                  <a:pt x="813" y="716"/>
                  <a:pt x="816" y="711"/>
                  <a:pt x="814" y="706"/>
                </a:cubicBezTo>
                <a:cubicBezTo>
                  <a:pt x="813" y="701"/>
                  <a:pt x="808" y="698"/>
                  <a:pt x="804" y="699"/>
                </a:cubicBezTo>
                <a:close/>
                <a:moveTo>
                  <a:pt x="1344" y="387"/>
                </a:moveTo>
                <a:cubicBezTo>
                  <a:pt x="1349" y="386"/>
                  <a:pt x="1352" y="381"/>
                  <a:pt x="1350" y="376"/>
                </a:cubicBezTo>
                <a:cubicBezTo>
                  <a:pt x="1349" y="371"/>
                  <a:pt x="1344" y="368"/>
                  <a:pt x="1340" y="369"/>
                </a:cubicBezTo>
                <a:cubicBezTo>
                  <a:pt x="1335" y="371"/>
                  <a:pt x="1332" y="375"/>
                  <a:pt x="1333" y="380"/>
                </a:cubicBezTo>
                <a:cubicBezTo>
                  <a:pt x="1334" y="385"/>
                  <a:pt x="1339" y="388"/>
                  <a:pt x="1344" y="387"/>
                </a:cubicBezTo>
                <a:close/>
                <a:moveTo>
                  <a:pt x="4" y="708"/>
                </a:moveTo>
                <a:cubicBezTo>
                  <a:pt x="2" y="708"/>
                  <a:pt x="0" y="711"/>
                  <a:pt x="1" y="713"/>
                </a:cubicBezTo>
                <a:cubicBezTo>
                  <a:pt x="1" y="716"/>
                  <a:pt x="4" y="717"/>
                  <a:pt x="6" y="717"/>
                </a:cubicBezTo>
                <a:cubicBezTo>
                  <a:pt x="9" y="716"/>
                  <a:pt x="10" y="714"/>
                  <a:pt x="9" y="711"/>
                </a:cubicBezTo>
                <a:cubicBezTo>
                  <a:pt x="9" y="709"/>
                  <a:pt x="6" y="707"/>
                  <a:pt x="4" y="708"/>
                </a:cubicBezTo>
                <a:close/>
                <a:moveTo>
                  <a:pt x="344" y="663"/>
                </a:moveTo>
                <a:cubicBezTo>
                  <a:pt x="334" y="665"/>
                  <a:pt x="328" y="675"/>
                  <a:pt x="331" y="685"/>
                </a:cubicBezTo>
                <a:cubicBezTo>
                  <a:pt x="333" y="695"/>
                  <a:pt x="343" y="701"/>
                  <a:pt x="352" y="698"/>
                </a:cubicBezTo>
                <a:cubicBezTo>
                  <a:pt x="362" y="696"/>
                  <a:pt x="368" y="686"/>
                  <a:pt x="366" y="676"/>
                </a:cubicBezTo>
                <a:cubicBezTo>
                  <a:pt x="363" y="667"/>
                  <a:pt x="354" y="661"/>
                  <a:pt x="344" y="663"/>
                </a:cubicBezTo>
                <a:close/>
                <a:moveTo>
                  <a:pt x="983" y="407"/>
                </a:moveTo>
                <a:cubicBezTo>
                  <a:pt x="982" y="402"/>
                  <a:pt x="977" y="399"/>
                  <a:pt x="972" y="400"/>
                </a:cubicBezTo>
                <a:cubicBezTo>
                  <a:pt x="967" y="401"/>
                  <a:pt x="964" y="406"/>
                  <a:pt x="965" y="411"/>
                </a:cubicBezTo>
                <a:cubicBezTo>
                  <a:pt x="967" y="416"/>
                  <a:pt x="971" y="419"/>
                  <a:pt x="976" y="418"/>
                </a:cubicBezTo>
                <a:cubicBezTo>
                  <a:pt x="981" y="416"/>
                  <a:pt x="984" y="412"/>
                  <a:pt x="983" y="407"/>
                </a:cubicBezTo>
                <a:close/>
                <a:moveTo>
                  <a:pt x="1084" y="355"/>
                </a:moveTo>
                <a:cubicBezTo>
                  <a:pt x="1089" y="354"/>
                  <a:pt x="1092" y="349"/>
                  <a:pt x="1091" y="344"/>
                </a:cubicBezTo>
                <a:cubicBezTo>
                  <a:pt x="1089" y="339"/>
                  <a:pt x="1085" y="336"/>
                  <a:pt x="1080" y="337"/>
                </a:cubicBezTo>
                <a:cubicBezTo>
                  <a:pt x="1075" y="339"/>
                  <a:pt x="1072" y="343"/>
                  <a:pt x="1073" y="348"/>
                </a:cubicBezTo>
                <a:cubicBezTo>
                  <a:pt x="1074" y="353"/>
                  <a:pt x="1079" y="356"/>
                  <a:pt x="1084" y="355"/>
                </a:cubicBezTo>
                <a:close/>
                <a:moveTo>
                  <a:pt x="296" y="768"/>
                </a:moveTo>
                <a:cubicBezTo>
                  <a:pt x="293" y="769"/>
                  <a:pt x="292" y="771"/>
                  <a:pt x="292" y="774"/>
                </a:cubicBezTo>
                <a:cubicBezTo>
                  <a:pt x="293" y="776"/>
                  <a:pt x="295" y="777"/>
                  <a:pt x="298" y="777"/>
                </a:cubicBezTo>
                <a:cubicBezTo>
                  <a:pt x="300" y="776"/>
                  <a:pt x="302" y="774"/>
                  <a:pt x="301" y="771"/>
                </a:cubicBezTo>
                <a:cubicBezTo>
                  <a:pt x="300" y="769"/>
                  <a:pt x="298" y="768"/>
                  <a:pt x="296" y="768"/>
                </a:cubicBezTo>
                <a:close/>
                <a:moveTo>
                  <a:pt x="167" y="659"/>
                </a:moveTo>
                <a:cubicBezTo>
                  <a:pt x="164" y="659"/>
                  <a:pt x="163" y="662"/>
                  <a:pt x="163" y="664"/>
                </a:cubicBezTo>
                <a:cubicBezTo>
                  <a:pt x="164" y="666"/>
                  <a:pt x="166" y="668"/>
                  <a:pt x="169" y="667"/>
                </a:cubicBezTo>
                <a:cubicBezTo>
                  <a:pt x="171" y="667"/>
                  <a:pt x="173" y="664"/>
                  <a:pt x="172" y="662"/>
                </a:cubicBezTo>
                <a:cubicBezTo>
                  <a:pt x="171" y="659"/>
                  <a:pt x="169" y="658"/>
                  <a:pt x="167" y="659"/>
                </a:cubicBezTo>
                <a:close/>
                <a:moveTo>
                  <a:pt x="101" y="749"/>
                </a:moveTo>
                <a:cubicBezTo>
                  <a:pt x="96" y="750"/>
                  <a:pt x="93" y="755"/>
                  <a:pt x="94" y="760"/>
                </a:cubicBezTo>
                <a:cubicBezTo>
                  <a:pt x="95" y="765"/>
                  <a:pt x="100" y="768"/>
                  <a:pt x="105" y="767"/>
                </a:cubicBezTo>
                <a:cubicBezTo>
                  <a:pt x="110" y="766"/>
                  <a:pt x="113" y="761"/>
                  <a:pt x="111" y="756"/>
                </a:cubicBezTo>
                <a:cubicBezTo>
                  <a:pt x="110" y="751"/>
                  <a:pt x="105" y="748"/>
                  <a:pt x="101" y="749"/>
                </a:cubicBezTo>
                <a:close/>
                <a:moveTo>
                  <a:pt x="1455" y="100"/>
                </a:moveTo>
                <a:cubicBezTo>
                  <a:pt x="1460" y="98"/>
                  <a:pt x="1463" y="94"/>
                  <a:pt x="1462" y="89"/>
                </a:cubicBezTo>
                <a:cubicBezTo>
                  <a:pt x="1461" y="84"/>
                  <a:pt x="1456" y="81"/>
                  <a:pt x="1451" y="82"/>
                </a:cubicBezTo>
                <a:cubicBezTo>
                  <a:pt x="1446" y="83"/>
                  <a:pt x="1443" y="88"/>
                  <a:pt x="1444" y="93"/>
                </a:cubicBezTo>
                <a:cubicBezTo>
                  <a:pt x="1446" y="98"/>
                  <a:pt x="1451" y="101"/>
                  <a:pt x="1455" y="100"/>
                </a:cubicBezTo>
                <a:close/>
                <a:moveTo>
                  <a:pt x="1526" y="492"/>
                </a:moveTo>
                <a:cubicBezTo>
                  <a:pt x="1523" y="496"/>
                  <a:pt x="1522" y="501"/>
                  <a:pt x="1526" y="505"/>
                </a:cubicBezTo>
                <a:cubicBezTo>
                  <a:pt x="1529" y="509"/>
                  <a:pt x="1535" y="509"/>
                  <a:pt x="1539" y="505"/>
                </a:cubicBezTo>
                <a:cubicBezTo>
                  <a:pt x="1542" y="502"/>
                  <a:pt x="1542" y="496"/>
                  <a:pt x="1539" y="493"/>
                </a:cubicBezTo>
                <a:cubicBezTo>
                  <a:pt x="1536" y="489"/>
                  <a:pt x="1530" y="489"/>
                  <a:pt x="1526" y="492"/>
                </a:cubicBezTo>
                <a:close/>
                <a:moveTo>
                  <a:pt x="988" y="595"/>
                </a:moveTo>
                <a:cubicBezTo>
                  <a:pt x="983" y="596"/>
                  <a:pt x="980" y="601"/>
                  <a:pt x="981" y="606"/>
                </a:cubicBezTo>
                <a:cubicBezTo>
                  <a:pt x="982" y="611"/>
                  <a:pt x="987" y="614"/>
                  <a:pt x="992" y="612"/>
                </a:cubicBezTo>
                <a:cubicBezTo>
                  <a:pt x="997" y="611"/>
                  <a:pt x="1000" y="606"/>
                  <a:pt x="999" y="602"/>
                </a:cubicBezTo>
                <a:cubicBezTo>
                  <a:pt x="998" y="597"/>
                  <a:pt x="993" y="594"/>
                  <a:pt x="988" y="595"/>
                </a:cubicBezTo>
                <a:close/>
                <a:moveTo>
                  <a:pt x="1481" y="200"/>
                </a:moveTo>
                <a:cubicBezTo>
                  <a:pt x="1476" y="181"/>
                  <a:pt x="1457" y="169"/>
                  <a:pt x="1437" y="174"/>
                </a:cubicBezTo>
                <a:cubicBezTo>
                  <a:pt x="1418" y="178"/>
                  <a:pt x="1406" y="198"/>
                  <a:pt x="1410" y="217"/>
                </a:cubicBezTo>
                <a:cubicBezTo>
                  <a:pt x="1415" y="237"/>
                  <a:pt x="1435" y="249"/>
                  <a:pt x="1454" y="244"/>
                </a:cubicBezTo>
                <a:cubicBezTo>
                  <a:pt x="1473" y="239"/>
                  <a:pt x="1485" y="220"/>
                  <a:pt x="1481" y="200"/>
                </a:cubicBezTo>
                <a:close/>
                <a:moveTo>
                  <a:pt x="1528" y="333"/>
                </a:moveTo>
                <a:cubicBezTo>
                  <a:pt x="1519" y="336"/>
                  <a:pt x="1513" y="346"/>
                  <a:pt x="1515" y="355"/>
                </a:cubicBezTo>
                <a:cubicBezTo>
                  <a:pt x="1517" y="365"/>
                  <a:pt x="1527" y="371"/>
                  <a:pt x="1537" y="369"/>
                </a:cubicBezTo>
                <a:cubicBezTo>
                  <a:pt x="1547" y="366"/>
                  <a:pt x="1553" y="356"/>
                  <a:pt x="1550" y="347"/>
                </a:cubicBezTo>
                <a:cubicBezTo>
                  <a:pt x="1548" y="337"/>
                  <a:pt x="1538" y="331"/>
                  <a:pt x="1528" y="333"/>
                </a:cubicBezTo>
                <a:close/>
                <a:moveTo>
                  <a:pt x="1624" y="3"/>
                </a:moveTo>
                <a:cubicBezTo>
                  <a:pt x="1573" y="15"/>
                  <a:pt x="1542" y="66"/>
                  <a:pt x="1554" y="116"/>
                </a:cubicBezTo>
                <a:cubicBezTo>
                  <a:pt x="1566" y="164"/>
                  <a:pt x="1612" y="195"/>
                  <a:pt x="1660" y="188"/>
                </a:cubicBezTo>
                <a:cubicBezTo>
                  <a:pt x="1660" y="2"/>
                  <a:pt x="1660" y="2"/>
                  <a:pt x="1660" y="2"/>
                </a:cubicBezTo>
                <a:cubicBezTo>
                  <a:pt x="1648" y="0"/>
                  <a:pt x="1636" y="0"/>
                  <a:pt x="1624" y="3"/>
                </a:cubicBezTo>
                <a:close/>
                <a:moveTo>
                  <a:pt x="1344" y="509"/>
                </a:moveTo>
                <a:cubicBezTo>
                  <a:pt x="1342" y="511"/>
                  <a:pt x="1342" y="514"/>
                  <a:pt x="1344" y="516"/>
                </a:cubicBezTo>
                <a:cubicBezTo>
                  <a:pt x="1345" y="518"/>
                  <a:pt x="1348" y="518"/>
                  <a:pt x="1350" y="516"/>
                </a:cubicBezTo>
                <a:cubicBezTo>
                  <a:pt x="1352" y="514"/>
                  <a:pt x="1352" y="511"/>
                  <a:pt x="1350" y="510"/>
                </a:cubicBezTo>
                <a:cubicBezTo>
                  <a:pt x="1349" y="508"/>
                  <a:pt x="1346" y="508"/>
                  <a:pt x="1344" y="509"/>
                </a:cubicBezTo>
                <a:close/>
                <a:moveTo>
                  <a:pt x="1598" y="515"/>
                </a:moveTo>
                <a:cubicBezTo>
                  <a:pt x="1605" y="545"/>
                  <a:pt x="1631" y="565"/>
                  <a:pt x="1660" y="567"/>
                </a:cubicBezTo>
                <a:cubicBezTo>
                  <a:pt x="1660" y="432"/>
                  <a:pt x="1660" y="432"/>
                  <a:pt x="1660" y="432"/>
                </a:cubicBezTo>
                <a:cubicBezTo>
                  <a:pt x="1656" y="432"/>
                  <a:pt x="1652" y="432"/>
                  <a:pt x="1648" y="433"/>
                </a:cubicBezTo>
                <a:cubicBezTo>
                  <a:pt x="1612" y="442"/>
                  <a:pt x="1589" y="479"/>
                  <a:pt x="1598" y="515"/>
                </a:cubicBezTo>
                <a:close/>
                <a:moveTo>
                  <a:pt x="1586" y="198"/>
                </a:moveTo>
                <a:cubicBezTo>
                  <a:pt x="1584" y="199"/>
                  <a:pt x="1582" y="201"/>
                  <a:pt x="1583" y="204"/>
                </a:cubicBezTo>
                <a:cubicBezTo>
                  <a:pt x="1583" y="206"/>
                  <a:pt x="1586" y="208"/>
                  <a:pt x="1588" y="207"/>
                </a:cubicBezTo>
                <a:cubicBezTo>
                  <a:pt x="1591" y="206"/>
                  <a:pt x="1592" y="204"/>
                  <a:pt x="1591" y="202"/>
                </a:cubicBezTo>
                <a:cubicBezTo>
                  <a:pt x="1591" y="199"/>
                  <a:pt x="1588" y="198"/>
                  <a:pt x="1586" y="198"/>
                </a:cubicBezTo>
                <a:close/>
                <a:moveTo>
                  <a:pt x="1478" y="597"/>
                </a:moveTo>
                <a:cubicBezTo>
                  <a:pt x="1476" y="599"/>
                  <a:pt x="1476" y="602"/>
                  <a:pt x="1477" y="603"/>
                </a:cubicBezTo>
                <a:cubicBezTo>
                  <a:pt x="1479" y="605"/>
                  <a:pt x="1482" y="605"/>
                  <a:pt x="1484" y="604"/>
                </a:cubicBezTo>
                <a:cubicBezTo>
                  <a:pt x="1486" y="602"/>
                  <a:pt x="1486" y="599"/>
                  <a:pt x="1484" y="597"/>
                </a:cubicBezTo>
                <a:cubicBezTo>
                  <a:pt x="1482" y="595"/>
                  <a:pt x="1479" y="595"/>
                  <a:pt x="1478" y="597"/>
                </a:cubicBezTo>
                <a:close/>
                <a:moveTo>
                  <a:pt x="1334" y="572"/>
                </a:moveTo>
                <a:cubicBezTo>
                  <a:pt x="1329" y="574"/>
                  <a:pt x="1326" y="578"/>
                  <a:pt x="1328" y="583"/>
                </a:cubicBezTo>
                <a:cubicBezTo>
                  <a:pt x="1329" y="588"/>
                  <a:pt x="1334" y="591"/>
                  <a:pt x="1338" y="590"/>
                </a:cubicBezTo>
                <a:cubicBezTo>
                  <a:pt x="1343" y="589"/>
                  <a:pt x="1346" y="584"/>
                  <a:pt x="1345" y="579"/>
                </a:cubicBezTo>
                <a:cubicBezTo>
                  <a:pt x="1344" y="574"/>
                  <a:pt x="1339" y="571"/>
                  <a:pt x="1334" y="572"/>
                </a:cubicBezTo>
                <a:close/>
                <a:moveTo>
                  <a:pt x="1196" y="575"/>
                </a:moveTo>
                <a:cubicBezTo>
                  <a:pt x="1194" y="575"/>
                  <a:pt x="1192" y="578"/>
                  <a:pt x="1193" y="580"/>
                </a:cubicBezTo>
                <a:cubicBezTo>
                  <a:pt x="1194" y="583"/>
                  <a:pt x="1196" y="584"/>
                  <a:pt x="1198" y="583"/>
                </a:cubicBezTo>
                <a:cubicBezTo>
                  <a:pt x="1201" y="583"/>
                  <a:pt x="1202" y="580"/>
                  <a:pt x="1202" y="578"/>
                </a:cubicBezTo>
                <a:cubicBezTo>
                  <a:pt x="1201" y="576"/>
                  <a:pt x="1199" y="574"/>
                  <a:pt x="1196" y="575"/>
                </a:cubicBezTo>
                <a:close/>
                <a:moveTo>
                  <a:pt x="1052" y="680"/>
                </a:moveTo>
                <a:cubicBezTo>
                  <a:pt x="1049" y="680"/>
                  <a:pt x="1048" y="683"/>
                  <a:pt x="1048" y="685"/>
                </a:cubicBezTo>
                <a:cubicBezTo>
                  <a:pt x="1049" y="688"/>
                  <a:pt x="1051" y="689"/>
                  <a:pt x="1054" y="689"/>
                </a:cubicBezTo>
                <a:cubicBezTo>
                  <a:pt x="1056" y="688"/>
                  <a:pt x="1058" y="685"/>
                  <a:pt x="1057" y="683"/>
                </a:cubicBezTo>
                <a:cubicBezTo>
                  <a:pt x="1056" y="681"/>
                  <a:pt x="1054" y="679"/>
                  <a:pt x="1052" y="680"/>
                </a:cubicBezTo>
                <a:close/>
                <a:moveTo>
                  <a:pt x="1079" y="457"/>
                </a:moveTo>
                <a:cubicBezTo>
                  <a:pt x="1049" y="464"/>
                  <a:pt x="1031" y="494"/>
                  <a:pt x="1038" y="523"/>
                </a:cubicBezTo>
                <a:cubicBezTo>
                  <a:pt x="1045" y="553"/>
                  <a:pt x="1075" y="571"/>
                  <a:pt x="1104" y="564"/>
                </a:cubicBezTo>
                <a:cubicBezTo>
                  <a:pt x="1134" y="557"/>
                  <a:pt x="1152" y="527"/>
                  <a:pt x="1145" y="498"/>
                </a:cubicBezTo>
                <a:cubicBezTo>
                  <a:pt x="1138" y="468"/>
                  <a:pt x="1108" y="450"/>
                  <a:pt x="1079" y="457"/>
                </a:cubicBezTo>
                <a:close/>
                <a:moveTo>
                  <a:pt x="1273" y="273"/>
                </a:moveTo>
                <a:cubicBezTo>
                  <a:pt x="1271" y="274"/>
                  <a:pt x="1269" y="276"/>
                  <a:pt x="1270" y="279"/>
                </a:cubicBezTo>
                <a:cubicBezTo>
                  <a:pt x="1270" y="281"/>
                  <a:pt x="1273" y="283"/>
                  <a:pt x="1275" y="282"/>
                </a:cubicBezTo>
                <a:cubicBezTo>
                  <a:pt x="1278" y="281"/>
                  <a:pt x="1279" y="279"/>
                  <a:pt x="1279" y="276"/>
                </a:cubicBezTo>
                <a:cubicBezTo>
                  <a:pt x="1278" y="274"/>
                  <a:pt x="1276" y="273"/>
                  <a:pt x="1273" y="273"/>
                </a:cubicBezTo>
                <a:close/>
                <a:moveTo>
                  <a:pt x="1183" y="349"/>
                </a:moveTo>
                <a:cubicBezTo>
                  <a:pt x="1174" y="352"/>
                  <a:pt x="1168" y="362"/>
                  <a:pt x="1170" y="371"/>
                </a:cubicBezTo>
                <a:cubicBezTo>
                  <a:pt x="1172" y="381"/>
                  <a:pt x="1182" y="387"/>
                  <a:pt x="1192" y="385"/>
                </a:cubicBezTo>
                <a:cubicBezTo>
                  <a:pt x="1202" y="382"/>
                  <a:pt x="1208" y="373"/>
                  <a:pt x="1205" y="363"/>
                </a:cubicBezTo>
                <a:cubicBezTo>
                  <a:pt x="1203" y="353"/>
                  <a:pt x="1193" y="347"/>
                  <a:pt x="1183" y="349"/>
                </a:cubicBezTo>
                <a:close/>
                <a:moveTo>
                  <a:pt x="1237" y="477"/>
                </a:moveTo>
                <a:cubicBezTo>
                  <a:pt x="1235" y="478"/>
                  <a:pt x="1233" y="480"/>
                  <a:pt x="1234" y="482"/>
                </a:cubicBezTo>
                <a:cubicBezTo>
                  <a:pt x="1234" y="485"/>
                  <a:pt x="1237" y="486"/>
                  <a:pt x="1239" y="486"/>
                </a:cubicBezTo>
                <a:cubicBezTo>
                  <a:pt x="1242" y="485"/>
                  <a:pt x="1243" y="483"/>
                  <a:pt x="1243" y="480"/>
                </a:cubicBezTo>
                <a:cubicBezTo>
                  <a:pt x="1242" y="478"/>
                  <a:pt x="1240" y="476"/>
                  <a:pt x="1237" y="47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TextBox 5"/>
          <p:cNvSpPr txBox="1"/>
          <p:nvPr/>
        </p:nvSpPr>
        <p:spPr>
          <a:xfrm>
            <a:off x="4810126" y="2261160"/>
            <a:ext cx="5419724" cy="1013460"/>
          </a:xfrm>
          <a:prstGeom prst="rect">
            <a:avLst/>
          </a:prstGeom>
          <a:noFill/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第六章  </a:t>
            </a:r>
            <a:r>
              <a:rPr lang="zh-CN" altLang="en-US" sz="4000" b="1" dirty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索引</a:t>
            </a:r>
            <a:r>
              <a:rPr lang="zh-CN" altLang="en-US" sz="4000" b="1" dirty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和</a:t>
            </a:r>
            <a:r>
              <a:rPr lang="zh-CN" altLang="en-US" sz="4000" b="1" dirty="0">
                <a:solidFill>
                  <a:srgbClr val="F0882E"/>
                </a:solidFill>
                <a:effectLst>
                  <a:outerShdw dist="25400" dir="2700000" algn="tl" rotWithShape="0">
                    <a:prstClr val="black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视图</a:t>
            </a:r>
            <a:endParaRPr lang="zh-CN" altLang="en-US" sz="4000" b="1" dirty="0">
              <a:solidFill>
                <a:srgbClr val="F0882E"/>
              </a:solidFill>
              <a:effectLst>
                <a:outerShdw dist="25400" dir="2700000" algn="tl" rotWithShape="0">
                  <a:prstClr val="black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9" y="82063"/>
            <a:ext cx="4056509" cy="3241566"/>
          </a:xfrm>
          <a:prstGeom prst="rect">
            <a:avLst/>
          </a:prstGeom>
        </p:spPr>
      </p:pic>
      <p:sp>
        <p:nvSpPr>
          <p:cNvPr id="92" name="Rectangle 9"/>
          <p:cNvSpPr>
            <a:spLocks noChangeArrowheads="1"/>
          </p:cNvSpPr>
          <p:nvPr/>
        </p:nvSpPr>
        <p:spPr bwMode="auto">
          <a:xfrm>
            <a:off x="0" y="5026433"/>
            <a:ext cx="12192000" cy="72000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3" name="Rectangle 9"/>
          <p:cNvSpPr>
            <a:spLocks noChangeArrowheads="1"/>
          </p:cNvSpPr>
          <p:nvPr/>
        </p:nvSpPr>
        <p:spPr bwMode="auto">
          <a:xfrm>
            <a:off x="0" y="5133659"/>
            <a:ext cx="12192000" cy="36000"/>
          </a:xfrm>
          <a:prstGeom prst="rect">
            <a:avLst/>
          </a:prstGeom>
          <a:gradFill>
            <a:gsLst>
              <a:gs pos="53000">
                <a:srgbClr val="49C0F6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0634" y="1661864"/>
            <a:ext cx="7697172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teacher_1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表，同时在表的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tname</a:t>
            </a:r>
            <a:r>
              <a:rPr lang="zh-CN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字段上建立普通索引。</a:t>
            </a:r>
            <a:endParaRPr lang="zh-CN" altLang="zh-CN" sz="2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7887" y="2450898"/>
            <a:ext cx="5176226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TABLE teacher_1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tno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CHAR (4)  NOT NULL  PRIMARY KEY,              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tname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VARCHAR(10)  NOT NULL,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tgender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CHAR(1),  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tedu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VARCHAR(10) ,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tpro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VARCHAR(8),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 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tname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);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473837" y="1408221"/>
            <a:ext cx="847725" cy="730250"/>
            <a:chOff x="2029462" y="1685716"/>
            <a:chExt cx="847725" cy="730250"/>
          </a:xfrm>
        </p:grpSpPr>
        <p:sp>
          <p:nvSpPr>
            <p:cNvPr id="13" name="流程图: 延期 12"/>
            <p:cNvSpPr/>
            <p:nvPr/>
          </p:nvSpPr>
          <p:spPr>
            <a:xfrm rot="16200000">
              <a:off x="2122170" y="16387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029462" y="1770806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6-1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2008505" y="1440180"/>
            <a:ext cx="8432800" cy="13258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SHOW CREATE TABLE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语句查看表的结构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可以看出，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tname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字段上已经创建了一个名为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tname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的索引。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60775" y="3127375"/>
            <a:ext cx="4273550" cy="313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32890" y="1398905"/>
            <a:ext cx="9813290" cy="27806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为了查看索引是否被使用，可以使用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EXPLAIN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语句进行查看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EXPLAIN SELECT * FROM teacher_1  WHERE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tname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='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马艳红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' \G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从显示结果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可以看出，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possible_keys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key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的值都为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tname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，说明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tname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索引已经存在并且已经开始被使用了。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4006850"/>
            <a:ext cx="5162550" cy="269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56259" y="1516948"/>
            <a:ext cx="7467365" cy="96128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course_1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表，同时表中的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cname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字段创建名为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UK_cname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唯一索引，并且按照升序排列。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5120" y="2551542"/>
            <a:ext cx="80505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TABLE course_1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CHAR(4) NOT NULL PRIMARY KEY,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cname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VARCHAR(40),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cperiod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INT,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credit DECIMAL(3,1),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ctno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CHAR(4),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brief VARCHAR(255),                 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UNIQUE INDEX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UK_cname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cname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ASC)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);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088828" y="1685714"/>
            <a:ext cx="914402" cy="728980"/>
            <a:chOff x="2088828" y="1685714"/>
            <a:chExt cx="914402" cy="72898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2135818" y="1638724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2155505" y="1769534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6-2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56259" y="1535594"/>
            <a:ext cx="7931449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course_2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表，同时对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course_2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brief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字段创建名为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FT_brief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的全文索引。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9291" y="2597642"/>
            <a:ext cx="80505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TABLE course_2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CHAR(4)  NOT NULL  PRIMARY  KEY ,               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cname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VARCHAR(40),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cperiod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INT,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credit DECIMAL(3,1) 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ctno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CHAR(4),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brief VARCHAR(255),                 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FULLTEXT INDEX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FT_brief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(brief)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);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075180" y="1699370"/>
            <a:ext cx="914402" cy="728980"/>
            <a:chOff x="2075180" y="1699370"/>
            <a:chExt cx="914402" cy="72898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2122170" y="1652380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2141857" y="1783190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6-3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15" y="3223895"/>
            <a:ext cx="32258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113679" y="2749824"/>
            <a:ext cx="8229600" cy="5479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CREATE TABLE e_0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( space GEOMETRY NOT NULL,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SPATIAL INDEX sp(space)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   ) ENGINE=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MyISAM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;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需要注意的是，创建空间索引的字段的值不能为空。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0567" y="1537527"/>
            <a:ext cx="6353086" cy="96128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创建一个名为了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e_0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的表，在数据类型为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GEOMETRY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space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字段上创建空间索引。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075180" y="1699368"/>
            <a:ext cx="914402" cy="728980"/>
            <a:chOff x="2075180" y="1699368"/>
            <a:chExt cx="914402" cy="728980"/>
          </a:xfrm>
        </p:grpSpPr>
        <p:sp>
          <p:nvSpPr>
            <p:cNvPr id="10" name="流程图: 延期 9"/>
            <p:cNvSpPr/>
            <p:nvPr/>
          </p:nvSpPr>
          <p:spPr>
            <a:xfrm rot="16200000">
              <a:off x="2122170" y="1652378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2141857" y="1783188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6-4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25" y="3049905"/>
            <a:ext cx="4121150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975934" y="2492886"/>
            <a:ext cx="4571278" cy="43651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对应的</a:t>
            </a: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SQL</a:t>
            </a:r>
            <a:r>
              <a:rPr lang="zh-CN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语句如下：</a:t>
            </a:r>
            <a:endParaRPr lang="zh-CN" altLang="zh-CN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CREATE TABLE course_3</a:t>
            </a:r>
            <a:endParaRPr lang="en-US" altLang="zh-CN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(</a:t>
            </a:r>
            <a:r>
              <a:rPr lang="en-US" altLang="zh-CN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cno</a:t>
            </a: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CHAR(4) NOT NULL PRIMARY KEY,</a:t>
            </a:r>
            <a:endParaRPr lang="zh-CN" altLang="zh-CN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cname</a:t>
            </a: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VARCHAR(40),</a:t>
            </a:r>
            <a:endParaRPr lang="zh-CN" altLang="zh-CN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cperiod</a:t>
            </a: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INT,</a:t>
            </a:r>
            <a:endParaRPr lang="zh-CN" altLang="zh-CN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credit DECIMAL(3,1),</a:t>
            </a:r>
            <a:endParaRPr lang="zh-CN" altLang="zh-CN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ctno</a:t>
            </a: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CHAR(4),</a:t>
            </a:r>
            <a:endParaRPr lang="zh-CN" altLang="zh-CN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brief VARCHAR(255),</a:t>
            </a:r>
            <a:endParaRPr lang="zh-CN" altLang="zh-CN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INDEX </a:t>
            </a:r>
            <a:r>
              <a:rPr lang="en-US" altLang="zh-CN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IDX_cname</a:t>
            </a: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(</a:t>
            </a:r>
            <a:r>
              <a:rPr lang="en-US" altLang="zh-CN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cname</a:t>
            </a: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(10))</a:t>
            </a:r>
            <a:endParaRPr lang="zh-CN" altLang="zh-CN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);</a:t>
            </a:r>
            <a:endParaRPr lang="zh-CN" altLang="en-US" sz="1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0029" y="1294742"/>
            <a:ext cx="6751079" cy="96128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course_3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表，同时对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course_3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表中的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cname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字段创建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名为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IDX_cname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的单列索引，索引长度为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805627" y="1463661"/>
            <a:ext cx="914402" cy="728980"/>
            <a:chOff x="2061532" y="1700516"/>
            <a:chExt cx="914402" cy="728980"/>
          </a:xfrm>
        </p:grpSpPr>
        <p:sp>
          <p:nvSpPr>
            <p:cNvPr id="10" name="流程图: 延期 9"/>
            <p:cNvSpPr/>
            <p:nvPr/>
          </p:nvSpPr>
          <p:spPr>
            <a:xfrm rot="16200000">
              <a:off x="2108522" y="165352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2128209" y="1784336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6-5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4294967295"/>
          </p:nvPr>
        </p:nvSpPr>
        <p:spPr>
          <a:xfrm>
            <a:off x="2972066" y="2033205"/>
            <a:ext cx="7800975" cy="59097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对应的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语句如下：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CREATE TABLE elective_1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sno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CHAR(8) NOT NULL,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cno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CHAR(4) NOT NULL,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score INT,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INDEX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IDX_multi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sno,cno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)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   );  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需要注意的是，在多列索引中，只有查询条件中使用了多列索引的第一个字段时，索引才会被引用。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39624" y="1541972"/>
            <a:ext cx="6122189" cy="96128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elective_1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表，在表中的学号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和课程号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建立多列索引。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075180" y="1699366"/>
            <a:ext cx="914402" cy="728980"/>
            <a:chOff x="2075180" y="1699366"/>
            <a:chExt cx="914402" cy="72898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2122170" y="165237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2141857" y="1783186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6-6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75" y="3296285"/>
            <a:ext cx="3897630" cy="258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63675" y="1398905"/>
            <a:ext cx="9865995" cy="4392295"/>
          </a:xfrm>
        </p:spPr>
        <p:txBody>
          <a:bodyPr>
            <a:normAutofit lnSpcReduction="20000"/>
          </a:bodyPr>
          <a:lstStyle/>
          <a:p>
            <a:pPr indent="0" fontAlgn="auto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EXPLAIN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语句查看将学号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sno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字段作为查询条件时，索引的使用情况，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语句执行结果如图所示。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1.explain select * from elective_1 where sno='1023201';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2.explain select * from elective_1 where cno='c234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1';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3.explain select * from elective_1 where sno='1023201' and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cno='c2341'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indent="0" fontAlgn="auto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indent="0" fontAlgn="auto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None/>
            </a:pP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5" y="3594735"/>
            <a:ext cx="9626600" cy="127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55" y="3983355"/>
            <a:ext cx="9645650" cy="111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5600" y="5453380"/>
            <a:ext cx="95408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可以看出，语句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1,3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possible_keys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的值都为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IDX_multi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，说明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IDX_multi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索引已经存在并且已经开始被使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用了。语句2的possible_keys和key的值都为NULL，说明IDX_multi索引还没有被使用。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405" y="3448685"/>
            <a:ext cx="9639300" cy="191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73986" y="1437127"/>
            <a:ext cx="684466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在已经存在的表上使用的</a:t>
            </a: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语句创建索引</a:t>
            </a:r>
            <a:endParaRPr lang="zh-CN" altLang="zh-CN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731135" y="1990090"/>
            <a:ext cx="6999605" cy="334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buNone/>
            </a:pPr>
            <a:endParaRPr lang="zh-CN" altLang="zh-CN" sz="2000" dirty="0"/>
          </a:p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其语法格式如下：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CREATE [UNIQUE] [FULLTEXT] [SPATIAL] INDEX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索引名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ON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表名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(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字段名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[(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长度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)] [ASC | DESC] [,…]);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/>
          <p:nvPr/>
        </p:nvSpPr>
        <p:spPr>
          <a:xfrm>
            <a:off x="759525" y="633470"/>
            <a:ext cx="2140177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-571500" algn="ctr" defTabSz="91440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56330" y="956311"/>
            <a:ext cx="5553895" cy="1139825"/>
            <a:chOff x="3656330" y="956311"/>
            <a:chExt cx="5553895" cy="1139825"/>
          </a:xfrm>
        </p:grpSpPr>
        <p:sp>
          <p:nvSpPr>
            <p:cNvPr id="37" name="矩形 5"/>
            <p:cNvSpPr/>
            <p:nvPr/>
          </p:nvSpPr>
          <p:spPr>
            <a:xfrm>
              <a:off x="4219700" y="964629"/>
              <a:ext cx="4990525" cy="10147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掌握索引的创建；视图的创建；管理视图；通过视图修改数据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16"/>
            <p:cNvGrpSpPr/>
            <p:nvPr/>
          </p:nvGrpSpPr>
          <p:grpSpPr>
            <a:xfrm>
              <a:off x="3968751" y="1445261"/>
              <a:ext cx="1287145" cy="650875"/>
              <a:chOff x="860198" y="2352244"/>
              <a:chExt cx="1286740" cy="652213"/>
            </a:xfrm>
          </p:grpSpPr>
          <p:cxnSp>
            <p:nvCxnSpPr>
              <p:cNvPr id="40" name="直接连接符 7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F0882E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1" name="直接连接符 10"/>
              <p:cNvCxnSpPr/>
              <p:nvPr/>
            </p:nvCxnSpPr>
            <p:spPr>
              <a:xfrm>
                <a:off x="1222939" y="3004457"/>
                <a:ext cx="923999" cy="0"/>
              </a:xfrm>
              <a:prstGeom prst="line">
                <a:avLst/>
              </a:prstGeom>
              <a:ln w="28575" cap="flat" cmpd="sng">
                <a:solidFill>
                  <a:srgbClr val="F0882E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sp>
          <p:nvSpPr>
            <p:cNvPr id="43" name="椭圆 42"/>
            <p:cNvSpPr/>
            <p:nvPr/>
          </p:nvSpPr>
          <p:spPr bwMode="auto">
            <a:xfrm>
              <a:off x="3656330" y="984885"/>
              <a:ext cx="474980" cy="474980"/>
            </a:xfrm>
            <a:prstGeom prst="ellipse">
              <a:avLst/>
            </a:prstGeom>
            <a:solidFill>
              <a:srgbClr val="F0882E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1FA8BB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5"/>
            <p:cNvSpPr txBox="1"/>
            <p:nvPr/>
          </p:nvSpPr>
          <p:spPr>
            <a:xfrm>
              <a:off x="3712210" y="956311"/>
              <a:ext cx="335280" cy="522605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2797" y="3878263"/>
            <a:ext cx="3421079" cy="1150754"/>
            <a:chOff x="902797" y="3878263"/>
            <a:chExt cx="3421079" cy="1150754"/>
          </a:xfrm>
        </p:grpSpPr>
        <p:grpSp>
          <p:nvGrpSpPr>
            <p:cNvPr id="55" name="组合 26"/>
            <p:cNvGrpSpPr/>
            <p:nvPr/>
          </p:nvGrpSpPr>
          <p:grpSpPr>
            <a:xfrm rot="10800000" flipH="1">
              <a:off x="1188995" y="3878263"/>
              <a:ext cx="2993433" cy="652462"/>
              <a:chOff x="860198" y="2352244"/>
              <a:chExt cx="2178276" cy="652213"/>
            </a:xfrm>
          </p:grpSpPr>
          <p:cxnSp>
            <p:nvCxnSpPr>
              <p:cNvPr id="56" name="直接连接符 27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F0882E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7" name="直接连接符 28"/>
              <p:cNvCxnSpPr/>
              <p:nvPr/>
            </p:nvCxnSpPr>
            <p:spPr>
              <a:xfrm>
                <a:off x="1222939" y="3004457"/>
                <a:ext cx="1815535" cy="0"/>
              </a:xfrm>
              <a:prstGeom prst="line">
                <a:avLst/>
              </a:prstGeom>
              <a:ln w="28575" cap="flat" cmpd="sng">
                <a:solidFill>
                  <a:srgbClr val="F0882E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8" name="组合 29"/>
            <p:cNvGrpSpPr/>
            <p:nvPr/>
          </p:nvGrpSpPr>
          <p:grpSpPr>
            <a:xfrm>
              <a:off x="902797" y="4091477"/>
              <a:ext cx="474663" cy="523875"/>
              <a:chOff x="1232465" y="3533639"/>
              <a:chExt cx="474580" cy="523518"/>
            </a:xfrm>
          </p:grpSpPr>
          <p:sp>
            <p:nvSpPr>
              <p:cNvPr id="59" name="椭圆 58"/>
              <p:cNvSpPr/>
              <p:nvPr/>
            </p:nvSpPr>
            <p:spPr bwMode="auto">
              <a:xfrm>
                <a:off x="1232465" y="3559022"/>
                <a:ext cx="474580" cy="474339"/>
              </a:xfrm>
              <a:prstGeom prst="ellipse">
                <a:avLst/>
              </a:prstGeom>
              <a:solidFill>
                <a:srgbClr val="F0882E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23"/>
              <p:cNvSpPr txBox="1"/>
              <p:nvPr/>
            </p:nvSpPr>
            <p:spPr>
              <a:xfrm>
                <a:off x="1275321" y="3533639"/>
                <a:ext cx="334903" cy="52351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矩形 21"/>
            <p:cNvSpPr/>
            <p:nvPr/>
          </p:nvSpPr>
          <p:spPr>
            <a:xfrm>
              <a:off x="1561405" y="4014287"/>
              <a:ext cx="2762471" cy="10147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了解查看索引信息的方式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528876" y="3878263"/>
            <a:ext cx="3547154" cy="1530231"/>
            <a:chOff x="7528876" y="3878263"/>
            <a:chExt cx="3547154" cy="1530231"/>
          </a:xfrm>
        </p:grpSpPr>
        <p:grpSp>
          <p:nvGrpSpPr>
            <p:cNvPr id="62" name="组合 38"/>
            <p:cNvGrpSpPr/>
            <p:nvPr/>
          </p:nvGrpSpPr>
          <p:grpSpPr>
            <a:xfrm rot="10800000">
              <a:off x="7528876" y="3878263"/>
              <a:ext cx="3328989" cy="654050"/>
              <a:chOff x="860198" y="2352244"/>
              <a:chExt cx="2178276" cy="652213"/>
            </a:xfrm>
          </p:grpSpPr>
          <p:cxnSp>
            <p:nvCxnSpPr>
              <p:cNvPr id="63" name="直接连接符 39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F0882E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64" name="直接连接符 40"/>
              <p:cNvCxnSpPr/>
              <p:nvPr/>
            </p:nvCxnSpPr>
            <p:spPr>
              <a:xfrm>
                <a:off x="1222939" y="3004457"/>
                <a:ext cx="1815535" cy="0"/>
              </a:xfrm>
              <a:prstGeom prst="line">
                <a:avLst/>
              </a:prstGeom>
              <a:ln w="28575" cap="flat" cmpd="sng">
                <a:solidFill>
                  <a:srgbClr val="F0882E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sp>
          <p:nvSpPr>
            <p:cNvPr id="65" name="椭圆 64"/>
            <p:cNvSpPr/>
            <p:nvPr/>
          </p:nvSpPr>
          <p:spPr bwMode="auto">
            <a:xfrm flipH="1">
              <a:off x="10602955" y="4294981"/>
              <a:ext cx="473075" cy="474663"/>
            </a:xfrm>
            <a:prstGeom prst="ellipse">
              <a:avLst/>
            </a:prstGeom>
            <a:solidFill>
              <a:srgbClr val="F0882E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31"/>
            <p:cNvSpPr txBox="1"/>
            <p:nvPr/>
          </p:nvSpPr>
          <p:spPr>
            <a:xfrm flipH="1">
              <a:off x="10668043" y="4267994"/>
              <a:ext cx="334962" cy="525462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51"/>
            <p:cNvSpPr/>
            <p:nvPr/>
          </p:nvSpPr>
          <p:spPr>
            <a:xfrm>
              <a:off x="8191692" y="3985540"/>
              <a:ext cx="1880957" cy="14229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理解索引的概念和分类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457200" indent="-457200" algn="r">
                <a:lnSpc>
                  <a:spcPts val="3600"/>
                </a:lnSpc>
              </a:pPr>
              <a:endParaRPr lang="en-US" altLang="zh-CN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8" name="组合 34"/>
          <p:cNvGrpSpPr/>
          <p:nvPr/>
        </p:nvGrpSpPr>
        <p:grpSpPr>
          <a:xfrm>
            <a:off x="3319623" y="2021365"/>
            <a:ext cx="5133975" cy="3455035"/>
            <a:chOff x="2069339" y="2019808"/>
            <a:chExt cx="5133911" cy="3454972"/>
          </a:xfrm>
        </p:grpSpPr>
        <p:sp>
          <p:nvSpPr>
            <p:cNvPr id="69" name="弧形 68"/>
            <p:cNvSpPr/>
            <p:nvPr/>
          </p:nvSpPr>
          <p:spPr bwMode="auto">
            <a:xfrm rot="5400000">
              <a:off x="3977494" y="3085315"/>
              <a:ext cx="1312838" cy="1314434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0" name="弧形 69"/>
            <p:cNvSpPr/>
            <p:nvPr/>
          </p:nvSpPr>
          <p:spPr bwMode="auto">
            <a:xfrm>
              <a:off x="4092582" y="3203585"/>
              <a:ext cx="1082661" cy="1084242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弧形 70"/>
            <p:cNvSpPr/>
            <p:nvPr/>
          </p:nvSpPr>
          <p:spPr bwMode="auto">
            <a:xfrm rot="16200000">
              <a:off x="4172752" y="3347248"/>
              <a:ext cx="898509" cy="823903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3"/>
            <p:cNvGrpSpPr/>
            <p:nvPr/>
          </p:nvGrpSpPr>
          <p:grpSpPr>
            <a:xfrm>
              <a:off x="2069339" y="2019808"/>
              <a:ext cx="5133911" cy="3454972"/>
              <a:chOff x="2069339" y="2019808"/>
              <a:chExt cx="5133911" cy="3454972"/>
            </a:xfrm>
          </p:grpSpPr>
          <p:graphicFrame>
            <p:nvGraphicFramePr>
              <p:cNvPr id="75" name="图表 2"/>
              <p:cNvGraphicFramePr>
                <a:graphicFrameLocks noChangeAspect="1"/>
              </p:cNvGraphicFramePr>
              <p:nvPr/>
            </p:nvGraphicFramePr>
            <p:xfrm>
              <a:off x="2069339" y="2019808"/>
              <a:ext cx="5133911" cy="34549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" name="Chart" r:id="rId1" imgW="6845300" imgH="4610100" progId="">
                      <p:embed/>
                    </p:oleObj>
                  </mc:Choice>
                  <mc:Fallback>
                    <p:oleObj name="Chart" r:id="rId1" imgW="6845300" imgH="4610100" progId="">
                      <p:embed/>
                      <p:pic>
                        <p:nvPicPr>
                          <p:cNvPr id="0" name="图表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9339" y="2019808"/>
                            <a:ext cx="5133911" cy="34549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" name="TextBox 42"/>
              <p:cNvSpPr txBox="1"/>
              <p:nvPr/>
            </p:nvSpPr>
            <p:spPr>
              <a:xfrm>
                <a:off x="4218945" y="2431052"/>
                <a:ext cx="1041387" cy="4616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E8766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>
                    <a:solidFill>
                      <a:srgbClr val="FFFFFF"/>
                    </a:solidFill>
                  </a:rPr>
                  <a:t>掌 握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3" name="TextBox 39"/>
            <p:cNvSpPr txBox="1"/>
            <p:nvPr/>
          </p:nvSpPr>
          <p:spPr>
            <a:xfrm rot="13580827" flipV="1">
              <a:off x="3526650" y="4395129"/>
              <a:ext cx="1041381" cy="4616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E8766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z="2400" dirty="0">
                <a:solidFill>
                  <a:srgbClr val="E8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40"/>
            <p:cNvSpPr txBox="1"/>
            <p:nvPr/>
          </p:nvSpPr>
          <p:spPr>
            <a:xfrm rot="8019173" flipH="1" flipV="1">
              <a:off x="4979987" y="4133197"/>
              <a:ext cx="1041381" cy="4616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endPara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MH_Others_1"/>
          <p:cNvSpPr/>
          <p:nvPr>
            <p:custDataLst>
              <p:tags r:id="rId3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9790" y="1471930"/>
            <a:ext cx="9599295" cy="4685030"/>
          </a:xfrm>
        </p:spPr>
        <p:txBody>
          <a:bodyPr>
            <a:normAutofit fontScale="90000" lnSpcReduction="20000"/>
          </a:bodyPr>
          <a:lstStyle/>
          <a:p>
            <a:pPr indent="0" algn="l" fontAlgn="auto" latinLnBrk="1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为便于按电话进行查询，为student表的phone列上建立一个升序普通索引phone_index。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 algn="l" fontAlgn="auto" latinLnBrk="1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 INDEX 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phone_index  ON student(phone asc);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lvl="1" indent="0" algn="l" fontAlgn="auto" latinLnBrk="1">
              <a:lnSpc>
                <a:spcPct val="150000"/>
              </a:lnSpc>
              <a:buClrTx/>
              <a:buSzTx/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indent="0" algn="l" fontAlgn="auto" latinLnBrk="1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在course表的cname列上建立一个唯一性索引cname_index。</a:t>
            </a:r>
            <a:endParaRPr lang="en-US" altLang="zh-CN" sz="24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lvl="1" indent="0" algn="l" fontAlgn="auto" latinLnBrk="1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 UNIQUE INDEX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cname_index ON course (cname);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indent="0" algn="l" fontAlgn="auto" latinLnBrk="1">
              <a:lnSpc>
                <a:spcPct val="150000"/>
              </a:lnSpc>
              <a:buNone/>
            </a:pP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indent="0" algn="l" fontAlgn="auto" latinLnBrk="1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在score表的studentno和courseno列上建立一个复合索引sc_index。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lvl="1" indent="0" algn="l" fontAlgn="auto" latinLnBrk="1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 INDEX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sc_index  ON score(studentno,courseno);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lvl="1" algn="l" fontAlgn="auto" latinLnBrk="1">
              <a:lnSpc>
                <a:spcPct val="100000"/>
              </a:lnSpc>
              <a:buClrTx/>
              <a:buSzTx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indent="0" algn="l" fontAlgn="auto">
              <a:lnSpc>
                <a:spcPct val="100000"/>
              </a:lnSpc>
              <a:buNone/>
            </a:pPr>
            <a:endParaRPr lang="zh-CN" altLang="en-US" dirty="0"/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79426" y="1596452"/>
            <a:ext cx="914402" cy="728980"/>
            <a:chOff x="2457376" y="1573592"/>
            <a:chExt cx="914402" cy="728980"/>
          </a:xfrm>
        </p:grpSpPr>
        <p:sp>
          <p:nvSpPr>
            <p:cNvPr id="10" name="流程图: 延期 9"/>
            <p:cNvSpPr/>
            <p:nvPr/>
          </p:nvSpPr>
          <p:spPr>
            <a:xfrm rot="16200000">
              <a:off x="2504366" y="1526602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2524053" y="1657412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6-7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31909" y="3356093"/>
            <a:ext cx="961760" cy="743295"/>
            <a:chOff x="2443514" y="3073518"/>
            <a:chExt cx="961760" cy="743295"/>
          </a:xfrm>
        </p:grpSpPr>
        <p:sp>
          <p:nvSpPr>
            <p:cNvPr id="12" name="流程图: 延期 11"/>
            <p:cNvSpPr/>
            <p:nvPr/>
          </p:nvSpPr>
          <p:spPr>
            <a:xfrm rot="16200000">
              <a:off x="2490504" y="3026528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2557549" y="3171653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6-8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9426" y="5092929"/>
            <a:ext cx="914402" cy="728980"/>
            <a:chOff x="2457376" y="4685894"/>
            <a:chExt cx="914402" cy="728980"/>
          </a:xfrm>
        </p:grpSpPr>
        <p:sp>
          <p:nvSpPr>
            <p:cNvPr id="14" name="流程图: 延期 13"/>
            <p:cNvSpPr/>
            <p:nvPr/>
          </p:nvSpPr>
          <p:spPr>
            <a:xfrm rot="16200000">
              <a:off x="2504366" y="4638904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2524053" y="4769714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6-9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159760" y="1951990"/>
            <a:ext cx="6451600" cy="3848735"/>
          </a:xfrm>
        </p:spPr>
        <p:txBody>
          <a:bodyPr/>
          <a:lstStyle/>
          <a:p>
            <a:pPr latinLnBrk="1">
              <a:buNone/>
            </a:pPr>
            <a:endParaRPr lang="zh-CN" altLang="zh-CN" sz="2000" dirty="0"/>
          </a:p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其语法格式如下：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ALTER TABLE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表名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ADD [UNIQUE|FULLTEXT|SPATIAL]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INDEX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索引名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(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字段名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[(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长度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)] [ASC|DESC]);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85111" y="1399027"/>
            <a:ext cx="66217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6.2.3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在已经存在的表上使用的</a:t>
            </a: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语句创建索引</a:t>
            </a:r>
            <a:endParaRPr lang="zh-CN" altLang="zh-CN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2722880" y="2533650"/>
            <a:ext cx="8229600" cy="3387090"/>
          </a:xfrm>
        </p:spPr>
        <p:txBody>
          <a:bodyPr>
            <a:noAutofit/>
          </a:bodyPr>
          <a:lstStyle/>
          <a:p>
            <a:pPr marL="228600" lvl="1" algn="l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alter table teacher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marL="228600" lvl="1" algn="l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add primary key(teacherno),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marL="228600" lvl="1" algn="l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add index mark(tname, prof);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上述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语句执行后，使用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SHOW CREATE TABLE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语句查看表的结构。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2880" y="1398905"/>
            <a:ext cx="74917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teacher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表上建立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teacherno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主键索引（假定未创建主键索引），建立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tname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prof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的复合索引。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741744" y="1304290"/>
            <a:ext cx="914402" cy="728980"/>
            <a:chOff x="1741744" y="1304290"/>
            <a:chExt cx="914402" cy="72898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1788734" y="1257300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1808421" y="1388110"/>
              <a:ext cx="847725" cy="6451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6-12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uiExpand="1" build="p"/>
      <p:bldP spid="8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8450" y="1398905"/>
            <a:ext cx="939673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（1）只有表的所有者才能给表创建索引。索引的名称必须符合MySQL的命名规则，且必须是表中唯一的。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（2）主键索引必定是唯一的，唯一性索引不一定是主键。一张表上只能一个主键，但可以有一个或者多个唯一性索引。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3）当给表创建unique约束时，MySQL会自动创建唯一索引。创建唯一索引时，应保证创建索引的列不包括重复的数据，并且没有两个或两个以上的空值（null）。因为创建索引时将两个空值也视为重复的数据，如果有这种数据，必须先将其删除，否则索引不能被成功创建。 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（4）若要查看表中已经创建索引的情况，可以使用show index from table_name语句实现。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3776980"/>
            <a:ext cx="10963275" cy="224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854661" y="1378184"/>
            <a:ext cx="8229600" cy="1875844"/>
          </a:xfrm>
        </p:spPr>
        <p:txBody>
          <a:bodyPr>
            <a:normAutofit lnSpcReduction="10000"/>
          </a:bodyPr>
          <a:lstStyle/>
          <a:p>
            <a:pPr latinLnBrk="1">
              <a:buNone/>
            </a:pPr>
            <a:endParaRPr lang="zh-CN" altLang="zh-CN" sz="2000" b="1" dirty="0">
              <a:sym typeface="+mn-ea"/>
            </a:endParaRPr>
          </a:p>
          <a:p>
            <a:pPr latinLnBrk="1">
              <a:buNone/>
            </a:pP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一、使用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DROP INDEX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删除索引</a:t>
            </a:r>
            <a:endParaRPr lang="zh-CN" altLang="zh-CN" sz="2400" dirty="0">
              <a:solidFill>
                <a:schemeClr val="accent2"/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其语法格式如下：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DROP INDEX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索引名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ON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表名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;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17684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6.2.4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删除索引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54661" y="3603973"/>
            <a:ext cx="880112" cy="684530"/>
            <a:chOff x="2854661" y="3603973"/>
            <a:chExt cx="880112" cy="68453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2901651" y="3556983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2887048" y="3920203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35740" y="3687793"/>
            <a:ext cx="705802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DROP INDEX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表中的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stu_sno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索引删除。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DROP INDEX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stu_sno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ON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2736647" y="1944370"/>
            <a:ext cx="6210706" cy="1477329"/>
          </a:xfrm>
        </p:spPr>
        <p:txBody>
          <a:bodyPr>
            <a:noAutofit/>
          </a:bodyPr>
          <a:lstStyle/>
          <a:p>
            <a:pPr latinLnBrk="1">
              <a:buNone/>
            </a:pP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二、使用的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ALETR TABLE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删除索引</a:t>
            </a:r>
            <a:endParaRPr lang="zh-CN" altLang="zh-CN" sz="2400" dirty="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latinLnBrk="1"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其语法格式如下：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ALTER TABLE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表名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DROP INDEX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索引名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660261" y="3656112"/>
            <a:ext cx="901702" cy="684530"/>
            <a:chOff x="2947916" y="2735362"/>
            <a:chExt cx="901702" cy="684530"/>
          </a:xfrm>
        </p:grpSpPr>
        <p:sp>
          <p:nvSpPr>
            <p:cNvPr id="10" name="流程图: 延期 9"/>
            <p:cNvSpPr/>
            <p:nvPr/>
          </p:nvSpPr>
          <p:spPr>
            <a:xfrm rot="16200000">
              <a:off x="2994906" y="2688372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3001893" y="3051592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61963" y="3834093"/>
            <a:ext cx="746633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stu_sname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索引删除。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ALTER TABLE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INDEX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stu_sname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878205" y="1615440"/>
            <a:ext cx="10165715" cy="3881755"/>
          </a:xfrm>
        </p:spPr>
        <p:txBody>
          <a:bodyPr>
            <a:noAutofit/>
          </a:bodyPr>
          <a:lstStyle/>
          <a:p>
            <a:pPr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视图是一种数据库对象，是从一个或多个基表（或视图）导出的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虚拟表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数据库中只存放了视图的定义，而并没有存放视图中的数据。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通过定义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SELECT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语句检索将在视图中显示的数据来创建视图。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SELECT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语句引用的数据表称为视图的基表。视图可以被看成是虚拟表或存储查询。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被定义后便存储在数据库中，通过视图看到的数据只是存放在基表中的数据。当对通过视图看到的数据进行修改时，相应的基表的数据也会发生变化，同时，若基表的数据发生变化，这种变化也会自动地反映到视图中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58361" y="1062477"/>
            <a:ext cx="2605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视图的基本概念</a:t>
            </a:r>
            <a:endParaRPr lang="zh-CN" altLang="zh-CN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28298" y="1630432"/>
            <a:ext cx="10153935" cy="5002380"/>
          </a:xfrm>
        </p:spPr>
        <p:txBody>
          <a:bodyPr>
            <a:normAutofit/>
          </a:bodyPr>
          <a:lstStyle/>
          <a:p>
            <a:pPr fontAlgn="auto" latinLnBrk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视图可以是一个数据表的一部分，也可以是多个基表的联合；视图也可以由一个或多个其他视图产生。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 latinLnBrk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视图通常用来进行以下三种操作：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 latinLnBrk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筛选表中的行。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 latinLnBrk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防止未经许可的用户访问敏感数据。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 latinLnBrk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将多个物理数据表抽象为一个逻辑数据表。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 latinLnBrk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视图上的操作和基表类似，但是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DBMS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对视图的更新操作（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INSERT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DELETE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UPDATE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）往往存在一定的限制。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视图可以提高数据的逻辑独立性，也可以增加一定的安全性。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2605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视图的基本概念</a:t>
            </a:r>
            <a:endParaRPr lang="zh-CN" altLang="zh-CN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701925" y="1835150"/>
            <a:ext cx="7532370" cy="262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）视图能够简化用户的操作。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2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）视图使用户能从多种角度看待同一数据。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3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）视图对重构数据库提供一定程序的逻辑独立性。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4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）视图能够对机密数据提供安全保护。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2097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视图的优点</a:t>
            </a:r>
            <a:endParaRPr lang="zh-CN" altLang="zh-CN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4294967295"/>
          </p:nvPr>
        </p:nvSpPr>
        <p:spPr>
          <a:xfrm>
            <a:off x="2154555" y="1701800"/>
            <a:ext cx="9370695" cy="4523105"/>
          </a:xfrm>
        </p:spPr>
        <p:txBody>
          <a:bodyPr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中，使用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VIEW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语句创建视图。语法格式如下：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[OR REPLACE]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[ALGORITHM={UNDEFINED|MERGE|TEMPTABLE}]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VIEW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[(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字段名列表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)]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AS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select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[ WITH [CASCADED|LOCAL] CHECK OPTION ]  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58361" y="1062477"/>
            <a:ext cx="1843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定义视图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81366" y="1021533"/>
            <a:ext cx="10143289" cy="660969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endParaRPr lang="zh-CN" altLang="zh-CN" sz="1800" dirty="0">
              <a:sym typeface="+mn-ea"/>
            </a:endParaRPr>
          </a:p>
          <a:p>
            <a:pPr>
              <a:lnSpc>
                <a:spcPct val="170000"/>
              </a:lnSpc>
              <a:buNone/>
            </a:pPr>
            <a:r>
              <a:rPr lang="zh-CN" altLang="zh-CN" sz="1800" dirty="0">
                <a:sym typeface="+mn-ea"/>
              </a:rPr>
              <a:t>   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表的索引就如同书的目录一样，通过索引可以大大提高查询速度，改善数据库的性能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。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其具体表现如下：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）通过创建唯一性索引，可以保证数据记录的唯一性。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2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）可以大大加快数据的检索速度。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3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 可以加快表与表之间的连接，这一点在实现数据的参照完整性方面有特别的意义。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4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）在使用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ORDEY BY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GROUP BY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子句进行数据检索时，可以显著减少查询中分组和排序的时间。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5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）使用索引可以在检索数据的过程中使用优化隐藏器，提高系统性能。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557858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1843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6.1.1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索引概述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83055" y="1971675"/>
            <a:ext cx="9484995" cy="4211955"/>
          </a:xfrm>
        </p:spPr>
        <p:txBody>
          <a:bodyPr>
            <a:noAutofit/>
          </a:bodyPr>
          <a:lstStyle/>
          <a:p>
            <a:pPr latinLnBrk="1">
              <a:lnSpc>
                <a:spcPct val="16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语法格式中相关子句和参数说明：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6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OR REPLACE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表示当已具有同名的视图时，将覆盖原视图。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6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ALGORITHM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子句：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可选项，表示视图选择的算法。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ALGORITHM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可取三个值：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MERGE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TEMPTABLE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UNDEFINED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。如果没有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ALGORITHM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子句，默认算法是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UNDEFINED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（未定义的）。算法会影响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处理视图的方式。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1843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定义视图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9875" y="1594485"/>
            <a:ext cx="911225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会将引用视图的语句的文本与视图定义合并起来，使得视图定义的某一部分取代语句的对应部分。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TEMPTABLE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视图的结果将被置于临时表中，然后使用它执行语句。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Clr>
                <a:schemeClr val="accent2"/>
              </a:buClr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选择所要使用的算法。如果可能，它倾向于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TEMPTABLE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，这是因为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通常更有效，而且如果使用了临时表，视图是不可更新的。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4294967295"/>
          </p:nvPr>
        </p:nvSpPr>
        <p:spPr>
          <a:xfrm>
            <a:off x="739254" y="1942696"/>
            <a:ext cx="10713493" cy="5863815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</a:rPr>
              <a:t>字段名列表：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指定视图中查询结果的字段名，数目必须和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语句检索的列数一致。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如果没有此可选项，视图中查询结果的字段名和尚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SELECT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子句中的字段名一致。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</a:rPr>
              <a:t>WITH CHECK OPTION</a:t>
            </a:r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对于可更新视图，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表示对UPDATE、INSERT和DELETE操作时保持更新、插入或删除的行满足视图定义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的谓词条件（即子查询中的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条件表达式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），确保视图的一致性。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indent="0" latinLnBrk="1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在可更新视图中加入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WITH CHECK OPTION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子句，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LOCAL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CASCADED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关键字决定了检查测试的范围。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LOCAL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关键字对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CHECK OPTION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进行了限制，使其仅作用在定义的视图上，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CASCADED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会对该视图相关的所有视图和基表进行检查。如果未给定任一关键字，默认值为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CASCADED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200" dirty="0">
              <a:latin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58361" y="1062477"/>
            <a:ext cx="1843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定义视图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617345" y="1746250"/>
            <a:ext cx="8956675" cy="5309870"/>
          </a:xfrm>
        </p:spPr>
        <p:txBody>
          <a:bodyPr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创建视图时要求创建者具有针对视图的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权限，以及针对由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SELECT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语句选择的每一列上的某些权限。对于在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SELECT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语句中其他地方使用的列，必须具有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SELECT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权限。如果还有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OR REPLACE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子句，必须在视图上具有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DROP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权限。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视图属于数据库。在默认情况下，将在当前数据库创建新视图。要想在给定数据库中创建视图，创建时，应将名称指定为数据库名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.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视图名。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如果与视图相关联的表或视图被删除，则该视图将不能再使用。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1843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 sz="200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52445" y="1398905"/>
            <a:ext cx="78746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在“教务管理”数据库中创建一个基于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表的视图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，该视图要求查询输出所有教师的姓名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tname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、职称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tprof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4184" y="2768999"/>
            <a:ext cx="80505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buNone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执行以下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VIEW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teacher_view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tname,prof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FROM teacher;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83740" y="1550775"/>
            <a:ext cx="904877" cy="684530"/>
            <a:chOff x="2075180" y="1699365"/>
            <a:chExt cx="904877" cy="68453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2122170" y="1652375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2132332" y="2015595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896110" y="1398905"/>
            <a:ext cx="8140065" cy="3992245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执行上述语句，就在“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教务管理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”数据库中创建了视图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indent="0" latinLnBrk="1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teacher_view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SELECT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语句查询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teacher_view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视图，可以看到结果如图所示 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928110"/>
            <a:ext cx="2971800" cy="262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1120" y="1175385"/>
            <a:ext cx="81457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在“教务管理”数据库中创建一个基于student表、course表和score表上创建一个名为stu_score1的视图。视图中保留18级的女生的学号、姓名、电话、课程名和期末成绩。</a:t>
            </a:r>
            <a:endParaRPr lang="zh-CN" altLang="zh-CN" sz="2400" dirty="0">
              <a:solidFill>
                <a:srgbClr val="00A3B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0020" y="2928620"/>
            <a:ext cx="81572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执行以下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VIEW  stu_score1 AS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 student.studentno, sname, phone, cname,final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 score  JOIN student  ON student.studentno=score. studentno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JOIN course  ON course.courseno=score.courseno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WHERE  sex='女'  and  left(student.studentno,2)= '18';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710517" y="1551264"/>
            <a:ext cx="900432" cy="684530"/>
            <a:chOff x="1710517" y="1551264"/>
            <a:chExt cx="900432" cy="68453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1757507" y="1504274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1763224" y="1867494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57400" y="1398905"/>
            <a:ext cx="7800975" cy="3992245"/>
          </a:xfrm>
        </p:spPr>
        <p:txBody>
          <a:bodyPr>
            <a:normAutofit/>
          </a:bodyPr>
          <a:lstStyle/>
          <a:p>
            <a:pPr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此视图保存3个表的数据，可以利用select语句查询视图stu_score1的数据如下。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select * from stu_score1;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可以看到结果如图所示 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45" y="4164330"/>
            <a:ext cx="451485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1775" y="1172210"/>
            <a:ext cx="7073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创建视图teach_view2，统计教师中的教授和副教授的教师号、教师名和专业。</a:t>
            </a:r>
            <a:endParaRPr lang="zh-CN" altLang="zh-CN" sz="2400" dirty="0">
              <a:solidFill>
                <a:srgbClr val="00A3B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0171" y="2506561"/>
            <a:ext cx="6792214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执行以下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VIEW  teach_view2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as select  tname,prof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from  teacher_view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WHERE  prof  like '%教授';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665432" y="1429344"/>
            <a:ext cx="900432" cy="684530"/>
            <a:chOff x="1710517" y="1551264"/>
            <a:chExt cx="900432" cy="68453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1757507" y="1504274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1763224" y="1867494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21535" y="4763770"/>
            <a:ext cx="81527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>
              <a:buClrTx/>
              <a:buSzTx/>
              <a:buFontTx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可以通过用select语句查看视图teach_view2的数据如下。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buClrTx/>
              <a:buSzTx/>
              <a:buFontTx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select * from teach_view2;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0" y="3981450"/>
            <a:ext cx="3741420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  <p:bldP spid="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4294967295"/>
          </p:nvPr>
        </p:nvSpPr>
        <p:spPr>
          <a:xfrm>
            <a:off x="1993900" y="1735455"/>
            <a:ext cx="8677910" cy="4400550"/>
          </a:xfrm>
        </p:spPr>
        <p:txBody>
          <a:bodyPr>
            <a:noAutofit/>
          </a:bodyPr>
          <a:lstStyle/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使用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查看视图</a:t>
            </a:r>
            <a:endParaRPr lang="zh-CN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中，使用权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DESCRIBE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语句可以查看视图的字段信息，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包括字段名、字段类型等信息。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DESCRIBE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语句的语法格式如下所示：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DESCRIBE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;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或简写为：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DESC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58361" y="1062477"/>
            <a:ext cx="1843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查看视图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24000" y="2073275"/>
            <a:ext cx="9144000" cy="4010660"/>
          </a:xfrm>
        </p:spPr>
        <p:txBody>
          <a:bodyPr>
            <a:normAutofit fontScale="90000"/>
          </a:bodyPr>
          <a:lstStyle/>
          <a:p>
            <a:pPr indent="5588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索引是为了加速对数据进行检索而创建的一种分散的、物理的</a:t>
            </a:r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数据结构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。索引包含从表或视图中一个或多个列生成的键，以及映射到指定数据行的存储位置指针。               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indent="558800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1956455923"/>
                </a:ext>
              </a:extLst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索引带来的查找速度的提高也是有代价的，因为索引要占用存储空间，而且为了维护索引的有效性，向表中插入数据或者更新数据时，数据库还要执行额外的操作来维护索引。所以，过多的索引不一定能提高数据库的性能，必须科学地设计索引，才能提高数据库的性能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endParaRPr lang="zh-CN" altLang="zh-CN" sz="1800" dirty="0">
              <a:latin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530562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6"/>
            <a:ext cx="2424827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索引概述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74190" y="2250440"/>
            <a:ext cx="8229600" cy="1547495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语句为：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DESCRIBE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teacher_view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3953" y="1690903"/>
            <a:ext cx="7225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查看视图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teacher_view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950990" y="1565897"/>
            <a:ext cx="914402" cy="684530"/>
            <a:chOff x="1534555" y="1565262"/>
            <a:chExt cx="914402" cy="684530"/>
          </a:xfrm>
        </p:grpSpPr>
        <p:sp>
          <p:nvSpPr>
            <p:cNvPr id="10" name="流程图: 延期 9"/>
            <p:cNvSpPr/>
            <p:nvPr/>
          </p:nvSpPr>
          <p:spPr>
            <a:xfrm rot="16200000">
              <a:off x="1581545" y="1518272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1601232" y="1881492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257006" y="1566079"/>
            <a:ext cx="6270625" cy="4338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面显示结果中各列含义如下：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：视图中的字段名。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Type: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字段的数据类型。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Null: 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表示该字段是否允许存放空值。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表示该字段是否已经建有索引。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Default: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表示该列是否有默认值。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：表示该列的附加信息。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90" y="3938905"/>
            <a:ext cx="4064000" cy="133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3" grpId="1" build="p"/>
      <p:bldP spid="5" grpId="0"/>
      <p:bldP spid="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1738630" y="1864995"/>
            <a:ext cx="8714105" cy="4174490"/>
          </a:xfrm>
        </p:spPr>
        <p:txBody>
          <a:bodyPr/>
          <a:lstStyle/>
          <a:p>
            <a:pPr fontAlgn="auto"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语法格式如下：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SHOW TABLE STATUS LIKE '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';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 LIKE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表示后面是匹配字符串，“视图名”是要查看的视图名称，可以是一个具体的视图名，也可以包含通配符，视图名称要用单引号括起来。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414271" y="1172332"/>
            <a:ext cx="5259197" cy="49962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TABLE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　</a:t>
            </a: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STATUS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语句查看视图</a:t>
            </a:r>
            <a:endParaRPr lang="zh-CN" altLang="zh-CN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66910" y="1311665"/>
            <a:ext cx="8229600" cy="1528763"/>
          </a:xfrm>
        </p:spPr>
        <p:txBody>
          <a:bodyPr>
            <a:normAutofit/>
          </a:bodyPr>
          <a:lstStyle/>
          <a:p>
            <a:pPr latinLnBrk="1"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SQL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语句如下：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SHOW TABLE STATUS LIKE '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teacher_view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'\G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None/>
            </a:pPr>
            <a:endParaRPr lang="zh-CN" altLang="en-US" sz="2000" dirty="0">
              <a:latin typeface="微软雅黑" panose="020B0503020204020204" pitchFamily="34" charset="-122"/>
            </a:endParaRPr>
          </a:p>
          <a:p>
            <a:pPr latinLnBrk="1">
              <a:buNone/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2974" y="1172126"/>
            <a:ext cx="91261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buNone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TABLE STATUS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查看视图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teacher_view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的定义信息。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943195" y="2931483"/>
            <a:ext cx="46619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从图中可以看到，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，说明所查看的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teacher_view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是一个视图。存储引擎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(Engine)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、数据长度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Data_length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、索引长度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Index_length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等信息都显示为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，说明视图是虚拟表。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05048" y="1399220"/>
            <a:ext cx="892812" cy="673112"/>
            <a:chOff x="1509848" y="1497645"/>
            <a:chExt cx="892812" cy="673112"/>
          </a:xfrm>
        </p:grpSpPr>
        <p:sp>
          <p:nvSpPr>
            <p:cNvPr id="12" name="流程图: 延期 11"/>
            <p:cNvSpPr/>
            <p:nvPr/>
          </p:nvSpPr>
          <p:spPr>
            <a:xfrm rot="16200000">
              <a:off x="1562547" y="1444946"/>
              <a:ext cx="673112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1554935" y="1802445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15" y="2931795"/>
            <a:ext cx="4781550" cy="351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18252" y="2080599"/>
            <a:ext cx="6110199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atinLnBrk="1"/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CREATE VIEW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查看视图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teacher_view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solidFill>
                <a:srgbClr val="00A3B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7331" y="1345043"/>
            <a:ext cx="598805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3.SHOW CREATE VIEW</a:t>
            </a:r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语句的语法格式如下：</a:t>
            </a:r>
            <a:endParaRPr lang="zh-CN" altLang="zh-CN" sz="2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65308" y="2473969"/>
            <a:ext cx="58798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 CREATE VIEW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teacher_view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\G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350906" y="1801331"/>
            <a:ext cx="870587" cy="684530"/>
            <a:chOff x="2698886" y="1775931"/>
            <a:chExt cx="870587" cy="684530"/>
          </a:xfrm>
        </p:grpSpPr>
        <p:sp>
          <p:nvSpPr>
            <p:cNvPr id="13" name="流程图: 延期 12"/>
            <p:cNvSpPr/>
            <p:nvPr/>
          </p:nvSpPr>
          <p:spPr>
            <a:xfrm rot="16200000">
              <a:off x="2745876" y="1728941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721748" y="2080096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3532505"/>
            <a:ext cx="6629400" cy="192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690" y="1920240"/>
            <a:ext cx="82626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数据库中，所有视图的定义都存在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information_schema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数据库下的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views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表中。例如，查询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information_schema.views 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表，可以查看到数据库中所有视图的详细信息。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7331" y="1345043"/>
            <a:ext cx="4217035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在views表中查看视图详细信息</a:t>
            </a:r>
            <a:endParaRPr lang="zh-CN" altLang="zh-CN" sz="2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13890" y="3614420"/>
            <a:ext cx="8364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eaLnBrk="1" hangingPunct="1"/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* from information_schema.views\G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atinLnBrk="1">
              <a:buNone/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其中，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表示查询所有的列的信息；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information_schema.views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information_schema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数据库下面的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views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表。</a:t>
            </a:r>
            <a:r>
              <a:rPr lang="en-US" altLang="zh-CN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70" y="2914650"/>
            <a:ext cx="6667500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81200" y="1589397"/>
            <a:ext cx="9332794" cy="61488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</a:rPr>
              <a:t> 1.</a:t>
            </a:r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</a:rPr>
              <a:t>CREATE OR REPLACE VIEW</a:t>
            </a:r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</a:rPr>
              <a:t>语句创建视图</a:t>
            </a:r>
            <a:endParaRPr lang="zh-CN" altLang="zh-CN" sz="2200" dirty="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</a:rPr>
              <a:t>语法格式为：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OR REPLACE [ALGORITHM={UNDEFINED|MERGE|TEMPTABLE}] 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VIEW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视图名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[(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字段名列表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)]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AS select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[ WITH [CASCADED|LOCAL] CHECK OPTION ]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OR REPLACE VIEW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语句创建视图时，如果视图已经存在，则用语句中的视图定义修改已存在的视图。如果视图不存在，则创建一个视图。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1911101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6.3.5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修改视图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909248" y="1794434"/>
            <a:ext cx="8229600" cy="482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2.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ALTER VIEW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语句修改视图</a:t>
            </a:r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语法格式为：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ALTER [ALGORITHM={UNDEFINED|MERGE|TEMPTABLE}]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VIEW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视图名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[(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字段名列表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)]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AS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select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语句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[ WITH [CASCADED|LOCAL] CHECK OPTION ]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7125" y="1717089"/>
            <a:ext cx="7920355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ALTER VIEW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语句，创建的视图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使用视图查询输出所有职称为“讲师”的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tname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tprof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solidFill>
                <a:srgbClr val="00A3B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77125" y="3083125"/>
            <a:ext cx="86321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latinLnBrk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ALTER VIEW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teacher_view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tname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as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prof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AS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职称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teacher WHERE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prof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='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688372" y="1717089"/>
            <a:ext cx="922657" cy="684530"/>
            <a:chOff x="1688372" y="1717089"/>
            <a:chExt cx="922657" cy="68453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1735362" y="1670099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1763304" y="2033319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77900" y="1684655"/>
            <a:ext cx="10426700" cy="5172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当视图不再需要时，可以将视图删除。删除视图只是将视图的定义删除，并不会影响基表中的数据。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删除视图语法格式为：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DROP VIEW [IF EXISTS] 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视图名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1[,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视图名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2]...[RESTRICT|CASCADE];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在上述语法格式中，视图名可以有一或多个，可同时删除一个或多个视图。视图名之间用逗号分隔。删除视图必须有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DROP VIEW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权限。语句中加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IF EXISTS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可选项，如果存在指定视图，则将视图删除，如果视图不存在，不会出在错误。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CASCADE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自动删除依赖于该视图的对象（例如其他视图）。RESTRICT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如果有任何对象依赖于该视图，则拒绝删除它。这是默认值。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1843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6.3.6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删除视图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15554" y="1723164"/>
            <a:ext cx="34427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删除视图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teacher_view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81101" y="2692799"/>
            <a:ext cx="4916738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语句如下：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DROP VIEW IF EXISTS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teacher_view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501152" y="1703457"/>
            <a:ext cx="914402" cy="684530"/>
            <a:chOff x="3501152" y="1703457"/>
            <a:chExt cx="914402" cy="68453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3548142" y="1656467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3567829" y="1999367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24000" y="974090"/>
            <a:ext cx="9956800" cy="5547360"/>
          </a:xfrm>
        </p:spPr>
        <p:txBody>
          <a:bodyPr>
            <a:normAutofit fontScale="90000"/>
          </a:bodyPr>
          <a:lstStyle/>
          <a:p>
            <a:pPr>
              <a:buNone/>
            </a:pPr>
            <a:endParaRPr lang="en-US" sz="2200" b="1" dirty="0">
              <a:solidFill>
                <a:srgbClr val="00A3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zh-CN" sz="1800" dirty="0">
                <a:sym typeface="+mn-ea"/>
              </a:rPr>
              <a:t> </a:t>
            </a:r>
            <a:endParaRPr lang="zh-CN" altLang="zh-CN" sz="1800" dirty="0">
              <a:sym typeface="+mn-ea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1.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普通索引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    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普通索引是由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KEY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INDEX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定义的索引，它是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中的基本索引类型，允许在定义索引的列中插入重复值和空值。该类型索引可以创建在任何数据类型中。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2.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唯一索引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    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唯一索引是由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UNIQUE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定义的索引，指索引列的值必须唯一，但允许有空值。如果是在多个列上建立的组合索引，则列值的组合值必须唯一。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zh-CN" altLang="en-US" sz="1800" dirty="0"/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zh-CN" altLang="zh-CN" sz="1800" dirty="0">
              <a:latin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49366" y="740311"/>
            <a:ext cx="2530562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58361" y="1062477"/>
            <a:ext cx="2097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6.1.2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索引的分类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66165" y="1615440"/>
            <a:ext cx="10060305" cy="549402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更新视图是指通过视图来插入、删除和更新基表中的数据。因为视图是一个虚拟表，其中并没有数据，无论什么时候修改视图的数据，实际上都是通过视图在修改基表中的数据。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一、</a:t>
            </a:r>
            <a:r>
              <a:rPr lang="zh-CN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INSERT</a:t>
            </a:r>
            <a:r>
              <a:rPr lang="zh-CN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sym typeface="+mn-ea"/>
              </a:rPr>
              <a:t>向视图中插入数据</a:t>
            </a:r>
            <a:endParaRPr lang="zh-CN" altLang="zh-CN" sz="2400" b="1" dirty="0">
              <a:solidFill>
                <a:schemeClr val="accent2"/>
              </a:solidFill>
              <a:latin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使用视图插入数据与向基表中插入数据一样，都可以通过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INSERT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语句来实现。插入数据的操作是针对视图中的字段的插入操作，而不是针对基表中的所有的字段的插入操作。由于进行插入操作的视图不同于基表，所以使用视图插入数据要满足一定的限制条件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buNone/>
            </a:pPr>
            <a:endParaRPr lang="zh-CN" alt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184340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6.3.6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更新视图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4294967295"/>
          </p:nvPr>
        </p:nvSpPr>
        <p:spPr>
          <a:xfrm>
            <a:off x="1228090" y="1493520"/>
            <a:ext cx="10454005" cy="472249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INSERT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语句进行插入操作的视图必须能够在基表中插入数据，否则插入操作会失败。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如果视图上没有包括基表中所有属性为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NOT NULL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的字段，那么插入操作会由于那些字段的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NULL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值而失败。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如果在视图中使用聚合函数的结果，或者是包含表达式计算的结果，则插入操作不成功。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不能在使用了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DISTINCT,UNION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TOP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GROUP BY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HAVING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语句的视图中插入数据。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如果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创建视图的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VIEW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语句中使用了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WITH CHECK OPTION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，那么所有对视图进行修改的语句必须符合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WITH CHECK OPTION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中限定条件。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对于由多个基表联接查询而生成的视图来说，一次插入操作只能作用于一个基表上。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9905" y="1756562"/>
            <a:ext cx="4375300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二、使用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更新视图中数据</a:t>
            </a:r>
            <a:endParaRPr lang="zh-CN" altLang="zh-CN" sz="2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9905" y="2306955"/>
            <a:ext cx="86321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在视图中更新数据与在基表中更新数据一样，使用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语句。但是当视图是来自多个基表中的数据时，与插入操作一样，每次更新操作只能更新一个基表中的数据，如果通过视图修改存在于多个基表中的数据时，则对不同的基表要分别使用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语句来实现。在视图中使用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语句进行更新操作也受到与插入操作一样的限制。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6055" y="1811020"/>
            <a:ext cx="3565976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三、使用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删除数据</a:t>
            </a:r>
            <a:endParaRPr lang="zh-CN" altLang="zh-CN" sz="2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45995" y="2534285"/>
            <a:ext cx="90951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通过视图删除数据与在基表中删除数据的方式一样，使用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语句。在视图中删除的数据同时基表中数据也被删除。当一个视图联接了两个以上的基表时，对数据的删除操作则不允许的。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5134" y="1399100"/>
            <a:ext cx="864933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通过视图teach_view3，对基表teacher进行插入、更新和删除数据的操作。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  view teach_view3 as select * from  teacher;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85035" y="2522855"/>
            <a:ext cx="83839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C00000"/>
              </a:solidFill>
              <a:sym typeface="+mn-ea"/>
            </a:endParaRPr>
          </a:p>
          <a:p>
            <a:pPr marL="342900" lvl="1" indent="-342900"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 into teach_view3 (teacherno,tname,major,prof,department) values ('t06027' , '陶期年' , '纳米技术', '教授' , '材料学院');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43436" y="1442801"/>
            <a:ext cx="941707" cy="684530"/>
            <a:chOff x="2538201" y="1708866"/>
            <a:chExt cx="941707" cy="684530"/>
          </a:xfrm>
        </p:grpSpPr>
        <p:sp>
          <p:nvSpPr>
            <p:cNvPr id="11" name="流程图: 延期 10"/>
            <p:cNvSpPr/>
            <p:nvPr/>
          </p:nvSpPr>
          <p:spPr>
            <a:xfrm rot="16200000">
              <a:off x="2585191" y="1661876"/>
              <a:ext cx="684530" cy="778510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2632183" y="2025096"/>
              <a:ext cx="8477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50672" y="4395200"/>
            <a:ext cx="86321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 teach_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view3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 prof = '副教授'  WHERE teacherno = 't07019';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50426" y="5712509"/>
            <a:ext cx="87826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latinLnBrk="1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  from  teach_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view3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where  teacherno = 't08017';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4174" y="1254767"/>
            <a:ext cx="8083391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视图stu_score1依赖于源表student、course和score等3张表，包括studentno、sname、 phone、cname和final等5个字段，通过stu_score1修改基本表student中的学号为18125121107的电话号码。</a:t>
            </a:r>
            <a:endParaRPr lang="zh-CN" altLang="zh-CN" sz="2400" dirty="0">
              <a:solidFill>
                <a:srgbClr val="00A3B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3842" y="3583035"/>
            <a:ext cx="8632190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  stu_score1 set phone='132123456777'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where  studentno  ='18125121107';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通过查看student 表，可以看到相应成绩已做了更改。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 studentno,sname, phone  from  student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where  studentno  ='18125121107' 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延期 10"/>
          <p:cNvSpPr/>
          <p:nvPr/>
        </p:nvSpPr>
        <p:spPr>
          <a:xfrm rot="16200000">
            <a:off x="1237822" y="1207767"/>
            <a:ext cx="684530" cy="778510"/>
          </a:xfrm>
          <a:prstGeom prst="flowChartDela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9"/>
          <p:cNvSpPr txBox="1"/>
          <p:nvPr/>
        </p:nvSpPr>
        <p:spPr>
          <a:xfrm>
            <a:off x="1236554" y="1529077"/>
            <a:ext cx="84772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 bldLvl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436370" y="1137920"/>
            <a:ext cx="9834245" cy="6277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1">
              <a:lnSpc>
                <a:spcPct val="150000"/>
              </a:lnSpc>
              <a:buNone/>
            </a:pPr>
            <a:r>
              <a:rPr lang="zh-CN" altLang="zh-CN" sz="2400" b="1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</a:t>
            </a:r>
            <a:endParaRPr lang="zh-CN" altLang="zh-CN" sz="2400" b="1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 latinLnBrk="1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）视图若只依赖于一个基表，则可以直接通过更新视图来更新基本表的数据。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 latinLnBrk="1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）若一个视图依赖于多张基表，则一次只能修改一个基表的数据，不能同时修改多个基本表的数据。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 latinLnBrk="1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）如果视图包含下述结构中的任何一种，都是不可修改的： 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视图的列含有聚合函数（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avg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count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视图的列是通过表达式并使用列计算出其他列。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distinct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关键字。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group by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子句、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order by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子句、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having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子句。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union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视图的列位于选择列表中的子查询。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from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子句中包含多个表。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语句中引用了不可更新视图。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fontAlgn="auto">
              <a:lnSpc>
                <a:spcPct val="120000"/>
              </a:lnSpc>
              <a:buClr>
                <a:srgbClr val="000000"/>
              </a:buClr>
              <a:buSzPct val="60000"/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子句中的子查询，引用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from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子句中的表。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 latinLnBrk="1">
              <a:lnSpc>
                <a:spcPct val="150000"/>
              </a:lnSpc>
              <a:buNone/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04950" y="2229485"/>
            <a:ext cx="906589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数据库中，视图可分为普通视图与检查视图。前面介绍的视图都没有使用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with check option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子句，当没有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with_check_option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时，表示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with_check_option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的值为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。即为普通视图，普通视图不具备检查功能。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 latinLnBrk="1"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如果使用了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with check option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子句，在通过检查视图更新基表数据时，只有满足检查条件的更新语句才能成功执行。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21736" y="1399027"/>
            <a:ext cx="408368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2" algn="l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6.3.7  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 check option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4174" y="1254767"/>
            <a:ext cx="8083391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编程在teaching数据库中创建一个名称为V_ dept的视图，包含所有部门为“计算机学院”的老师的数据信息，需限制插入数据中部门必须为“计算机学院”。</a:t>
            </a:r>
            <a:endParaRPr lang="en-US" altLang="zh-CN" sz="2000" dirty="0" err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2257" y="2800080"/>
            <a:ext cx="86321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create view V_dept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teacherno,tname,major,prof, department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from teacher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where department ='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计算机学院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with check option;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延期 10"/>
          <p:cNvSpPr/>
          <p:nvPr/>
        </p:nvSpPr>
        <p:spPr>
          <a:xfrm rot="16200000">
            <a:off x="1237822" y="1207767"/>
            <a:ext cx="684530" cy="778510"/>
          </a:xfrm>
          <a:prstGeom prst="flowChartDela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9"/>
          <p:cNvSpPr txBox="1"/>
          <p:nvPr/>
        </p:nvSpPr>
        <p:spPr>
          <a:xfrm>
            <a:off x="1236554" y="1529077"/>
            <a:ext cx="84772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1580" y="4924425"/>
            <a:ext cx="77895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通过视图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V_ dept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向基表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teacher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中插入数据。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 into V_dept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values('t08017','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金融管理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副教授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计算机学院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* from teacher where tname='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 bldLvl="0" animBg="1"/>
      <p:bldP spid="12" grpId="0"/>
      <p:bldP spid="2" grpId="0"/>
      <p:bldP spid="2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4174" y="1254767"/>
            <a:ext cx="8083391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 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通过视图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V_dept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向基表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teacher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中插入数据行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('t08037','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时刻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','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软件技术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','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','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软件学院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 into V_dept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values('t08037','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时刻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','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软件技术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','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','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软件学院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');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1684401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延期 10"/>
          <p:cNvSpPr/>
          <p:nvPr/>
        </p:nvSpPr>
        <p:spPr>
          <a:xfrm rot="16200000">
            <a:off x="1237822" y="1207767"/>
            <a:ext cx="684530" cy="778510"/>
          </a:xfrm>
          <a:prstGeom prst="flowChartDela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9"/>
          <p:cNvSpPr txBox="1"/>
          <p:nvPr/>
        </p:nvSpPr>
        <p:spPr>
          <a:xfrm>
            <a:off x="1236554" y="1529077"/>
            <a:ext cx="84772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26715"/>
            <a:ext cx="4813300" cy="1004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44395" y="3995420"/>
            <a:ext cx="8273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由于创建了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with check option 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检查条件约束，当插入记录时所有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部门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信息不符合条件的记录无法插入和修改，并显示错误提示信息。</a:t>
            </a:r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5985" y="5511165"/>
            <a:ext cx="80924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表明，通过检查更新表数据时，检查视图对更新数据进行了先行检查，若更新语句的数据不满足检查条件，则检查视图就会抛出异常，更新失败。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bldLvl="0" animBg="1"/>
      <p:bldP spid="12" grpId="0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24000" y="1322100"/>
            <a:ext cx="9144000" cy="57118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 3.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全文索引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　　全文索引是由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FULLTEXT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定义的索引，是指在定义索引的列上支持值的全文查找。它只能创建在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CHAR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VARCHAR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TEXT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类型的字段上。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    4.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空间索引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     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空间索引是由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SPATIAL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定义的索引，是只能在空间数据类型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GEOMETRY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POINT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LINESTRING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POLYGON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。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的列上建立的索引。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0882E"/>
                </a:solidFill>
                <a:latin typeface="微软雅黑" panose="020B0503020204020204" pitchFamily="34" charset="-122"/>
                <a:sym typeface="+mn-ea"/>
              </a:rPr>
              <a:t>       </a:t>
            </a:r>
            <a:r>
              <a:rPr lang="zh-CN" altLang="zh-CN" sz="2400" dirty="0">
                <a:solidFill>
                  <a:srgbClr val="F0882E"/>
                </a:solidFill>
                <a:latin typeface="微软雅黑" panose="020B0503020204020204" pitchFamily="34" charset="-122"/>
                <a:sym typeface="+mn-ea"/>
              </a:rPr>
              <a:t>需要注意的是，创建空间索引的字段，必须将其声明为</a:t>
            </a:r>
            <a:r>
              <a:rPr lang="en-US" altLang="zh-CN" sz="2400" dirty="0">
                <a:solidFill>
                  <a:srgbClr val="F0882E"/>
                </a:solidFill>
                <a:latin typeface="微软雅黑" panose="020B0503020204020204" pitchFamily="34" charset="-122"/>
                <a:sym typeface="+mn-ea"/>
              </a:rPr>
              <a:t>NOT NULL</a:t>
            </a:r>
            <a:r>
              <a:rPr lang="zh-CN" altLang="zh-CN" sz="2400" dirty="0">
                <a:solidFill>
                  <a:srgbClr val="F0882E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rgbClr val="F0882E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zh-CN" sz="1800" dirty="0">
              <a:latin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530562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1572260" y="1398905"/>
            <a:ext cx="9335770" cy="4314825"/>
          </a:xfr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索引是一种特殊类型的数据对象，它可以用来提高表中数据的访问速度，而且还能够强制实施某些数据的完整性。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 fontAlgn="auto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中的索引类型包括普通索引、唯一索引、全文索引和空间索引。其中，唯一索引要求所有数据行中任意两行的被索引列不能存在重复值；索引可以在表中单个字段上创建，也可以在表中多个字段上创建。在多个字段上创建索引时，只有在查询条件中使用了这些字段中的第一个字段时，该索引才会被引用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3325" y="1627505"/>
            <a:ext cx="10291445" cy="3006725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视图是从一个或多个表中导出来的表，是一种虚拟存在的表。表的结构和数据依赖于基本表。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通过视图可以简化查询语句，提高数据库的安全性。通过视图还可以修改基本表中的数据。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9366" y="740311"/>
            <a:ext cx="2096784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05719" y="1333329"/>
            <a:ext cx="9144000" cy="57118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b="1" dirty="0">
              <a:solidFill>
                <a:srgbClr val="00A3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   5.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单列索引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　　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单列索引指的是在表中单个字段上创建索引，它可以是普通索引、唯一索引或者全文索引，只要保证该索引只对应表中的一个字段即可。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    6.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多列索引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           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多列索引指的是在表中多个字段上创建的索引。只有在查询条件中使用了这些字段中的第一个字段时，该索引才会被使用。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zh-CN" sz="2400" dirty="0"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800" dirty="0"/>
          </a:p>
          <a:p>
            <a:pPr>
              <a:lnSpc>
                <a:spcPct val="150000"/>
              </a:lnSpc>
              <a:buNone/>
            </a:pPr>
            <a:endParaRPr lang="zh-CN" altLang="zh-CN" sz="1800" dirty="0">
              <a:latin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530562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792095" y="1247775"/>
            <a:ext cx="8080375" cy="5330825"/>
          </a:xfrm>
        </p:spPr>
        <p:txBody>
          <a:bodyPr>
            <a:normAutofit fontScale="90000" lnSpcReduction="20000"/>
          </a:bodyPr>
          <a:lstStyle/>
          <a:p>
            <a:pPr>
              <a:buNone/>
            </a:pPr>
            <a:endParaRPr lang="en-US" sz="2200" b="1" dirty="0">
              <a:solidFill>
                <a:srgbClr val="00A3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zh-CN" sz="1800" dirty="0">
              <a:sym typeface="+mn-ea"/>
            </a:endParaRPr>
          </a:p>
          <a:p>
            <a:pPr fontAlgn="auto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索引并非越多越好（影响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insert,update,delete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性能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）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避免对经常更新的表建立过多的索引（更新少查询多）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数据量小的表最好不要使用索引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在不同值少的列上不要建立索引，可能降低数据库性能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为经常需要排序、分组和联接操作的字段建立索引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对于不再使用或者很少使用的索引要及时删除。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InnoDB数据引擎的索引键最长支持是767字节，MYISAM数据引擎支持1000字节。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endParaRPr lang="zh-CN" altLang="zh-CN" sz="1800" dirty="0">
              <a:latin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530562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25304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</a:t>
            </a:r>
            <a:r>
              <a:rPr lang="zh-CN" altLang="en-US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索引的设计原则</a:t>
            </a:r>
            <a:endParaRPr lang="zh-CN" altLang="en-US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73559" y="1611306"/>
            <a:ext cx="10881296" cy="5639726"/>
          </a:xfrm>
        </p:spPr>
        <p:txBody>
          <a:bodyPr>
            <a:normAutofit fontScale="95000"/>
          </a:bodyPr>
          <a:lstStyle/>
          <a:p>
            <a:pPr>
              <a:buNone/>
            </a:pP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用的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CREATE TABLE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命令创建表的时候就创建索引</a:t>
            </a:r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其语法格式如下：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CREATE TABLE 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表名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(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字段名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数据类型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[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完整性约束条件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],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字段名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数据类型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[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完整性约束条件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],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 ...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字段名 数据类型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,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 UNIQUE|FULLTEXT|SPATIAL]  INDEX|KEY  [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别名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](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字段名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[(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长度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)]) [ASC|DESC]);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atinLnBrk="1"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sz="1900" dirty="0">
                <a:solidFill>
                  <a:schemeClr val="accent2"/>
                </a:solidFill>
                <a:latin typeface="微软雅黑" panose="020B0503020204020204" pitchFamily="34" charset="-122"/>
              </a:rPr>
              <a:t>参数说明：</a:t>
            </a:r>
            <a:endParaRPr lang="zh-CN" altLang="zh-CN" sz="1900" dirty="0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lvl="0"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UNIQUE: 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该选项表示创建唯一索引，在索引列中不能有相同的列值存在。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FULLTEXT:  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该选项表示创建全文索引。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SPATIAL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 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该选项表示创建空间索引。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buNone/>
            </a:pP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别名：该选项表示创建索引的名称。不加此选项，则默认用创建索引的字段名为该索引名称。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buNone/>
            </a:pP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长度：该选项指定字段中用于创建索引的长度。不加此选项，则默认用整个字段内容创建索引。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 lvl="0">
              <a:buNone/>
            </a:pP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ASC|DESC: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该选项表示创建索引时的排序方式。其中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ASC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为升序排列，</a:t>
            </a:r>
            <a:r>
              <a:rPr lang="en-US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DESC</a:t>
            </a:r>
            <a:r>
              <a:rPr lang="zh-CN" altLang="zh-CN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为降序排列。默认为升序排列。</a:t>
            </a:r>
            <a:endParaRPr lang="zh-CN" altLang="zh-CN" sz="1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pPr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67345" y="633470"/>
            <a:ext cx="3615045" cy="765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571500" indent="-5715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649366" y="740311"/>
            <a:ext cx="432000" cy="432000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0" bIns="324000" rtlCol="0" anchor="t">
            <a:noAutofit/>
          </a:bodyPr>
          <a:lstStyle/>
          <a:p>
            <a:endParaRPr lang="zh-CN" altLang="en-US" sz="1350" dirty="0">
              <a:solidFill>
                <a:srgbClr val="F0882E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366" y="740311"/>
            <a:ext cx="2298550" cy="0"/>
          </a:xfrm>
          <a:prstGeom prst="line">
            <a:avLst/>
          </a:prstGeom>
          <a:ln w="222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58361" y="1062477"/>
            <a:ext cx="38004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2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</a:t>
            </a:r>
            <a:r>
              <a:rPr lang="zh-CN" altLang="zh-CN" sz="2000" dirty="0">
                <a:solidFill>
                  <a:srgbClr val="F08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创建表的时候直接创建索引</a:t>
            </a:r>
            <a:endParaRPr lang="zh-CN" altLang="zh-CN" sz="2000" dirty="0">
              <a:solidFill>
                <a:srgbClr val="F08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1.xml><?xml version="1.0" encoding="utf-8"?>
<p:tagLst xmlns:p="http://schemas.openxmlformats.org/presentationml/2006/main">
  <p:tag name="REFSHAPE" val="561994804"/>
  <p:tag name="KSO_WM_UNIT_PLACING_PICTURE_USER_VIEWPORT" val="{&quot;height&quot;:4930,&quot;width&quot;:6730}"/>
</p:tagLst>
</file>

<file path=ppt/tags/tag1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1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2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3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4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2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3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4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5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5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0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61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7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8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ags/tag9.xml><?xml version="1.0" encoding="utf-8"?>
<p:tagLst xmlns:p="http://schemas.openxmlformats.org/presentationml/2006/main">
  <p:tag name="MH" val="20170712104315"/>
  <p:tag name="MH_LIBRARY" val="CONTENTS"/>
  <p:tag name="MH_TYPE" val="OTHERS"/>
  <p:tag name="ID" val="553519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12662</Words>
  <Application>WPS 演示</Application>
  <PresentationFormat>宽屏</PresentationFormat>
  <Paragraphs>734</Paragraphs>
  <Slides>61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华文楷体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坚果kx</cp:lastModifiedBy>
  <cp:revision>300</cp:revision>
  <dcterms:created xsi:type="dcterms:W3CDTF">2018-02-07T05:27:00Z</dcterms:created>
  <dcterms:modified xsi:type="dcterms:W3CDTF">2020-03-12T08:41:58Z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